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2F2B2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2F2B2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2F2B2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458187" y="0"/>
            <a:ext cx="685800" cy="6858000"/>
          </a:xfrm>
          <a:custGeom>
            <a:avLst/>
            <a:gdLst/>
            <a:ahLst/>
            <a:cxnLst/>
            <a:rect l="l" t="t" r="r" b="b"/>
            <a:pathLst>
              <a:path w="685800" h="6858000">
                <a:moveTo>
                  <a:pt x="685800" y="6172200"/>
                </a:moveTo>
                <a:lnTo>
                  <a:pt x="0" y="6172200"/>
                </a:lnTo>
                <a:lnTo>
                  <a:pt x="0" y="6858000"/>
                </a:lnTo>
                <a:lnTo>
                  <a:pt x="685800" y="6858000"/>
                </a:lnTo>
                <a:lnTo>
                  <a:pt x="685800" y="6172200"/>
                </a:lnTo>
                <a:close/>
              </a:path>
              <a:path w="685800" h="6858000">
                <a:moveTo>
                  <a:pt x="685800" y="0"/>
                </a:moveTo>
                <a:lnTo>
                  <a:pt x="0" y="0"/>
                </a:lnTo>
                <a:lnTo>
                  <a:pt x="0" y="5486400"/>
                </a:lnTo>
                <a:lnTo>
                  <a:pt x="685800" y="5486400"/>
                </a:lnTo>
                <a:lnTo>
                  <a:pt x="685800" y="0"/>
                </a:lnTo>
                <a:close/>
              </a:path>
            </a:pathLst>
          </a:custGeom>
          <a:solidFill>
            <a:srgbClr val="675E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685799" y="685799"/>
                </a:moveTo>
                <a:lnTo>
                  <a:pt x="0" y="685799"/>
                </a:lnTo>
                <a:lnTo>
                  <a:pt x="0" y="0"/>
                </a:lnTo>
                <a:lnTo>
                  <a:pt x="685799" y="0"/>
                </a:lnTo>
                <a:lnTo>
                  <a:pt x="685799" y="685799"/>
                </a:lnTo>
                <a:close/>
              </a:path>
            </a:pathLst>
          </a:custGeom>
          <a:solidFill>
            <a:srgbClr val="A9A57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536" y="1700808"/>
            <a:ext cx="2095499" cy="275272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31840" y="1556792"/>
            <a:ext cx="4762499" cy="33146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2F2B2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458187" y="0"/>
            <a:ext cx="685800" cy="6858000"/>
          </a:xfrm>
          <a:custGeom>
            <a:avLst/>
            <a:gdLst/>
            <a:ahLst/>
            <a:cxnLst/>
            <a:rect l="l" t="t" r="r" b="b"/>
            <a:pathLst>
              <a:path w="685800" h="6858000">
                <a:moveTo>
                  <a:pt x="685800" y="6172200"/>
                </a:moveTo>
                <a:lnTo>
                  <a:pt x="0" y="6172200"/>
                </a:lnTo>
                <a:lnTo>
                  <a:pt x="0" y="6858000"/>
                </a:lnTo>
                <a:lnTo>
                  <a:pt x="685800" y="6858000"/>
                </a:lnTo>
                <a:lnTo>
                  <a:pt x="685800" y="6172200"/>
                </a:lnTo>
                <a:close/>
              </a:path>
              <a:path w="685800" h="6858000">
                <a:moveTo>
                  <a:pt x="685800" y="0"/>
                </a:moveTo>
                <a:lnTo>
                  <a:pt x="0" y="0"/>
                </a:lnTo>
                <a:lnTo>
                  <a:pt x="0" y="5486400"/>
                </a:lnTo>
                <a:lnTo>
                  <a:pt x="685800" y="5486400"/>
                </a:lnTo>
                <a:lnTo>
                  <a:pt x="685800" y="0"/>
                </a:lnTo>
                <a:close/>
              </a:path>
            </a:pathLst>
          </a:custGeom>
          <a:solidFill>
            <a:srgbClr val="675E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685799" y="685799"/>
                </a:moveTo>
                <a:lnTo>
                  <a:pt x="0" y="685799"/>
                </a:lnTo>
                <a:lnTo>
                  <a:pt x="0" y="0"/>
                </a:lnTo>
                <a:lnTo>
                  <a:pt x="685799" y="0"/>
                </a:lnTo>
                <a:lnTo>
                  <a:pt x="685799" y="685799"/>
                </a:lnTo>
                <a:close/>
              </a:path>
            </a:pathLst>
          </a:custGeom>
          <a:solidFill>
            <a:srgbClr val="A9A5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2537" y="131872"/>
            <a:ext cx="8638925" cy="677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2F2B2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6208" y="3085216"/>
            <a:ext cx="7816850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en.wikipedia.org/wiki/Machine-readable_data" TargetMode="External"/><Relationship Id="rId3" Type="http://schemas.openxmlformats.org/officeDocument/2006/relationships/hyperlink" Target="https://en.wikipedia.org/wiki/Optical_scanner" TargetMode="External"/><Relationship Id="rId4" Type="http://schemas.openxmlformats.org/officeDocument/2006/relationships/hyperlink" Target="https://en.wikipedia.org/wiki/Barcode_reader" TargetMode="External"/><Relationship Id="rId5" Type="http://schemas.openxmlformats.org/officeDocument/2006/relationships/hyperlink" Target="https://en.wikipedia.org/wiki/Hexagon" TargetMode="External"/><Relationship Id="rId6" Type="http://schemas.openxmlformats.org/officeDocument/2006/relationships/hyperlink" Target="https://en.wikipedia.org/wiki/Mobile_device" TargetMode="External"/><Relationship Id="rId7" Type="http://schemas.openxmlformats.org/officeDocument/2006/relationships/hyperlink" Target="https://en.wikipedia.org/wiki/Smartphone" TargetMode="External"/><Relationship Id="rId8" Type="http://schemas.openxmlformats.org/officeDocument/2006/relationships/hyperlink" Target="https://en.wikipedia.org/wiki/Application_software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en.wikipedia.org/wiki/Norman_Joseph_Woodland" TargetMode="External"/><Relationship Id="rId3" Type="http://schemas.openxmlformats.org/officeDocument/2006/relationships/hyperlink" Target="https://en.wikipedia.org/wiki/Bernard_Silver" TargetMode="External"/><Relationship Id="rId4" Type="http://schemas.openxmlformats.org/officeDocument/2006/relationships/hyperlink" Target="https://en.wikipedia.org/wiki/Morse_code" TargetMode="External"/><Relationship Id="rId5" Type="http://schemas.openxmlformats.org/officeDocument/2006/relationships/hyperlink" Target="https://en.wikipedia.org/wiki/Telecommunication" TargetMode="External"/><Relationship Id="rId6" Type="http://schemas.openxmlformats.org/officeDocument/2006/relationships/hyperlink" Target="https://en.wikipedia.org/wiki/Character_encoding" TargetMode="External"/><Relationship Id="rId7" Type="http://schemas.openxmlformats.org/officeDocument/2006/relationships/hyperlink" Target="https://en.wikipedia.org/wiki/Written_language" TargetMode="External"/><Relationship Id="rId8" Type="http://schemas.openxmlformats.org/officeDocument/2006/relationships/hyperlink" Target="https://en.wikipedia.org/wiki/Samuel_Morse" TargetMode="External"/><Relationship Id="rId9" Type="http://schemas.openxmlformats.org/officeDocument/2006/relationships/hyperlink" Target="https://en.wikipedia.org/wiki/Electrical_telegraph" TargetMode="External"/><Relationship Id="rId10" Type="http://schemas.openxmlformats.org/officeDocument/2006/relationships/hyperlink" Target="https://en.wikipedia.org/wiki/Point_of_sale" TargetMode="External"/><Relationship Id="rId11" Type="http://schemas.openxmlformats.org/officeDocument/2006/relationships/hyperlink" Target="https://en.wikipedia.org/wiki/Universal_Product_Code" TargetMode="External"/><Relationship Id="rId12" Type="http://schemas.openxmlformats.org/officeDocument/2006/relationships/hyperlink" Target="https://en.wikipedia.org/wiki/Wrigley_Company" TargetMode="External"/><Relationship Id="rId13" Type="http://schemas.openxmlformats.org/officeDocument/2006/relationships/hyperlink" Target="https://en.wikipedia.org/wiki/Marsh_Supermarkets" TargetMode="External"/><Relationship Id="rId14" Type="http://schemas.openxmlformats.org/officeDocument/2006/relationships/hyperlink" Target="https://en.wikipedia.org/wiki/Troy%2C_Ohio" TargetMode="External"/><Relationship Id="rId15" Type="http://schemas.openxmlformats.org/officeDocument/2006/relationships/hyperlink" Target="https://en.wikipedia.org/wiki/PSC_Inc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Initialism" TargetMode="External"/><Relationship Id="rId3" Type="http://schemas.openxmlformats.org/officeDocument/2006/relationships/hyperlink" Target="https://en.wikipedia.org/wiki/Barcode#Matrix_(2D)_barcodes" TargetMode="External"/><Relationship Id="rId4" Type="http://schemas.openxmlformats.org/officeDocument/2006/relationships/hyperlink" Target="https://en.wikipedia.org/wiki/Denso#Denso_Wave" TargetMode="External"/><Relationship Id="rId5" Type="http://schemas.openxmlformats.org/officeDocument/2006/relationships/hyperlink" Target="https://en.wikipedia.org/wiki/Website_visitor_tracking" TargetMode="External"/><Relationship Id="rId6" Type="http://schemas.openxmlformats.org/officeDocument/2006/relationships/hyperlink" Target="https://en.wikipedia.org/wiki/Kanji" TargetMode="External"/><Relationship Id="rId7" Type="http://schemas.openxmlformats.org/officeDocument/2006/relationships/image" Target="../media/image6.png"/><Relationship Id="rId8" Type="http://schemas.openxmlformats.org/officeDocument/2006/relationships/hyperlink" Target="https://en.wikipedia.org/wiki/Logographic" TargetMode="External"/><Relationship Id="rId9" Type="http://schemas.openxmlformats.org/officeDocument/2006/relationships/hyperlink" Target="https://en.wikipedia.org/wiki/Chinese_characters" TargetMode="External"/><Relationship Id="rId10" Type="http://schemas.openxmlformats.org/officeDocument/2006/relationships/hyperlink" Target="https://en.wikipedia.org/wiki/Chinese_family_of_scripts" TargetMode="External"/><Relationship Id="rId11" Type="http://schemas.openxmlformats.org/officeDocument/2006/relationships/hyperlink" Target="https://en.wikipedia.org/wiki/Japanese_language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explainthatstuff.com/howcomputerswork.html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explainthatstuff.com/diodes.html" TargetMode="External"/><Relationship Id="rId3" Type="http://schemas.openxmlformats.org/officeDocument/2006/relationships/hyperlink" Target="https://www.explainthatstuff.com/how-photoelectric-cells-work.html" TargetMode="External"/><Relationship Id="rId4" Type="http://schemas.openxmlformats.org/officeDocument/2006/relationships/image" Target="../media/image9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explainthatstuff.com/software.html" TargetMode="External"/><Relationship Id="rId3" Type="http://schemas.openxmlformats.org/officeDocument/2006/relationships/image" Target="../media/image10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en.wikipedia.org/wiki/Electrostatic" TargetMode="External"/><Relationship Id="rId3" Type="http://schemas.openxmlformats.org/officeDocument/2006/relationships/hyperlink" Target="https://en.wikipedia.org/wiki/Digital_printing" TargetMode="External"/><Relationship Id="rId4" Type="http://schemas.openxmlformats.org/officeDocument/2006/relationships/hyperlink" Target="https://en.wikipedia.org/wiki/Laser_beam" TargetMode="External"/><Relationship Id="rId5" Type="http://schemas.openxmlformats.org/officeDocument/2006/relationships/hyperlink" Target="https://en.wikipedia.org/wiki/Electric_charge" TargetMode="External"/><Relationship Id="rId6" Type="http://schemas.openxmlformats.org/officeDocument/2006/relationships/hyperlink" Target="https://en.wikipedia.org/wiki/Toner" TargetMode="External"/><Relationship Id="rId7" Type="http://schemas.openxmlformats.org/officeDocument/2006/relationships/hyperlink" Target="https://en.wikipedia.org/wiki/Photocopier" TargetMode="External"/><Relationship Id="rId8" Type="http://schemas.openxmlformats.org/officeDocument/2006/relationships/hyperlink" Target="https://en.wikipedia.org/wiki/Computer_printer" TargetMode="External"/><Relationship Id="rId9" Type="http://schemas.openxmlformats.org/officeDocument/2006/relationships/hyperlink" Target="https://en.wikipedia.org/wiki/Xerography" TargetMode="External"/><Relationship Id="rId10" Type="http://schemas.openxmlformats.org/officeDocument/2006/relationships/hyperlink" Target="https://en.wikipedia.org/wiki/Xerox" TargetMode="External"/><Relationship Id="rId11" Type="http://schemas.openxmlformats.org/officeDocument/2006/relationships/hyperlink" Target="https://en.wikipedia.org/wiki/PARC_(company)" TargetMode="External"/><Relationship Id="rId12" Type="http://schemas.openxmlformats.org/officeDocument/2006/relationships/hyperlink" Target="https://en.wikipedia.org/wiki/IBM" TargetMode="External"/><Relationship Id="rId13" Type="http://schemas.openxmlformats.org/officeDocument/2006/relationships/hyperlink" Target="https://en.wikipedia.org/wiki/Canon_Inc" TargetMode="External"/><Relationship Id="rId14" Type="http://schemas.openxmlformats.org/officeDocument/2006/relationships/hyperlink" Target="https://en.wikipedia.org/wiki/Apple_Inc" TargetMode="External"/><Relationship Id="rId15" Type="http://schemas.openxmlformats.org/officeDocument/2006/relationships/hyperlink" Target="https://en.wikipedia.org/wiki/Hewlett-Packard" TargetMode="Externa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onerbuzz.com/blog/what-is-a-printer-drum/" TargetMode="Externa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tonerbuzz.com/facts-about-paper/" TargetMode="Externa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4683" rIns="0" bIns="0" rtlCol="0" vert="horz">
            <a:spAutoFit/>
          </a:bodyPr>
          <a:lstStyle/>
          <a:p>
            <a:pPr marL="2028825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solidFill>
                  <a:srgbClr val="C00000"/>
                </a:solidFill>
              </a:rPr>
              <a:t>APPLICATIONS</a:t>
            </a:r>
            <a:r>
              <a:rPr dirty="0" sz="2400" spc="-25">
                <a:solidFill>
                  <a:srgbClr val="C00000"/>
                </a:solidFill>
              </a:rPr>
              <a:t> </a:t>
            </a:r>
            <a:r>
              <a:rPr dirty="0" sz="2400">
                <a:solidFill>
                  <a:srgbClr val="C00000"/>
                </a:solidFill>
              </a:rPr>
              <a:t>OF</a:t>
            </a:r>
            <a:r>
              <a:rPr dirty="0" sz="2400" spc="-20">
                <a:solidFill>
                  <a:srgbClr val="C00000"/>
                </a:solidFill>
              </a:rPr>
              <a:t> </a:t>
            </a:r>
            <a:r>
              <a:rPr dirty="0" sz="2400" spc="-10">
                <a:solidFill>
                  <a:srgbClr val="C00000"/>
                </a:solidFill>
              </a:rPr>
              <a:t>LASERs</a:t>
            </a:r>
            <a:endParaRPr sz="2400"/>
          </a:p>
        </p:txBody>
      </p:sp>
      <p:sp>
        <p:nvSpPr>
          <p:cNvPr id="3" name="object 3" descr=""/>
          <p:cNvSpPr txBox="1"/>
          <p:nvPr/>
        </p:nvSpPr>
        <p:spPr>
          <a:xfrm>
            <a:off x="1235283" y="1644039"/>
            <a:ext cx="206121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3215" indent="-310515">
              <a:lnSpc>
                <a:spcPct val="100000"/>
              </a:lnSpc>
              <a:spcBef>
                <a:spcPts val="100"/>
              </a:spcBef>
              <a:buFont typeface="Segoe UI Symbol"/>
              <a:buChar char="□"/>
              <a:tabLst>
                <a:tab pos="323215" algn="l"/>
              </a:tabLst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2000" spc="-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Scanner</a:t>
            </a:r>
            <a:endParaRPr sz="2000">
              <a:latin typeface="Calibri"/>
              <a:cs typeface="Calibri"/>
            </a:endParaRPr>
          </a:p>
          <a:p>
            <a:pPr marL="323215" indent="-310515">
              <a:lnSpc>
                <a:spcPct val="100000"/>
              </a:lnSpc>
              <a:spcBef>
                <a:spcPts val="2400"/>
              </a:spcBef>
              <a:buFont typeface="Segoe UI Symbol"/>
              <a:buChar char="□"/>
              <a:tabLst>
                <a:tab pos="323215" algn="l"/>
              </a:tabLst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2000" spc="-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56406" y="924976"/>
            <a:ext cx="7692390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2270" marR="5080" indent="-370205">
              <a:lnSpc>
                <a:spcPct val="100000"/>
              </a:lnSpc>
              <a:spcBef>
                <a:spcPts val="100"/>
              </a:spcBef>
              <a:buFont typeface="Segoe UI Symbol"/>
              <a:buChar char="❖"/>
              <a:tabLst>
                <a:tab pos="382270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barcode,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consisting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spaces,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machine-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readable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representation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numerals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characters.</a:t>
            </a:r>
            <a:endParaRPr sz="1800">
              <a:latin typeface="Calibri"/>
              <a:cs typeface="Calibri"/>
            </a:endParaRPr>
          </a:p>
          <a:p>
            <a:pPr marL="382270" marR="244475" indent="-370205">
              <a:lnSpc>
                <a:spcPct val="100000"/>
              </a:lnSpc>
              <a:spcBef>
                <a:spcPts val="2160"/>
              </a:spcBef>
              <a:buFont typeface="Segoe UI Symbol"/>
              <a:buChar char="❖"/>
              <a:tabLst>
                <a:tab pos="382270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consists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spaces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varying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width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read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with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optical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scanner.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3688" y="2924944"/>
            <a:ext cx="4210049" cy="26860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0643" rIns="0" bIns="0" rtlCol="0" vert="horz">
            <a:spAutoFit/>
          </a:bodyPr>
          <a:lstStyle/>
          <a:p>
            <a:pPr marL="1812289">
              <a:lnSpc>
                <a:spcPct val="100000"/>
              </a:lnSpc>
              <a:spcBef>
                <a:spcPts val="100"/>
              </a:spcBef>
            </a:pPr>
            <a:r>
              <a:rPr dirty="0" sz="2800" spc="-10">
                <a:solidFill>
                  <a:srgbClr val="002060"/>
                </a:solidFill>
              </a:rPr>
              <a:t>BARCODE</a:t>
            </a:r>
            <a:r>
              <a:rPr dirty="0" sz="2800" spc="-95">
                <a:solidFill>
                  <a:srgbClr val="002060"/>
                </a:solidFill>
              </a:rPr>
              <a:t> </a:t>
            </a:r>
            <a:r>
              <a:rPr dirty="0" sz="2800" spc="-10">
                <a:solidFill>
                  <a:srgbClr val="002060"/>
                </a:solidFill>
              </a:rPr>
              <a:t>SCANNER</a:t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3125" y="456479"/>
            <a:ext cx="7858759" cy="5816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1795" marR="1307465" indent="-379730">
              <a:lnSpc>
                <a:spcPct val="100000"/>
              </a:lnSpc>
              <a:spcBef>
                <a:spcPts val="100"/>
              </a:spcBef>
              <a:buFont typeface="Segoe UI Symbol"/>
              <a:buChar char="❖"/>
              <a:tabLst>
                <a:tab pos="391795" algn="l"/>
              </a:tabLst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2000" spc="-3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20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F2B20"/>
                </a:solidFill>
                <a:latin typeface="Calibri"/>
                <a:cs typeface="Calibri"/>
              </a:rPr>
              <a:t>bar</a:t>
            </a:r>
            <a:r>
              <a:rPr dirty="0" sz="2000" spc="-3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2000" spc="-3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method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representing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data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a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visual,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2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machine-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readable</a:t>
            </a:r>
            <a:r>
              <a:rPr dirty="0" u="heavy" sz="2000" spc="-5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heavy" sz="2000" spc="-2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form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391795" marR="144145" indent="-379730">
              <a:lnSpc>
                <a:spcPct val="100000"/>
              </a:lnSpc>
              <a:buFont typeface="Segoe UI Symbol"/>
              <a:buChar char="❖"/>
              <a:tabLst>
                <a:tab pos="391795" algn="l"/>
              </a:tabLst>
            </a:pP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Initially,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barcodes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represented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data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varying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widths,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spacings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and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sizes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parallel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lines.</a:t>
            </a:r>
            <a:endParaRPr sz="2000">
              <a:latin typeface="Calibri"/>
              <a:cs typeface="Calibri"/>
            </a:endParaRPr>
          </a:p>
          <a:p>
            <a:pPr marL="391795" indent="-379095">
              <a:lnSpc>
                <a:spcPct val="100000"/>
              </a:lnSpc>
              <a:buFont typeface="Segoe UI Symbol"/>
              <a:buChar char="❖"/>
              <a:tabLst>
                <a:tab pos="391795" algn="l"/>
              </a:tabLst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These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barcodes,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now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commonly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referred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linear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endParaRPr sz="2000">
              <a:latin typeface="Calibri"/>
              <a:cs typeface="Calibri"/>
            </a:endParaRPr>
          </a:p>
          <a:p>
            <a:pPr algn="just" marL="391795" marR="681990">
              <a:lnSpc>
                <a:spcPct val="100000"/>
              </a:lnSpc>
            </a:pP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one-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dimensional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(1D),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scanned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special</a:t>
            </a:r>
            <a:r>
              <a:rPr dirty="0" sz="20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optical</a:t>
            </a:r>
            <a:r>
              <a:rPr dirty="0" u="heavy" sz="2000" spc="-5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scanners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,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called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4"/>
              </a:rPr>
              <a:t>barcode</a:t>
            </a:r>
            <a:r>
              <a:rPr dirty="0" u="heavy" sz="2000" spc="-7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4"/>
              </a:rPr>
              <a:t>readers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,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2000" spc="-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there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2000" spc="-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several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types.</a:t>
            </a:r>
            <a:endParaRPr sz="2000">
              <a:latin typeface="Calibri"/>
              <a:cs typeface="Calibri"/>
            </a:endParaRPr>
          </a:p>
          <a:p>
            <a:pPr algn="just" marL="391795" marR="119380" indent="-379730">
              <a:lnSpc>
                <a:spcPct val="100000"/>
              </a:lnSpc>
              <a:buFont typeface="Segoe UI Symbol"/>
              <a:buChar char="❖"/>
              <a:tabLst>
                <a:tab pos="391795" algn="l"/>
                <a:tab pos="448945" algn="l"/>
              </a:tabLst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Later,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two-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dimensional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(2D)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variants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were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developed,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using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rectangles,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dots,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5"/>
              </a:rPr>
              <a:t>hexagons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other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patterns,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called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i="1">
                <a:solidFill>
                  <a:srgbClr val="2F2B20"/>
                </a:solidFill>
                <a:latin typeface="Calibri"/>
                <a:cs typeface="Calibri"/>
              </a:rPr>
              <a:t>matrix</a:t>
            </a:r>
            <a:r>
              <a:rPr dirty="0" sz="2000" spc="-5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i="1">
                <a:solidFill>
                  <a:srgbClr val="2F2B20"/>
                </a:solidFill>
                <a:latin typeface="Calibri"/>
                <a:cs typeface="Calibri"/>
              </a:rPr>
              <a:t>codes</a:t>
            </a:r>
            <a:r>
              <a:rPr dirty="0" sz="2000" spc="-6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i="1">
                <a:solidFill>
                  <a:srgbClr val="2F2B20"/>
                </a:solidFill>
                <a:latin typeface="Calibri"/>
                <a:cs typeface="Calibri"/>
              </a:rPr>
              <a:t>2D</a:t>
            </a:r>
            <a:r>
              <a:rPr dirty="0" sz="2000" spc="-5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 i="1">
                <a:solidFill>
                  <a:srgbClr val="2F2B20"/>
                </a:solidFill>
                <a:latin typeface="Calibri"/>
                <a:cs typeface="Calibri"/>
              </a:rPr>
              <a:t>barcodes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,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although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do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not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use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bars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such.</a:t>
            </a:r>
            <a:endParaRPr sz="2000">
              <a:latin typeface="Calibri"/>
              <a:cs typeface="Calibri"/>
            </a:endParaRPr>
          </a:p>
          <a:p>
            <a:pPr algn="just" marL="391795" marR="26034" indent="-379730">
              <a:lnSpc>
                <a:spcPct val="100000"/>
              </a:lnSpc>
              <a:buFont typeface="Segoe UI Symbol"/>
              <a:buChar char="❖"/>
              <a:tabLst>
                <a:tab pos="391795" algn="l"/>
                <a:tab pos="448945" algn="l"/>
              </a:tabLst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	2D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barcodes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read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using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purpose-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built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2D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optical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scanners,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which exist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few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different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forms.</a:t>
            </a:r>
            <a:endParaRPr sz="2000">
              <a:latin typeface="Calibri"/>
              <a:cs typeface="Calibri"/>
            </a:endParaRPr>
          </a:p>
          <a:p>
            <a:pPr marL="391795" marR="5080" indent="-379730">
              <a:lnSpc>
                <a:spcPct val="100000"/>
              </a:lnSpc>
              <a:buFont typeface="Segoe UI Symbol"/>
              <a:buChar char="❖"/>
              <a:tabLst>
                <a:tab pos="391795" algn="l"/>
              </a:tabLst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2D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barcodes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also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read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digital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camera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connected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a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microcomputer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running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software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takes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photographic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image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20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analyzes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image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deconstruct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decode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2D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barcode.</a:t>
            </a:r>
            <a:endParaRPr sz="2000">
              <a:latin typeface="Calibri"/>
              <a:cs typeface="Calibri"/>
            </a:endParaRPr>
          </a:p>
          <a:p>
            <a:pPr marL="391795" marR="786765" indent="-379730">
              <a:lnSpc>
                <a:spcPct val="100000"/>
              </a:lnSpc>
              <a:buFont typeface="Segoe UI Symbol"/>
              <a:buChar char="❖"/>
              <a:tabLst>
                <a:tab pos="391795" algn="l"/>
              </a:tabLst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6"/>
              </a:rPr>
              <a:t>mobile</a:t>
            </a:r>
            <a:r>
              <a:rPr dirty="0" u="heavy" sz="2000" spc="-5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6"/>
              </a:rPr>
              <a:t>device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an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inbuilt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camera,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such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7"/>
              </a:rPr>
              <a:t>smartphone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,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can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function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latter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type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2D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reader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using</a:t>
            </a:r>
            <a:r>
              <a:rPr dirty="0" sz="2000" spc="50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specialized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8"/>
              </a:rPr>
              <a:t>application</a:t>
            </a:r>
            <a:r>
              <a:rPr dirty="0" u="heavy" sz="2000" spc="-4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8"/>
              </a:rPr>
              <a:t>software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9632" y="1124744"/>
            <a:ext cx="5705474" cy="26384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95237" y="491911"/>
            <a:ext cx="7671434" cy="551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9415" marR="150495" indent="-379730">
              <a:lnSpc>
                <a:spcPct val="100000"/>
              </a:lnSpc>
              <a:spcBef>
                <a:spcPts val="100"/>
              </a:spcBef>
              <a:buFont typeface="Segoe UI Symbol"/>
              <a:buChar char="❖"/>
              <a:tabLst>
                <a:tab pos="399415" algn="l"/>
              </a:tabLst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was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invented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Norman</a:t>
            </a:r>
            <a:r>
              <a:rPr dirty="0" u="heavy" sz="2000" spc="-6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Joseph</a:t>
            </a:r>
            <a:r>
              <a:rPr dirty="0" u="heavy" sz="2000" spc="-6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Woodland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Bernard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Silver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patented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US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1952.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invention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was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based</a:t>
            </a:r>
            <a:endParaRPr sz="2000">
              <a:latin typeface="Calibri"/>
              <a:cs typeface="Calibri"/>
            </a:endParaRPr>
          </a:p>
          <a:p>
            <a:pPr marL="399415" marR="234950">
              <a:lnSpc>
                <a:spcPct val="100000"/>
              </a:lnSpc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4"/>
              </a:rPr>
              <a:t>Morse</a:t>
            </a:r>
            <a:r>
              <a:rPr dirty="0" u="heavy" sz="2000" spc="-5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4"/>
              </a:rPr>
              <a:t>code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was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extended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thin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thick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bars.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30">
                <a:solidFill>
                  <a:srgbClr val="2F2B20"/>
                </a:solidFill>
                <a:latin typeface="Calibri"/>
                <a:cs typeface="Calibri"/>
              </a:rPr>
              <a:t>However,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it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took</a:t>
            </a:r>
            <a:r>
              <a:rPr dirty="0" sz="2000" spc="-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over</a:t>
            </a:r>
            <a:r>
              <a:rPr dirty="0" sz="2000" spc="-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twenty</a:t>
            </a:r>
            <a:r>
              <a:rPr dirty="0" sz="2000" spc="-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years</a:t>
            </a:r>
            <a:r>
              <a:rPr dirty="0" sz="2000" spc="-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before</a:t>
            </a:r>
            <a:r>
              <a:rPr dirty="0" sz="2000" spc="-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this</a:t>
            </a:r>
            <a:r>
              <a:rPr dirty="0" sz="2000" spc="-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invention</a:t>
            </a:r>
            <a:r>
              <a:rPr dirty="0" sz="2000" spc="-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became</a:t>
            </a:r>
            <a:r>
              <a:rPr dirty="0" sz="2000" spc="-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commercially successful.</a:t>
            </a:r>
            <a:endParaRPr sz="2000">
              <a:latin typeface="Calibri"/>
              <a:cs typeface="Calibri"/>
            </a:endParaRPr>
          </a:p>
          <a:p>
            <a:pPr marL="399415" indent="-386715">
              <a:lnSpc>
                <a:spcPct val="100000"/>
              </a:lnSpc>
              <a:buFont typeface="Yu Gothic UI"/>
              <a:buChar char="❖"/>
              <a:tabLst>
                <a:tab pos="399415" algn="l"/>
              </a:tabLst>
            </a:pPr>
            <a:r>
              <a:rPr dirty="0" sz="2000" b="1">
                <a:solidFill>
                  <a:srgbClr val="2F2B20"/>
                </a:solidFill>
                <a:latin typeface="Calibri"/>
                <a:cs typeface="Calibri"/>
              </a:rPr>
              <a:t>Morse</a:t>
            </a:r>
            <a:r>
              <a:rPr dirty="0" sz="2000" spc="-5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2000" spc="-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method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used</a:t>
            </a:r>
            <a:endParaRPr sz="2000">
              <a:latin typeface="Calibri"/>
              <a:cs typeface="Calibri"/>
            </a:endParaRPr>
          </a:p>
          <a:p>
            <a:pPr marL="399415" marR="74930">
              <a:lnSpc>
                <a:spcPct val="100000"/>
              </a:lnSpc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2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5"/>
              </a:rPr>
              <a:t>telecommunication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6"/>
              </a:rPr>
              <a:t>encode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7"/>
              </a:rPr>
              <a:t>text</a:t>
            </a:r>
            <a:r>
              <a:rPr dirty="0" sz="20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characters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standardized sequences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two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different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signal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durations,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called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i="1">
                <a:solidFill>
                  <a:srgbClr val="2F2B20"/>
                </a:solidFill>
                <a:latin typeface="Calibri"/>
                <a:cs typeface="Calibri"/>
              </a:rPr>
              <a:t>dots</a:t>
            </a:r>
            <a:r>
              <a:rPr dirty="0" sz="2000" spc="-5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 i="1">
                <a:solidFill>
                  <a:srgbClr val="2F2B20"/>
                </a:solidFill>
                <a:latin typeface="Calibri"/>
                <a:cs typeface="Calibri"/>
              </a:rPr>
              <a:t>dashes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,</a:t>
            </a:r>
            <a:r>
              <a:rPr dirty="0" sz="2000" spc="50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i="1">
                <a:solidFill>
                  <a:srgbClr val="2F2B20"/>
                </a:solidFill>
                <a:latin typeface="Calibri"/>
                <a:cs typeface="Calibri"/>
              </a:rPr>
              <a:t>dits</a:t>
            </a:r>
            <a:r>
              <a:rPr dirty="0" sz="2000" spc="-5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i="1">
                <a:solidFill>
                  <a:srgbClr val="2F2B20"/>
                </a:solidFill>
                <a:latin typeface="Calibri"/>
                <a:cs typeface="Calibri"/>
              </a:rPr>
              <a:t>dahs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.Morse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named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after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8"/>
              </a:rPr>
              <a:t>Samuel</a:t>
            </a:r>
            <a:r>
              <a:rPr dirty="0" u="heavy" sz="2000" spc="-5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8"/>
              </a:rPr>
              <a:t>Morse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,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one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inventors</a:t>
            </a:r>
            <a:r>
              <a:rPr dirty="0" sz="20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9"/>
              </a:rPr>
              <a:t>telegraph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399415" marR="227329" indent="-379730">
              <a:lnSpc>
                <a:spcPct val="100000"/>
              </a:lnSpc>
              <a:buFont typeface="Segoe UI Symbol"/>
              <a:buChar char="❖"/>
              <a:tabLst>
                <a:tab pos="399415" algn="l"/>
              </a:tabLst>
            </a:pP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Barcodes</a:t>
            </a:r>
            <a:r>
              <a:rPr dirty="0" sz="2000" spc="-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became</a:t>
            </a:r>
            <a:r>
              <a:rPr dirty="0" sz="2000" spc="-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commercially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successful</a:t>
            </a:r>
            <a:r>
              <a:rPr dirty="0" sz="2000" spc="-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when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2000" spc="-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were</a:t>
            </a:r>
            <a:r>
              <a:rPr dirty="0" sz="2000" spc="-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used</a:t>
            </a:r>
            <a:r>
              <a:rPr dirty="0" sz="20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to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automate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supermarket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0"/>
              </a:rPr>
              <a:t>checkout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systems,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task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20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20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have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become</a:t>
            </a:r>
            <a:r>
              <a:rPr dirty="0" sz="2000" spc="-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almost</a:t>
            </a:r>
            <a:r>
              <a:rPr dirty="0" sz="2000" spc="-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universal.</a:t>
            </a:r>
            <a:endParaRPr sz="2000">
              <a:latin typeface="Calibri"/>
              <a:cs typeface="Calibri"/>
            </a:endParaRPr>
          </a:p>
          <a:p>
            <a:pPr marL="399415" marR="5080" indent="-379730">
              <a:lnSpc>
                <a:spcPct val="100000"/>
              </a:lnSpc>
              <a:spcBef>
                <a:spcPts val="2400"/>
              </a:spcBef>
              <a:buFont typeface="Segoe UI Symbol"/>
              <a:buChar char="❖"/>
              <a:tabLst>
                <a:tab pos="399415" algn="l"/>
              </a:tabLst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first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scanning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20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now-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ubiquitous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1"/>
              </a:rPr>
              <a:t>Universal</a:t>
            </a:r>
            <a:r>
              <a:rPr dirty="0" u="heavy" sz="2000" spc="-5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1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1"/>
              </a:rPr>
              <a:t>Product</a:t>
            </a:r>
            <a:r>
              <a:rPr dirty="0" u="heavy" sz="2000" spc="-6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1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1"/>
              </a:rPr>
              <a:t>Code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(UPC)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was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pack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20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2"/>
              </a:rPr>
              <a:t>Wrigley's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chewing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gum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June</a:t>
            </a:r>
            <a:r>
              <a:rPr dirty="0" sz="20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1974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at</a:t>
            </a:r>
            <a:endParaRPr sz="2000">
              <a:latin typeface="Calibri"/>
              <a:cs typeface="Calibri"/>
            </a:endParaRPr>
          </a:p>
          <a:p>
            <a:pPr marL="399415" marR="1369060">
              <a:lnSpc>
                <a:spcPct val="100000"/>
              </a:lnSpc>
            </a:pP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3"/>
              </a:rPr>
              <a:t>Marsh</a:t>
            </a:r>
            <a:r>
              <a:rPr dirty="0" u="heavy" sz="2000" spc="-3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3"/>
              </a:rPr>
              <a:t> </a:t>
            </a:r>
            <a:r>
              <a:rPr dirty="0" u="heavy" sz="2000" spc="-2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3"/>
              </a:rPr>
              <a:t>supermarket</a:t>
            </a:r>
            <a:r>
              <a:rPr dirty="0" sz="20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6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4"/>
              </a:rPr>
              <a:t>Troy,</a:t>
            </a:r>
            <a:r>
              <a:rPr dirty="0" u="heavy" sz="2000" spc="-3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4"/>
              </a:rPr>
              <a:t>Ohio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,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using</a:t>
            </a:r>
            <a:r>
              <a:rPr dirty="0" sz="20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scanner</a:t>
            </a:r>
            <a:r>
              <a:rPr dirty="0" sz="20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F2B20"/>
                </a:solidFill>
                <a:latin typeface="Calibri"/>
                <a:cs typeface="Calibri"/>
              </a:rPr>
              <a:t>made </a:t>
            </a:r>
            <a:r>
              <a:rPr dirty="0" sz="20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2000" spc="-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5"/>
              </a:rPr>
              <a:t>Photographic</a:t>
            </a:r>
            <a:r>
              <a:rPr dirty="0" u="heavy" sz="2000" spc="-6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5"/>
              </a:rPr>
              <a:t> </a:t>
            </a:r>
            <a:r>
              <a:rPr dirty="0" u="heavy" sz="20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5"/>
              </a:rPr>
              <a:t>Sciences</a:t>
            </a:r>
            <a:r>
              <a:rPr dirty="0" u="heavy" sz="2000" spc="-7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5"/>
              </a:rPr>
              <a:t> </a:t>
            </a:r>
            <a:r>
              <a:rPr dirty="0" u="heavy" sz="20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5"/>
              </a:rPr>
              <a:t>Corporation</a:t>
            </a:r>
            <a:r>
              <a:rPr dirty="0" sz="2000" spc="-10">
                <a:solidFill>
                  <a:srgbClr val="2F2B20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799" y="685799"/>
                </a:lnTo>
                <a:lnTo>
                  <a:pt x="685799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8458200" y="0"/>
            <a:ext cx="685800" cy="6172200"/>
            <a:chOff x="8458200" y="0"/>
            <a:chExt cx="685800" cy="6172200"/>
          </a:xfrm>
        </p:grpSpPr>
        <p:sp>
          <p:nvSpPr>
            <p:cNvPr id="4" name="object 4" descr=""/>
            <p:cNvSpPr/>
            <p:nvPr/>
          </p:nvSpPr>
          <p:spPr>
            <a:xfrm>
              <a:off x="8458200" y="0"/>
              <a:ext cx="685800" cy="5486400"/>
            </a:xfrm>
            <a:custGeom>
              <a:avLst/>
              <a:gdLst/>
              <a:ahLst/>
              <a:cxnLst/>
              <a:rect l="l" t="t" r="r" b="b"/>
              <a:pathLst>
                <a:path w="685800" h="5486400">
                  <a:moveTo>
                    <a:pt x="0" y="5486399"/>
                  </a:moveTo>
                  <a:lnTo>
                    <a:pt x="685799" y="5486399"/>
                  </a:lnTo>
                  <a:lnTo>
                    <a:pt x="685799" y="0"/>
                  </a:lnTo>
                  <a:lnTo>
                    <a:pt x="0" y="0"/>
                  </a:lnTo>
                  <a:lnTo>
                    <a:pt x="0" y="5486399"/>
                  </a:lnTo>
                  <a:close/>
                </a:path>
              </a:pathLst>
            </a:custGeom>
            <a:solidFill>
              <a:srgbClr val="675E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458200" y="548640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685799" y="685799"/>
                  </a:moveTo>
                  <a:lnTo>
                    <a:pt x="0" y="685799"/>
                  </a:lnTo>
                  <a:lnTo>
                    <a:pt x="0" y="0"/>
                  </a:lnTo>
                  <a:lnTo>
                    <a:pt x="685799" y="0"/>
                  </a:lnTo>
                  <a:lnTo>
                    <a:pt x="685799" y="685799"/>
                  </a:lnTo>
                  <a:close/>
                </a:path>
              </a:pathLst>
            </a:custGeom>
            <a:solidFill>
              <a:srgbClr val="A9A57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252537" y="204896"/>
            <a:ext cx="7952105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QR</a:t>
            </a:r>
            <a:r>
              <a:rPr dirty="0" sz="1800" spc="44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1800" spc="-1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(an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initialism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quick</a:t>
            </a:r>
            <a:r>
              <a:rPr dirty="0" sz="1800" spc="44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response</a:t>
            </a:r>
            <a:r>
              <a:rPr dirty="0" sz="1800" spc="4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)</a:t>
            </a:r>
            <a:r>
              <a:rPr dirty="0" sz="1800" spc="4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4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4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type</a:t>
            </a:r>
            <a:r>
              <a:rPr dirty="0" sz="1800" spc="4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matrix</a:t>
            </a:r>
            <a:r>
              <a:rPr dirty="0" u="heavy" sz="1800" spc="45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dirty="0" u="heavy" sz="18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barcode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(or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two-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dimensional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barcode)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invented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1994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Japanese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company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4"/>
              </a:rPr>
              <a:t>Denso</a:t>
            </a:r>
            <a:r>
              <a:rPr dirty="0" u="heavy" sz="1800" spc="-6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dirty="0" u="heavy" sz="18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4"/>
              </a:rPr>
              <a:t>Wave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.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A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machine-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readable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optical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label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contain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information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about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item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1800" spc="1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1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attached.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1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practice,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QR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codes</a:t>
            </a:r>
            <a:r>
              <a:rPr dirty="0" sz="1800" spc="1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often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contain</a:t>
            </a:r>
            <a:r>
              <a:rPr dirty="0" sz="1800" spc="1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data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1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locator,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identifier,</a:t>
            </a:r>
            <a:r>
              <a:rPr dirty="0" sz="1800" spc="40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5"/>
              </a:rPr>
              <a:t>tracker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4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points</a:t>
            </a:r>
            <a:r>
              <a:rPr dirty="0" sz="1800" spc="40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4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40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website</a:t>
            </a:r>
            <a:r>
              <a:rPr dirty="0" sz="1800" spc="40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1800" spc="4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application.</a:t>
            </a:r>
            <a:r>
              <a:rPr dirty="0" sz="1800" spc="40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QR</a:t>
            </a:r>
            <a:r>
              <a:rPr dirty="0" sz="1800" spc="40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codes</a:t>
            </a:r>
            <a:r>
              <a:rPr dirty="0" sz="1800" spc="4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</a:t>
            </a:r>
            <a:r>
              <a:rPr dirty="0" sz="1800" spc="40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four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standardized</a:t>
            </a:r>
            <a:r>
              <a:rPr dirty="0" sz="1800" spc="3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encoding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modes</a:t>
            </a:r>
            <a:r>
              <a:rPr dirty="0" sz="1800" spc="3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(</a:t>
            </a:r>
            <a:r>
              <a:rPr dirty="0" sz="1800">
                <a:solidFill>
                  <a:srgbClr val="7030A0"/>
                </a:solidFill>
                <a:latin typeface="Calibri"/>
                <a:cs typeface="Calibri"/>
              </a:rPr>
              <a:t>numeric,</a:t>
            </a:r>
            <a:r>
              <a:rPr dirty="0" sz="1800" spc="335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7030A0"/>
                </a:solidFill>
                <a:latin typeface="Calibri"/>
                <a:cs typeface="Calibri"/>
              </a:rPr>
              <a:t>alphanumeric,</a:t>
            </a:r>
            <a:r>
              <a:rPr dirty="0" sz="1800" spc="330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7030A0"/>
                </a:solidFill>
                <a:latin typeface="Calibri"/>
                <a:cs typeface="Calibri"/>
              </a:rPr>
              <a:t>byte/binary,</a:t>
            </a:r>
            <a:r>
              <a:rPr dirty="0" sz="1800" spc="365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6"/>
              </a:rPr>
              <a:t>kanji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)</a:t>
            </a:r>
            <a:r>
              <a:rPr dirty="0" sz="1800" spc="3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to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store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data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efficiently;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extensions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also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used.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546820" y="2060849"/>
            <a:ext cx="7773034" cy="1872614"/>
            <a:chOff x="546820" y="2060849"/>
            <a:chExt cx="7773034" cy="1872614"/>
          </a:xfrm>
        </p:grpSpPr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6820" y="2060849"/>
              <a:ext cx="1872206" cy="187220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314596" y="2492895"/>
              <a:ext cx="6005195" cy="615950"/>
            </a:xfrm>
            <a:custGeom>
              <a:avLst/>
              <a:gdLst/>
              <a:ahLst/>
              <a:cxnLst/>
              <a:rect l="l" t="t" r="r" b="b"/>
              <a:pathLst>
                <a:path w="6005195" h="615950">
                  <a:moveTo>
                    <a:pt x="6005169" y="615552"/>
                  </a:moveTo>
                  <a:lnTo>
                    <a:pt x="0" y="615552"/>
                  </a:lnTo>
                  <a:lnTo>
                    <a:pt x="0" y="0"/>
                  </a:lnTo>
                  <a:lnTo>
                    <a:pt x="6005169" y="0"/>
                  </a:lnTo>
                  <a:lnTo>
                    <a:pt x="6005169" y="6155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96366" y="3949312"/>
            <a:ext cx="8124825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79730" marR="15875" indent="-367665">
              <a:lnSpc>
                <a:spcPct val="100000"/>
              </a:lnSpc>
              <a:spcBef>
                <a:spcPts val="100"/>
              </a:spcBef>
              <a:buFont typeface="Segoe UI Symbol"/>
              <a:buChar char="❖"/>
              <a:tabLst>
                <a:tab pos="382270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QR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has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two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dimensions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support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different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kinds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data.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Numeric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data,</a:t>
            </a:r>
            <a:r>
              <a:rPr dirty="0" sz="1800" spc="4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alphanumeric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characters,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4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Kanji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4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three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main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data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types.</a:t>
            </a:r>
            <a:r>
              <a:rPr dirty="0" sz="1800" spc="4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components</a:t>
            </a:r>
            <a:r>
              <a:rPr dirty="0" sz="1800" spc="1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1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QR</a:t>
            </a:r>
            <a:r>
              <a:rPr dirty="0" sz="1800" spc="1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1800" spc="1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include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indicators</a:t>
            </a:r>
            <a:r>
              <a:rPr dirty="0" sz="1800" spc="18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dirty="0" sz="1800" spc="19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data</a:t>
            </a:r>
            <a:r>
              <a:rPr dirty="0" sz="1800" spc="18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code.</a:t>
            </a:r>
            <a:r>
              <a:rPr dirty="0" sz="1800" spc="204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QR</a:t>
            </a:r>
            <a:r>
              <a:rPr dirty="0" sz="1800" spc="1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1800" spc="1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has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many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applications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our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life,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such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B050"/>
                </a:solidFill>
                <a:latin typeface="Calibri"/>
                <a:cs typeface="Calibri"/>
              </a:rPr>
              <a:t>payment,</a:t>
            </a:r>
            <a:r>
              <a:rPr dirty="0" sz="1800" spc="-4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B050"/>
                </a:solidFill>
                <a:latin typeface="Calibri"/>
                <a:cs typeface="Calibri"/>
              </a:rPr>
              <a:t>product</a:t>
            </a:r>
            <a:r>
              <a:rPr dirty="0" sz="1800" spc="-4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B050"/>
                </a:solidFill>
                <a:latin typeface="Calibri"/>
                <a:cs typeface="Calibri"/>
              </a:rPr>
              <a:t>packaging,</a:t>
            </a:r>
            <a:r>
              <a:rPr dirty="0" sz="1800" spc="-45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B050"/>
                </a:solidFill>
                <a:latin typeface="Calibri"/>
                <a:cs typeface="Calibri"/>
              </a:rPr>
              <a:t>and</a:t>
            </a:r>
            <a:r>
              <a:rPr dirty="0" sz="1800" spc="-4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B050"/>
                </a:solidFill>
                <a:latin typeface="Calibri"/>
                <a:cs typeface="Calibri"/>
              </a:rPr>
              <a:t>advertising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algn="just" marL="382270" marR="5080" indent="-370205">
              <a:lnSpc>
                <a:spcPct val="100000"/>
              </a:lnSpc>
              <a:buFont typeface="Segoe UI Symbol"/>
              <a:buChar char="❖"/>
              <a:tabLst>
                <a:tab pos="382270" algn="l"/>
                <a:tab pos="429895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	The</a:t>
            </a:r>
            <a:r>
              <a:rPr dirty="0" sz="1800" spc="3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3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3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3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one</a:t>
            </a:r>
            <a:r>
              <a:rPr dirty="0" sz="1800" spc="3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dimension</a:t>
            </a:r>
            <a:r>
              <a:rPr dirty="0" sz="1800" spc="3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1800" spc="3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storing</a:t>
            </a:r>
            <a:r>
              <a:rPr dirty="0" sz="1800" spc="3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information</a:t>
            </a:r>
            <a:r>
              <a:rPr dirty="0" sz="1800" spc="3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like</a:t>
            </a:r>
            <a:r>
              <a:rPr dirty="0" sz="1800" spc="3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ID</a:t>
            </a:r>
            <a:r>
              <a:rPr dirty="0" sz="1800" spc="3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numbers</a:t>
            </a:r>
            <a:r>
              <a:rPr dirty="0" sz="1800" spc="3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to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specify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item.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However,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20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QR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1800" spc="20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has</a:t>
            </a:r>
            <a:r>
              <a:rPr dirty="0" sz="1800" spc="20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x-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axis</a:t>
            </a:r>
            <a:r>
              <a:rPr dirty="0" sz="1800" spc="20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y-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axis,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1800" spc="20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means</a:t>
            </a:r>
            <a:r>
              <a:rPr dirty="0" sz="1800" spc="20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information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store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will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exponentially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larger.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There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C00000"/>
                </a:solidFill>
                <a:latin typeface="Calibri"/>
                <a:cs typeface="Calibri"/>
              </a:rPr>
              <a:t>40</a:t>
            </a:r>
            <a:r>
              <a:rPr dirty="0" sz="1800" spc="-4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C00000"/>
                </a:solidFill>
                <a:latin typeface="Calibri"/>
                <a:cs typeface="Calibri"/>
              </a:rPr>
              <a:t>versions</a:t>
            </a:r>
            <a:r>
              <a:rPr dirty="0" sz="1800" spc="-3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QR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code.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largest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C00000"/>
                </a:solidFill>
                <a:latin typeface="Calibri"/>
                <a:cs typeface="Calibri"/>
              </a:rPr>
              <a:t>store</a:t>
            </a:r>
            <a:r>
              <a:rPr dirty="0" sz="1800" spc="-5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C00000"/>
                </a:solidFill>
                <a:latin typeface="Calibri"/>
                <a:cs typeface="Calibri"/>
              </a:rPr>
              <a:t>1850</a:t>
            </a:r>
            <a:r>
              <a:rPr dirty="0" sz="1800" spc="-6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C00000"/>
                </a:solidFill>
                <a:latin typeface="Calibri"/>
                <a:cs typeface="Calibri"/>
              </a:rPr>
              <a:t>uppercase</a:t>
            </a:r>
            <a:r>
              <a:rPr dirty="0" sz="1800" spc="-6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C00000"/>
                </a:solidFill>
                <a:latin typeface="Calibri"/>
                <a:cs typeface="Calibri"/>
              </a:rPr>
              <a:t>characters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387621" y="2519748"/>
            <a:ext cx="5784850" cy="5448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202122"/>
                </a:solidFill>
                <a:latin typeface="Arial"/>
                <a:cs typeface="Arial"/>
              </a:rPr>
              <a:t>***</a:t>
            </a:r>
            <a:r>
              <a:rPr dirty="0" sz="1600" spc="-35">
                <a:solidFill>
                  <a:srgbClr val="202122"/>
                </a:solid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202122"/>
                </a:solidFill>
                <a:uFill>
                  <a:solidFill>
                    <a:srgbClr val="202122"/>
                  </a:solidFill>
                </a:uFill>
                <a:latin typeface="Arial"/>
                <a:cs typeface="Arial"/>
              </a:rPr>
              <a:t>Kanji</a:t>
            </a:r>
            <a:r>
              <a:rPr dirty="0" sz="1600" spc="-25">
                <a:solidFill>
                  <a:srgbClr val="202122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202122"/>
                </a:solidFill>
                <a:latin typeface="Arial MT"/>
                <a:cs typeface="Arial MT"/>
              </a:rPr>
              <a:t>are</a:t>
            </a:r>
            <a:r>
              <a:rPr dirty="0" sz="1600" spc="-40" b="0">
                <a:solidFill>
                  <a:srgbClr val="202122"/>
                </a:solidFill>
                <a:latin typeface="Arial MT"/>
                <a:cs typeface="Arial MT"/>
              </a:rPr>
              <a:t> </a:t>
            </a:r>
            <a:r>
              <a:rPr dirty="0" sz="1600" b="0">
                <a:solidFill>
                  <a:srgbClr val="202122"/>
                </a:solidFill>
                <a:latin typeface="Arial MT"/>
                <a:cs typeface="Arial MT"/>
              </a:rPr>
              <a:t>the</a:t>
            </a:r>
            <a:r>
              <a:rPr dirty="0" sz="1600" spc="-30" b="0">
                <a:solidFill>
                  <a:srgbClr val="202122"/>
                </a:solidFill>
                <a:latin typeface="Arial MT"/>
                <a:cs typeface="Arial MT"/>
              </a:rPr>
              <a:t> </a:t>
            </a:r>
            <a:r>
              <a:rPr dirty="0" u="heavy" sz="1600" b="0">
                <a:solidFill>
                  <a:srgbClr val="0645AD"/>
                </a:solidFill>
                <a:uFill>
                  <a:solidFill>
                    <a:srgbClr val="0645AD"/>
                  </a:solidFill>
                </a:uFill>
                <a:latin typeface="Arial MT"/>
                <a:cs typeface="Arial MT"/>
                <a:hlinkClick r:id="rId8"/>
              </a:rPr>
              <a:t>logographic</a:t>
            </a:r>
            <a:r>
              <a:rPr dirty="0" sz="1600" spc="-35" b="0">
                <a:solidFill>
                  <a:srgbClr val="0645AD"/>
                </a:solidFill>
                <a:latin typeface="Arial MT"/>
                <a:cs typeface="Arial MT"/>
              </a:rPr>
              <a:t> </a:t>
            </a:r>
            <a:r>
              <a:rPr dirty="0" u="heavy" sz="1600" b="0">
                <a:solidFill>
                  <a:srgbClr val="0645AD"/>
                </a:solidFill>
                <a:uFill>
                  <a:solidFill>
                    <a:srgbClr val="0645AD"/>
                  </a:solidFill>
                </a:uFill>
                <a:latin typeface="Arial MT"/>
                <a:cs typeface="Arial MT"/>
                <a:hlinkClick r:id="rId9"/>
              </a:rPr>
              <a:t>Chinese</a:t>
            </a:r>
            <a:r>
              <a:rPr dirty="0" u="heavy" sz="1600" spc="-35" b="0">
                <a:solidFill>
                  <a:srgbClr val="0645AD"/>
                </a:solidFill>
                <a:uFill>
                  <a:solidFill>
                    <a:srgbClr val="0645AD"/>
                  </a:solidFill>
                </a:uFill>
                <a:latin typeface="Arial MT"/>
                <a:cs typeface="Arial MT"/>
                <a:hlinkClick r:id="rId9"/>
              </a:rPr>
              <a:t> </a:t>
            </a:r>
            <a:r>
              <a:rPr dirty="0" u="heavy" spc="-10" b="0">
                <a:solidFill>
                  <a:srgbClr val="0645AD"/>
                </a:solidFill>
                <a:uFill>
                  <a:solidFill>
                    <a:srgbClr val="0645AD"/>
                  </a:solidFill>
                </a:uFill>
                <a:latin typeface="Calibri"/>
                <a:cs typeface="Calibri"/>
                <a:hlinkClick r:id="rId9"/>
              </a:rPr>
              <a:t>characters</a:t>
            </a:r>
            <a:r>
              <a:rPr dirty="0" spc="10" b="0">
                <a:solidFill>
                  <a:srgbClr val="0645AD"/>
                </a:solidFill>
                <a:latin typeface="Calibri"/>
                <a:cs typeface="Calibri"/>
              </a:rPr>
              <a:t> </a:t>
            </a:r>
            <a:r>
              <a:rPr dirty="0" sz="1600" b="0">
                <a:solidFill>
                  <a:srgbClr val="202122"/>
                </a:solidFill>
                <a:latin typeface="Arial MT"/>
                <a:cs typeface="Arial MT"/>
              </a:rPr>
              <a:t>taken</a:t>
            </a:r>
            <a:r>
              <a:rPr dirty="0" sz="1600" spc="-35" b="0">
                <a:solidFill>
                  <a:srgbClr val="202122"/>
                </a:solidFill>
                <a:latin typeface="Arial MT"/>
                <a:cs typeface="Arial MT"/>
              </a:rPr>
              <a:t> </a:t>
            </a:r>
            <a:r>
              <a:rPr dirty="0" sz="1600" b="0">
                <a:solidFill>
                  <a:srgbClr val="202122"/>
                </a:solidFill>
                <a:latin typeface="Arial MT"/>
                <a:cs typeface="Arial MT"/>
              </a:rPr>
              <a:t>from</a:t>
            </a:r>
            <a:r>
              <a:rPr dirty="0" sz="1600" spc="-35" b="0">
                <a:solidFill>
                  <a:srgbClr val="202122"/>
                </a:solidFill>
                <a:latin typeface="Arial MT"/>
                <a:cs typeface="Arial MT"/>
              </a:rPr>
              <a:t> </a:t>
            </a:r>
            <a:r>
              <a:rPr dirty="0" sz="1600" spc="-25" b="0">
                <a:solidFill>
                  <a:srgbClr val="202122"/>
                </a:solidFill>
                <a:latin typeface="Arial MT"/>
                <a:cs typeface="Arial MT"/>
              </a:rPr>
              <a:t>the </a:t>
            </a:r>
            <a:r>
              <a:rPr dirty="0" u="heavy" sz="1600" b="0">
                <a:solidFill>
                  <a:srgbClr val="0645AD"/>
                </a:solidFill>
                <a:uFill>
                  <a:solidFill>
                    <a:srgbClr val="0645AD"/>
                  </a:solidFill>
                </a:uFill>
                <a:latin typeface="Arial MT"/>
                <a:cs typeface="Arial MT"/>
                <a:hlinkClick r:id="rId10"/>
              </a:rPr>
              <a:t>Chinese</a:t>
            </a:r>
            <a:r>
              <a:rPr dirty="0" u="heavy" sz="1600" spc="-35" b="0">
                <a:solidFill>
                  <a:srgbClr val="0645AD"/>
                </a:solidFill>
                <a:uFill>
                  <a:solidFill>
                    <a:srgbClr val="0645AD"/>
                  </a:solidFill>
                </a:uFill>
                <a:latin typeface="Arial MT"/>
                <a:cs typeface="Arial MT"/>
                <a:hlinkClick r:id="rId10"/>
              </a:rPr>
              <a:t> </a:t>
            </a:r>
            <a:r>
              <a:rPr dirty="0" u="heavy" sz="1600" b="0">
                <a:solidFill>
                  <a:srgbClr val="0645AD"/>
                </a:solidFill>
                <a:uFill>
                  <a:solidFill>
                    <a:srgbClr val="0645AD"/>
                  </a:solidFill>
                </a:uFill>
                <a:latin typeface="Arial MT"/>
                <a:cs typeface="Arial MT"/>
                <a:hlinkClick r:id="rId10"/>
              </a:rPr>
              <a:t>script</a:t>
            </a:r>
            <a:r>
              <a:rPr dirty="0" sz="1600" spc="-20" b="0">
                <a:solidFill>
                  <a:srgbClr val="0645AD"/>
                </a:solidFill>
                <a:latin typeface="Arial MT"/>
                <a:cs typeface="Arial MT"/>
              </a:rPr>
              <a:t> </a:t>
            </a:r>
            <a:r>
              <a:rPr dirty="0" sz="1600" b="0">
                <a:solidFill>
                  <a:srgbClr val="202122"/>
                </a:solidFill>
                <a:latin typeface="Arial MT"/>
                <a:cs typeface="Arial MT"/>
              </a:rPr>
              <a:t>and</a:t>
            </a:r>
            <a:r>
              <a:rPr dirty="0" sz="1600" spc="-30" b="0">
                <a:solidFill>
                  <a:srgbClr val="202122"/>
                </a:solidFill>
                <a:latin typeface="Arial MT"/>
                <a:cs typeface="Arial MT"/>
              </a:rPr>
              <a:t> </a:t>
            </a:r>
            <a:r>
              <a:rPr dirty="0" sz="1600" b="0">
                <a:solidFill>
                  <a:srgbClr val="202122"/>
                </a:solidFill>
                <a:latin typeface="Arial MT"/>
                <a:cs typeface="Arial MT"/>
              </a:rPr>
              <a:t>used</a:t>
            </a:r>
            <a:r>
              <a:rPr dirty="0" sz="1600" spc="-30" b="0">
                <a:solidFill>
                  <a:srgbClr val="202122"/>
                </a:solidFill>
                <a:latin typeface="Arial MT"/>
                <a:cs typeface="Arial MT"/>
              </a:rPr>
              <a:t> </a:t>
            </a:r>
            <a:r>
              <a:rPr dirty="0" sz="1600" b="0">
                <a:solidFill>
                  <a:srgbClr val="202122"/>
                </a:solidFill>
                <a:latin typeface="Arial MT"/>
                <a:cs typeface="Arial MT"/>
              </a:rPr>
              <a:t>in</a:t>
            </a:r>
            <a:r>
              <a:rPr dirty="0" sz="1600" spc="-30" b="0">
                <a:solidFill>
                  <a:srgbClr val="202122"/>
                </a:solidFill>
                <a:latin typeface="Arial MT"/>
                <a:cs typeface="Arial MT"/>
              </a:rPr>
              <a:t> </a:t>
            </a:r>
            <a:r>
              <a:rPr dirty="0" sz="1600" b="0">
                <a:solidFill>
                  <a:srgbClr val="202122"/>
                </a:solidFill>
                <a:latin typeface="Arial MT"/>
                <a:cs typeface="Arial MT"/>
              </a:rPr>
              <a:t>the</a:t>
            </a:r>
            <a:r>
              <a:rPr dirty="0" sz="1600" spc="-30" b="0">
                <a:solidFill>
                  <a:srgbClr val="202122"/>
                </a:solidFill>
                <a:latin typeface="Arial MT"/>
                <a:cs typeface="Arial MT"/>
              </a:rPr>
              <a:t> </a:t>
            </a:r>
            <a:r>
              <a:rPr dirty="0" sz="1600" b="0">
                <a:solidFill>
                  <a:srgbClr val="202122"/>
                </a:solidFill>
                <a:latin typeface="Arial MT"/>
                <a:cs typeface="Arial MT"/>
              </a:rPr>
              <a:t>writing</a:t>
            </a:r>
            <a:r>
              <a:rPr dirty="0" sz="1600" spc="-30" b="0">
                <a:solidFill>
                  <a:srgbClr val="202122"/>
                </a:solidFill>
                <a:latin typeface="Arial MT"/>
                <a:cs typeface="Arial MT"/>
              </a:rPr>
              <a:t> </a:t>
            </a:r>
            <a:r>
              <a:rPr dirty="0" sz="1600" b="0">
                <a:solidFill>
                  <a:srgbClr val="202122"/>
                </a:solidFill>
                <a:latin typeface="Arial MT"/>
                <a:cs typeface="Arial MT"/>
              </a:rPr>
              <a:t>of</a:t>
            </a:r>
            <a:r>
              <a:rPr dirty="0" sz="1600" spc="-20" b="0">
                <a:solidFill>
                  <a:srgbClr val="202122"/>
                </a:solidFill>
                <a:latin typeface="Arial MT"/>
                <a:cs typeface="Arial MT"/>
              </a:rPr>
              <a:t> </a:t>
            </a:r>
            <a:r>
              <a:rPr dirty="0" u="heavy" sz="1600" spc="-10" b="0">
                <a:solidFill>
                  <a:srgbClr val="FAA700"/>
                </a:solidFill>
                <a:uFill>
                  <a:solidFill>
                    <a:srgbClr val="FAA700"/>
                  </a:solidFill>
                </a:uFill>
                <a:latin typeface="Arial MT"/>
                <a:cs typeface="Arial MT"/>
                <a:hlinkClick r:id="rId11"/>
              </a:rPr>
              <a:t>Japanese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0529" y="366324"/>
            <a:ext cx="8053070" cy="6334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9554" indent="-236854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249554" algn="l"/>
              </a:tabLst>
            </a:pPr>
            <a:r>
              <a:rPr dirty="0" sz="1800" b="1">
                <a:solidFill>
                  <a:srgbClr val="7030A0"/>
                </a:solidFill>
                <a:latin typeface="Calibri"/>
                <a:cs typeface="Calibri"/>
              </a:rPr>
              <a:t>Laser</a:t>
            </a:r>
            <a:r>
              <a:rPr dirty="0" sz="1800" spc="-25" b="1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030A0"/>
                </a:solidFill>
                <a:latin typeface="Calibri"/>
                <a:cs typeface="Calibri"/>
              </a:rPr>
              <a:t>Scanners</a:t>
            </a:r>
            <a:endParaRPr sz="1800">
              <a:latin typeface="Calibri"/>
              <a:cs typeface="Calibri"/>
            </a:endParaRPr>
          </a:p>
          <a:p>
            <a:pPr marL="12700" marR="15811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These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types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scanners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beam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source.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Here,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either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rotating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prism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reciprocating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mirror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scans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beam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to-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and-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across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barcode.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A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photodiode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measures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intensity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reflected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barcode.</a:t>
            </a:r>
            <a:endParaRPr sz="1800">
              <a:latin typeface="Calibri"/>
              <a:cs typeface="Calibri"/>
            </a:endParaRPr>
          </a:p>
          <a:p>
            <a:pPr marL="249554" indent="-236854">
              <a:lnSpc>
                <a:spcPct val="100000"/>
              </a:lnSpc>
              <a:buAutoNum type="arabicPlain" startAt="2"/>
              <a:tabLst>
                <a:tab pos="249554" algn="l"/>
              </a:tabLst>
            </a:pPr>
            <a:r>
              <a:rPr dirty="0" sz="1800" b="1">
                <a:solidFill>
                  <a:srgbClr val="7030A0"/>
                </a:solidFill>
                <a:latin typeface="Calibri"/>
                <a:cs typeface="Calibri"/>
              </a:rPr>
              <a:t>CCD</a:t>
            </a:r>
            <a:r>
              <a:rPr dirty="0" sz="1800" spc="-15" b="1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030A0"/>
                </a:solidFill>
                <a:latin typeface="Calibri"/>
                <a:cs typeface="Calibri"/>
              </a:rPr>
              <a:t>Readers</a:t>
            </a:r>
            <a:endParaRPr sz="1800">
              <a:latin typeface="Calibri"/>
              <a:cs typeface="Calibri"/>
            </a:endParaRPr>
          </a:p>
          <a:p>
            <a:pPr marL="12700" marR="19875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These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also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known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LED</a:t>
            </a:r>
            <a:r>
              <a:rPr dirty="0" sz="1800" spc="-4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scanners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.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range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hundreds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tiny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light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sensors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lined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up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row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their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head.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Each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sensor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minute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measures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intensity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immediately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front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it.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Hundreds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sensors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lined-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up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row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voltage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pattern.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similar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pattern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reader.</a:t>
            </a:r>
            <a:endParaRPr sz="1800">
              <a:latin typeface="Calibri"/>
              <a:cs typeface="Calibri"/>
            </a:endParaRPr>
          </a:p>
          <a:p>
            <a:pPr marL="12700" marR="116205">
              <a:lnSpc>
                <a:spcPct val="100000"/>
              </a:lnSpc>
            </a:pP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Voltages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across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each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sensor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row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sequentially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measured.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So,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effect,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CCD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Reader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works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measuring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emitted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ambient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barcode.</a:t>
            </a:r>
            <a:endParaRPr sz="1800">
              <a:latin typeface="Calibri"/>
              <a:cs typeface="Calibri"/>
            </a:endParaRPr>
          </a:p>
          <a:p>
            <a:pPr marL="249554" indent="-236854">
              <a:lnSpc>
                <a:spcPct val="100000"/>
              </a:lnSpc>
              <a:buAutoNum type="arabicPlain" startAt="3"/>
              <a:tabLst>
                <a:tab pos="249554" algn="l"/>
              </a:tabLst>
            </a:pPr>
            <a:r>
              <a:rPr dirty="0" sz="1800" spc="-20" b="1">
                <a:solidFill>
                  <a:srgbClr val="7030A0"/>
                </a:solidFill>
                <a:latin typeface="Calibri"/>
                <a:cs typeface="Calibri"/>
              </a:rPr>
              <a:t>Pen-</a:t>
            </a:r>
            <a:r>
              <a:rPr dirty="0" sz="1800" b="1">
                <a:solidFill>
                  <a:srgbClr val="7030A0"/>
                </a:solidFill>
                <a:latin typeface="Calibri"/>
                <a:cs typeface="Calibri"/>
              </a:rPr>
              <a:t>Type</a:t>
            </a:r>
            <a:r>
              <a:rPr dirty="0" sz="1800" spc="-50" b="1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030A0"/>
                </a:solidFill>
                <a:latin typeface="Calibri"/>
                <a:cs typeface="Calibri"/>
              </a:rPr>
              <a:t>Readers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Pen-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type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readers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have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source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photo-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diode.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placed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next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each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other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tip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pen-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like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device.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person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holding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pen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must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move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tip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it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across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uniform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speed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read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tip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crosses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each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bar</a:t>
            </a:r>
            <a:r>
              <a:rPr dirty="0" sz="1800" spc="50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space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code,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photo-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diode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measures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intensity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that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reflected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back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source.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photo-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diode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creates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waveform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that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measures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width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spaces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dark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absorb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light,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white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spaces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reflect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it.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So,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voltage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waveform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generated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photo-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diode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representation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space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design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barcode.</a:t>
            </a:r>
            <a:endParaRPr sz="1800">
              <a:latin typeface="Calibri"/>
              <a:cs typeface="Calibri"/>
            </a:endParaRPr>
          </a:p>
          <a:p>
            <a:pPr marL="249554" indent="-236854">
              <a:lnSpc>
                <a:spcPct val="100000"/>
              </a:lnSpc>
              <a:buAutoNum type="arabicPlain" startAt="4"/>
              <a:tabLst>
                <a:tab pos="249554" algn="l"/>
              </a:tabLst>
            </a:pPr>
            <a:r>
              <a:rPr dirty="0" sz="1800" spc="-10" b="1">
                <a:solidFill>
                  <a:srgbClr val="7030A0"/>
                </a:solidFill>
                <a:latin typeface="Calibri"/>
                <a:cs typeface="Calibri"/>
              </a:rPr>
              <a:t>Camera-</a:t>
            </a:r>
            <a:r>
              <a:rPr dirty="0" sz="1800" b="1">
                <a:solidFill>
                  <a:srgbClr val="7030A0"/>
                </a:solidFill>
                <a:latin typeface="Calibri"/>
                <a:cs typeface="Calibri"/>
              </a:rPr>
              <a:t>Based</a:t>
            </a:r>
            <a:r>
              <a:rPr dirty="0" sz="1800" spc="-25" b="1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030A0"/>
                </a:solidFill>
                <a:latin typeface="Calibri"/>
                <a:cs typeface="Calibri"/>
              </a:rPr>
              <a:t>Readers</a:t>
            </a:r>
            <a:endParaRPr sz="1800">
              <a:latin typeface="Calibri"/>
              <a:cs typeface="Calibri"/>
            </a:endParaRPr>
          </a:p>
          <a:p>
            <a:pPr marL="12700" marR="23241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two-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dimensional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imaging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scanners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camera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image-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processing techniques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28801" y="131872"/>
            <a:ext cx="285115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C00000"/>
                </a:solidFill>
              </a:rPr>
              <a:t>Types</a:t>
            </a:r>
            <a:r>
              <a:rPr dirty="0" sz="2000" spc="-60">
                <a:solidFill>
                  <a:srgbClr val="C00000"/>
                </a:solidFill>
              </a:rPr>
              <a:t> </a:t>
            </a:r>
            <a:r>
              <a:rPr dirty="0" sz="2000">
                <a:solidFill>
                  <a:srgbClr val="C00000"/>
                </a:solidFill>
              </a:rPr>
              <a:t>Of</a:t>
            </a:r>
            <a:r>
              <a:rPr dirty="0" sz="2000" spc="-55">
                <a:solidFill>
                  <a:srgbClr val="C00000"/>
                </a:solidFill>
              </a:rPr>
              <a:t> </a:t>
            </a:r>
            <a:r>
              <a:rPr dirty="0" sz="2000" spc="-10">
                <a:solidFill>
                  <a:srgbClr val="C00000"/>
                </a:solidFill>
              </a:rPr>
              <a:t>Barcode</a:t>
            </a:r>
            <a:r>
              <a:rPr dirty="0" sz="2000" spc="-55">
                <a:solidFill>
                  <a:srgbClr val="C00000"/>
                </a:solidFill>
              </a:rPr>
              <a:t> </a:t>
            </a:r>
            <a:r>
              <a:rPr dirty="0" sz="2000" spc="-10">
                <a:solidFill>
                  <a:srgbClr val="C00000"/>
                </a:solidFill>
              </a:rPr>
              <a:t>Scanners</a:t>
            </a:r>
            <a:endParaRPr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520" y="332656"/>
            <a:ext cx="2857499" cy="3809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276873" y="852968"/>
            <a:ext cx="487807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Each</a:t>
            </a:r>
            <a:r>
              <a:rPr dirty="0" sz="1800" spc="4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digit</a:t>
            </a:r>
            <a:r>
              <a:rPr dirty="0" sz="1800" spc="4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4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4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4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4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represented</a:t>
            </a:r>
            <a:r>
              <a:rPr dirty="0" sz="1800" spc="4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4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seven equal-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sized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vertical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blocks.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These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colored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in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either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black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white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represent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decimal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numbers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0–9.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Every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number</a:t>
            </a:r>
            <a:r>
              <a:rPr dirty="0" sz="1800" spc="2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ultimately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consists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of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four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fat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thin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black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white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stripes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its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pattern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designed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so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that,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even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if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you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turn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it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upside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down,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can't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confused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any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other number.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348" y="4293095"/>
            <a:ext cx="2857499" cy="23241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492897" y="4052513"/>
            <a:ext cx="477012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Two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sets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very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thin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"guard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bars"</a:t>
            </a:r>
            <a:r>
              <a:rPr dirty="0" sz="1800" spc="3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(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indicated</a:t>
            </a:r>
            <a:r>
              <a:rPr dirty="0" sz="1800" spc="30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)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show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where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begins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ends,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while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3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third</a:t>
            </a:r>
            <a:r>
              <a:rPr dirty="0" sz="1800" spc="3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set</a:t>
            </a:r>
            <a:r>
              <a:rPr dirty="0" sz="1800" spc="3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3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3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middle</a:t>
            </a:r>
            <a:r>
              <a:rPr dirty="0" sz="1800" spc="3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separates</a:t>
            </a:r>
            <a:r>
              <a:rPr dirty="0" sz="1800" spc="3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3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product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1800" spc="1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(</a:t>
            </a:r>
            <a:r>
              <a:rPr dirty="0" sz="1800">
                <a:solidFill>
                  <a:srgbClr val="FFC000"/>
                </a:solidFill>
                <a:latin typeface="Calibri"/>
                <a:cs typeface="Calibri"/>
              </a:rPr>
              <a:t>yellow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)</a:t>
            </a:r>
            <a:r>
              <a:rPr dirty="0" sz="1800" spc="1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1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two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chunks</a:t>
            </a:r>
            <a:r>
              <a:rPr dirty="0" sz="1800" spc="1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1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data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(0028</a:t>
            </a:r>
            <a:r>
              <a:rPr dirty="0" sz="1800" spc="1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and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1003</a:t>
            </a:r>
            <a:r>
              <a:rPr dirty="0" sz="1800" spc="45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45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this</a:t>
            </a:r>
            <a:r>
              <a:rPr dirty="0" sz="1800" spc="45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example).</a:t>
            </a:r>
            <a:r>
              <a:rPr dirty="0" sz="1800" spc="45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45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guard</a:t>
            </a:r>
            <a:r>
              <a:rPr dirty="0" sz="1800" spc="4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bars</a:t>
            </a:r>
            <a:r>
              <a:rPr dirty="0" sz="1800" spc="45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make</a:t>
            </a:r>
            <a:r>
              <a:rPr dirty="0" sz="1800" spc="45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it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easier</a:t>
            </a:r>
            <a:r>
              <a:rPr dirty="0" sz="1800" spc="1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1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scanner</a:t>
            </a:r>
            <a:r>
              <a:rPr dirty="0" sz="1800" spc="1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1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detect</a:t>
            </a:r>
            <a:r>
              <a:rPr dirty="0" sz="1800" spc="1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barcode,</a:t>
            </a:r>
            <a:r>
              <a:rPr dirty="0" sz="1800" spc="1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figure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out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way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up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is,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help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identify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when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it's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blurred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(</a:t>
            </a:r>
            <a:r>
              <a:rPr dirty="0" sz="1800">
                <a:solidFill>
                  <a:srgbClr val="7030A0"/>
                </a:solidFill>
                <a:latin typeface="Calibri"/>
                <a:cs typeface="Calibri"/>
              </a:rPr>
              <a:t>down</a:t>
            </a:r>
            <a:r>
              <a:rPr dirty="0" sz="1800" spc="-45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7030A0"/>
                </a:solidFill>
                <a:latin typeface="Calibri"/>
                <a:cs typeface="Calibri"/>
              </a:rPr>
              <a:t>below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4659" rIns="0" bIns="0" rtlCol="0" vert="horz">
            <a:spAutoFit/>
          </a:bodyPr>
          <a:lstStyle/>
          <a:p>
            <a:pPr marL="4445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7030A0"/>
                </a:solidFill>
              </a:rPr>
              <a:t>How</a:t>
            </a:r>
            <a:r>
              <a:rPr dirty="0" sz="2800" spc="-70">
                <a:solidFill>
                  <a:srgbClr val="7030A0"/>
                </a:solidFill>
              </a:rPr>
              <a:t> </a:t>
            </a:r>
            <a:r>
              <a:rPr dirty="0" sz="2800">
                <a:solidFill>
                  <a:srgbClr val="7030A0"/>
                </a:solidFill>
              </a:rPr>
              <a:t>does</a:t>
            </a:r>
            <a:r>
              <a:rPr dirty="0" sz="2800" spc="-65">
                <a:solidFill>
                  <a:srgbClr val="7030A0"/>
                </a:solidFill>
              </a:rPr>
              <a:t> </a:t>
            </a:r>
            <a:r>
              <a:rPr dirty="0" sz="2800">
                <a:solidFill>
                  <a:srgbClr val="7030A0"/>
                </a:solidFill>
              </a:rPr>
              <a:t>a</a:t>
            </a:r>
            <a:r>
              <a:rPr dirty="0" sz="2800" spc="-65">
                <a:solidFill>
                  <a:srgbClr val="7030A0"/>
                </a:solidFill>
              </a:rPr>
              <a:t> </a:t>
            </a:r>
            <a:r>
              <a:rPr dirty="0" sz="2800">
                <a:solidFill>
                  <a:srgbClr val="7030A0"/>
                </a:solidFill>
              </a:rPr>
              <a:t>barcode</a:t>
            </a:r>
            <a:r>
              <a:rPr dirty="0" sz="2800" spc="-65">
                <a:solidFill>
                  <a:srgbClr val="7030A0"/>
                </a:solidFill>
              </a:rPr>
              <a:t> </a:t>
            </a:r>
            <a:r>
              <a:rPr dirty="0" sz="2800">
                <a:solidFill>
                  <a:srgbClr val="7030A0"/>
                </a:solidFill>
              </a:rPr>
              <a:t>scanner</a:t>
            </a:r>
            <a:r>
              <a:rPr dirty="0" sz="2800" spc="-65">
                <a:solidFill>
                  <a:srgbClr val="7030A0"/>
                </a:solidFill>
              </a:rPr>
              <a:t> </a:t>
            </a:r>
            <a:r>
              <a:rPr dirty="0" sz="2800" spc="-10">
                <a:solidFill>
                  <a:srgbClr val="7030A0"/>
                </a:solidFill>
              </a:rPr>
              <a:t>works?</a:t>
            </a:r>
            <a:endParaRPr sz="2800"/>
          </a:p>
        </p:txBody>
      </p:sp>
      <p:sp>
        <p:nvSpPr>
          <p:cNvPr id="3" name="object 3" descr=""/>
          <p:cNvSpPr txBox="1"/>
          <p:nvPr/>
        </p:nvSpPr>
        <p:spPr>
          <a:xfrm>
            <a:off x="269242" y="1213008"/>
            <a:ext cx="7766050" cy="359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6715" marR="12700" indent="-367665">
              <a:lnSpc>
                <a:spcPct val="100000"/>
              </a:lnSpc>
              <a:spcBef>
                <a:spcPts val="100"/>
              </a:spcBef>
              <a:buFont typeface="Segoe UI Symbol"/>
              <a:buChar char="❖"/>
              <a:tabLst>
                <a:tab pos="389255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reader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works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directing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beam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across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and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measuring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amount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pattern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reflected.</a:t>
            </a:r>
            <a:endParaRPr sz="1800">
              <a:latin typeface="Calibri"/>
              <a:cs typeface="Calibri"/>
            </a:endParaRPr>
          </a:p>
          <a:p>
            <a:pPr algn="just" marL="389255" marR="19050" indent="-377190">
              <a:lnSpc>
                <a:spcPct val="100000"/>
              </a:lnSpc>
              <a:spcBef>
                <a:spcPts val="2160"/>
              </a:spcBef>
              <a:buFont typeface="Yu Gothic UI"/>
              <a:buChar char="❖"/>
              <a:tabLst>
                <a:tab pos="389255" algn="l"/>
                <a:tab pos="390525" algn="l"/>
              </a:tabLst>
            </a:pP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	The</a:t>
            </a:r>
            <a:r>
              <a:rPr dirty="0" sz="1800" spc="24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scanner</a:t>
            </a:r>
            <a:r>
              <a:rPr dirty="0" sz="1800" spc="2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converts</a:t>
            </a:r>
            <a:r>
              <a:rPr dirty="0" sz="1800" spc="2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2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energy</a:t>
            </a:r>
            <a:r>
              <a:rPr dirty="0" sz="1800" spc="2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2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electrical</a:t>
            </a:r>
            <a:r>
              <a:rPr dirty="0" sz="1800" spc="24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energy,</a:t>
            </a:r>
            <a:r>
              <a:rPr dirty="0" sz="1800" spc="2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1800" spc="2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2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2F2B20"/>
                </a:solidFill>
                <a:latin typeface="Calibri"/>
                <a:cs typeface="Calibri"/>
              </a:rPr>
              <a:t>then </a:t>
            </a:r>
            <a:r>
              <a:rPr dirty="0" sz="1800" spc="-10" b="1">
                <a:solidFill>
                  <a:srgbClr val="2F2B20"/>
                </a:solidFill>
                <a:latin typeface="Calibri"/>
                <a:cs typeface="Calibri"/>
              </a:rPr>
              <a:t>converted</a:t>
            </a:r>
            <a:r>
              <a:rPr dirty="0" sz="1800" spc="-4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-3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data</a:t>
            </a:r>
            <a:r>
              <a:rPr dirty="0" sz="1800" spc="-3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-3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decoder</a:t>
            </a:r>
            <a:r>
              <a:rPr dirty="0" sz="1800" spc="-4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3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forwarded</a:t>
            </a:r>
            <a:r>
              <a:rPr dirty="0" sz="1800" spc="-3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3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3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2F2B20"/>
                </a:solidFill>
                <a:latin typeface="Calibri"/>
                <a:cs typeface="Calibri"/>
              </a:rPr>
              <a:t>computer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algn="just" marL="389255" marR="5080" indent="-370205">
              <a:lnSpc>
                <a:spcPct val="100000"/>
              </a:lnSpc>
              <a:spcBef>
                <a:spcPts val="2160"/>
              </a:spcBef>
              <a:buFont typeface="Segoe UI Symbol"/>
              <a:buChar char="❖"/>
              <a:tabLst>
                <a:tab pos="389255" algn="l"/>
                <a:tab pos="447040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	Barcode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scanners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have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able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read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black-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and-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white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zebra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lines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on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products</a:t>
            </a:r>
            <a:r>
              <a:rPr dirty="0" sz="1800" spc="12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extremely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quickly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feed</a:t>
            </a:r>
            <a:r>
              <a:rPr dirty="0" sz="1800" spc="12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information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computer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or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checkout</a:t>
            </a:r>
            <a:r>
              <a:rPr dirty="0" sz="1800" spc="4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terminal,</a:t>
            </a:r>
            <a:r>
              <a:rPr dirty="0" sz="1800" spc="4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1800" spc="4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identify</a:t>
            </a:r>
            <a:r>
              <a:rPr dirty="0" sz="1800" spc="4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them</a:t>
            </a:r>
            <a:r>
              <a:rPr dirty="0" sz="1800" spc="4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immediately</a:t>
            </a:r>
            <a:r>
              <a:rPr dirty="0" sz="1800" spc="4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using</a:t>
            </a:r>
            <a:r>
              <a:rPr dirty="0" sz="1800" spc="4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4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product database.</a:t>
            </a:r>
            <a:endParaRPr sz="1800">
              <a:latin typeface="Calibri"/>
              <a:cs typeface="Calibri"/>
            </a:endParaRPr>
          </a:p>
          <a:p>
            <a:pPr algn="just" marL="389255" marR="12065" indent="-370205">
              <a:lnSpc>
                <a:spcPct val="100000"/>
              </a:lnSpc>
              <a:buFont typeface="Segoe UI Symbol"/>
              <a:buChar char="❖"/>
              <a:tabLst>
                <a:tab pos="389255" algn="l"/>
                <a:tab pos="455930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	For</a:t>
            </a:r>
            <a:r>
              <a:rPr dirty="0" sz="1800" spc="22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sake</a:t>
            </a:r>
            <a:r>
              <a:rPr dirty="0" sz="1800" spc="22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this</a:t>
            </a:r>
            <a:r>
              <a:rPr dirty="0" sz="1800" spc="22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simple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example,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let's</a:t>
            </a:r>
            <a:r>
              <a:rPr dirty="0" sz="1800" spc="22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assume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2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barcodes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simple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on-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off,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binary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patterns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each</a:t>
            </a:r>
            <a:r>
              <a:rPr dirty="0" sz="1800" spc="1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C00000"/>
                </a:solidFill>
                <a:latin typeface="Calibri"/>
                <a:cs typeface="Calibri"/>
              </a:rPr>
              <a:t>black</a:t>
            </a:r>
            <a:r>
              <a:rPr dirty="0" sz="1800" spc="12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C00000"/>
                </a:solidFill>
                <a:latin typeface="Calibri"/>
                <a:cs typeface="Calibri"/>
              </a:rPr>
              <a:t>line</a:t>
            </a:r>
            <a:r>
              <a:rPr dirty="0" sz="1800" spc="13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corresponding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C00000"/>
                </a:solidFill>
                <a:latin typeface="Calibri"/>
                <a:cs typeface="Calibri"/>
              </a:rPr>
              <a:t>one</a:t>
            </a:r>
            <a:r>
              <a:rPr dirty="0" sz="1800" spc="12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1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each </a:t>
            </a:r>
            <a:r>
              <a:rPr dirty="0" sz="1800">
                <a:solidFill>
                  <a:srgbClr val="C00000"/>
                </a:solidFill>
                <a:latin typeface="Calibri"/>
                <a:cs typeface="Calibri"/>
              </a:rPr>
              <a:t>white</a:t>
            </a:r>
            <a:r>
              <a:rPr dirty="0" sz="1800" spc="-5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C00000"/>
                </a:solidFill>
                <a:latin typeface="Calibri"/>
                <a:cs typeface="Calibri"/>
              </a:rPr>
              <a:t>line</a:t>
            </a:r>
            <a:r>
              <a:rPr dirty="0" sz="1800" spc="-4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dirty="0" sz="1800" spc="-5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C00000"/>
                </a:solidFill>
                <a:latin typeface="Calibri"/>
                <a:cs typeface="Calibri"/>
              </a:rPr>
              <a:t>zero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1369" y="276904"/>
            <a:ext cx="8187055" cy="5820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4655" indent="-401955">
              <a:lnSpc>
                <a:spcPct val="100000"/>
              </a:lnSpc>
              <a:spcBef>
                <a:spcPts val="100"/>
              </a:spcBef>
              <a:buFont typeface="Cambria"/>
              <a:buAutoNum type="arabicPeriod"/>
              <a:tabLst>
                <a:tab pos="414655" algn="l"/>
              </a:tabLst>
            </a:pP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Scanning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head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shines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LED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onto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barcode.</a:t>
            </a:r>
            <a:endParaRPr sz="1800">
              <a:latin typeface="Calibri"/>
              <a:cs typeface="Calibri"/>
            </a:endParaRPr>
          </a:p>
          <a:p>
            <a:pPr marL="414655" marR="325755" indent="-402590">
              <a:lnSpc>
                <a:spcPct val="100000"/>
              </a:lnSpc>
              <a:buFont typeface="Cambria"/>
              <a:buAutoNum type="arabicPeriod"/>
              <a:tabLst>
                <a:tab pos="414655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reflects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back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off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light-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detecting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electronic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component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called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photoelectric</a:t>
            </a:r>
            <a:r>
              <a:rPr dirty="0" u="heavy" sz="1800" spc="-4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cell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.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White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areas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reflect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most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light;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black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areas reflect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least.</a:t>
            </a:r>
            <a:endParaRPr sz="1800">
              <a:latin typeface="Calibri"/>
              <a:cs typeface="Calibri"/>
            </a:endParaRPr>
          </a:p>
          <a:p>
            <a:pPr marL="414655" marR="134620" indent="-402590">
              <a:lnSpc>
                <a:spcPct val="100000"/>
              </a:lnSpc>
              <a:buFont typeface="Cambria"/>
              <a:buAutoNum type="arabicPeriod"/>
              <a:tabLst>
                <a:tab pos="414655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scanner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moves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past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barcode,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cell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generates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pattern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on-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off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pulses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correspond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black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white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stripes.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shown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here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("black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black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black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white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black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white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black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black"),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cell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would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"off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off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off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on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off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off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off.“</a:t>
            </a:r>
            <a:endParaRPr sz="1800">
              <a:latin typeface="Calibri"/>
              <a:cs typeface="Calibri"/>
            </a:endParaRPr>
          </a:p>
          <a:p>
            <a:pPr marL="414655" marR="587375" indent="-402590">
              <a:lnSpc>
                <a:spcPct val="100000"/>
              </a:lnSpc>
              <a:buFont typeface="Cambria"/>
              <a:buAutoNum type="arabicPeriod"/>
              <a:tabLst>
                <a:tab pos="414655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electronic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circuit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attached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scanner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converts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these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on-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off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pulses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into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digits.</a:t>
            </a:r>
            <a:endParaRPr sz="1800">
              <a:latin typeface="Calibri"/>
              <a:cs typeface="Calibri"/>
            </a:endParaRPr>
          </a:p>
          <a:p>
            <a:pPr marL="414655" marR="140335" indent="-402590">
              <a:lnSpc>
                <a:spcPct val="100000"/>
              </a:lnSpc>
              <a:buFont typeface="Cambria"/>
              <a:buAutoNum type="arabicPeriod"/>
              <a:tabLst>
                <a:tab pos="414655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digital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data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scanner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sent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computer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program,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figures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out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final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barcode.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800">
              <a:latin typeface="Calibri"/>
              <a:cs typeface="Calibri"/>
            </a:endParaRPr>
          </a:p>
          <a:p>
            <a:pPr algn="just" marL="3780154" marR="508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some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scanners,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there's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single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photoelectric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cell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and,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2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you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move</a:t>
            </a:r>
            <a:r>
              <a:rPr dirty="0" sz="1800" spc="2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scanner</a:t>
            </a:r>
            <a:r>
              <a:rPr dirty="0" sz="1800" spc="2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head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past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product</a:t>
            </a:r>
            <a:r>
              <a:rPr dirty="0" sz="1800" spc="2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(or</a:t>
            </a:r>
            <a:r>
              <a:rPr dirty="0" sz="1800" spc="2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product</a:t>
            </a:r>
            <a:r>
              <a:rPr dirty="0" sz="1800" spc="2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past</a:t>
            </a:r>
            <a:r>
              <a:rPr dirty="0" sz="1800" spc="2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scanner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head),</a:t>
            </a:r>
            <a:r>
              <a:rPr dirty="0" sz="1800" spc="229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29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cell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detects</a:t>
            </a:r>
            <a:r>
              <a:rPr dirty="0" sz="1800" spc="229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each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part</a:t>
            </a:r>
            <a:r>
              <a:rPr dirty="0" sz="1800" spc="229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 black-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white</a:t>
            </a:r>
            <a:r>
              <a:rPr dirty="0" sz="1800" spc="240">
                <a:solidFill>
                  <a:srgbClr val="2F2B20"/>
                </a:solidFill>
                <a:latin typeface="Calibri"/>
                <a:cs typeface="Calibri"/>
              </a:rPr>
              <a:t> 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240">
                <a:solidFill>
                  <a:srgbClr val="2F2B20"/>
                </a:solidFill>
                <a:latin typeface="Calibri"/>
                <a:cs typeface="Calibri"/>
              </a:rPr>
              <a:t> 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turn.</a:t>
            </a:r>
            <a:r>
              <a:rPr dirty="0" sz="1800" spc="240">
                <a:solidFill>
                  <a:srgbClr val="2F2B20"/>
                </a:solidFill>
                <a:latin typeface="Calibri"/>
                <a:cs typeface="Calibri"/>
              </a:rPr>
              <a:t> 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 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more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sophisticated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scanners,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there's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whole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line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of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photoelectric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cells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entire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is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detected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go.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496" y="3676968"/>
            <a:ext cx="3809999" cy="28574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2537" y="204896"/>
            <a:ext cx="7964805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7030A0"/>
                </a:solidFill>
                <a:latin typeface="Calibri"/>
                <a:cs typeface="Calibri"/>
              </a:rPr>
              <a:t>How</a:t>
            </a:r>
            <a:r>
              <a:rPr dirty="0" sz="1800" spc="-40" b="1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030A0"/>
                </a:solidFill>
                <a:latin typeface="Calibri"/>
                <a:cs typeface="Calibri"/>
              </a:rPr>
              <a:t>do</a:t>
            </a:r>
            <a:r>
              <a:rPr dirty="0" sz="1800" spc="-25" b="1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030A0"/>
                </a:solidFill>
                <a:latin typeface="Calibri"/>
                <a:cs typeface="Calibri"/>
              </a:rPr>
              <a:t>scanners</a:t>
            </a:r>
            <a:r>
              <a:rPr dirty="0" sz="1800" spc="-30" b="1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030A0"/>
                </a:solidFill>
                <a:latin typeface="Calibri"/>
                <a:cs typeface="Calibri"/>
              </a:rPr>
              <a:t>cope</a:t>
            </a:r>
            <a:r>
              <a:rPr dirty="0" sz="1800" spc="-25" b="1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030A0"/>
                </a:solidFill>
                <a:latin typeface="Calibri"/>
                <a:cs typeface="Calibri"/>
              </a:rPr>
              <a:t>with</a:t>
            </a:r>
            <a:r>
              <a:rPr dirty="0" sz="1800" spc="-30" b="1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030A0"/>
                </a:solidFill>
                <a:latin typeface="Calibri"/>
                <a:cs typeface="Calibri"/>
              </a:rPr>
              <a:t>moving</a:t>
            </a:r>
            <a:r>
              <a:rPr dirty="0" sz="1800" spc="-25" b="1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030A0"/>
                </a:solidFill>
                <a:latin typeface="Calibri"/>
                <a:cs typeface="Calibri"/>
              </a:rPr>
              <a:t>objects?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2160"/>
              </a:spcBef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One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major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complication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here</a:t>
            </a:r>
            <a:r>
              <a:rPr dirty="0" sz="1800" spc="20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0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barcode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(or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0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scanner)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2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often</a:t>
            </a:r>
            <a:r>
              <a:rPr dirty="0" sz="1800" spc="20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moving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during</a:t>
            </a:r>
            <a:r>
              <a:rPr dirty="0" sz="1800" spc="3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3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scanning</a:t>
            </a:r>
            <a:r>
              <a:rPr dirty="0" sz="1800" spc="3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process</a:t>
            </a:r>
            <a:r>
              <a:rPr dirty="0" sz="1800" spc="3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(think</a:t>
            </a:r>
            <a:r>
              <a:rPr dirty="0" sz="1800" spc="3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how</a:t>
            </a:r>
            <a:r>
              <a:rPr dirty="0" sz="1800" spc="3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you</a:t>
            </a:r>
            <a:r>
              <a:rPr dirty="0" sz="1800" spc="3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swipe</a:t>
            </a:r>
            <a:r>
              <a:rPr dirty="0" sz="1800" spc="3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items</a:t>
            </a:r>
            <a:r>
              <a:rPr dirty="0" sz="1800" spc="3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at</a:t>
            </a:r>
            <a:r>
              <a:rPr dirty="0" sz="1800" spc="3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3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self-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serve</a:t>
            </a:r>
            <a:r>
              <a:rPr dirty="0" sz="1800" spc="3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grocery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checkout)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might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so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far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scanner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code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out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focus.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That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means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pattern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scanner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produces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not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crisp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set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easy-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to-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identify</a:t>
            </a:r>
            <a:r>
              <a:rPr dirty="0" sz="1800" spc="1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black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white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stripes,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but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blurred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smudge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made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more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ambiguous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grey</a:t>
            </a:r>
            <a:r>
              <a:rPr dirty="0" sz="1800" spc="3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shades. Various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different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computer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algorithms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turn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these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blurred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patterns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into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accurate</a:t>
            </a:r>
            <a:r>
              <a:rPr dirty="0" sz="1800" spc="4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barcodes,</a:t>
            </a:r>
            <a:r>
              <a:rPr dirty="0" sz="1800" spc="4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including</a:t>
            </a:r>
            <a:r>
              <a:rPr dirty="0" sz="1800" spc="4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edge-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detection,</a:t>
            </a:r>
            <a:r>
              <a:rPr dirty="0" sz="1800" spc="4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1800" spc="4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looks</a:t>
            </a:r>
            <a:r>
              <a:rPr dirty="0" sz="1800" spc="4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4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sudden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changes</a:t>
            </a:r>
            <a:r>
              <a:rPr dirty="0" sz="1800" spc="-4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in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brightness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where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zero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gives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way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one,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vice-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versa.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1599" y="3429000"/>
            <a:ext cx="5714999" cy="15240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80529" y="5245456"/>
            <a:ext cx="804037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solidFill>
                  <a:srgbClr val="C00000"/>
                </a:solidFill>
                <a:latin typeface="Calibri"/>
                <a:cs typeface="Calibri"/>
              </a:rPr>
              <a:t>Left:</a:t>
            </a:r>
            <a:r>
              <a:rPr dirty="0" sz="1800" spc="-30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Barcodes</a:t>
            </a:r>
            <a:r>
              <a:rPr dirty="0" sz="1800" spc="-3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-3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we</a:t>
            </a:r>
            <a:r>
              <a:rPr dirty="0" sz="1800" spc="-3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see</a:t>
            </a:r>
            <a:r>
              <a:rPr dirty="0" sz="1800" spc="-3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3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think</a:t>
            </a:r>
            <a:r>
              <a:rPr dirty="0" sz="1800" spc="-3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3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them</a:t>
            </a:r>
            <a:r>
              <a:rPr dirty="0" sz="1800" spc="-3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3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clear</a:t>
            </a:r>
            <a:r>
              <a:rPr dirty="0" sz="1800" spc="-3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3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crisp</a:t>
            </a:r>
            <a:r>
              <a:rPr dirty="0" sz="1800" spc="-3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zebra</a:t>
            </a:r>
            <a:r>
              <a:rPr dirty="0" sz="1800" spc="-3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2F2B20"/>
                </a:solidFill>
                <a:latin typeface="Calibri"/>
                <a:cs typeface="Calibri"/>
              </a:rPr>
              <a:t>patterns.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800" i="1">
                <a:solidFill>
                  <a:srgbClr val="C00000"/>
                </a:solidFill>
                <a:latin typeface="Calibri"/>
                <a:cs typeface="Calibri"/>
              </a:rPr>
              <a:t>Middle:</a:t>
            </a:r>
            <a:r>
              <a:rPr dirty="0" sz="1800" spc="320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Barcodes</a:t>
            </a:r>
            <a:r>
              <a:rPr dirty="0" sz="1800" spc="31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31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scanners</a:t>
            </a:r>
            <a:r>
              <a:rPr dirty="0" sz="1800" spc="31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capture</a:t>
            </a:r>
            <a:r>
              <a:rPr dirty="0" sz="1800" spc="31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them</a:t>
            </a:r>
            <a:r>
              <a:rPr dirty="0" sz="1800" spc="31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may</a:t>
            </a:r>
            <a:r>
              <a:rPr dirty="0" sz="1800" spc="31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31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smudged</a:t>
            </a:r>
            <a:r>
              <a:rPr dirty="0" sz="1800" spc="31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beyond</a:t>
            </a:r>
            <a:r>
              <a:rPr dirty="0" sz="1800" spc="31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2F2B20"/>
                </a:solidFill>
                <a:latin typeface="Calibri"/>
                <a:cs typeface="Calibri"/>
              </a:rPr>
              <a:t>recognition. </a:t>
            </a:r>
            <a:r>
              <a:rPr dirty="0" sz="1800" i="1">
                <a:solidFill>
                  <a:srgbClr val="C00000"/>
                </a:solidFill>
                <a:latin typeface="Calibri"/>
                <a:cs typeface="Calibri"/>
              </a:rPr>
              <a:t>Right:</a:t>
            </a:r>
            <a:r>
              <a:rPr dirty="0" sz="1800" spc="65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Using</a:t>
            </a:r>
            <a:r>
              <a:rPr dirty="0" sz="1800" spc="6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 i="1">
                <a:solidFill>
                  <a:srgbClr val="2F2B20"/>
                </a:solidFill>
                <a:latin typeface="Calibri"/>
                <a:cs typeface="Calibri"/>
              </a:rPr>
              <a:t>edge-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detection</a:t>
            </a:r>
            <a:r>
              <a:rPr dirty="0" sz="1800" spc="6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6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other</a:t>
            </a:r>
            <a:r>
              <a:rPr dirty="0" sz="1800" spc="7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algorithms,</a:t>
            </a:r>
            <a:r>
              <a:rPr dirty="0" sz="1800" spc="6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it's</a:t>
            </a:r>
            <a:r>
              <a:rPr dirty="0" sz="1800" spc="6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possible</a:t>
            </a:r>
            <a:r>
              <a:rPr dirty="0" sz="1800" spc="6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7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turn</a:t>
            </a:r>
            <a:r>
              <a:rPr dirty="0" sz="1800" spc="6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blurred</a:t>
            </a:r>
            <a:r>
              <a:rPr dirty="0" sz="1800" spc="65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2F2B20"/>
                </a:solidFill>
                <a:latin typeface="Calibri"/>
                <a:cs typeface="Calibri"/>
              </a:rPr>
              <a:t>images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back</a:t>
            </a:r>
            <a:r>
              <a:rPr dirty="0" sz="1800" spc="-5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-5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something</a:t>
            </a:r>
            <a:r>
              <a:rPr dirty="0" sz="1800" spc="-5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like</a:t>
            </a:r>
            <a:r>
              <a:rPr dirty="0" sz="1800" spc="-5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2F2B20"/>
                </a:solidFill>
                <a:latin typeface="Calibri"/>
                <a:cs typeface="Calibri"/>
              </a:rPr>
              <a:t>usable</a:t>
            </a:r>
            <a:r>
              <a:rPr dirty="0" sz="1800" spc="-50" i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2F2B20"/>
                </a:solidFill>
                <a:latin typeface="Calibri"/>
                <a:cs typeface="Calibri"/>
              </a:rPr>
              <a:t>barcode.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8699" rIns="0" bIns="0" rtlCol="0" vert="horz">
            <a:spAutoFit/>
          </a:bodyPr>
          <a:lstStyle/>
          <a:p>
            <a:pPr marL="25323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C00000"/>
                </a:solidFill>
              </a:rPr>
              <a:t>LASER</a:t>
            </a:r>
            <a:r>
              <a:rPr dirty="0" sz="2400" spc="-25">
                <a:solidFill>
                  <a:srgbClr val="C00000"/>
                </a:solidFill>
              </a:rPr>
              <a:t> </a:t>
            </a:r>
            <a:r>
              <a:rPr dirty="0" sz="2400" spc="-10">
                <a:solidFill>
                  <a:srgbClr val="C00000"/>
                </a:solidFill>
              </a:rPr>
              <a:t>PRINTER</a:t>
            </a:r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3238" y="204896"/>
            <a:ext cx="7837805" cy="6609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9255" indent="-376555">
              <a:lnSpc>
                <a:spcPct val="100000"/>
              </a:lnSpc>
              <a:spcBef>
                <a:spcPts val="100"/>
              </a:spcBef>
              <a:buFont typeface="Yu Gothic UI"/>
              <a:buChar char="❖"/>
              <a:tabLst>
                <a:tab pos="389255" algn="l"/>
              </a:tabLst>
            </a:pP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printing</a:t>
            </a:r>
            <a:r>
              <a:rPr dirty="0" sz="1800" spc="-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electrostatic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digital</a:t>
            </a:r>
            <a:r>
              <a:rPr dirty="0" u="heavy" sz="1800" spc="-5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3"/>
              </a:rPr>
              <a:t>printing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process.</a:t>
            </a:r>
            <a:endParaRPr sz="1800">
              <a:latin typeface="Calibri"/>
              <a:cs typeface="Calibri"/>
            </a:endParaRPr>
          </a:p>
          <a:p>
            <a:pPr algn="just" marL="386715" marR="14604" indent="-367665">
              <a:lnSpc>
                <a:spcPct val="100000"/>
              </a:lnSpc>
              <a:spcBef>
                <a:spcPts val="2160"/>
              </a:spcBef>
              <a:buFont typeface="Segoe UI Symbol"/>
              <a:buChar char="❖"/>
              <a:tabLst>
                <a:tab pos="389255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1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produces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high-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quality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text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graphics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(and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moderate-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quality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photographs)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325">
                <a:solidFill>
                  <a:srgbClr val="2F2B20"/>
                </a:solidFill>
                <a:latin typeface="Calibri"/>
                <a:cs typeface="Calibri"/>
              </a:rPr>
              <a:t>  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repeatedly</a:t>
            </a:r>
            <a:r>
              <a:rPr dirty="0" sz="1800" spc="325">
                <a:solidFill>
                  <a:srgbClr val="2F2B20"/>
                </a:solidFill>
                <a:latin typeface="Calibri"/>
                <a:cs typeface="Calibri"/>
              </a:rPr>
              <a:t>  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passing</a:t>
            </a:r>
            <a:r>
              <a:rPr dirty="0" sz="1800" spc="325">
                <a:solidFill>
                  <a:srgbClr val="2F2B20"/>
                </a:solidFill>
                <a:latin typeface="Calibri"/>
                <a:cs typeface="Calibri"/>
              </a:rPr>
              <a:t>  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4"/>
              </a:rPr>
              <a:t>laser</a:t>
            </a:r>
            <a:r>
              <a:rPr dirty="0" u="heavy" sz="1800" spc="32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4"/>
              </a:rPr>
              <a:t>   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4"/>
              </a:rPr>
              <a:t>beam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back</a:t>
            </a:r>
            <a:r>
              <a:rPr dirty="0" sz="1800" spc="325">
                <a:solidFill>
                  <a:srgbClr val="2F2B20"/>
                </a:solidFill>
                <a:latin typeface="Calibri"/>
                <a:cs typeface="Calibri"/>
              </a:rPr>
              <a:t>  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325">
                <a:solidFill>
                  <a:srgbClr val="2F2B20"/>
                </a:solidFill>
                <a:latin typeface="Calibri"/>
                <a:cs typeface="Calibri"/>
              </a:rPr>
              <a:t>  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forth</a:t>
            </a:r>
            <a:r>
              <a:rPr dirty="0" sz="1800" spc="325">
                <a:solidFill>
                  <a:srgbClr val="2F2B20"/>
                </a:solidFill>
                <a:latin typeface="Calibri"/>
                <a:cs typeface="Calibri"/>
              </a:rPr>
              <a:t>   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over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 spc="-2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5"/>
              </a:rPr>
              <a:t>negatively-</a:t>
            </a:r>
            <a:r>
              <a:rPr dirty="0" u="heavy" sz="18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5"/>
              </a:rPr>
              <a:t>charged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cylinder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called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"drum"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define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differentially-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charged 	image.</a:t>
            </a:r>
            <a:endParaRPr sz="1800">
              <a:latin typeface="Calibri"/>
              <a:cs typeface="Calibri"/>
            </a:endParaRPr>
          </a:p>
          <a:p>
            <a:pPr algn="just" marL="386715" marR="21590" indent="-367665">
              <a:lnSpc>
                <a:spcPct val="100000"/>
              </a:lnSpc>
              <a:spcBef>
                <a:spcPts val="2160"/>
              </a:spcBef>
              <a:buFont typeface="Segoe UI Symbol"/>
              <a:buChar char="❖"/>
              <a:tabLst>
                <a:tab pos="389255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5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then</a:t>
            </a:r>
            <a:r>
              <a:rPr dirty="0" sz="1800" spc="25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selectively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collects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electrically-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charged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powdered</a:t>
            </a:r>
            <a:r>
              <a:rPr dirty="0" sz="1800" spc="25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ink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(</a:t>
            </a:r>
            <a:r>
              <a:rPr dirty="0" u="heavy" sz="18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6"/>
              </a:rPr>
              <a:t>toner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),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transfers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image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paper,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then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heated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permanently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fuse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the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text,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imagery,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both,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paper.</a:t>
            </a:r>
            <a:endParaRPr sz="1800">
              <a:latin typeface="Calibri"/>
              <a:cs typeface="Calibri"/>
            </a:endParaRPr>
          </a:p>
          <a:p>
            <a:pPr algn="just" marL="386715" marR="91440" indent="-367665">
              <a:lnSpc>
                <a:spcPct val="100000"/>
              </a:lnSpc>
              <a:spcBef>
                <a:spcPts val="2160"/>
              </a:spcBef>
              <a:buFont typeface="Segoe UI Symbol"/>
              <a:buChar char="❖"/>
              <a:tabLst>
                <a:tab pos="389255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3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3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digital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7"/>
              </a:rPr>
              <a:t>photocopiers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,</a:t>
            </a:r>
            <a:r>
              <a:rPr dirty="0" sz="1800" spc="3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8"/>
              </a:rPr>
              <a:t>printers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employ</a:t>
            </a:r>
            <a:r>
              <a:rPr dirty="0" sz="1800" spc="3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 spc="-2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9"/>
              </a:rPr>
              <a:t>xerographic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printing 	process.</a:t>
            </a:r>
            <a:endParaRPr sz="1800">
              <a:latin typeface="Calibri"/>
              <a:cs typeface="Calibri"/>
            </a:endParaRPr>
          </a:p>
          <a:p>
            <a:pPr algn="just" marL="386715" marR="29845" indent="-367665">
              <a:lnSpc>
                <a:spcPct val="100000"/>
              </a:lnSpc>
              <a:spcBef>
                <a:spcPts val="2160"/>
              </a:spcBef>
              <a:buFont typeface="Segoe UI Symbol"/>
              <a:buChar char="❖"/>
              <a:tabLst>
                <a:tab pos="389255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printing</a:t>
            </a:r>
            <a:r>
              <a:rPr dirty="0" sz="1800" spc="3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differs</a:t>
            </a:r>
            <a:r>
              <a:rPr dirty="0" sz="1800" spc="3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3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traditional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xerography</a:t>
            </a:r>
            <a:r>
              <a:rPr dirty="0" sz="1800" spc="3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3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implemented</a:t>
            </a:r>
            <a:r>
              <a:rPr dirty="0" sz="1800" spc="3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3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analog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photocopiers</a:t>
            </a:r>
            <a:r>
              <a:rPr dirty="0" sz="1800" spc="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latter,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image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formed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reflecting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off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an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existing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document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exposed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drum.</a:t>
            </a:r>
            <a:endParaRPr sz="1800">
              <a:latin typeface="Calibri"/>
              <a:cs typeface="Calibri"/>
            </a:endParaRPr>
          </a:p>
          <a:p>
            <a:pPr algn="just" marL="386715" marR="73660" indent="-367665">
              <a:lnSpc>
                <a:spcPct val="100000"/>
              </a:lnSpc>
              <a:spcBef>
                <a:spcPts val="2160"/>
              </a:spcBef>
              <a:buFont typeface="Segoe UI Symbol"/>
              <a:buChar char="❖"/>
              <a:tabLst>
                <a:tab pos="389255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Invented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0"/>
              </a:rPr>
              <a:t>Xerox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 spc="-25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1"/>
              </a:rPr>
              <a:t>PARC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3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1970s,</a:t>
            </a:r>
            <a:r>
              <a:rPr dirty="0" sz="1800" spc="3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3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were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introduced</a:t>
            </a:r>
            <a:r>
              <a:rPr dirty="0" sz="1800" spc="3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office</a:t>
            </a:r>
            <a:r>
              <a:rPr dirty="0" sz="1800" spc="3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36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then</a:t>
            </a:r>
            <a:r>
              <a:rPr dirty="0" sz="1800" spc="3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home</a:t>
            </a:r>
            <a:r>
              <a:rPr dirty="0" sz="1800" spc="36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markets</a:t>
            </a:r>
            <a:r>
              <a:rPr dirty="0" sz="1800" spc="3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36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subsequent</a:t>
            </a:r>
            <a:r>
              <a:rPr dirty="0" sz="1800" spc="3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years</a:t>
            </a:r>
            <a:r>
              <a:rPr dirty="0" sz="1800" spc="36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2"/>
              </a:rPr>
              <a:t>IBM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,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3"/>
              </a:rPr>
              <a:t>Canon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, 	Xerox,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4"/>
              </a:rPr>
              <a:t>Apple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,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 spc="-3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5"/>
              </a:rPr>
              <a:t>Hewlett-</a:t>
            </a:r>
            <a:r>
              <a:rPr dirty="0" u="heavy" sz="1800" spc="-1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15"/>
              </a:rPr>
              <a:t>Packard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many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others.</a:t>
            </a:r>
            <a:endParaRPr sz="1800">
              <a:latin typeface="Calibri"/>
              <a:cs typeface="Calibri"/>
            </a:endParaRPr>
          </a:p>
          <a:p>
            <a:pPr algn="just" marL="386715" marR="5080" indent="-367665">
              <a:lnSpc>
                <a:spcPct val="100000"/>
              </a:lnSpc>
              <a:spcBef>
                <a:spcPts val="2160"/>
              </a:spcBef>
              <a:buFont typeface="Segoe UI Symbol"/>
              <a:buChar char="❖"/>
              <a:tabLst>
                <a:tab pos="389255" algn="l"/>
              </a:tabLst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Over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decades,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quality</a:t>
            </a:r>
            <a:r>
              <a:rPr dirty="0" sz="1800" spc="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speed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have</a:t>
            </a:r>
            <a:r>
              <a:rPr dirty="0" sz="1800" spc="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increased</a:t>
            </a:r>
            <a:r>
              <a:rPr dirty="0" sz="1800" spc="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prices</a:t>
            </a:r>
            <a:r>
              <a:rPr dirty="0" sz="1800" spc="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have</a:t>
            </a:r>
            <a:r>
              <a:rPr dirty="0" sz="1800" spc="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decreased,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	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once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cutting-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edge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printing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devices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now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ubiquitous.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616" y="836712"/>
            <a:ext cx="6054582" cy="403244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6533" y="959266"/>
            <a:ext cx="7895590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Step</a:t>
            </a:r>
            <a:r>
              <a:rPr dirty="0" sz="18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1:</a:t>
            </a:r>
            <a:r>
              <a:rPr dirty="0" sz="18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Sending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8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begin</a:t>
            </a:r>
            <a:r>
              <a:rPr dirty="0" sz="1800" spc="-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process,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document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broken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down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digital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data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and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sent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respective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computer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printer.</a:t>
            </a:r>
            <a:endParaRPr sz="1800">
              <a:latin typeface="Calibri"/>
              <a:cs typeface="Calibri"/>
            </a:endParaRPr>
          </a:p>
          <a:p>
            <a:pPr marL="12700" marR="4826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feat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binary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wizardry,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reassemble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this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computer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data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printed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image.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will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capture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data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process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digital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document.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Step</a:t>
            </a:r>
            <a:r>
              <a:rPr dirty="0" spc="-40"/>
              <a:t> </a:t>
            </a:r>
            <a:r>
              <a:rPr dirty="0"/>
              <a:t>2:</a:t>
            </a:r>
            <a:r>
              <a:rPr dirty="0" spc="-40"/>
              <a:t> </a:t>
            </a:r>
            <a:r>
              <a:rPr dirty="0" spc="-10"/>
              <a:t>Cleaning</a:t>
            </a:r>
          </a:p>
          <a:p>
            <a:pPr algn="just" marL="12700" marR="5080">
              <a:lnSpc>
                <a:spcPct val="100000"/>
              </a:lnSpc>
            </a:pP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pc="37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pc="37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leave</a:t>
            </a:r>
            <a:r>
              <a:rPr dirty="0" spc="37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pc="37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residue</a:t>
            </a:r>
            <a:r>
              <a:rPr dirty="0" spc="37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pc="37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pc="37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b="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printer</a:t>
            </a:r>
            <a:r>
              <a:rPr dirty="0" u="heavy" spc="375" b="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heavy" b="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drum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.</a:t>
            </a:r>
            <a:r>
              <a:rPr dirty="0" spc="37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Cleaning</a:t>
            </a:r>
            <a:r>
              <a:rPr dirty="0" spc="37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pc="37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pc="37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physical</a:t>
            </a:r>
            <a:r>
              <a:rPr dirty="0" spc="37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pc="-25" b="0">
                <a:solidFill>
                  <a:srgbClr val="2F2B20"/>
                </a:solidFill>
                <a:latin typeface="Calibri"/>
                <a:cs typeface="Calibri"/>
              </a:rPr>
              <a:t>and </a:t>
            </a:r>
            <a:r>
              <a:rPr dirty="0" spc="-10" b="0">
                <a:solidFill>
                  <a:srgbClr val="2F2B20"/>
                </a:solidFill>
                <a:latin typeface="Calibri"/>
                <a:cs typeface="Calibri"/>
              </a:rPr>
              <a:t>electrical</a:t>
            </a:r>
            <a:r>
              <a:rPr dirty="0" spc="-4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process</a:t>
            </a:r>
            <a:r>
              <a:rPr dirty="0" spc="-3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carried</a:t>
            </a:r>
            <a:r>
              <a:rPr dirty="0" spc="-4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out</a:t>
            </a:r>
            <a:r>
              <a:rPr dirty="0" spc="-3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pc="-3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order</a:t>
            </a:r>
            <a:r>
              <a:rPr dirty="0" spc="-4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pc="-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2F2B20"/>
                </a:solidFill>
              </a:rPr>
              <a:t>remove</a:t>
            </a:r>
            <a:r>
              <a:rPr dirty="0" spc="-35">
                <a:solidFill>
                  <a:srgbClr val="2F2B20"/>
                </a:solidFill>
              </a:rPr>
              <a:t> </a:t>
            </a:r>
            <a:r>
              <a:rPr dirty="0">
                <a:solidFill>
                  <a:srgbClr val="2F2B20"/>
                </a:solidFill>
              </a:rPr>
              <a:t>the</a:t>
            </a:r>
            <a:r>
              <a:rPr dirty="0" spc="-35">
                <a:solidFill>
                  <a:srgbClr val="2F2B20"/>
                </a:solidFill>
              </a:rPr>
              <a:t> </a:t>
            </a:r>
            <a:r>
              <a:rPr dirty="0">
                <a:solidFill>
                  <a:srgbClr val="2F2B20"/>
                </a:solidFill>
              </a:rPr>
              <a:t>previous</a:t>
            </a:r>
            <a:r>
              <a:rPr dirty="0" spc="-40">
                <a:solidFill>
                  <a:srgbClr val="2F2B20"/>
                </a:solidFill>
              </a:rPr>
              <a:t> </a:t>
            </a:r>
            <a:r>
              <a:rPr dirty="0">
                <a:solidFill>
                  <a:srgbClr val="2F2B20"/>
                </a:solidFill>
              </a:rPr>
              <a:t>print</a:t>
            </a:r>
            <a:r>
              <a:rPr dirty="0" spc="-35">
                <a:solidFill>
                  <a:srgbClr val="2F2B20"/>
                </a:solidFill>
              </a:rPr>
              <a:t> </a:t>
            </a:r>
            <a:r>
              <a:rPr dirty="0">
                <a:solidFill>
                  <a:srgbClr val="2F2B20"/>
                </a:solidFill>
              </a:rPr>
              <a:t>job</a:t>
            </a:r>
            <a:r>
              <a:rPr dirty="0" spc="-20">
                <a:solidFill>
                  <a:srgbClr val="2F2B20"/>
                </a:solidFill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pc="-4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pc="-10">
                <a:solidFill>
                  <a:srgbClr val="2F2B20"/>
                </a:solidFill>
              </a:rPr>
              <a:t>prepare </a:t>
            </a:r>
            <a:r>
              <a:rPr dirty="0">
                <a:solidFill>
                  <a:srgbClr val="2F2B20"/>
                </a:solidFill>
              </a:rPr>
              <a:t>the</a:t>
            </a:r>
            <a:r>
              <a:rPr dirty="0" spc="-40">
                <a:solidFill>
                  <a:srgbClr val="2F2B20"/>
                </a:solidFill>
              </a:rPr>
              <a:t> </a:t>
            </a:r>
            <a:r>
              <a:rPr dirty="0">
                <a:solidFill>
                  <a:srgbClr val="2F2B20"/>
                </a:solidFill>
              </a:rPr>
              <a:t>photosensitive</a:t>
            </a:r>
            <a:r>
              <a:rPr dirty="0" spc="-35">
                <a:solidFill>
                  <a:srgbClr val="2F2B20"/>
                </a:solidFill>
              </a:rPr>
              <a:t> </a:t>
            </a:r>
            <a:r>
              <a:rPr dirty="0">
                <a:solidFill>
                  <a:srgbClr val="2F2B20"/>
                </a:solidFill>
              </a:rPr>
              <a:t>drum</a:t>
            </a:r>
            <a:r>
              <a:rPr dirty="0" spc="-40">
                <a:solidFill>
                  <a:srgbClr val="2F2B20"/>
                </a:solidFill>
              </a:rPr>
              <a:t> </a:t>
            </a:r>
            <a:r>
              <a:rPr dirty="0">
                <a:solidFill>
                  <a:srgbClr val="2F2B20"/>
                </a:solidFill>
              </a:rPr>
              <a:t>for</a:t>
            </a:r>
            <a:r>
              <a:rPr dirty="0" spc="-35">
                <a:solidFill>
                  <a:srgbClr val="2F2B20"/>
                </a:solidFill>
              </a:rPr>
              <a:t> </a:t>
            </a:r>
            <a:r>
              <a:rPr dirty="0">
                <a:solidFill>
                  <a:srgbClr val="2F2B20"/>
                </a:solidFill>
              </a:rPr>
              <a:t>the</a:t>
            </a:r>
            <a:r>
              <a:rPr dirty="0" spc="-40">
                <a:solidFill>
                  <a:srgbClr val="2F2B20"/>
                </a:solidFill>
              </a:rPr>
              <a:t> </a:t>
            </a:r>
            <a:r>
              <a:rPr dirty="0">
                <a:solidFill>
                  <a:srgbClr val="2F2B20"/>
                </a:solidFill>
              </a:rPr>
              <a:t>new</a:t>
            </a:r>
            <a:r>
              <a:rPr dirty="0" spc="-35">
                <a:solidFill>
                  <a:srgbClr val="2F2B20"/>
                </a:solidFill>
              </a:rPr>
              <a:t> </a:t>
            </a:r>
            <a:r>
              <a:rPr dirty="0">
                <a:solidFill>
                  <a:srgbClr val="2F2B20"/>
                </a:solidFill>
              </a:rPr>
              <a:t>print</a:t>
            </a:r>
            <a:r>
              <a:rPr dirty="0" spc="-40">
                <a:solidFill>
                  <a:srgbClr val="2F2B20"/>
                </a:solidFill>
              </a:rPr>
              <a:t> </a:t>
            </a:r>
            <a:r>
              <a:rPr dirty="0" spc="-20">
                <a:solidFill>
                  <a:srgbClr val="2F2B20"/>
                </a:solidFill>
              </a:rPr>
              <a:t>job</a:t>
            </a:r>
            <a:r>
              <a:rPr dirty="0" spc="-20" b="0">
                <a:solidFill>
                  <a:srgbClr val="2F2B20"/>
                </a:solidFill>
                <a:latin typeface="Calibri"/>
                <a:cs typeface="Calibri"/>
              </a:rPr>
              <a:t>.</a:t>
            </a:r>
          </a:p>
          <a:p>
            <a:pPr algn="just" marL="12700" marR="10795">
              <a:lnSpc>
                <a:spcPct val="100000"/>
              </a:lnSpc>
            </a:pP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During</a:t>
            </a:r>
            <a:r>
              <a:rPr dirty="0" spc="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pc="1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cleaning</a:t>
            </a:r>
            <a:r>
              <a:rPr dirty="0" spc="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process,</a:t>
            </a:r>
            <a:r>
              <a:rPr dirty="0" spc="1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remnants</a:t>
            </a:r>
            <a:r>
              <a:rPr dirty="0" spc="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pc="1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pc="1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pc="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pc="1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pc="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pc="1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scraped</a:t>
            </a:r>
            <a:r>
              <a:rPr dirty="0" spc="1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away</a:t>
            </a:r>
            <a:r>
              <a:rPr dirty="0" spc="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pc="1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pc="-50" b="0">
                <a:solidFill>
                  <a:srgbClr val="2F2B20"/>
                </a:solidFill>
                <a:latin typeface="Calibri"/>
                <a:cs typeface="Calibri"/>
              </a:rPr>
              <a:t>a </a:t>
            </a:r>
            <a:r>
              <a:rPr dirty="0" spc="-30" b="0">
                <a:solidFill>
                  <a:srgbClr val="2F2B20"/>
                </a:solidFill>
                <a:latin typeface="Calibri"/>
                <a:cs typeface="Calibri"/>
              </a:rPr>
              <a:t>rubber-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cleaning</a:t>
            </a:r>
            <a:r>
              <a:rPr dirty="0" spc="-3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blade</a:t>
            </a:r>
            <a:r>
              <a:rPr dirty="0" spc="-2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pc="-2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pc="-2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debris</a:t>
            </a:r>
            <a:r>
              <a:rPr dirty="0" spc="-2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pc="-20" b="0">
                <a:solidFill>
                  <a:srgbClr val="2F2B20"/>
                </a:solidFill>
                <a:latin typeface="Calibri"/>
                <a:cs typeface="Calibri"/>
              </a:rPr>
              <a:t>cavity.</a:t>
            </a:r>
            <a:r>
              <a:rPr dirty="0" spc="-2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Electrical</a:t>
            </a:r>
            <a:r>
              <a:rPr dirty="0" spc="-2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charges</a:t>
            </a:r>
            <a:r>
              <a:rPr dirty="0" spc="-2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remaining</a:t>
            </a:r>
            <a:r>
              <a:rPr dirty="0" spc="-2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pc="-2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pc="-2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pc="-20" b="0">
                <a:solidFill>
                  <a:srgbClr val="2F2B20"/>
                </a:solidFill>
                <a:latin typeface="Calibri"/>
                <a:cs typeface="Calibri"/>
              </a:rPr>
              <a:t>drum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pc="43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pc="43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prior</a:t>
            </a:r>
            <a:r>
              <a:rPr dirty="0" spc="43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print</a:t>
            </a:r>
            <a:r>
              <a:rPr dirty="0" spc="43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job</a:t>
            </a:r>
            <a:r>
              <a:rPr dirty="0" spc="43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pc="43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defused</a:t>
            </a:r>
            <a:r>
              <a:rPr dirty="0" spc="43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pc="43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electrostatic</a:t>
            </a:r>
            <a:r>
              <a:rPr dirty="0" spc="44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erase</a:t>
            </a:r>
            <a:r>
              <a:rPr dirty="0" spc="43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lamps</a:t>
            </a:r>
            <a:r>
              <a:rPr dirty="0" spc="43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inside</a:t>
            </a:r>
            <a:r>
              <a:rPr dirty="0" spc="43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pc="-10" b="0">
                <a:solidFill>
                  <a:srgbClr val="2F2B20"/>
                </a:solidFill>
                <a:latin typeface="Calibri"/>
                <a:cs typeface="Calibri"/>
              </a:rPr>
              <a:t>laser printers.</a:t>
            </a:r>
          </a:p>
          <a:p>
            <a:pPr algn="just" marL="12700" marR="15875">
              <a:lnSpc>
                <a:spcPct val="100000"/>
              </a:lnSpc>
            </a:pP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Lubrication</a:t>
            </a:r>
            <a:r>
              <a:rPr dirty="0" spc="20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pc="20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then</a:t>
            </a:r>
            <a:r>
              <a:rPr dirty="0" spc="20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applied</a:t>
            </a:r>
            <a:r>
              <a:rPr dirty="0" spc="20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pc="20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pc="20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heat</a:t>
            </a:r>
            <a:r>
              <a:rPr dirty="0" spc="20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roller</a:t>
            </a:r>
            <a:r>
              <a:rPr dirty="0" spc="20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pc="20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order</a:t>
            </a:r>
            <a:r>
              <a:rPr dirty="0" spc="20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pc="20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make</a:t>
            </a:r>
            <a:r>
              <a:rPr dirty="0" spc="20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sure</a:t>
            </a:r>
            <a:r>
              <a:rPr dirty="0" spc="204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an</a:t>
            </a:r>
            <a:r>
              <a:rPr dirty="0" spc="20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pc="-10" b="0">
                <a:solidFill>
                  <a:srgbClr val="2F2B20"/>
                </a:solidFill>
                <a:latin typeface="Calibri"/>
                <a:cs typeface="Calibri"/>
              </a:rPr>
              <a:t>adequate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amount</a:t>
            </a:r>
            <a:r>
              <a:rPr dirty="0" spc="-5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pc="-5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heat</a:t>
            </a:r>
            <a:r>
              <a:rPr dirty="0" spc="-5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pc="-5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evenly</a:t>
            </a:r>
            <a:r>
              <a:rPr dirty="0" spc="-5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applied</a:t>
            </a:r>
            <a:r>
              <a:rPr dirty="0" spc="-5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pc="-5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pc="-20" b="0">
                <a:solidFill>
                  <a:srgbClr val="2F2B20"/>
                </a:solidFill>
                <a:latin typeface="Calibri"/>
                <a:cs typeface="Calibri"/>
              </a:rPr>
              <a:t>transfer</a:t>
            </a:r>
            <a:r>
              <a:rPr dirty="0" spc="-5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b="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pc="-50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pc="-10" b="0">
                <a:solidFill>
                  <a:srgbClr val="2F2B20"/>
                </a:solidFill>
                <a:latin typeface="Calibri"/>
                <a:cs typeface="Calibri"/>
              </a:rPr>
              <a:t>incoming</a:t>
            </a:r>
            <a:r>
              <a:rPr dirty="0" spc="-45" b="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pc="-10" b="0">
                <a:solidFill>
                  <a:srgbClr val="2F2B20"/>
                </a:solidFill>
                <a:latin typeface="Calibri"/>
                <a:cs typeface="Calibri"/>
              </a:rPr>
              <a:t>image.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7731" rIns="0" bIns="0" rtlCol="0" vert="horz">
            <a:spAutoFit/>
          </a:bodyPr>
          <a:lstStyle/>
          <a:p>
            <a:pPr marL="217233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Steps</a:t>
            </a:r>
            <a:r>
              <a:rPr dirty="0" spc="-5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involved</a:t>
            </a:r>
            <a:r>
              <a:rPr dirty="0" spc="-5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in</a:t>
            </a:r>
            <a:r>
              <a:rPr dirty="0" spc="-5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LASER</a:t>
            </a:r>
            <a:r>
              <a:rPr dirty="0" spc="-45">
                <a:solidFill>
                  <a:srgbClr val="002060"/>
                </a:solidFill>
              </a:rPr>
              <a:t> </a:t>
            </a:r>
            <a:r>
              <a:rPr dirty="0" spc="-10">
                <a:solidFill>
                  <a:srgbClr val="002060"/>
                </a:solidFill>
              </a:rPr>
              <a:t>PRINTING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4545" y="132888"/>
            <a:ext cx="7886065" cy="2494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Step</a:t>
            </a:r>
            <a:r>
              <a:rPr dirty="0" sz="18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3:</a:t>
            </a:r>
            <a:r>
              <a:rPr dirty="0" sz="18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Conditioning</a:t>
            </a:r>
            <a:endParaRPr sz="1800">
              <a:latin typeface="Calibri"/>
              <a:cs typeface="Calibri"/>
            </a:endParaRPr>
          </a:p>
          <a:p>
            <a:pPr marL="12700" marR="14795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process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called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conditioning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involves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applying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charge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unit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paper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passes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through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corona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wire.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Adding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static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charge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paper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allows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image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electrostatically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transferred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page.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(static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electricity).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4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primary</a:t>
            </a:r>
            <a:r>
              <a:rPr dirty="0" sz="1800" spc="45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charge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roller</a:t>
            </a:r>
            <a:r>
              <a:rPr dirty="0" sz="1800" spc="4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springs</a:t>
            </a:r>
            <a:r>
              <a:rPr dirty="0" sz="1800" spc="45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45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life,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spinning</a:t>
            </a:r>
            <a:r>
              <a:rPr dirty="0" sz="1800" spc="4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45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adjacent</a:t>
            </a:r>
            <a:r>
              <a:rPr dirty="0" sz="1800" spc="45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organic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photoconductor</a:t>
            </a:r>
            <a:r>
              <a:rPr dirty="0" sz="1800" spc="2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(OPC)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drum.</a:t>
            </a:r>
            <a:r>
              <a:rPr dirty="0" sz="1800" spc="2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Ions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2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corona</a:t>
            </a:r>
            <a:r>
              <a:rPr dirty="0" sz="1800" spc="2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wire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coat</a:t>
            </a:r>
            <a:r>
              <a:rPr dirty="0" sz="1800" spc="2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2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3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static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electricity.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electro-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photographic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process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begins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at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molecular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level.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drum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completes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revolution,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slathered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negative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charge.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068" y="3284983"/>
            <a:ext cx="3552824" cy="29336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0032" y="3645024"/>
            <a:ext cx="2476499" cy="197167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8929" y="478492"/>
            <a:ext cx="7818755" cy="38658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Step</a:t>
            </a:r>
            <a:r>
              <a:rPr dirty="0" sz="18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4:</a:t>
            </a:r>
            <a:r>
              <a:rPr dirty="0" sz="18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Exposing</a:t>
            </a:r>
            <a:endParaRPr sz="1800">
              <a:latin typeface="Calibri"/>
              <a:cs typeface="Calibri"/>
            </a:endParaRPr>
          </a:p>
          <a:p>
            <a:pPr algn="just" marL="12700" marR="7620">
              <a:lnSpc>
                <a:spcPct val="100000"/>
              </a:lnSpc>
              <a:spcBef>
                <a:spcPts val="2160"/>
              </a:spcBef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Here,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photosensitive</a:t>
            </a:r>
            <a:r>
              <a:rPr dirty="0" sz="1800" spc="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exposed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beam.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Every</a:t>
            </a:r>
            <a:r>
              <a:rPr dirty="0" sz="1800" spc="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area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drum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exposed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has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surface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charge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reduced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about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100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volts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DC.</a:t>
            </a:r>
            <a:endParaRPr sz="1800">
              <a:latin typeface="Calibri"/>
              <a:cs typeface="Calibri"/>
            </a:endParaRPr>
          </a:p>
          <a:p>
            <a:pPr algn="just" marL="12700" marR="1587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invisible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latent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generated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printer's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turns.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image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will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ultimately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printed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exists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first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time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 thin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layer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electrons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OPC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drum.</a:t>
            </a:r>
            <a:endParaRPr sz="1800">
              <a:latin typeface="Calibri"/>
              <a:cs typeface="Calibri"/>
            </a:endParaRPr>
          </a:p>
          <a:p>
            <a:pPr algn="just" marL="12700" marR="1143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darkness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within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cartridge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broken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glow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laser.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beam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bounces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off</a:t>
            </a:r>
            <a:r>
              <a:rPr dirty="0" sz="1800" spc="1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spinning,</a:t>
            </a:r>
            <a:r>
              <a:rPr dirty="0" sz="1800" spc="1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multi-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sided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mirror</a:t>
            </a:r>
            <a:r>
              <a:rPr dirty="0" sz="1800" spc="1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1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breaks</a:t>
            </a:r>
            <a:r>
              <a:rPr dirty="0" sz="1800" spc="1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1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countless</a:t>
            </a:r>
            <a:r>
              <a:rPr dirty="0" sz="1800" spc="10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rays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of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information,</a:t>
            </a:r>
            <a:r>
              <a:rPr dirty="0" sz="1800" spc="4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spraying</a:t>
            </a:r>
            <a:r>
              <a:rPr dirty="0" sz="1800" spc="4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4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OPC</a:t>
            </a:r>
            <a:r>
              <a:rPr dirty="0" sz="1800" spc="45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4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4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its</a:t>
            </a:r>
            <a:r>
              <a:rPr dirty="0" sz="1800" spc="45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knowledge,</a:t>
            </a:r>
            <a:r>
              <a:rPr dirty="0" sz="1800" spc="4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turning</a:t>
            </a:r>
            <a:r>
              <a:rPr dirty="0" sz="1800" spc="4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459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negative charges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positive.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Line-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by-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line, the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speaks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revolving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surface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unit,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describing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a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page</a:t>
            </a:r>
            <a:r>
              <a:rPr dirty="0" sz="1800" spc="25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language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charged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particles.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wears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positively charged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image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surface,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ready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transfer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onto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paper.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4545" y="132888"/>
            <a:ext cx="7519034" cy="3317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Step</a:t>
            </a:r>
            <a:r>
              <a:rPr dirty="0" sz="18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5:</a:t>
            </a:r>
            <a:r>
              <a:rPr dirty="0" sz="18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Developing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developing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stage,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applied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latent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image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drum.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Toner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1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composed</a:t>
            </a:r>
            <a:r>
              <a:rPr dirty="0" sz="1800" spc="1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1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negatively</a:t>
            </a:r>
            <a:r>
              <a:rPr dirty="0" sz="1800" spc="1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charged</a:t>
            </a:r>
            <a:r>
              <a:rPr dirty="0" sz="1800" spc="1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powdered</a:t>
            </a:r>
            <a:r>
              <a:rPr dirty="0" sz="1800" spc="1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plastics</a:t>
            </a:r>
            <a:r>
              <a:rPr dirty="0" sz="1800" spc="1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—</a:t>
            </a:r>
            <a:r>
              <a:rPr dirty="0" sz="1800" spc="1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black,</a:t>
            </a:r>
            <a:r>
              <a:rPr dirty="0" sz="1800" spc="1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cyan,</a:t>
            </a:r>
            <a:r>
              <a:rPr dirty="0" sz="1800" spc="1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magenta,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yellow.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held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at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microscopic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distance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a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control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blade.</a:t>
            </a:r>
            <a:endParaRPr sz="1800">
              <a:latin typeface="Calibri"/>
              <a:cs typeface="Calibri"/>
            </a:endParaRPr>
          </a:p>
          <a:p>
            <a:pPr algn="just" marL="12700" marR="29209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85-95%</a:t>
            </a:r>
            <a:r>
              <a:rPr dirty="0" sz="1800" spc="-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finely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ground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plastic.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Other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ingredients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used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printers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include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colored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pigments,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fumed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silica,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control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agents.</a:t>
            </a:r>
            <a:endParaRPr sz="1800">
              <a:latin typeface="Calibri"/>
              <a:cs typeface="Calibri"/>
            </a:endParaRPr>
          </a:p>
          <a:p>
            <a:pPr algn="just" marL="12700" marR="1778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Silica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keeps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particles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clumping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sticking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together.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also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helps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flow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smoothly</a:t>
            </a:r>
            <a:r>
              <a:rPr dirty="0" sz="1800" spc="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cartridge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printer.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Bits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zinc,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iron,</a:t>
            </a:r>
            <a:r>
              <a:rPr dirty="0" sz="1800" spc="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and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chromium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used</a:t>
            </a:r>
            <a:r>
              <a:rPr dirty="0" sz="1800" spc="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control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agents</a:t>
            </a:r>
            <a:r>
              <a:rPr dirty="0" sz="1800" spc="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retain</a:t>
            </a:r>
            <a:r>
              <a:rPr dirty="0" sz="1800" spc="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negative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electrostatic</a:t>
            </a:r>
            <a:r>
              <a:rPr dirty="0" sz="1800" spc="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charge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particles.</a:t>
            </a:r>
            <a:endParaRPr sz="18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variety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pigments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create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colored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cartridges.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5190" y="564936"/>
            <a:ext cx="7765415" cy="5237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Step</a:t>
            </a:r>
            <a:r>
              <a:rPr dirty="0" sz="18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6:</a:t>
            </a:r>
            <a:r>
              <a:rPr dirty="0" sz="18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Transferring</a:t>
            </a:r>
            <a:endParaRPr sz="1800">
              <a:latin typeface="Calibri"/>
              <a:cs typeface="Calibri"/>
            </a:endParaRPr>
          </a:p>
          <a:p>
            <a:pPr algn="just" marL="12700" marR="29209">
              <a:lnSpc>
                <a:spcPct val="100000"/>
              </a:lnSpc>
              <a:spcBef>
                <a:spcPts val="2160"/>
              </a:spcBef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Next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comes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transferring.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secondary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corona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wire,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transfer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roller,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applies</a:t>
            </a:r>
            <a:r>
              <a:rPr dirty="0" sz="1800" spc="114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a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positive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charge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onto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3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u="heavy" sz="1800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  <a:hlinkClick r:id="rId2"/>
              </a:rPr>
              <a:t>paper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.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agitator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unit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inside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cartridge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hopper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spins,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begins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heat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up.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adder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spins,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pulling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in,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gathering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dust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its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surface.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doctor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blade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sweeps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over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adjacent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developer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roller,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leveling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precise height.</a:t>
            </a:r>
            <a:endParaRPr sz="1800">
              <a:latin typeface="Calibri"/>
              <a:cs typeface="Calibri"/>
            </a:endParaRPr>
          </a:p>
          <a:p>
            <a:pPr algn="just" marL="12700" marR="1714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All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spinning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commotion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has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left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magenta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particles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its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surface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a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negative</a:t>
            </a:r>
            <a:r>
              <a:rPr dirty="0" sz="1800" spc="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charge,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when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comes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contact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positively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charged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image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OPC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drum,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laws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attraction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take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over.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negatively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charged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on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surface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magnetically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attracted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positively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charged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areas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on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paper.</a:t>
            </a:r>
            <a:endParaRPr sz="1800">
              <a:latin typeface="Calibri"/>
              <a:cs typeface="Calibri"/>
            </a:endParaRPr>
          </a:p>
          <a:p>
            <a:pPr algn="just" marL="12700" marR="762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8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magenta</a:t>
            </a:r>
            <a:r>
              <a:rPr dirty="0" sz="1800" spc="8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7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particles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8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pulled</a:t>
            </a:r>
            <a:r>
              <a:rPr dirty="0" sz="1800" spc="8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7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developer</a:t>
            </a:r>
            <a:r>
              <a:rPr dirty="0" sz="1800" spc="7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onto</a:t>
            </a:r>
            <a:r>
              <a:rPr dirty="0" sz="1800" spc="80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drum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according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precise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instructions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left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laser.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few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magenta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particles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here,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several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there,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bunch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more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will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blend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black,</a:t>
            </a:r>
            <a:r>
              <a:rPr dirty="0" sz="1800" spc="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yellow,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blue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form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rainbow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beautiful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colors.</a:t>
            </a:r>
            <a:endParaRPr sz="1800">
              <a:latin typeface="Calibri"/>
              <a:cs typeface="Calibri"/>
            </a:endParaRPr>
          </a:p>
          <a:p>
            <a:pPr algn="just" marL="12700" marR="4699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sheet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paper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passes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over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each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color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cartridge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-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magenta,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yellow,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cyan,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and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finally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black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—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image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transferred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onto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paper.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84584" y="213602"/>
            <a:ext cx="7395209" cy="38658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Step</a:t>
            </a:r>
            <a:r>
              <a:rPr dirty="0" sz="18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C00000"/>
                </a:solidFill>
                <a:latin typeface="Calibri"/>
                <a:cs typeface="Calibri"/>
              </a:rPr>
              <a:t>7:</a:t>
            </a:r>
            <a:r>
              <a:rPr dirty="0" sz="18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Calibri"/>
                <a:cs typeface="Calibri"/>
              </a:rPr>
              <a:t>Fusing</a:t>
            </a:r>
            <a:endParaRPr sz="1800">
              <a:latin typeface="Calibri"/>
              <a:cs typeface="Calibri"/>
            </a:endParaRPr>
          </a:p>
          <a:p>
            <a:pPr algn="just" marL="12700" marR="1016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final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phase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fusing.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Heat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pressure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applied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by</a:t>
            </a:r>
            <a:r>
              <a:rPr dirty="0" sz="1800" spc="2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fuser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unit.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generates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permanent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bond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pressed</a:t>
            </a:r>
            <a:r>
              <a:rPr dirty="0" sz="1800" spc="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melted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paper.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Teflon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covers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fuser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unit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light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silicon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oil</a:t>
            </a:r>
            <a:r>
              <a:rPr dirty="0" sz="1800" spc="1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applied</a:t>
            </a:r>
            <a:r>
              <a:rPr dirty="0" sz="1800" spc="1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in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order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remove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possibility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sheet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paper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sticking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them.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fuser</a:t>
            </a:r>
            <a:r>
              <a:rPr dirty="0" sz="1800" spc="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unit</a:t>
            </a:r>
            <a:r>
              <a:rPr dirty="0" sz="1800" spc="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essentially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melts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powder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onto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page,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creating</a:t>
            </a:r>
            <a:r>
              <a:rPr dirty="0" sz="1800" spc="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image.</a:t>
            </a:r>
            <a:r>
              <a:rPr dirty="0" sz="1800" spc="2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2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wiper</a:t>
            </a:r>
            <a:r>
              <a:rPr dirty="0" sz="1800" spc="2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blade</a:t>
            </a:r>
            <a:r>
              <a:rPr dirty="0" sz="1800" spc="2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cleans</a:t>
            </a:r>
            <a:r>
              <a:rPr dirty="0" sz="1800" spc="2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any</a:t>
            </a:r>
            <a:r>
              <a:rPr dirty="0" sz="1800" spc="2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remaining</a:t>
            </a:r>
            <a:r>
              <a:rPr dirty="0" sz="1800" spc="2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particles</a:t>
            </a:r>
            <a:r>
              <a:rPr dirty="0" sz="1800" spc="2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off</a:t>
            </a:r>
            <a:r>
              <a:rPr dirty="0" sz="1800" spc="28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OPC</a:t>
            </a:r>
            <a:r>
              <a:rPr dirty="0" sz="1800" spc="2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2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and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deposits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them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waste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bin.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Any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latent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charge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left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areas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drum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surface</a:t>
            </a:r>
            <a:r>
              <a:rPr dirty="0" sz="1800" spc="1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1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erased,</a:t>
            </a:r>
            <a:r>
              <a:rPr dirty="0" sz="1800" spc="1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restored,</a:t>
            </a:r>
            <a:r>
              <a:rPr dirty="0" sz="1800" spc="1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refreshed,</a:t>
            </a:r>
            <a:r>
              <a:rPr dirty="0" sz="1800" spc="1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1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ready</a:t>
            </a:r>
            <a:r>
              <a:rPr dirty="0" sz="1800" spc="1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1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1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1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1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sing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again.</a:t>
            </a:r>
            <a:endParaRPr sz="1800">
              <a:latin typeface="Calibri"/>
              <a:cs typeface="Calibri"/>
            </a:endParaRPr>
          </a:p>
          <a:p>
            <a:pPr algn="just" marL="12700" marR="1714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Excess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not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transferred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OPC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scrubbed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developer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unit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returned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hopper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used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again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next</a:t>
            </a:r>
            <a:r>
              <a:rPr dirty="0" sz="1800" spc="1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printed</a:t>
            </a:r>
            <a:r>
              <a:rPr dirty="0" sz="1800" spc="18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page.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remains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OPC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not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transferred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wiped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waste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bin.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7744" y="4077072"/>
            <a:ext cx="3940695" cy="26245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7731" rIns="0" bIns="0" rtlCol="0" vert="horz">
            <a:spAutoFit/>
          </a:bodyPr>
          <a:lstStyle/>
          <a:p>
            <a:pPr marL="156210">
              <a:lnSpc>
                <a:spcPct val="100000"/>
              </a:lnSpc>
              <a:spcBef>
                <a:spcPts val="100"/>
              </a:spcBef>
            </a:pPr>
            <a:r>
              <a:rPr dirty="0" u="heavy" spc="-10">
                <a:uFill>
                  <a:solidFill>
                    <a:srgbClr val="2F2B20"/>
                  </a:solidFill>
                </a:uFill>
              </a:rPr>
              <a:t>Advantages</a:t>
            </a:r>
            <a:r>
              <a:rPr dirty="0" u="heavy" spc="-25">
                <a:uFill>
                  <a:solidFill>
                    <a:srgbClr val="2F2B20"/>
                  </a:solidFill>
                </a:uFill>
              </a:rPr>
              <a:t> </a:t>
            </a:r>
            <a:r>
              <a:rPr dirty="0" u="heavy">
                <a:uFill>
                  <a:solidFill>
                    <a:srgbClr val="2F2B20"/>
                  </a:solidFill>
                </a:uFill>
              </a:rPr>
              <a:t>of</a:t>
            </a:r>
            <a:r>
              <a:rPr dirty="0" u="heavy" spc="-20">
                <a:uFill>
                  <a:solidFill>
                    <a:srgbClr val="2F2B20"/>
                  </a:solidFill>
                </a:uFill>
              </a:rPr>
              <a:t> </a:t>
            </a:r>
            <a:r>
              <a:rPr dirty="0" u="heavy">
                <a:uFill>
                  <a:solidFill>
                    <a:srgbClr val="2F2B20"/>
                  </a:solidFill>
                </a:uFill>
              </a:rPr>
              <a:t>Laser</a:t>
            </a:r>
            <a:r>
              <a:rPr dirty="0" u="heavy" spc="-25">
                <a:uFill>
                  <a:solidFill>
                    <a:srgbClr val="2F2B20"/>
                  </a:solidFill>
                </a:uFill>
              </a:rPr>
              <a:t> </a:t>
            </a:r>
            <a:r>
              <a:rPr dirty="0" u="heavy" spc="-10">
                <a:uFill>
                  <a:solidFill>
                    <a:srgbClr val="2F2B20"/>
                  </a:solidFill>
                </a:uFill>
              </a:rPr>
              <a:t>Printer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96552" y="825544"/>
            <a:ext cx="7912100" cy="4963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92100" indent="-2279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92100" algn="l"/>
              </a:tabLst>
            </a:pPr>
            <a:r>
              <a:rPr dirty="0" sz="1800" spc="-10" b="1">
                <a:solidFill>
                  <a:srgbClr val="2F2B20"/>
                </a:solidFill>
                <a:latin typeface="Calibri"/>
                <a:cs typeface="Calibri"/>
              </a:rPr>
              <a:t>Performance</a:t>
            </a:r>
            <a:endParaRPr sz="1800">
              <a:latin typeface="Calibri"/>
              <a:cs typeface="Calibri"/>
            </a:endParaRPr>
          </a:p>
          <a:p>
            <a:pPr algn="just" marL="12700" marR="20955" indent="5143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designed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printing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large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volumes.</a:t>
            </a:r>
            <a:r>
              <a:rPr dirty="0" sz="1800" spc="4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able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multiple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pages</a:t>
            </a:r>
            <a:r>
              <a:rPr dirty="0" sz="1800" spc="2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without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experiencing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jams</a:t>
            </a:r>
            <a:r>
              <a:rPr dirty="0" sz="1800" spc="2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2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other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problems.</a:t>
            </a:r>
            <a:r>
              <a:rPr dirty="0" sz="1800" spc="2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2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future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2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is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expected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more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performances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while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reduction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price.</a:t>
            </a:r>
            <a:endParaRPr sz="1800">
              <a:latin typeface="Calibri"/>
              <a:cs typeface="Calibri"/>
            </a:endParaRPr>
          </a:p>
          <a:p>
            <a:pPr algn="just" marL="240665" indent="-227965">
              <a:lnSpc>
                <a:spcPct val="100000"/>
              </a:lnSpc>
              <a:spcBef>
                <a:spcPts val="2160"/>
              </a:spcBef>
              <a:buAutoNum type="arabicPeriod" startAt="2"/>
              <a:tabLst>
                <a:tab pos="240665" algn="l"/>
              </a:tabLst>
            </a:pPr>
            <a:r>
              <a:rPr dirty="0" sz="1800" spc="-10" b="1">
                <a:solidFill>
                  <a:srgbClr val="2F2B20"/>
                </a:solidFill>
                <a:latin typeface="Calibri"/>
                <a:cs typeface="Calibri"/>
              </a:rPr>
              <a:t>Speed</a:t>
            </a:r>
            <a:endParaRPr sz="1800">
              <a:latin typeface="Calibri"/>
              <a:cs typeface="Calibri"/>
            </a:endParaRPr>
          </a:p>
          <a:p>
            <a:pPr algn="just" marL="12700" marR="32384" indent="5143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beam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uses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known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move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at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very</a:t>
            </a:r>
            <a:r>
              <a:rPr dirty="0" sz="1800" spc="-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fast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rate,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 thus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making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printing</a:t>
            </a:r>
            <a:r>
              <a:rPr dirty="0" sz="1800" spc="2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process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more</a:t>
            </a:r>
            <a:r>
              <a:rPr dirty="0" sz="1800" spc="2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faster.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Compared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2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inkjet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or</a:t>
            </a:r>
            <a:r>
              <a:rPr dirty="0" sz="1800" spc="2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27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dot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matrix printer,</a:t>
            </a:r>
            <a:r>
              <a:rPr dirty="0" sz="1800" spc="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way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faster.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Especially</a:t>
            </a:r>
            <a:r>
              <a:rPr dirty="0" sz="1800" spc="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if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you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need</a:t>
            </a:r>
            <a:r>
              <a:rPr dirty="0" sz="1800" spc="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</a:t>
            </a:r>
            <a:r>
              <a:rPr dirty="0" sz="1800" spc="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high</a:t>
            </a:r>
            <a:r>
              <a:rPr dirty="0" sz="1800" spc="1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volumes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of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paper,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then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will</a:t>
            </a:r>
            <a:r>
              <a:rPr dirty="0" sz="1800" spc="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best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option.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Even</a:t>
            </a:r>
            <a:r>
              <a:rPr dirty="0" sz="1800" spc="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slowest</a:t>
            </a:r>
            <a:r>
              <a:rPr dirty="0" sz="1800" spc="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versions</a:t>
            </a:r>
            <a:r>
              <a:rPr dirty="0" sz="1800" spc="2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laser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able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around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20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sheets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2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papers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per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minute.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High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speed</a:t>
            </a:r>
            <a:r>
              <a:rPr dirty="0" sz="1800" spc="2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in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essence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lead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more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productivity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efficiency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well.</a:t>
            </a:r>
            <a:endParaRPr sz="1800">
              <a:latin typeface="Calibri"/>
              <a:cs typeface="Calibri"/>
            </a:endParaRPr>
          </a:p>
          <a:p>
            <a:pPr algn="just" marL="292100" indent="-227965">
              <a:lnSpc>
                <a:spcPct val="100000"/>
              </a:lnSpc>
              <a:spcBef>
                <a:spcPts val="2160"/>
              </a:spcBef>
              <a:buAutoNum type="arabicPeriod" startAt="3"/>
              <a:tabLst>
                <a:tab pos="292100" algn="l"/>
              </a:tabLst>
            </a:pPr>
            <a:r>
              <a:rPr dirty="0" sz="1800" spc="-10" b="1">
                <a:solidFill>
                  <a:srgbClr val="2F2B20"/>
                </a:solidFill>
                <a:latin typeface="Calibri"/>
                <a:cs typeface="Calibri"/>
              </a:rPr>
              <a:t>Reliability</a:t>
            </a:r>
            <a:endParaRPr sz="1800">
              <a:latin typeface="Calibri"/>
              <a:cs typeface="Calibri"/>
            </a:endParaRPr>
          </a:p>
          <a:p>
            <a:pPr algn="just" marL="12700" marR="5080" indent="5143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Even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though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mechanical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device,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more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reliable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durable.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Unlike</a:t>
            </a:r>
            <a:r>
              <a:rPr dirty="0" sz="1800" spc="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ink</a:t>
            </a:r>
            <a:r>
              <a:rPr dirty="0" sz="1800" spc="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cartridges,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toners</a:t>
            </a:r>
            <a:r>
              <a:rPr dirty="0" sz="1800" spc="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free</a:t>
            </a:r>
            <a:r>
              <a:rPr dirty="0" sz="1800" spc="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drying</a:t>
            </a:r>
            <a:r>
              <a:rPr dirty="0" sz="1800" spc="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out</a:t>
            </a:r>
            <a:r>
              <a:rPr dirty="0" sz="1800" spc="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evaporating.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1800" spc="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7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on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default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built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last.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toners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generally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last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printing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1500-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60,000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pages.</a:t>
            </a:r>
            <a:r>
              <a:rPr dirty="0" sz="1800" spc="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If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proper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care,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many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years.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96552" y="261217"/>
            <a:ext cx="7679055" cy="4963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40665" indent="-227965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240665" algn="l"/>
              </a:tabLst>
            </a:pP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Overall</a:t>
            </a:r>
            <a:r>
              <a:rPr dirty="0" sz="1800" spc="-8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2F2B20"/>
                </a:solidFill>
                <a:latin typeface="Calibri"/>
                <a:cs typeface="Calibri"/>
              </a:rPr>
              <a:t>Cost</a:t>
            </a:r>
            <a:endParaRPr sz="1800">
              <a:latin typeface="Calibri"/>
              <a:cs typeface="Calibri"/>
            </a:endParaRPr>
          </a:p>
          <a:p>
            <a:pPr algn="just" marL="12700" marR="17145" indent="5143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though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 initial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cost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 a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 is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higher,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 laser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 can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</a:t>
            </a:r>
            <a:r>
              <a:rPr dirty="0" sz="1800" spc="-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more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papers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cheaper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price.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Unlike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inkjet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printers,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there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10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no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ink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cartridges</a:t>
            </a:r>
            <a:r>
              <a:rPr dirty="0" sz="1800" spc="11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used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here.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toners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more</a:t>
            </a:r>
            <a:r>
              <a:rPr dirty="0" sz="1800" spc="4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papers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than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4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ink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cartridge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same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price.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20"/>
              </a:spcBef>
            </a:pPr>
            <a:endParaRPr sz="1800">
              <a:latin typeface="Calibri"/>
              <a:cs typeface="Calibri"/>
            </a:endParaRPr>
          </a:p>
          <a:p>
            <a:pPr algn="just" marL="240665" indent="-227965">
              <a:lnSpc>
                <a:spcPct val="100000"/>
              </a:lnSpc>
              <a:buAutoNum type="arabicPeriod" startAt="5"/>
              <a:tabLst>
                <a:tab pos="240665" algn="l"/>
              </a:tabLst>
            </a:pPr>
            <a:r>
              <a:rPr dirty="0" sz="1800" spc="-10" b="1">
                <a:solidFill>
                  <a:srgbClr val="2F2B20"/>
                </a:solidFill>
                <a:latin typeface="Calibri"/>
                <a:cs typeface="Calibri"/>
              </a:rPr>
              <a:t>Quality</a:t>
            </a:r>
            <a:endParaRPr sz="1800">
              <a:latin typeface="Calibri"/>
              <a:cs typeface="Calibri"/>
            </a:endParaRPr>
          </a:p>
          <a:p>
            <a:pPr algn="just" marL="12700" marR="5080" indent="5143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9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terms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sharpness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quality,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there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nothing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beat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9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printer.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Especially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texts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seen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more</a:t>
            </a:r>
            <a:r>
              <a:rPr dirty="0" sz="1800" spc="2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sharp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2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precise.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This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mainly</a:t>
            </a:r>
            <a:r>
              <a:rPr dirty="0" sz="1800" spc="2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due</a:t>
            </a:r>
            <a:r>
              <a:rPr dirty="0" sz="1800" spc="2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the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usage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2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technology</a:t>
            </a:r>
            <a:r>
              <a:rPr dirty="0" sz="1800" spc="2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2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toners</a:t>
            </a:r>
            <a:r>
              <a:rPr dirty="0" sz="1800" spc="2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get</a:t>
            </a:r>
            <a:r>
              <a:rPr dirty="0" sz="1800" spc="2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fused</a:t>
            </a:r>
            <a:r>
              <a:rPr dirty="0" sz="1800" spc="2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2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2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paper</a:t>
            </a:r>
            <a:r>
              <a:rPr dirty="0" sz="1800" spc="2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directly.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Hence,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completely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free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from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smears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smudges.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25"/>
              </a:spcBef>
            </a:pPr>
            <a:endParaRPr sz="1800">
              <a:latin typeface="Calibri"/>
              <a:cs typeface="Calibri"/>
            </a:endParaRPr>
          </a:p>
          <a:p>
            <a:pPr algn="just" marL="240665" indent="-227965">
              <a:lnSpc>
                <a:spcPct val="100000"/>
              </a:lnSpc>
              <a:buAutoNum type="arabicPeriod" startAt="6"/>
              <a:tabLst>
                <a:tab pos="240665" algn="l"/>
              </a:tabLst>
            </a:pP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Noise</a:t>
            </a:r>
            <a:r>
              <a:rPr dirty="0" sz="1800" spc="-2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2F2B20"/>
                </a:solidFill>
                <a:latin typeface="Calibri"/>
                <a:cs typeface="Calibri"/>
              </a:rPr>
              <a:t>Emission</a:t>
            </a:r>
            <a:endParaRPr sz="1800">
              <a:latin typeface="Calibri"/>
              <a:cs typeface="Calibri"/>
            </a:endParaRPr>
          </a:p>
          <a:p>
            <a:pPr algn="just" marL="12700" marR="14604" indent="5143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Most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at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times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while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operations,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produce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no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noise.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optimized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such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way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rarely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emits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noises.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However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unless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quiet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room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noises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barely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noticeable.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While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working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noises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disturbing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distracting.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2537" y="17316"/>
            <a:ext cx="8081009" cy="6334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 spc="-10" b="1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</a:rPr>
              <a:t>Disadvantages</a:t>
            </a:r>
            <a:r>
              <a:rPr dirty="0" u="heavy" sz="1800" spc="-20" b="1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</a:rPr>
              <a:t>of</a:t>
            </a:r>
            <a:r>
              <a:rPr dirty="0" u="heavy" sz="1800" spc="-15" b="1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</a:rPr>
              <a:t>Laser</a:t>
            </a:r>
            <a:r>
              <a:rPr dirty="0" u="heavy" sz="1800" spc="-20" b="1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>
                <a:solidFill>
                  <a:srgbClr val="2F2B20"/>
                </a:solidFill>
                <a:uFill>
                  <a:solidFill>
                    <a:srgbClr val="2F2B20"/>
                  </a:solidFill>
                </a:uFill>
                <a:latin typeface="Calibri"/>
                <a:cs typeface="Calibri"/>
              </a:rPr>
              <a:t>Printer</a:t>
            </a:r>
            <a:endParaRPr sz="1800">
              <a:latin typeface="Calibri"/>
              <a:cs typeface="Calibri"/>
            </a:endParaRPr>
          </a:p>
          <a:p>
            <a:pPr algn="just" marL="292100" indent="-227965">
              <a:lnSpc>
                <a:spcPct val="100000"/>
              </a:lnSpc>
              <a:buAutoNum type="arabicPeriod"/>
              <a:tabLst>
                <a:tab pos="292100" algn="l"/>
              </a:tabLst>
            </a:pPr>
            <a:r>
              <a:rPr dirty="0" sz="1800" spc="-10" b="1">
                <a:solidFill>
                  <a:srgbClr val="2F2B20"/>
                </a:solidFill>
                <a:latin typeface="Calibri"/>
                <a:cs typeface="Calibri"/>
              </a:rPr>
              <a:t>Implementation</a:t>
            </a:r>
            <a:r>
              <a:rPr dirty="0" sz="1800" spc="1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2F2B20"/>
                </a:solidFill>
                <a:latin typeface="Calibri"/>
                <a:cs typeface="Calibri"/>
              </a:rPr>
              <a:t>Cost</a:t>
            </a:r>
            <a:endParaRPr sz="1800">
              <a:latin typeface="Calibri"/>
              <a:cs typeface="Calibri"/>
            </a:endParaRPr>
          </a:p>
          <a:p>
            <a:pPr algn="just" marL="12700" marR="5080" indent="5143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involve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high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implementation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costs.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average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price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is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almost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3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times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inkjet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printer.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reason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why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inkjet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more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often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preferred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home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personal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where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there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lower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levels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printing.</a:t>
            </a:r>
            <a:endParaRPr sz="18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Especially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those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color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since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comes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all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functions.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160"/>
              </a:spcBef>
              <a:buAutoNum type="arabicPeriod" startAt="2"/>
              <a:tabLst>
                <a:tab pos="240665" algn="l"/>
              </a:tabLst>
            </a:pP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Paper</a:t>
            </a:r>
            <a:r>
              <a:rPr dirty="0" sz="1800" spc="-6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2F2B20"/>
                </a:solidFill>
                <a:latin typeface="Calibri"/>
                <a:cs typeface="Calibri"/>
              </a:rPr>
              <a:t>Options</a:t>
            </a:r>
            <a:endParaRPr sz="1800">
              <a:latin typeface="Calibri"/>
              <a:cs typeface="Calibri"/>
            </a:endParaRPr>
          </a:p>
          <a:p>
            <a:pPr marL="12700" marR="144145" indent="5143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Not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all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types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papers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utilized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printer.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There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specifically designed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papers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purpose.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If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low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quality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papers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used,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you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will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get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risk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damaging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your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printer.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also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heat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sensitive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medias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known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to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cause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jams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printer.</a:t>
            </a:r>
            <a:endParaRPr sz="1800">
              <a:latin typeface="Calibri"/>
              <a:cs typeface="Calibri"/>
            </a:endParaRPr>
          </a:p>
          <a:p>
            <a:pPr algn="just" marL="240665" indent="-227965">
              <a:lnSpc>
                <a:spcPct val="100000"/>
              </a:lnSpc>
              <a:spcBef>
                <a:spcPts val="2160"/>
              </a:spcBef>
              <a:buAutoNum type="arabicPeriod" startAt="3"/>
              <a:tabLst>
                <a:tab pos="240665" algn="l"/>
              </a:tabLst>
            </a:pPr>
            <a:r>
              <a:rPr dirty="0" sz="1800" spc="-10" b="1">
                <a:solidFill>
                  <a:srgbClr val="2F2B20"/>
                </a:solidFill>
                <a:latin typeface="Calibri"/>
                <a:cs typeface="Calibri"/>
              </a:rPr>
              <a:t>Physical</a:t>
            </a:r>
            <a:r>
              <a:rPr dirty="0" sz="1800" spc="-2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2F2B20"/>
                </a:solidFill>
                <a:latin typeface="Calibri"/>
                <a:cs typeface="Calibri"/>
              </a:rPr>
              <a:t>Size</a:t>
            </a:r>
            <a:endParaRPr sz="1800">
              <a:latin typeface="Calibri"/>
              <a:cs typeface="Calibri"/>
            </a:endParaRPr>
          </a:p>
          <a:p>
            <a:pPr algn="just" marL="12700" marR="287655" indent="51435">
              <a:lnSpc>
                <a:spcPct val="100000"/>
              </a:lnSpc>
            </a:pP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Generally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much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heavier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bulkier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compared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inkjet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printer.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contain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imaging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drum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other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delicate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components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makes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them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larger.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Therefore,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limits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their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portability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making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them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discourages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carry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around.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160"/>
              </a:spcBef>
              <a:buAutoNum type="arabicPeriod" startAt="4"/>
              <a:tabLst>
                <a:tab pos="240665" algn="l"/>
              </a:tabLst>
            </a:pP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Graphics</a:t>
            </a:r>
            <a:r>
              <a:rPr dirty="0" sz="1800" spc="-9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2F2B20"/>
                </a:solidFill>
                <a:latin typeface="Calibri"/>
                <a:cs typeface="Calibri"/>
              </a:rPr>
              <a:t>Handling</a:t>
            </a:r>
            <a:endParaRPr sz="1800">
              <a:latin typeface="Calibri"/>
              <a:cs typeface="Calibri"/>
            </a:endParaRPr>
          </a:p>
          <a:p>
            <a:pPr marL="12700" marR="196850" indent="51435">
              <a:lnSpc>
                <a:spcPct val="100000"/>
              </a:lnSpc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though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able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produce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simple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color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prints,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they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cannot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handle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high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quality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graphics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images.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This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makes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them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not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recommended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-6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printing photographs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other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complex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graphics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materials.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only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preferred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option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here</a:t>
            </a:r>
            <a:r>
              <a:rPr dirty="0" sz="1800" spc="-6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is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inkjet</a:t>
            </a:r>
            <a:r>
              <a:rPr dirty="0" sz="1800" spc="-3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1747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5.</a:t>
            </a:r>
            <a:r>
              <a:rPr dirty="0" spc="-40"/>
              <a:t> </a:t>
            </a:r>
            <a:r>
              <a:rPr dirty="0"/>
              <a:t>Power</a:t>
            </a:r>
            <a:r>
              <a:rPr dirty="0" spc="-40"/>
              <a:t> </a:t>
            </a:r>
            <a:r>
              <a:rPr dirty="0" spc="-10"/>
              <a:t>Consumption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52537" y="969560"/>
            <a:ext cx="7780655" cy="359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525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consumes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high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amount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power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even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when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idle.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is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because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fuser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element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inside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get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hot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releasing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heat.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Eventually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your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room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may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get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very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warm.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reason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why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not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preferred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hot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and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humid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climate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conditions.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However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latest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models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F2B20"/>
                </a:solidFill>
                <a:latin typeface="Calibri"/>
                <a:cs typeface="Calibri"/>
              </a:rPr>
              <a:t>of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comes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with</a:t>
            </a:r>
            <a:r>
              <a:rPr dirty="0" sz="1800" spc="-4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''</a:t>
            </a:r>
            <a:r>
              <a:rPr dirty="0" sz="1800" spc="-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Power</a:t>
            </a:r>
            <a:r>
              <a:rPr dirty="0" sz="1800" spc="-5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Saver</a:t>
            </a:r>
            <a:r>
              <a:rPr dirty="0" sz="1800" spc="-5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''</a:t>
            </a:r>
            <a:r>
              <a:rPr dirty="0" sz="1800" spc="-45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mode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helps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save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some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power.</a:t>
            </a:r>
            <a:endParaRPr sz="1800">
              <a:latin typeface="Calibri"/>
              <a:cs typeface="Calibri"/>
            </a:endParaRPr>
          </a:p>
          <a:p>
            <a:pPr marL="64135">
              <a:lnSpc>
                <a:spcPct val="100000"/>
              </a:lnSpc>
              <a:spcBef>
                <a:spcPts val="2160"/>
              </a:spcBef>
            </a:pP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6.</a:t>
            </a:r>
            <a:r>
              <a:rPr dirty="0" sz="1800" spc="-2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F2B20"/>
                </a:solidFill>
                <a:latin typeface="Calibri"/>
                <a:cs typeface="Calibri"/>
              </a:rPr>
              <a:t>Health</a:t>
            </a:r>
            <a:r>
              <a:rPr dirty="0" sz="1800" spc="-20" b="1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2F2B20"/>
                </a:solidFill>
                <a:latin typeface="Calibri"/>
                <a:cs typeface="Calibri"/>
              </a:rPr>
              <a:t>Issues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160"/>
              </a:spcBef>
            </a:pPr>
            <a:r>
              <a:rPr dirty="0" sz="1800" spc="-30">
                <a:solidFill>
                  <a:srgbClr val="2F2B20"/>
                </a:solidFill>
                <a:latin typeface="Calibri"/>
                <a:cs typeface="Calibri"/>
              </a:rPr>
              <a:t>Toners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which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laser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uses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dangerous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humans.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This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toner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contains powder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particles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that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can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be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inhaled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causing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some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health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risks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including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respiratory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diseases.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F2B20"/>
                </a:solidFill>
                <a:latin typeface="Calibri"/>
                <a:cs typeface="Calibri"/>
              </a:rPr>
              <a:t>Additionally,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since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high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amount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of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voltages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required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for</a:t>
            </a:r>
            <a:r>
              <a:rPr dirty="0" sz="1800" spc="-4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printers functioning,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there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are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also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ozone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released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constituting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to</a:t>
            </a:r>
            <a:r>
              <a:rPr dirty="0" sz="1800" spc="-55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ozone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F2B20"/>
                </a:solidFill>
                <a:latin typeface="Calibri"/>
                <a:cs typeface="Calibri"/>
              </a:rPr>
              <a:t>layer</a:t>
            </a:r>
            <a:r>
              <a:rPr dirty="0" sz="1800" spc="-50">
                <a:solidFill>
                  <a:srgbClr val="2F2B2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F2B20"/>
                </a:solidFill>
                <a:latin typeface="Calibri"/>
                <a:cs typeface="Calibri"/>
              </a:rPr>
              <a:t>depletion.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Barcode reader-Laser printing-ppt.pptx</dc:title>
  <dcterms:created xsi:type="dcterms:W3CDTF">2024-11-29T18:32:18Z</dcterms:created>
  <dcterms:modified xsi:type="dcterms:W3CDTF">2024-11-29T18:32:18Z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