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5"/>
  </p:notesMasterIdLst>
  <p:sldIdLst>
    <p:sldId id="256" r:id="rId2"/>
    <p:sldId id="362" r:id="rId3"/>
    <p:sldId id="363" r:id="rId4"/>
    <p:sldId id="364" r:id="rId5"/>
    <p:sldId id="257" r:id="rId6"/>
    <p:sldId id="259" r:id="rId7"/>
    <p:sldId id="265" r:id="rId8"/>
    <p:sldId id="266" r:id="rId9"/>
    <p:sldId id="268" r:id="rId10"/>
    <p:sldId id="365" r:id="rId11"/>
    <p:sldId id="270" r:id="rId12"/>
    <p:sldId id="272" r:id="rId13"/>
    <p:sldId id="359" r:id="rId14"/>
    <p:sldId id="273" r:id="rId15"/>
    <p:sldId id="274" r:id="rId16"/>
    <p:sldId id="366" r:id="rId17"/>
    <p:sldId id="271" r:id="rId18"/>
    <p:sldId id="262" r:id="rId19"/>
    <p:sldId id="367" r:id="rId20"/>
    <p:sldId id="368" r:id="rId21"/>
    <p:sldId id="263" r:id="rId22"/>
    <p:sldId id="264" r:id="rId23"/>
    <p:sldId id="371" r:id="rId24"/>
    <p:sldId id="369" r:id="rId25"/>
    <p:sldId id="370" r:id="rId26"/>
    <p:sldId id="267" r:id="rId27"/>
    <p:sldId id="372" r:id="rId28"/>
    <p:sldId id="373" r:id="rId29"/>
    <p:sldId id="374" r:id="rId30"/>
    <p:sldId id="375" r:id="rId31"/>
    <p:sldId id="376" r:id="rId32"/>
    <p:sldId id="377" r:id="rId33"/>
    <p:sldId id="378" r:id="rId34"/>
    <p:sldId id="381" r:id="rId35"/>
    <p:sldId id="382" r:id="rId36"/>
    <p:sldId id="383" r:id="rId37"/>
    <p:sldId id="385" r:id="rId38"/>
    <p:sldId id="386" r:id="rId39"/>
    <p:sldId id="384" r:id="rId40"/>
    <p:sldId id="401" r:id="rId41"/>
    <p:sldId id="379" r:id="rId42"/>
    <p:sldId id="380" r:id="rId43"/>
    <p:sldId id="402" r:id="rId44"/>
    <p:sldId id="387" r:id="rId45"/>
    <p:sldId id="388" r:id="rId46"/>
    <p:sldId id="389" r:id="rId47"/>
    <p:sldId id="390" r:id="rId48"/>
    <p:sldId id="391" r:id="rId49"/>
    <p:sldId id="392" r:id="rId50"/>
    <p:sldId id="393" r:id="rId51"/>
    <p:sldId id="394" r:id="rId52"/>
    <p:sldId id="395" r:id="rId53"/>
    <p:sldId id="403" r:id="rId54"/>
    <p:sldId id="396" r:id="rId55"/>
    <p:sldId id="397" r:id="rId56"/>
    <p:sldId id="398" r:id="rId57"/>
    <p:sldId id="399" r:id="rId58"/>
    <p:sldId id="404" r:id="rId59"/>
    <p:sldId id="405" r:id="rId60"/>
    <p:sldId id="406" r:id="rId61"/>
    <p:sldId id="407" r:id="rId62"/>
    <p:sldId id="400" r:id="rId63"/>
    <p:sldId id="408" r:id="rId64"/>
    <p:sldId id="411" r:id="rId65"/>
    <p:sldId id="412" r:id="rId66"/>
    <p:sldId id="414" r:id="rId67"/>
    <p:sldId id="415" r:id="rId68"/>
    <p:sldId id="416" r:id="rId69"/>
    <p:sldId id="417" r:id="rId70"/>
    <p:sldId id="418" r:id="rId71"/>
    <p:sldId id="419" r:id="rId72"/>
    <p:sldId id="420" r:id="rId73"/>
    <p:sldId id="421" r:id="rId74"/>
    <p:sldId id="422" r:id="rId75"/>
    <p:sldId id="423" r:id="rId76"/>
    <p:sldId id="424" r:id="rId77"/>
    <p:sldId id="431" r:id="rId78"/>
    <p:sldId id="432" r:id="rId79"/>
    <p:sldId id="433" r:id="rId80"/>
    <p:sldId id="434" r:id="rId81"/>
    <p:sldId id="435" r:id="rId82"/>
    <p:sldId id="436" r:id="rId83"/>
    <p:sldId id="437" r:id="rId84"/>
    <p:sldId id="438" r:id="rId85"/>
    <p:sldId id="440" r:id="rId86"/>
    <p:sldId id="441" r:id="rId87"/>
    <p:sldId id="442" r:id="rId88"/>
    <p:sldId id="443" r:id="rId89"/>
    <p:sldId id="444" r:id="rId90"/>
    <p:sldId id="445" r:id="rId91"/>
    <p:sldId id="446" r:id="rId92"/>
    <p:sldId id="447" r:id="rId93"/>
    <p:sldId id="425" r:id="rId94"/>
    <p:sldId id="426" r:id="rId95"/>
    <p:sldId id="448" r:id="rId96"/>
    <p:sldId id="449" r:id="rId97"/>
    <p:sldId id="427" r:id="rId98"/>
    <p:sldId id="428" r:id="rId99"/>
    <p:sldId id="450" r:id="rId100"/>
    <p:sldId id="429" r:id="rId101"/>
    <p:sldId id="451" r:id="rId102"/>
    <p:sldId id="430" r:id="rId103"/>
    <p:sldId id="355" r:id="rId104"/>
  </p:sldIdLst>
  <p:sldSz cx="10058400" cy="7772400"/>
  <p:notesSz cx="10058400" cy="7772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0000CC"/>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102" d="100"/>
          <a:sy n="102" d="100"/>
        </p:scale>
        <p:origin x="1596" y="72"/>
      </p:cViewPr>
      <p:guideLst>
        <p:guide orient="horz" pos="2880"/>
        <p:guide pos="216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2C90F692-C7E6-4136-8D66-900B9DE39109}" type="datetimeFigureOut">
              <a:rPr lang="en-IN" smtClean="0"/>
              <a:t>19-03-2025</a:t>
            </a:fld>
            <a:endParaRPr lang="en-IN"/>
          </a:p>
        </p:txBody>
      </p:sp>
      <p:sp>
        <p:nvSpPr>
          <p:cNvPr id="4" name="Slide Image Placeholder 3"/>
          <p:cNvSpPr>
            <a:spLocks noGrp="1" noRot="1" noChangeAspect="1"/>
          </p:cNvSpPr>
          <p:nvPr>
            <p:ph type="sldImg" idx="2"/>
          </p:nvPr>
        </p:nvSpPr>
        <p:spPr>
          <a:xfrm>
            <a:off x="3332163" y="971550"/>
            <a:ext cx="3394075" cy="26225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68184CA2-0B14-42A3-BD20-FCAFE9E55850}" type="slidenum">
              <a:rPr lang="en-IN" smtClean="0"/>
              <a:t>‹#›</a:t>
            </a:fld>
            <a:endParaRPr lang="en-IN"/>
          </a:p>
        </p:txBody>
      </p:sp>
    </p:spTree>
    <p:extLst>
      <p:ext uri="{BB962C8B-B14F-4D97-AF65-F5344CB8AC3E}">
        <p14:creationId xmlns:p14="http://schemas.microsoft.com/office/powerpoint/2010/main" val="3043959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4F8A4FBB-0912-4871-948F-437F0F76EDE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66788">
              <a:defRPr sz="2400">
                <a:solidFill>
                  <a:schemeClr val="tx1"/>
                </a:solidFill>
                <a:latin typeface="Times New Roman" panose="02020603050405020304" pitchFamily="18" charset="0"/>
              </a:defRPr>
            </a:lvl1pPr>
            <a:lvl2pPr marL="742950" indent="-285750" algn="ctr" defTabSz="966788">
              <a:defRPr sz="2400">
                <a:solidFill>
                  <a:schemeClr val="tx1"/>
                </a:solidFill>
                <a:latin typeface="Times New Roman" panose="02020603050405020304" pitchFamily="18" charset="0"/>
              </a:defRPr>
            </a:lvl2pPr>
            <a:lvl3pPr marL="1143000" indent="-228600" algn="ctr" defTabSz="966788">
              <a:defRPr sz="2400">
                <a:solidFill>
                  <a:schemeClr val="tx1"/>
                </a:solidFill>
                <a:latin typeface="Times New Roman" panose="02020603050405020304" pitchFamily="18" charset="0"/>
              </a:defRPr>
            </a:lvl3pPr>
            <a:lvl4pPr marL="1600200" indent="-228600" algn="ctr" defTabSz="966788">
              <a:defRPr sz="2400">
                <a:solidFill>
                  <a:schemeClr val="tx1"/>
                </a:solidFill>
                <a:latin typeface="Times New Roman" panose="02020603050405020304" pitchFamily="18" charset="0"/>
              </a:defRPr>
            </a:lvl4pPr>
            <a:lvl5pPr marL="2057400" indent="-228600" algn="ctr"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66788" rtl="0" eaLnBrk="0" fontAlgn="base" latinLnBrk="0" hangingPunct="0">
              <a:lnSpc>
                <a:spcPct val="100000"/>
              </a:lnSpc>
              <a:spcBef>
                <a:spcPct val="0"/>
              </a:spcBef>
              <a:spcAft>
                <a:spcPct val="0"/>
              </a:spcAft>
              <a:buClrTx/>
              <a:buSzTx/>
              <a:buFontTx/>
              <a:buNone/>
              <a:tabLst/>
              <a:defRPr/>
            </a:pPr>
            <a:fld id="{E7A02935-593D-4463-A4F0-6052710040E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195" name="Rectangle 2">
            <a:extLst>
              <a:ext uri="{FF2B5EF4-FFF2-40B4-BE49-F238E27FC236}">
                <a16:creationId xmlns:a16="http://schemas.microsoft.com/office/drawing/2014/main" id="{2A4A6FE3-63B7-421C-9A37-7F2A3857E56A}"/>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BDAC27F3-F8F2-4544-83C5-2F2298AE62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A5BEA339-74FC-403D-816F-2F82698B307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66788">
              <a:defRPr sz="2400">
                <a:solidFill>
                  <a:schemeClr val="tx1"/>
                </a:solidFill>
                <a:latin typeface="Times New Roman" panose="02020603050405020304" pitchFamily="18" charset="0"/>
              </a:defRPr>
            </a:lvl1pPr>
            <a:lvl2pPr marL="742950" indent="-285750" algn="ctr" defTabSz="966788">
              <a:defRPr sz="2400">
                <a:solidFill>
                  <a:schemeClr val="tx1"/>
                </a:solidFill>
                <a:latin typeface="Times New Roman" panose="02020603050405020304" pitchFamily="18" charset="0"/>
              </a:defRPr>
            </a:lvl2pPr>
            <a:lvl3pPr marL="1143000" indent="-228600" algn="ctr" defTabSz="966788">
              <a:defRPr sz="2400">
                <a:solidFill>
                  <a:schemeClr val="tx1"/>
                </a:solidFill>
                <a:latin typeface="Times New Roman" panose="02020603050405020304" pitchFamily="18" charset="0"/>
              </a:defRPr>
            </a:lvl3pPr>
            <a:lvl4pPr marL="1600200" indent="-228600" algn="ctr" defTabSz="966788">
              <a:defRPr sz="2400">
                <a:solidFill>
                  <a:schemeClr val="tx1"/>
                </a:solidFill>
                <a:latin typeface="Times New Roman" panose="02020603050405020304" pitchFamily="18" charset="0"/>
              </a:defRPr>
            </a:lvl4pPr>
            <a:lvl5pPr marL="2057400" indent="-228600" algn="ctr"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66788" rtl="0" eaLnBrk="0" fontAlgn="base" latinLnBrk="0" hangingPunct="0">
              <a:lnSpc>
                <a:spcPct val="100000"/>
              </a:lnSpc>
              <a:spcBef>
                <a:spcPct val="0"/>
              </a:spcBef>
              <a:spcAft>
                <a:spcPct val="0"/>
              </a:spcAft>
              <a:buClrTx/>
              <a:buSzTx/>
              <a:buFontTx/>
              <a:buNone/>
              <a:tabLst/>
              <a:defRPr/>
            </a:pPr>
            <a:fld id="{B41AF910-FBF8-4C0B-909B-BA7D0FA1DD1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2531" name="Rectangle 2">
            <a:extLst>
              <a:ext uri="{FF2B5EF4-FFF2-40B4-BE49-F238E27FC236}">
                <a16:creationId xmlns:a16="http://schemas.microsoft.com/office/drawing/2014/main" id="{68FB1549-D84D-4C10-8952-987367BC1759}"/>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7562665E-7B9C-48F0-A63C-39C067A2940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543A17E3-2BA5-4D19-B335-0B9AC1040CE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66788">
              <a:defRPr sz="2400">
                <a:solidFill>
                  <a:schemeClr val="tx1"/>
                </a:solidFill>
                <a:latin typeface="Times New Roman" panose="02020603050405020304" pitchFamily="18" charset="0"/>
              </a:defRPr>
            </a:lvl1pPr>
            <a:lvl2pPr marL="742950" indent="-285750" algn="ctr" defTabSz="966788">
              <a:defRPr sz="2400">
                <a:solidFill>
                  <a:schemeClr val="tx1"/>
                </a:solidFill>
                <a:latin typeface="Times New Roman" panose="02020603050405020304" pitchFamily="18" charset="0"/>
              </a:defRPr>
            </a:lvl2pPr>
            <a:lvl3pPr marL="1143000" indent="-228600" algn="ctr" defTabSz="966788">
              <a:defRPr sz="2400">
                <a:solidFill>
                  <a:schemeClr val="tx1"/>
                </a:solidFill>
                <a:latin typeface="Times New Roman" panose="02020603050405020304" pitchFamily="18" charset="0"/>
              </a:defRPr>
            </a:lvl3pPr>
            <a:lvl4pPr marL="1600200" indent="-228600" algn="ctr" defTabSz="966788">
              <a:defRPr sz="2400">
                <a:solidFill>
                  <a:schemeClr val="tx1"/>
                </a:solidFill>
                <a:latin typeface="Times New Roman" panose="02020603050405020304" pitchFamily="18" charset="0"/>
              </a:defRPr>
            </a:lvl4pPr>
            <a:lvl5pPr marL="2057400" indent="-228600" algn="ctr"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66788" rtl="0" eaLnBrk="0" fontAlgn="base" latinLnBrk="0" hangingPunct="0">
              <a:lnSpc>
                <a:spcPct val="100000"/>
              </a:lnSpc>
              <a:spcBef>
                <a:spcPct val="0"/>
              </a:spcBef>
              <a:spcAft>
                <a:spcPct val="0"/>
              </a:spcAft>
              <a:buClrTx/>
              <a:buSzTx/>
              <a:buFontTx/>
              <a:buNone/>
              <a:tabLst/>
              <a:defRPr/>
            </a:pPr>
            <a:fld id="{04B679A2-EB24-426B-A98A-5820B60A834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4339" name="Rectangle 2">
            <a:extLst>
              <a:ext uri="{FF2B5EF4-FFF2-40B4-BE49-F238E27FC236}">
                <a16:creationId xmlns:a16="http://schemas.microsoft.com/office/drawing/2014/main" id="{3CAD9C01-87D9-4C1E-AB2A-42A0BE2B4505}"/>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12C7FC70-0946-4A79-9B67-5A841822B24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EA4C5560-41D5-4A42-BB0B-FDA8E2CF84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8449D0A9-7CCB-4C2C-AAA8-86F0186E72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en-US"/>
          </a:p>
        </p:txBody>
      </p:sp>
      <p:sp>
        <p:nvSpPr>
          <p:cNvPr id="63492" name="Slide Number Placeholder 3">
            <a:extLst>
              <a:ext uri="{FF2B5EF4-FFF2-40B4-BE49-F238E27FC236}">
                <a16:creationId xmlns:a16="http://schemas.microsoft.com/office/drawing/2014/main" id="{205E7EE9-32E9-41E3-9B6D-62474E6366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1025C9-A952-4046-BC1F-ECAACD07DDC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6DC3CA80-9303-4064-860A-74C9E074207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66788">
              <a:defRPr sz="2400">
                <a:solidFill>
                  <a:schemeClr val="tx1"/>
                </a:solidFill>
                <a:latin typeface="Times New Roman" panose="02020603050405020304" pitchFamily="18" charset="0"/>
              </a:defRPr>
            </a:lvl1pPr>
            <a:lvl2pPr marL="742950" indent="-285750" algn="ctr" defTabSz="966788">
              <a:defRPr sz="2400">
                <a:solidFill>
                  <a:schemeClr val="tx1"/>
                </a:solidFill>
                <a:latin typeface="Times New Roman" panose="02020603050405020304" pitchFamily="18" charset="0"/>
              </a:defRPr>
            </a:lvl2pPr>
            <a:lvl3pPr marL="1143000" indent="-228600" algn="ctr" defTabSz="966788">
              <a:defRPr sz="2400">
                <a:solidFill>
                  <a:schemeClr val="tx1"/>
                </a:solidFill>
                <a:latin typeface="Times New Roman" panose="02020603050405020304" pitchFamily="18" charset="0"/>
              </a:defRPr>
            </a:lvl3pPr>
            <a:lvl4pPr marL="1600200" indent="-228600" algn="ctr" defTabSz="966788">
              <a:defRPr sz="2400">
                <a:solidFill>
                  <a:schemeClr val="tx1"/>
                </a:solidFill>
                <a:latin typeface="Times New Roman" panose="02020603050405020304" pitchFamily="18" charset="0"/>
              </a:defRPr>
            </a:lvl4pPr>
            <a:lvl5pPr marL="2057400" indent="-228600" algn="ctr"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958331B-466D-47B1-BE94-CDCEECA1DF6A}" type="slidenum">
              <a:rPr lang="en-US" altLang="en-US" sz="1200"/>
              <a:pPr algn="r"/>
              <a:t>50</a:t>
            </a:fld>
            <a:endParaRPr lang="en-US" altLang="en-US" sz="1200"/>
          </a:p>
        </p:txBody>
      </p:sp>
      <p:sp>
        <p:nvSpPr>
          <p:cNvPr id="26627" name="Rectangle 2">
            <a:extLst>
              <a:ext uri="{FF2B5EF4-FFF2-40B4-BE49-F238E27FC236}">
                <a16:creationId xmlns:a16="http://schemas.microsoft.com/office/drawing/2014/main" id="{56215674-BAD1-4B81-A401-D7C76B1C19ED}"/>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50682E2B-B064-4B92-8329-B248FFC276A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EA4C5560-41D5-4A42-BB0B-FDA8E2CF84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8449D0A9-7CCB-4C2C-AAA8-86F0186E72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en-US"/>
          </a:p>
        </p:txBody>
      </p:sp>
      <p:sp>
        <p:nvSpPr>
          <p:cNvPr id="63492" name="Slide Number Placeholder 3">
            <a:extLst>
              <a:ext uri="{FF2B5EF4-FFF2-40B4-BE49-F238E27FC236}">
                <a16:creationId xmlns:a16="http://schemas.microsoft.com/office/drawing/2014/main" id="{205E7EE9-32E9-41E3-9B6D-62474E6366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1025C9-A952-4046-BC1F-ECAACD07DDC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34748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338DD959-D421-442F-9825-1CA422837AA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66788">
              <a:defRPr sz="2400">
                <a:solidFill>
                  <a:schemeClr val="tx1"/>
                </a:solidFill>
                <a:latin typeface="Times New Roman" panose="02020603050405020304" pitchFamily="18" charset="0"/>
              </a:defRPr>
            </a:lvl1pPr>
            <a:lvl2pPr marL="742950" indent="-285750" algn="ctr" defTabSz="966788">
              <a:defRPr sz="2400">
                <a:solidFill>
                  <a:schemeClr val="tx1"/>
                </a:solidFill>
                <a:latin typeface="Times New Roman" panose="02020603050405020304" pitchFamily="18" charset="0"/>
              </a:defRPr>
            </a:lvl2pPr>
            <a:lvl3pPr marL="1143000" indent="-228600" algn="ctr" defTabSz="966788">
              <a:defRPr sz="2400">
                <a:solidFill>
                  <a:schemeClr val="tx1"/>
                </a:solidFill>
                <a:latin typeface="Times New Roman" panose="02020603050405020304" pitchFamily="18" charset="0"/>
              </a:defRPr>
            </a:lvl3pPr>
            <a:lvl4pPr marL="1600200" indent="-228600" algn="ctr" defTabSz="966788">
              <a:defRPr sz="2400">
                <a:solidFill>
                  <a:schemeClr val="tx1"/>
                </a:solidFill>
                <a:latin typeface="Times New Roman" panose="02020603050405020304" pitchFamily="18" charset="0"/>
              </a:defRPr>
            </a:lvl4pPr>
            <a:lvl5pPr marL="2057400" indent="-228600" algn="ctr"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fld id="{D43E0B3F-E5AF-488C-BBE4-8EF40E0C25A9}" type="slidenum">
              <a:rPr lang="en-US" altLang="en-US" sz="1200"/>
              <a:pPr algn="r"/>
              <a:t>54</a:t>
            </a:fld>
            <a:endParaRPr lang="en-US" altLang="en-US" sz="1200"/>
          </a:p>
        </p:txBody>
      </p:sp>
      <p:sp>
        <p:nvSpPr>
          <p:cNvPr id="28675" name="Rectangle 2">
            <a:extLst>
              <a:ext uri="{FF2B5EF4-FFF2-40B4-BE49-F238E27FC236}">
                <a16:creationId xmlns:a16="http://schemas.microsoft.com/office/drawing/2014/main" id="{ECD49EA7-ADE2-4259-9C0A-19D04D2687E7}"/>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9BB25E1B-8E8E-41F7-8558-CF9C8FEEE69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8BB6FD62-60E0-47CC-8B3A-A5E7E204D9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84D45EC0-D7DB-4BFF-B69E-B0BAE3E353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en-US"/>
          </a:p>
        </p:txBody>
      </p:sp>
      <p:sp>
        <p:nvSpPr>
          <p:cNvPr id="67588" name="Slide Number Placeholder 3">
            <a:extLst>
              <a:ext uri="{FF2B5EF4-FFF2-40B4-BE49-F238E27FC236}">
                <a16:creationId xmlns:a16="http://schemas.microsoft.com/office/drawing/2014/main" id="{9FC24409-7F21-41B5-B5F0-658AE2825F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EF38547-1FA0-467F-9C1C-C15BF6013C8D}" type="slidenum">
              <a:rPr lang="en-US" altLang="en-US">
                <a:latin typeface="Arial" panose="020B0604020202020204" pitchFamily="34" charset="0"/>
              </a:rPr>
              <a:pPr>
                <a:spcBef>
                  <a:spcPct val="0"/>
                </a:spcBef>
              </a:pPr>
              <a:t>55</a:t>
            </a:fld>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61B731B6-52A9-4231-B3C7-454BD6E53A1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66788">
              <a:defRPr sz="2400">
                <a:solidFill>
                  <a:schemeClr val="tx1"/>
                </a:solidFill>
                <a:latin typeface="Times New Roman" panose="02020603050405020304" pitchFamily="18" charset="0"/>
              </a:defRPr>
            </a:lvl1pPr>
            <a:lvl2pPr marL="742950" indent="-285750" algn="ctr" defTabSz="966788">
              <a:defRPr sz="2400">
                <a:solidFill>
                  <a:schemeClr val="tx1"/>
                </a:solidFill>
                <a:latin typeface="Times New Roman" panose="02020603050405020304" pitchFamily="18" charset="0"/>
              </a:defRPr>
            </a:lvl2pPr>
            <a:lvl3pPr marL="1143000" indent="-228600" algn="ctr" defTabSz="966788">
              <a:defRPr sz="2400">
                <a:solidFill>
                  <a:schemeClr val="tx1"/>
                </a:solidFill>
                <a:latin typeface="Times New Roman" panose="02020603050405020304" pitchFamily="18" charset="0"/>
              </a:defRPr>
            </a:lvl3pPr>
            <a:lvl4pPr marL="1600200" indent="-228600" algn="ctr" defTabSz="966788">
              <a:defRPr sz="2400">
                <a:solidFill>
                  <a:schemeClr val="tx1"/>
                </a:solidFill>
                <a:latin typeface="Times New Roman" panose="02020603050405020304" pitchFamily="18" charset="0"/>
              </a:defRPr>
            </a:lvl4pPr>
            <a:lvl5pPr marL="2057400" indent="-228600" algn="ctr"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fld id="{A180CAFE-F16A-4A46-93A7-34CF8B293EDD}" type="slidenum">
              <a:rPr lang="en-US" altLang="en-US" sz="1200"/>
              <a:pPr algn="r"/>
              <a:t>56</a:t>
            </a:fld>
            <a:endParaRPr lang="en-US" altLang="en-US" sz="1200"/>
          </a:p>
        </p:txBody>
      </p:sp>
      <p:sp>
        <p:nvSpPr>
          <p:cNvPr id="30723" name="Rectangle 2">
            <a:extLst>
              <a:ext uri="{FF2B5EF4-FFF2-40B4-BE49-F238E27FC236}">
                <a16:creationId xmlns:a16="http://schemas.microsoft.com/office/drawing/2014/main" id="{74FBD405-0000-4A4F-8ECA-7CF23B1991E4}"/>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F34ED9F7-2BCA-4922-B8A6-B4366C7C8AB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CE7BC845-CA57-4346-816F-7BBFAECA006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66788">
              <a:defRPr sz="2400">
                <a:solidFill>
                  <a:schemeClr val="tx1"/>
                </a:solidFill>
                <a:latin typeface="Times New Roman" panose="02020603050405020304" pitchFamily="18" charset="0"/>
              </a:defRPr>
            </a:lvl1pPr>
            <a:lvl2pPr marL="742950" indent="-285750" algn="ctr" defTabSz="966788">
              <a:defRPr sz="2400">
                <a:solidFill>
                  <a:schemeClr val="tx1"/>
                </a:solidFill>
                <a:latin typeface="Times New Roman" panose="02020603050405020304" pitchFamily="18" charset="0"/>
              </a:defRPr>
            </a:lvl2pPr>
            <a:lvl3pPr marL="1143000" indent="-228600" algn="ctr" defTabSz="966788">
              <a:defRPr sz="2400">
                <a:solidFill>
                  <a:schemeClr val="tx1"/>
                </a:solidFill>
                <a:latin typeface="Times New Roman" panose="02020603050405020304" pitchFamily="18" charset="0"/>
              </a:defRPr>
            </a:lvl3pPr>
            <a:lvl4pPr marL="1600200" indent="-228600" algn="ctr" defTabSz="966788">
              <a:defRPr sz="2400">
                <a:solidFill>
                  <a:schemeClr val="tx1"/>
                </a:solidFill>
                <a:latin typeface="Times New Roman" panose="02020603050405020304" pitchFamily="18" charset="0"/>
              </a:defRPr>
            </a:lvl4pPr>
            <a:lvl5pPr marL="2057400" indent="-228600" algn="ctr"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5BB07D7-19BA-4101-BE7D-AE93A6737EEF}" type="slidenum">
              <a:rPr lang="en-US" altLang="en-US" sz="1200"/>
              <a:pPr algn="r"/>
              <a:t>62</a:t>
            </a:fld>
            <a:endParaRPr lang="en-US" altLang="en-US" sz="1200"/>
          </a:p>
        </p:txBody>
      </p:sp>
      <p:sp>
        <p:nvSpPr>
          <p:cNvPr id="36867" name="Rectangle 2">
            <a:extLst>
              <a:ext uri="{FF2B5EF4-FFF2-40B4-BE49-F238E27FC236}">
                <a16:creationId xmlns:a16="http://schemas.microsoft.com/office/drawing/2014/main" id="{A2CA68EB-92A7-49E3-AFE2-E31B138785CF}"/>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21C984F1-B88E-4AB8-992C-83296C35E70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EA4C5560-41D5-4A42-BB0B-FDA8E2CF84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8449D0A9-7CCB-4C2C-AAA8-86F0186E72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en-US"/>
          </a:p>
        </p:txBody>
      </p:sp>
      <p:sp>
        <p:nvSpPr>
          <p:cNvPr id="63492" name="Slide Number Placeholder 3">
            <a:extLst>
              <a:ext uri="{FF2B5EF4-FFF2-40B4-BE49-F238E27FC236}">
                <a16:creationId xmlns:a16="http://schemas.microsoft.com/office/drawing/2014/main" id="{205E7EE9-32E9-41E3-9B6D-62474E6366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1025C9-A952-4046-BC1F-ECAACD07DDC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63535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0E7B0847-6250-44F9-A94E-A30A023A562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66788">
              <a:defRPr sz="2400">
                <a:solidFill>
                  <a:schemeClr val="tx1"/>
                </a:solidFill>
                <a:latin typeface="Times New Roman" panose="02020603050405020304" pitchFamily="18" charset="0"/>
              </a:defRPr>
            </a:lvl1pPr>
            <a:lvl2pPr marL="742950" indent="-285750" algn="ctr" defTabSz="966788">
              <a:defRPr sz="2400">
                <a:solidFill>
                  <a:schemeClr val="tx1"/>
                </a:solidFill>
                <a:latin typeface="Times New Roman" panose="02020603050405020304" pitchFamily="18" charset="0"/>
              </a:defRPr>
            </a:lvl2pPr>
            <a:lvl3pPr marL="1143000" indent="-228600" algn="ctr" defTabSz="966788">
              <a:defRPr sz="2400">
                <a:solidFill>
                  <a:schemeClr val="tx1"/>
                </a:solidFill>
                <a:latin typeface="Times New Roman" panose="02020603050405020304" pitchFamily="18" charset="0"/>
              </a:defRPr>
            </a:lvl3pPr>
            <a:lvl4pPr marL="1600200" indent="-228600" algn="ctr" defTabSz="966788">
              <a:defRPr sz="2400">
                <a:solidFill>
                  <a:schemeClr val="tx1"/>
                </a:solidFill>
                <a:latin typeface="Times New Roman" panose="02020603050405020304" pitchFamily="18" charset="0"/>
              </a:defRPr>
            </a:lvl4pPr>
            <a:lvl5pPr marL="2057400" indent="-228600" algn="ctr" defTabSz="966788">
              <a:defRPr sz="2400">
                <a:solidFill>
                  <a:schemeClr val="tx1"/>
                </a:solidFill>
                <a:latin typeface="Times New Roman" panose="02020603050405020304" pitchFamily="18" charset="0"/>
              </a:defRPr>
            </a:lvl5pPr>
            <a:lvl6pPr marL="25146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fld id="{DFC13F74-A5B8-4877-95A1-CBF0B63CD028}" type="slidenum">
              <a:rPr lang="en-US" altLang="en-US" sz="1200"/>
              <a:pPr algn="r"/>
              <a:t>70</a:t>
            </a:fld>
            <a:endParaRPr lang="en-US" altLang="en-US" sz="1200"/>
          </a:p>
        </p:txBody>
      </p:sp>
      <p:sp>
        <p:nvSpPr>
          <p:cNvPr id="53251" name="Rectangle 2">
            <a:extLst>
              <a:ext uri="{FF2B5EF4-FFF2-40B4-BE49-F238E27FC236}">
                <a16:creationId xmlns:a16="http://schemas.microsoft.com/office/drawing/2014/main" id="{A367EE5F-E977-4C6A-8C42-F05C9F04A66C}"/>
              </a:ext>
            </a:extLst>
          </p:cNvPr>
          <p:cNvSpPr>
            <a:spLocks noGrp="1" noRot="1" noChangeAspect="1" noChangeArrowheads="1" noTextEdit="1"/>
          </p:cNvSpPr>
          <p:nvPr>
            <p:ph type="sldImg"/>
          </p:nvPr>
        </p:nvSpPr>
        <p:spPr>
          <a:xfrm>
            <a:off x="1327150" y="685800"/>
            <a:ext cx="4660900" cy="3600450"/>
          </a:xfrm>
          <a:ln/>
        </p:spPr>
      </p:sp>
      <p:sp>
        <p:nvSpPr>
          <p:cNvPr id="53252" name="Rectangle 3">
            <a:extLst>
              <a:ext uri="{FF2B5EF4-FFF2-40B4-BE49-F238E27FC236}">
                <a16:creationId xmlns:a16="http://schemas.microsoft.com/office/drawing/2014/main" id="{92E02648-1067-4F52-93AB-80B18EA7D1A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324023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93139" y="807364"/>
            <a:ext cx="8072120" cy="51371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98989"/>
                </a:solidFill>
                <a:latin typeface="Carlito"/>
                <a:cs typeface="Carlito"/>
              </a:defRPr>
            </a:lvl1pPr>
          </a:lstStyle>
          <a:p>
            <a:pPr marL="12700">
              <a:lnSpc>
                <a:spcPts val="1240"/>
              </a:lnSpc>
            </a:pPr>
            <a:r>
              <a:rPr spc="-5" dirty="0"/>
              <a:t>18CS42-Design </a:t>
            </a:r>
            <a:r>
              <a:rPr dirty="0"/>
              <a:t>and </a:t>
            </a:r>
            <a:r>
              <a:rPr spc="-5" dirty="0"/>
              <a:t>Analysis </a:t>
            </a:r>
            <a:r>
              <a:rPr dirty="0"/>
              <a:t>of</a:t>
            </a:r>
            <a:r>
              <a:rPr spc="-40" dirty="0"/>
              <a:t> </a:t>
            </a:r>
            <a:r>
              <a:rPr spc="-5" dirty="0"/>
              <a:t>Algorithms</a:t>
            </a:r>
          </a:p>
        </p:txBody>
      </p:sp>
      <p:sp>
        <p:nvSpPr>
          <p:cNvPr id="5" name="Holder 5"/>
          <p:cNvSpPr>
            <a:spLocks noGrp="1"/>
          </p:cNvSpPr>
          <p:nvPr>
            <p:ph type="dt" sz="half" idx="6"/>
          </p:nvPr>
        </p:nvSpPr>
        <p:spPr/>
        <p:txBody>
          <a:bodyPr lIns="0" tIns="0" rIns="0" bIns="0"/>
          <a:lstStyle>
            <a:lvl1pPr>
              <a:defRPr sz="1200" b="0" i="0">
                <a:solidFill>
                  <a:srgbClr val="898989"/>
                </a:solidFill>
                <a:latin typeface="Carlito"/>
                <a:cs typeface="Carlito"/>
              </a:defRPr>
            </a:lvl1pPr>
          </a:lstStyle>
          <a:p>
            <a:pPr marL="12700">
              <a:lnSpc>
                <a:spcPts val="1240"/>
              </a:lnSpc>
            </a:pPr>
            <a:r>
              <a:rPr dirty="0"/>
              <a:t>Feb-May</a:t>
            </a:r>
            <a:r>
              <a:rPr spc="-95" dirty="0"/>
              <a:t> </a:t>
            </a:r>
            <a:r>
              <a:rPr dirty="0"/>
              <a:t>2020</a:t>
            </a:r>
          </a:p>
        </p:txBody>
      </p:sp>
      <p:sp>
        <p:nvSpPr>
          <p:cNvPr id="6" name="Holder 6"/>
          <p:cNvSpPr>
            <a:spLocks noGrp="1"/>
          </p:cNvSpPr>
          <p:nvPr>
            <p:ph type="sldNum" sz="quarter" idx="7"/>
          </p:nvPr>
        </p:nvSpPr>
        <p:spPr/>
        <p:txBody>
          <a:bodyPr lIns="0" tIns="0" rIns="0" bIns="0"/>
          <a:lstStyle>
            <a:lvl1pPr>
              <a:defRPr sz="1200" b="0" i="0">
                <a:solidFill>
                  <a:srgbClr val="898989"/>
                </a:solidFill>
                <a:latin typeface="Carlito"/>
                <a:cs typeface="Carlito"/>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000099"/>
                </a:solidFill>
                <a:latin typeface="Carlito"/>
                <a:cs typeface="Carlito"/>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rlito"/>
                <a:cs typeface="Carlito"/>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98989"/>
                </a:solidFill>
                <a:latin typeface="Carlito"/>
                <a:cs typeface="Carlito"/>
              </a:defRPr>
            </a:lvl1pPr>
          </a:lstStyle>
          <a:p>
            <a:pPr marL="12700">
              <a:lnSpc>
                <a:spcPts val="1240"/>
              </a:lnSpc>
            </a:pPr>
            <a:r>
              <a:rPr spc="-5" dirty="0"/>
              <a:t>18CS42-Design </a:t>
            </a:r>
            <a:r>
              <a:rPr dirty="0"/>
              <a:t>and </a:t>
            </a:r>
            <a:r>
              <a:rPr spc="-5" dirty="0"/>
              <a:t>Analysis </a:t>
            </a:r>
            <a:r>
              <a:rPr dirty="0"/>
              <a:t>of</a:t>
            </a:r>
            <a:r>
              <a:rPr spc="-40" dirty="0"/>
              <a:t> </a:t>
            </a:r>
            <a:r>
              <a:rPr spc="-5" dirty="0"/>
              <a:t>Algorithms</a:t>
            </a:r>
          </a:p>
        </p:txBody>
      </p:sp>
      <p:sp>
        <p:nvSpPr>
          <p:cNvPr id="5" name="Holder 5"/>
          <p:cNvSpPr>
            <a:spLocks noGrp="1"/>
          </p:cNvSpPr>
          <p:nvPr>
            <p:ph type="dt" sz="half" idx="6"/>
          </p:nvPr>
        </p:nvSpPr>
        <p:spPr/>
        <p:txBody>
          <a:bodyPr lIns="0" tIns="0" rIns="0" bIns="0"/>
          <a:lstStyle>
            <a:lvl1pPr>
              <a:defRPr sz="1200" b="0" i="0">
                <a:solidFill>
                  <a:srgbClr val="898989"/>
                </a:solidFill>
                <a:latin typeface="Carlito"/>
                <a:cs typeface="Carlito"/>
              </a:defRPr>
            </a:lvl1pPr>
          </a:lstStyle>
          <a:p>
            <a:pPr marL="12700">
              <a:lnSpc>
                <a:spcPts val="1240"/>
              </a:lnSpc>
            </a:pPr>
            <a:r>
              <a:rPr dirty="0"/>
              <a:t>Feb-May</a:t>
            </a:r>
            <a:r>
              <a:rPr spc="-95" dirty="0"/>
              <a:t> </a:t>
            </a:r>
            <a:r>
              <a:rPr dirty="0"/>
              <a:t>2020</a:t>
            </a:r>
          </a:p>
        </p:txBody>
      </p:sp>
      <p:sp>
        <p:nvSpPr>
          <p:cNvPr id="6" name="Holder 6"/>
          <p:cNvSpPr>
            <a:spLocks noGrp="1"/>
          </p:cNvSpPr>
          <p:nvPr>
            <p:ph type="sldNum" sz="quarter" idx="7"/>
          </p:nvPr>
        </p:nvSpPr>
        <p:spPr/>
        <p:txBody>
          <a:bodyPr lIns="0" tIns="0" rIns="0" bIns="0"/>
          <a:lstStyle>
            <a:lvl1pPr>
              <a:defRPr sz="1200" b="0" i="0">
                <a:solidFill>
                  <a:srgbClr val="898989"/>
                </a:solidFill>
                <a:latin typeface="Carlito"/>
                <a:cs typeface="Carlito"/>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000099"/>
                </a:solidFill>
                <a:latin typeface="Carlito"/>
                <a:cs typeface="Carlito"/>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898989"/>
                </a:solidFill>
                <a:latin typeface="Carlito"/>
                <a:cs typeface="Carlito"/>
              </a:defRPr>
            </a:lvl1pPr>
          </a:lstStyle>
          <a:p>
            <a:pPr marL="12700">
              <a:lnSpc>
                <a:spcPts val="1240"/>
              </a:lnSpc>
            </a:pPr>
            <a:r>
              <a:rPr spc="-5" dirty="0"/>
              <a:t>18CS42-Design </a:t>
            </a:r>
            <a:r>
              <a:rPr dirty="0"/>
              <a:t>and </a:t>
            </a:r>
            <a:r>
              <a:rPr spc="-5" dirty="0"/>
              <a:t>Analysis </a:t>
            </a:r>
            <a:r>
              <a:rPr dirty="0"/>
              <a:t>of</a:t>
            </a:r>
            <a:r>
              <a:rPr spc="-40" dirty="0"/>
              <a:t> </a:t>
            </a:r>
            <a:r>
              <a:rPr spc="-5" dirty="0"/>
              <a:t>Algorithms</a:t>
            </a:r>
          </a:p>
        </p:txBody>
      </p:sp>
      <p:sp>
        <p:nvSpPr>
          <p:cNvPr id="6" name="Holder 6"/>
          <p:cNvSpPr>
            <a:spLocks noGrp="1"/>
          </p:cNvSpPr>
          <p:nvPr>
            <p:ph type="dt" sz="half" idx="6"/>
          </p:nvPr>
        </p:nvSpPr>
        <p:spPr/>
        <p:txBody>
          <a:bodyPr lIns="0" tIns="0" rIns="0" bIns="0"/>
          <a:lstStyle>
            <a:lvl1pPr>
              <a:defRPr sz="1200" b="0" i="0">
                <a:solidFill>
                  <a:srgbClr val="898989"/>
                </a:solidFill>
                <a:latin typeface="Carlito"/>
                <a:cs typeface="Carlito"/>
              </a:defRPr>
            </a:lvl1pPr>
          </a:lstStyle>
          <a:p>
            <a:pPr marL="12700">
              <a:lnSpc>
                <a:spcPts val="1240"/>
              </a:lnSpc>
            </a:pPr>
            <a:r>
              <a:rPr dirty="0"/>
              <a:t>Feb-May</a:t>
            </a:r>
            <a:r>
              <a:rPr spc="-95" dirty="0"/>
              <a:t> </a:t>
            </a:r>
            <a:r>
              <a:rPr dirty="0"/>
              <a:t>2020</a:t>
            </a:r>
          </a:p>
        </p:txBody>
      </p:sp>
      <p:sp>
        <p:nvSpPr>
          <p:cNvPr id="7" name="Holder 7"/>
          <p:cNvSpPr>
            <a:spLocks noGrp="1"/>
          </p:cNvSpPr>
          <p:nvPr>
            <p:ph type="sldNum" sz="quarter" idx="7"/>
          </p:nvPr>
        </p:nvSpPr>
        <p:spPr/>
        <p:txBody>
          <a:bodyPr lIns="0" tIns="0" rIns="0" bIns="0"/>
          <a:lstStyle>
            <a:lvl1pPr>
              <a:defRPr sz="1200" b="0" i="0">
                <a:solidFill>
                  <a:srgbClr val="898989"/>
                </a:solidFill>
                <a:latin typeface="Carlito"/>
                <a:cs typeface="Carlito"/>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000099"/>
                </a:solidFill>
                <a:latin typeface="Carlito"/>
                <a:cs typeface="Carlito"/>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898989"/>
                </a:solidFill>
                <a:latin typeface="Carlito"/>
                <a:cs typeface="Carlito"/>
              </a:defRPr>
            </a:lvl1pPr>
          </a:lstStyle>
          <a:p>
            <a:pPr marL="12700">
              <a:lnSpc>
                <a:spcPts val="1240"/>
              </a:lnSpc>
            </a:pPr>
            <a:r>
              <a:rPr spc="-5" dirty="0"/>
              <a:t>18CS42-Design </a:t>
            </a:r>
            <a:r>
              <a:rPr dirty="0"/>
              <a:t>and </a:t>
            </a:r>
            <a:r>
              <a:rPr spc="-5" dirty="0"/>
              <a:t>Analysis </a:t>
            </a:r>
            <a:r>
              <a:rPr dirty="0"/>
              <a:t>of</a:t>
            </a:r>
            <a:r>
              <a:rPr spc="-40" dirty="0"/>
              <a:t> </a:t>
            </a:r>
            <a:r>
              <a:rPr spc="-5" dirty="0"/>
              <a:t>Algorithms</a:t>
            </a:r>
          </a:p>
        </p:txBody>
      </p:sp>
      <p:sp>
        <p:nvSpPr>
          <p:cNvPr id="4" name="Holder 4"/>
          <p:cNvSpPr>
            <a:spLocks noGrp="1"/>
          </p:cNvSpPr>
          <p:nvPr>
            <p:ph type="dt" sz="half" idx="6"/>
          </p:nvPr>
        </p:nvSpPr>
        <p:spPr/>
        <p:txBody>
          <a:bodyPr lIns="0" tIns="0" rIns="0" bIns="0"/>
          <a:lstStyle>
            <a:lvl1pPr>
              <a:defRPr sz="1200" b="0" i="0">
                <a:solidFill>
                  <a:srgbClr val="898989"/>
                </a:solidFill>
                <a:latin typeface="Carlito"/>
                <a:cs typeface="Carlito"/>
              </a:defRPr>
            </a:lvl1pPr>
          </a:lstStyle>
          <a:p>
            <a:pPr marL="12700">
              <a:lnSpc>
                <a:spcPts val="1240"/>
              </a:lnSpc>
            </a:pPr>
            <a:r>
              <a:rPr dirty="0"/>
              <a:t>Feb-May</a:t>
            </a:r>
            <a:r>
              <a:rPr spc="-95" dirty="0"/>
              <a:t> </a:t>
            </a:r>
            <a:r>
              <a:rPr dirty="0"/>
              <a:t>2020</a:t>
            </a:r>
          </a:p>
        </p:txBody>
      </p:sp>
      <p:sp>
        <p:nvSpPr>
          <p:cNvPr id="5" name="Holder 5"/>
          <p:cNvSpPr>
            <a:spLocks noGrp="1"/>
          </p:cNvSpPr>
          <p:nvPr>
            <p:ph type="sldNum" sz="quarter" idx="7"/>
          </p:nvPr>
        </p:nvSpPr>
        <p:spPr/>
        <p:txBody>
          <a:bodyPr lIns="0" tIns="0" rIns="0" bIns="0"/>
          <a:lstStyle>
            <a:lvl1pPr>
              <a:defRPr sz="1200" b="0" i="0">
                <a:solidFill>
                  <a:srgbClr val="898989"/>
                </a:solidFill>
                <a:latin typeface="Carlito"/>
                <a:cs typeface="Carlito"/>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rgbClr val="898989"/>
                </a:solidFill>
                <a:latin typeface="Carlito"/>
                <a:cs typeface="Carlito"/>
              </a:defRPr>
            </a:lvl1pPr>
          </a:lstStyle>
          <a:p>
            <a:pPr marL="12700">
              <a:lnSpc>
                <a:spcPts val="1240"/>
              </a:lnSpc>
            </a:pPr>
            <a:r>
              <a:rPr spc="-5" dirty="0"/>
              <a:t>18CS42-Design </a:t>
            </a:r>
            <a:r>
              <a:rPr dirty="0"/>
              <a:t>and </a:t>
            </a:r>
            <a:r>
              <a:rPr spc="-5" dirty="0"/>
              <a:t>Analysis </a:t>
            </a:r>
            <a:r>
              <a:rPr dirty="0"/>
              <a:t>of</a:t>
            </a:r>
            <a:r>
              <a:rPr spc="-40" dirty="0"/>
              <a:t> </a:t>
            </a:r>
            <a:r>
              <a:rPr spc="-5" dirty="0"/>
              <a:t>Algorithms</a:t>
            </a:r>
          </a:p>
        </p:txBody>
      </p:sp>
      <p:sp>
        <p:nvSpPr>
          <p:cNvPr id="3" name="Holder 3"/>
          <p:cNvSpPr>
            <a:spLocks noGrp="1"/>
          </p:cNvSpPr>
          <p:nvPr>
            <p:ph type="dt" sz="half" idx="6"/>
          </p:nvPr>
        </p:nvSpPr>
        <p:spPr/>
        <p:txBody>
          <a:bodyPr lIns="0" tIns="0" rIns="0" bIns="0"/>
          <a:lstStyle>
            <a:lvl1pPr>
              <a:defRPr sz="1200" b="0" i="0">
                <a:solidFill>
                  <a:srgbClr val="898989"/>
                </a:solidFill>
                <a:latin typeface="Carlito"/>
                <a:cs typeface="Carlito"/>
              </a:defRPr>
            </a:lvl1pPr>
          </a:lstStyle>
          <a:p>
            <a:pPr marL="12700">
              <a:lnSpc>
                <a:spcPts val="1240"/>
              </a:lnSpc>
            </a:pPr>
            <a:r>
              <a:rPr dirty="0"/>
              <a:t>Feb-May</a:t>
            </a:r>
            <a:r>
              <a:rPr spc="-95" dirty="0"/>
              <a:t> </a:t>
            </a:r>
            <a:r>
              <a:rPr dirty="0"/>
              <a:t>2020</a:t>
            </a:r>
          </a:p>
        </p:txBody>
      </p:sp>
      <p:sp>
        <p:nvSpPr>
          <p:cNvPr id="4" name="Holder 4"/>
          <p:cNvSpPr>
            <a:spLocks noGrp="1"/>
          </p:cNvSpPr>
          <p:nvPr>
            <p:ph type="sldNum" sz="quarter" idx="7"/>
          </p:nvPr>
        </p:nvSpPr>
        <p:spPr/>
        <p:txBody>
          <a:bodyPr lIns="0" tIns="0" rIns="0" bIns="0"/>
          <a:lstStyle>
            <a:lvl1pPr>
              <a:defRPr sz="1200" b="0" i="0">
                <a:solidFill>
                  <a:srgbClr val="898989"/>
                </a:solidFill>
                <a:latin typeface="Carlito"/>
                <a:cs typeface="Carlito"/>
              </a:defRPr>
            </a:lvl1pPr>
          </a:lstStyle>
          <a:p>
            <a:pPr marL="38100">
              <a:lnSpc>
                <a:spcPts val="1240"/>
              </a:lnSpc>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63270" y="733044"/>
            <a:ext cx="8531860" cy="1323339"/>
          </a:xfrm>
          <a:prstGeom prst="rect">
            <a:avLst/>
          </a:prstGeom>
        </p:spPr>
        <p:txBody>
          <a:bodyPr wrap="square" lIns="0" tIns="0" rIns="0" bIns="0">
            <a:spAutoFit/>
          </a:bodyPr>
          <a:lstStyle>
            <a:lvl1pPr>
              <a:defRPr sz="3600" b="0" i="0">
                <a:solidFill>
                  <a:srgbClr val="000099"/>
                </a:solidFill>
                <a:latin typeface="Carlito"/>
                <a:cs typeface="Carlito"/>
              </a:defRPr>
            </a:lvl1pPr>
          </a:lstStyle>
          <a:p>
            <a:endParaRPr/>
          </a:p>
        </p:txBody>
      </p:sp>
      <p:sp>
        <p:nvSpPr>
          <p:cNvPr id="3" name="Holder 3"/>
          <p:cNvSpPr>
            <a:spLocks noGrp="1"/>
          </p:cNvSpPr>
          <p:nvPr>
            <p:ph type="body" idx="1"/>
          </p:nvPr>
        </p:nvSpPr>
        <p:spPr>
          <a:xfrm>
            <a:off x="993139" y="1684502"/>
            <a:ext cx="7660640" cy="4488180"/>
          </a:xfrm>
          <a:prstGeom prst="rect">
            <a:avLst/>
          </a:prstGeom>
        </p:spPr>
        <p:txBody>
          <a:bodyPr wrap="square" lIns="0" tIns="0" rIns="0" bIns="0">
            <a:spAutoFit/>
          </a:bodyPr>
          <a:lstStyle>
            <a:lvl1pPr>
              <a:defRPr sz="2400" b="0" i="0">
                <a:solidFill>
                  <a:schemeClr val="tx1"/>
                </a:solidFill>
                <a:latin typeface="Carlito"/>
                <a:cs typeface="Carlito"/>
              </a:defRPr>
            </a:lvl1pPr>
          </a:lstStyle>
          <a:p>
            <a:endParaRPr/>
          </a:p>
        </p:txBody>
      </p:sp>
      <p:sp>
        <p:nvSpPr>
          <p:cNvPr id="4" name="Holder 4"/>
          <p:cNvSpPr>
            <a:spLocks noGrp="1"/>
          </p:cNvSpPr>
          <p:nvPr>
            <p:ph type="ftr" sz="quarter" idx="5"/>
          </p:nvPr>
        </p:nvSpPr>
        <p:spPr>
          <a:xfrm>
            <a:off x="3156356" y="6920928"/>
            <a:ext cx="2619375" cy="177800"/>
          </a:xfrm>
          <a:prstGeom prst="rect">
            <a:avLst/>
          </a:prstGeom>
        </p:spPr>
        <p:txBody>
          <a:bodyPr wrap="square" lIns="0" tIns="0" rIns="0" bIns="0">
            <a:spAutoFit/>
          </a:bodyPr>
          <a:lstStyle>
            <a:lvl1pPr>
              <a:defRPr sz="1200" b="0" i="0">
                <a:solidFill>
                  <a:srgbClr val="898989"/>
                </a:solidFill>
                <a:latin typeface="Carlito"/>
                <a:cs typeface="Carlito"/>
              </a:defRPr>
            </a:lvl1pPr>
          </a:lstStyle>
          <a:p>
            <a:pPr marL="12700">
              <a:lnSpc>
                <a:spcPts val="1240"/>
              </a:lnSpc>
            </a:pPr>
            <a:r>
              <a:rPr spc="-5" dirty="0"/>
              <a:t>18CS42-Design </a:t>
            </a:r>
            <a:r>
              <a:rPr dirty="0"/>
              <a:t>and </a:t>
            </a:r>
            <a:r>
              <a:rPr spc="-5" dirty="0"/>
              <a:t>Analysis </a:t>
            </a:r>
            <a:r>
              <a:rPr dirty="0"/>
              <a:t>of</a:t>
            </a:r>
            <a:r>
              <a:rPr spc="-40" dirty="0"/>
              <a:t> </a:t>
            </a:r>
            <a:r>
              <a:rPr spc="-5" dirty="0"/>
              <a:t>Algorithms</a:t>
            </a:r>
          </a:p>
        </p:txBody>
      </p:sp>
      <p:sp>
        <p:nvSpPr>
          <p:cNvPr id="5" name="Holder 5"/>
          <p:cNvSpPr>
            <a:spLocks noGrp="1"/>
          </p:cNvSpPr>
          <p:nvPr>
            <p:ph type="dt" sz="half" idx="6"/>
          </p:nvPr>
        </p:nvSpPr>
        <p:spPr>
          <a:xfrm>
            <a:off x="6443764" y="6920928"/>
            <a:ext cx="914400" cy="177800"/>
          </a:xfrm>
          <a:prstGeom prst="rect">
            <a:avLst/>
          </a:prstGeom>
        </p:spPr>
        <p:txBody>
          <a:bodyPr wrap="square" lIns="0" tIns="0" rIns="0" bIns="0">
            <a:spAutoFit/>
          </a:bodyPr>
          <a:lstStyle>
            <a:lvl1pPr>
              <a:defRPr sz="1200" b="0" i="0">
                <a:solidFill>
                  <a:srgbClr val="898989"/>
                </a:solidFill>
                <a:latin typeface="Carlito"/>
                <a:cs typeface="Carlito"/>
              </a:defRPr>
            </a:lvl1pPr>
          </a:lstStyle>
          <a:p>
            <a:pPr marL="12700">
              <a:lnSpc>
                <a:spcPts val="1240"/>
              </a:lnSpc>
            </a:pPr>
            <a:r>
              <a:rPr dirty="0"/>
              <a:t>Feb-May</a:t>
            </a:r>
            <a:r>
              <a:rPr spc="-95" dirty="0"/>
              <a:t> </a:t>
            </a:r>
            <a:r>
              <a:rPr dirty="0"/>
              <a:t>2020</a:t>
            </a:r>
          </a:p>
        </p:txBody>
      </p:sp>
      <p:sp>
        <p:nvSpPr>
          <p:cNvPr id="6" name="Holder 6"/>
          <p:cNvSpPr>
            <a:spLocks noGrp="1"/>
          </p:cNvSpPr>
          <p:nvPr>
            <p:ph type="sldNum" sz="quarter" idx="7"/>
          </p:nvPr>
        </p:nvSpPr>
        <p:spPr>
          <a:xfrm>
            <a:off x="8857488" y="6920928"/>
            <a:ext cx="232409" cy="178434"/>
          </a:xfrm>
          <a:prstGeom prst="rect">
            <a:avLst/>
          </a:prstGeom>
        </p:spPr>
        <p:txBody>
          <a:bodyPr wrap="square" lIns="0" tIns="0" rIns="0" bIns="0">
            <a:spAutoFit/>
          </a:bodyPr>
          <a:lstStyle>
            <a:lvl1pPr>
              <a:defRPr sz="1200" b="0" i="0">
                <a:solidFill>
                  <a:srgbClr val="898989"/>
                </a:solidFill>
                <a:latin typeface="Carlito"/>
                <a:cs typeface="Carlito"/>
              </a:defRPr>
            </a:lvl1pPr>
          </a:lstStyle>
          <a:p>
            <a:pPr marL="38100">
              <a:lnSpc>
                <a:spcPts val="124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5.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5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5.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png"/></Relationships>
</file>

<file path=ppt/slides/_rels/slide6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1.png"/></Relationships>
</file>

<file path=ppt/slides/_rels/slide6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xml"/><Relationship Id="rId4" Type="http://schemas.openxmlformats.org/officeDocument/2006/relationships/image" Target="../media/image56.jpeg"/></Relationships>
</file>

<file path=ppt/slides/_rels/slide9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024628" y="3883914"/>
            <a:ext cx="85725" cy="0"/>
          </a:xfrm>
          <a:custGeom>
            <a:avLst/>
            <a:gdLst/>
            <a:ahLst/>
            <a:cxnLst/>
            <a:rect l="l" t="t" r="r" b="b"/>
            <a:pathLst>
              <a:path w="85725">
                <a:moveTo>
                  <a:pt x="0" y="0"/>
                </a:moveTo>
                <a:lnTo>
                  <a:pt x="85344" y="0"/>
                </a:lnTo>
              </a:path>
              <a:path w="85725">
                <a:moveTo>
                  <a:pt x="0" y="0"/>
                </a:moveTo>
                <a:lnTo>
                  <a:pt x="85344" y="0"/>
                </a:lnTo>
              </a:path>
              <a:path w="85725">
                <a:moveTo>
                  <a:pt x="0" y="0"/>
                </a:moveTo>
                <a:lnTo>
                  <a:pt x="85344" y="0"/>
                </a:lnTo>
              </a:path>
            </a:pathLst>
          </a:custGeom>
          <a:ln w="4571">
            <a:solidFill>
              <a:srgbClr val="000000"/>
            </a:solidFill>
          </a:ln>
        </p:spPr>
        <p:txBody>
          <a:bodyPr wrap="square" lIns="0" tIns="0" rIns="0" bIns="0" rtlCol="0"/>
          <a:lstStyle/>
          <a:p>
            <a:endParaRPr/>
          </a:p>
        </p:txBody>
      </p:sp>
      <p:sp>
        <p:nvSpPr>
          <p:cNvPr id="4" name="object 4"/>
          <p:cNvSpPr txBox="1">
            <a:spLocks noGrp="1"/>
          </p:cNvSpPr>
          <p:nvPr>
            <p:ph type="title"/>
          </p:nvPr>
        </p:nvSpPr>
        <p:spPr>
          <a:xfrm>
            <a:off x="1109852" y="3103217"/>
            <a:ext cx="8186547" cy="1353512"/>
          </a:xfrm>
          <a:prstGeom prst="rect">
            <a:avLst/>
          </a:prstGeom>
        </p:spPr>
        <p:txBody>
          <a:bodyPr vert="horz" wrap="square" lIns="0" tIns="7620" rIns="0" bIns="0" rtlCol="0">
            <a:spAutoFit/>
          </a:bodyPr>
          <a:lstStyle/>
          <a:p>
            <a:pPr marL="12700" marR="5080" algn="ctr">
              <a:lnSpc>
                <a:spcPct val="101099"/>
              </a:lnSpc>
              <a:spcBef>
                <a:spcPts val="60"/>
              </a:spcBef>
            </a:pPr>
            <a:r>
              <a:rPr lang="en-IN" sz="4400" b="1" spc="-10" dirty="0">
                <a:solidFill>
                  <a:srgbClr val="001F60"/>
                </a:solidFill>
                <a:latin typeface="Calibri" panose="020F0502020204030204" pitchFamily="34" charset="0"/>
                <a:cs typeface="Calibri" panose="020F0502020204030204" pitchFamily="34" charset="0"/>
              </a:rPr>
              <a:t>Analysis </a:t>
            </a:r>
            <a:r>
              <a:rPr sz="4400" b="1" spc="-10" dirty="0">
                <a:solidFill>
                  <a:srgbClr val="001F60"/>
                </a:solidFill>
                <a:latin typeface="Calibri" panose="020F0502020204030204" pitchFamily="34" charset="0"/>
                <a:cs typeface="Calibri" panose="020F0502020204030204" pitchFamily="34" charset="0"/>
              </a:rPr>
              <a:t>and </a:t>
            </a:r>
            <a:r>
              <a:rPr lang="en-IN" sz="4400" b="1" spc="-10" dirty="0">
                <a:solidFill>
                  <a:srgbClr val="001F60"/>
                </a:solidFill>
                <a:latin typeface="Calibri" panose="020F0502020204030204" pitchFamily="34" charset="0"/>
                <a:cs typeface="Calibri" panose="020F0502020204030204" pitchFamily="34" charset="0"/>
              </a:rPr>
              <a:t>Design </a:t>
            </a:r>
            <a:r>
              <a:rPr sz="4400" b="1" spc="-5" dirty="0">
                <a:solidFill>
                  <a:srgbClr val="001F60"/>
                </a:solidFill>
                <a:latin typeface="Calibri" panose="020F0502020204030204" pitchFamily="34" charset="0"/>
                <a:cs typeface="Calibri" panose="020F0502020204030204" pitchFamily="34" charset="0"/>
              </a:rPr>
              <a:t>of </a:t>
            </a:r>
            <a:r>
              <a:rPr sz="4400" b="1" spc="-10" dirty="0">
                <a:solidFill>
                  <a:srgbClr val="001F60"/>
                </a:solidFill>
                <a:latin typeface="Calibri" panose="020F0502020204030204" pitchFamily="34" charset="0"/>
                <a:cs typeface="Calibri" panose="020F0502020204030204" pitchFamily="34" charset="0"/>
              </a:rPr>
              <a:t>Algorithms</a:t>
            </a:r>
            <a:r>
              <a:rPr lang="en-US" sz="4400" b="1" spc="-10" dirty="0">
                <a:solidFill>
                  <a:srgbClr val="001F60"/>
                </a:solidFill>
                <a:latin typeface="Calibri" panose="020F0502020204030204" pitchFamily="34" charset="0"/>
                <a:cs typeface="Calibri" panose="020F0502020204030204" pitchFamily="34" charset="0"/>
              </a:rPr>
              <a:t> 23IS4PCADA</a:t>
            </a:r>
            <a:endParaRPr sz="4400" dirty="0">
              <a:latin typeface="Calibri" panose="020F0502020204030204" pitchFamily="34" charset="0"/>
              <a:cs typeface="Calibri" panose="020F0502020204030204" pitchFamily="34" charset="0"/>
            </a:endParaRPr>
          </a:p>
        </p:txBody>
      </p:sp>
      <p:sp>
        <p:nvSpPr>
          <p:cNvPr id="8" name="object 8"/>
          <p:cNvSpPr/>
          <p:nvPr/>
        </p:nvSpPr>
        <p:spPr>
          <a:xfrm>
            <a:off x="5024628" y="3886961"/>
            <a:ext cx="85725" cy="0"/>
          </a:xfrm>
          <a:custGeom>
            <a:avLst/>
            <a:gdLst/>
            <a:ahLst/>
            <a:cxnLst/>
            <a:rect l="l" t="t" r="r" b="b"/>
            <a:pathLst>
              <a:path w="85725">
                <a:moveTo>
                  <a:pt x="0" y="0"/>
                </a:moveTo>
                <a:lnTo>
                  <a:pt x="85344" y="0"/>
                </a:lnTo>
              </a:path>
              <a:path w="85725">
                <a:moveTo>
                  <a:pt x="0" y="0"/>
                </a:moveTo>
                <a:lnTo>
                  <a:pt x="85344" y="0"/>
                </a:lnTo>
              </a:path>
              <a:path w="85725">
                <a:moveTo>
                  <a:pt x="0" y="0"/>
                </a:moveTo>
                <a:lnTo>
                  <a:pt x="85344" y="0"/>
                </a:lnTo>
              </a:path>
            </a:pathLst>
          </a:custGeom>
          <a:ln w="10667">
            <a:solidFill>
              <a:srgbClr val="000000"/>
            </a:solidFill>
          </a:ln>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4C210F-6987-A90E-2AE8-EC9C9E53546B}"/>
              </a:ext>
            </a:extLst>
          </p:cNvPr>
          <p:cNvPicPr>
            <a:picLocks noChangeAspect="1"/>
          </p:cNvPicPr>
          <p:nvPr/>
        </p:nvPicPr>
        <p:blipFill>
          <a:blip r:embed="rId2"/>
          <a:stretch>
            <a:fillRect/>
          </a:stretch>
        </p:blipFill>
        <p:spPr>
          <a:xfrm>
            <a:off x="228600" y="152400"/>
            <a:ext cx="9677400" cy="7467599"/>
          </a:xfrm>
          <a:prstGeom prst="rect">
            <a:avLst/>
          </a:prstGeom>
        </p:spPr>
      </p:pic>
    </p:spTree>
    <p:extLst>
      <p:ext uri="{BB962C8B-B14F-4D97-AF65-F5344CB8AC3E}">
        <p14:creationId xmlns:p14="http://schemas.microsoft.com/office/powerpoint/2010/main" val="286860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53E64E-51A6-CC39-3587-0109386E7003}"/>
              </a:ext>
            </a:extLst>
          </p:cNvPr>
          <p:cNvPicPr>
            <a:picLocks noChangeAspect="1"/>
          </p:cNvPicPr>
          <p:nvPr/>
        </p:nvPicPr>
        <p:blipFill>
          <a:blip r:embed="rId2"/>
          <a:stretch>
            <a:fillRect/>
          </a:stretch>
        </p:blipFill>
        <p:spPr>
          <a:xfrm>
            <a:off x="381000" y="5715000"/>
            <a:ext cx="9296400" cy="1752600"/>
          </a:xfrm>
          <a:prstGeom prst="rect">
            <a:avLst/>
          </a:prstGeom>
        </p:spPr>
      </p:pic>
      <p:pic>
        <p:nvPicPr>
          <p:cNvPr id="9" name="Picture 8">
            <a:extLst>
              <a:ext uri="{FF2B5EF4-FFF2-40B4-BE49-F238E27FC236}">
                <a16:creationId xmlns:a16="http://schemas.microsoft.com/office/drawing/2014/main" id="{238D5576-0EBD-0AF2-4586-B8B3F2B625B9}"/>
              </a:ext>
            </a:extLst>
          </p:cNvPr>
          <p:cNvPicPr>
            <a:picLocks noChangeAspect="1"/>
          </p:cNvPicPr>
          <p:nvPr/>
        </p:nvPicPr>
        <p:blipFill>
          <a:blip r:embed="rId3"/>
          <a:stretch>
            <a:fillRect/>
          </a:stretch>
        </p:blipFill>
        <p:spPr>
          <a:xfrm>
            <a:off x="381000" y="304801"/>
            <a:ext cx="9296400" cy="5410200"/>
          </a:xfrm>
          <a:prstGeom prst="rect">
            <a:avLst/>
          </a:prstGeom>
        </p:spPr>
      </p:pic>
    </p:spTree>
    <p:extLst>
      <p:ext uri="{BB962C8B-B14F-4D97-AF65-F5344CB8AC3E}">
        <p14:creationId xmlns:p14="http://schemas.microsoft.com/office/powerpoint/2010/main" val="638160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4DCC-7B98-5356-A451-97482349DFBB}"/>
              </a:ext>
            </a:extLst>
          </p:cNvPr>
          <p:cNvSpPr>
            <a:spLocks noGrp="1"/>
          </p:cNvSpPr>
          <p:nvPr>
            <p:ph type="title"/>
          </p:nvPr>
        </p:nvSpPr>
        <p:spPr>
          <a:xfrm>
            <a:off x="763270" y="733044"/>
            <a:ext cx="8531860" cy="615553"/>
          </a:xfrm>
        </p:spPr>
        <p:txBody>
          <a:bodyPr/>
          <a:lstStyle/>
          <a:p>
            <a:pPr algn="ctr"/>
            <a:r>
              <a:rPr lang="en-US" sz="4000" b="1" dirty="0"/>
              <a:t>Course objectives</a:t>
            </a:r>
            <a:endParaRPr lang="en-IN" sz="4000" dirty="0"/>
          </a:p>
        </p:txBody>
      </p:sp>
      <p:sp>
        <p:nvSpPr>
          <p:cNvPr id="3" name="Text Placeholder 2">
            <a:extLst>
              <a:ext uri="{FF2B5EF4-FFF2-40B4-BE49-F238E27FC236}">
                <a16:creationId xmlns:a16="http://schemas.microsoft.com/office/drawing/2014/main" id="{C6EE0DBB-34C7-5A48-07C5-EFA1006C12E9}"/>
              </a:ext>
            </a:extLst>
          </p:cNvPr>
          <p:cNvSpPr>
            <a:spLocks noGrp="1"/>
          </p:cNvSpPr>
          <p:nvPr>
            <p:ph type="body" idx="1"/>
          </p:nvPr>
        </p:nvSpPr>
        <p:spPr>
          <a:xfrm>
            <a:off x="777124" y="1981200"/>
            <a:ext cx="8531859" cy="4062651"/>
          </a:xfrm>
        </p:spPr>
        <p:txBody>
          <a:bodyPr/>
          <a:lstStyle/>
          <a:p>
            <a:pPr marL="342900" indent="-342900" algn="just">
              <a:buFont typeface="Wingdings" panose="05000000000000000000" pitchFamily="2" charset="2"/>
              <a:buChar char="Ø"/>
            </a:pPr>
            <a:r>
              <a:rPr lang="en-IN" dirty="0">
                <a:latin typeface="Calibri" panose="020F0502020204030204" pitchFamily="34" charset="0"/>
                <a:ea typeface="Calibri" panose="020F0502020204030204" pitchFamily="34" charset="0"/>
                <a:cs typeface="Calibri" panose="020F0502020204030204" pitchFamily="34" charset="0"/>
              </a:rPr>
              <a:t>To Introduce various designing techniques and methods for algorithms.</a:t>
            </a:r>
          </a:p>
          <a:p>
            <a:pPr marL="342900" indent="-342900" algn="just">
              <a:buFont typeface="Wingdings" panose="05000000000000000000" pitchFamily="2" charset="2"/>
              <a:buChar char="Ø"/>
            </a:pPr>
            <a:r>
              <a:rPr lang="en-IN" dirty="0">
                <a:latin typeface="Calibri" panose="020F0502020204030204" pitchFamily="34" charset="0"/>
                <a:ea typeface="Calibri" panose="020F0502020204030204" pitchFamily="34" charset="0"/>
                <a:cs typeface="Calibri" panose="020F0502020204030204" pitchFamily="34" charset="0"/>
              </a:rPr>
              <a:t>Performance analysis of Algorithms using asymptotic and empirical approaches.</a:t>
            </a:r>
          </a:p>
          <a:p>
            <a:pPr marL="342900" indent="-342900" algn="just">
              <a:buFont typeface="Wingdings" panose="05000000000000000000" pitchFamily="2" charset="2"/>
              <a:buChar char="Ø"/>
            </a:pPr>
            <a:r>
              <a:rPr lang="en-IN" dirty="0">
                <a:latin typeface="Calibri" panose="020F0502020204030204" pitchFamily="34" charset="0"/>
                <a:ea typeface="Calibri" panose="020F0502020204030204" pitchFamily="34" charset="0"/>
                <a:cs typeface="Calibri" panose="020F0502020204030204" pitchFamily="34" charset="0"/>
              </a:rPr>
              <a:t>Demonstrate a familiarity with major algorithms and data structures. </a:t>
            </a:r>
          </a:p>
          <a:p>
            <a:pPr marL="342900" indent="-342900" algn="just">
              <a:buFont typeface="Wingdings" panose="05000000000000000000" pitchFamily="2" charset="2"/>
              <a:buChar char="Ø"/>
            </a:pPr>
            <a:r>
              <a:rPr lang="en-IN" dirty="0">
                <a:latin typeface="Calibri" panose="020F0502020204030204" pitchFamily="34" charset="0"/>
                <a:ea typeface="Calibri" panose="020F0502020204030204" pitchFamily="34" charset="0"/>
                <a:cs typeface="Calibri" panose="020F0502020204030204" pitchFamily="34" charset="0"/>
              </a:rPr>
              <a:t>To give a clear idea of algorithmic design paradigms like Brute Force, Divide-and-Conquer, Dynamic Programming, Greedy, Branch and Bound, Backtracking etc.</a:t>
            </a:r>
          </a:p>
          <a:p>
            <a:pPr marL="342900" indent="-342900" algn="just">
              <a:buFont typeface="Wingdings" panose="05000000000000000000" pitchFamily="2" charset="2"/>
              <a:buChar char="Ø"/>
            </a:pPr>
            <a:r>
              <a:rPr lang="en-IN" dirty="0">
                <a:latin typeface="Calibri" panose="020F0502020204030204" pitchFamily="34" charset="0"/>
                <a:ea typeface="Calibri" panose="020F0502020204030204" pitchFamily="34" charset="0"/>
                <a:cs typeface="Calibri" panose="020F0502020204030204" pitchFamily="34" charset="0"/>
              </a:rPr>
              <a:t>To understand the basic concepts of complexity classes like P, NP, NP Complete and NP Hard classes.</a:t>
            </a:r>
          </a:p>
        </p:txBody>
      </p:sp>
    </p:spTree>
    <p:extLst>
      <p:ext uri="{BB962C8B-B14F-4D97-AF65-F5344CB8AC3E}">
        <p14:creationId xmlns:p14="http://schemas.microsoft.com/office/powerpoint/2010/main" val="2223164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5</a:t>
            </a:fld>
            <a:endParaRPr dirty="0"/>
          </a:p>
        </p:txBody>
      </p:sp>
      <p:sp>
        <p:nvSpPr>
          <p:cNvPr id="2" name="object 2"/>
          <p:cNvSpPr txBox="1">
            <a:spLocks noGrp="1"/>
          </p:cNvSpPr>
          <p:nvPr>
            <p:ph type="title"/>
          </p:nvPr>
        </p:nvSpPr>
        <p:spPr>
          <a:xfrm>
            <a:off x="3070748" y="916700"/>
            <a:ext cx="4701652" cy="628377"/>
          </a:xfrm>
          <a:prstGeom prst="rect">
            <a:avLst/>
          </a:prstGeom>
        </p:spPr>
        <p:txBody>
          <a:bodyPr vert="horz" wrap="square" lIns="0" tIns="12700" rIns="0" bIns="0" rtlCol="0">
            <a:spAutoFit/>
          </a:bodyPr>
          <a:lstStyle/>
          <a:p>
            <a:pPr marL="12700" algn="ctr">
              <a:lnSpc>
                <a:spcPct val="100000"/>
              </a:lnSpc>
              <a:spcBef>
                <a:spcPts val="100"/>
              </a:spcBef>
            </a:pPr>
            <a:r>
              <a:rPr sz="4000" b="1" spc="-15" dirty="0"/>
              <a:t>Course</a:t>
            </a:r>
            <a:r>
              <a:rPr sz="4000" b="1" spc="-60" dirty="0"/>
              <a:t> </a:t>
            </a:r>
            <a:r>
              <a:rPr sz="4000" b="1" spc="-15" dirty="0"/>
              <a:t>Outcome</a:t>
            </a:r>
            <a:endParaRPr sz="4000" b="1" dirty="0"/>
          </a:p>
        </p:txBody>
      </p:sp>
      <p:sp>
        <p:nvSpPr>
          <p:cNvPr id="3" name="object 3"/>
          <p:cNvSpPr txBox="1"/>
          <p:nvPr/>
        </p:nvSpPr>
        <p:spPr>
          <a:xfrm>
            <a:off x="725169" y="1769077"/>
            <a:ext cx="8608061" cy="4703852"/>
          </a:xfrm>
          <a:prstGeom prst="rect">
            <a:avLst/>
          </a:prstGeom>
        </p:spPr>
        <p:txBody>
          <a:bodyPr vert="horz" wrap="square" lIns="0" tIns="101600" rIns="0" bIns="0" rtlCol="0">
            <a:spAutoFit/>
          </a:bodyPr>
          <a:lstStyle/>
          <a:p>
            <a:pPr marL="355600" indent="-342900">
              <a:lnSpc>
                <a:spcPct val="100000"/>
              </a:lnSpc>
              <a:spcBef>
                <a:spcPts val="800"/>
              </a:spcBef>
              <a:buFont typeface="Arial"/>
              <a:buChar char="•"/>
              <a:tabLst>
                <a:tab pos="354965" algn="l"/>
                <a:tab pos="355600" algn="l"/>
              </a:tabLst>
            </a:pPr>
            <a:r>
              <a:rPr sz="3200" spc="-40" dirty="0">
                <a:solidFill>
                  <a:srgbClr val="000099"/>
                </a:solidFill>
                <a:latin typeface="Carlito"/>
                <a:cs typeface="Carlito"/>
              </a:rPr>
              <a:t>At </a:t>
            </a:r>
            <a:r>
              <a:rPr sz="3200" spc="-10" dirty="0">
                <a:solidFill>
                  <a:srgbClr val="000099"/>
                </a:solidFill>
                <a:latin typeface="Carlito"/>
                <a:cs typeface="Carlito"/>
              </a:rPr>
              <a:t>the end </a:t>
            </a:r>
            <a:r>
              <a:rPr sz="3200" spc="-5" dirty="0">
                <a:solidFill>
                  <a:srgbClr val="000099"/>
                </a:solidFill>
                <a:latin typeface="Carlito"/>
                <a:cs typeface="Carlito"/>
              </a:rPr>
              <a:t>of </a:t>
            </a:r>
            <a:r>
              <a:rPr sz="3200" spc="-10" dirty="0">
                <a:solidFill>
                  <a:srgbClr val="000099"/>
                </a:solidFill>
                <a:latin typeface="Carlito"/>
                <a:cs typeface="Carlito"/>
              </a:rPr>
              <a:t>the </a:t>
            </a:r>
            <a:r>
              <a:rPr sz="3200" spc="-20" dirty="0">
                <a:solidFill>
                  <a:srgbClr val="000099"/>
                </a:solidFill>
                <a:latin typeface="Carlito"/>
                <a:cs typeface="Carlito"/>
              </a:rPr>
              <a:t>course, you </a:t>
            </a:r>
            <a:r>
              <a:rPr sz="3200" spc="-10" dirty="0">
                <a:solidFill>
                  <a:srgbClr val="000099"/>
                </a:solidFill>
                <a:latin typeface="Carlito"/>
                <a:cs typeface="Carlito"/>
              </a:rPr>
              <a:t>will </a:t>
            </a:r>
            <a:r>
              <a:rPr sz="3200" spc="-5" dirty="0">
                <a:solidFill>
                  <a:srgbClr val="000099"/>
                </a:solidFill>
                <a:latin typeface="Carlito"/>
                <a:cs typeface="Carlito"/>
              </a:rPr>
              <a:t>be </a:t>
            </a:r>
            <a:r>
              <a:rPr sz="3200" spc="-10" dirty="0">
                <a:solidFill>
                  <a:srgbClr val="000099"/>
                </a:solidFill>
                <a:latin typeface="Carlito"/>
                <a:cs typeface="Carlito"/>
              </a:rPr>
              <a:t>able</a:t>
            </a:r>
            <a:r>
              <a:rPr sz="3200" spc="150" dirty="0">
                <a:solidFill>
                  <a:srgbClr val="000099"/>
                </a:solidFill>
                <a:latin typeface="Carlito"/>
                <a:cs typeface="Carlito"/>
              </a:rPr>
              <a:t> </a:t>
            </a:r>
            <a:r>
              <a:rPr sz="3200" spc="-15" dirty="0">
                <a:solidFill>
                  <a:srgbClr val="000099"/>
                </a:solidFill>
                <a:latin typeface="Carlito"/>
                <a:cs typeface="Carlito"/>
              </a:rPr>
              <a:t>to;</a:t>
            </a:r>
            <a:endParaRPr sz="3200" dirty="0">
              <a:latin typeface="Carlito"/>
              <a:cs typeface="Carlito"/>
            </a:endParaRPr>
          </a:p>
          <a:p>
            <a:pPr marL="926465" marR="728980" lvl="1" indent="-457200" algn="just">
              <a:lnSpc>
                <a:spcPct val="100000"/>
              </a:lnSpc>
              <a:spcBef>
                <a:spcPts val="605"/>
              </a:spcBef>
              <a:buAutoNum type="arabicPeriod"/>
              <a:tabLst>
                <a:tab pos="926465" algn="l"/>
                <a:tab pos="927100" algn="l"/>
              </a:tabLst>
            </a:pPr>
            <a:r>
              <a:rPr lang="en-US" sz="2800" dirty="0"/>
              <a:t>Demonstrate solving of a computing problem for various datasets to aid the visualization of the algorithm.</a:t>
            </a:r>
          </a:p>
          <a:p>
            <a:pPr marL="926465" marR="728980" lvl="1" indent="-457200" algn="just">
              <a:lnSpc>
                <a:spcPct val="100000"/>
              </a:lnSpc>
              <a:spcBef>
                <a:spcPts val="605"/>
              </a:spcBef>
              <a:buAutoNum type="arabicPeriod"/>
              <a:tabLst>
                <a:tab pos="926465" algn="l"/>
                <a:tab pos="927100" algn="l"/>
              </a:tabLst>
            </a:pPr>
            <a:r>
              <a:rPr lang="en-US" sz="2800" dirty="0"/>
              <a:t>Examine the working of the algorithm and infer its time complexity by applying suitable techniques. </a:t>
            </a:r>
          </a:p>
          <a:p>
            <a:pPr marL="926465" marR="728980" lvl="1" indent="-457200" algn="just">
              <a:lnSpc>
                <a:spcPct val="100000"/>
              </a:lnSpc>
              <a:spcBef>
                <a:spcPts val="605"/>
              </a:spcBef>
              <a:buAutoNum type="arabicPeriod"/>
              <a:tabLst>
                <a:tab pos="926465" algn="l"/>
                <a:tab pos="927100" algn="l"/>
              </a:tabLst>
            </a:pPr>
            <a:r>
              <a:rPr lang="en-US" sz="2800" dirty="0"/>
              <a:t>Design and implement algorithms to solve real time computing problems using suitable algorithmic design techniques.</a:t>
            </a:r>
            <a:endParaRPr sz="2800" dirty="0">
              <a:latin typeface="Carlito"/>
              <a:cs typeface="Carl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0600" y="536743"/>
            <a:ext cx="2667000" cy="574040"/>
          </a:xfrm>
          <a:prstGeom prst="rect">
            <a:avLst/>
          </a:prstGeom>
        </p:spPr>
        <p:txBody>
          <a:bodyPr vert="horz" wrap="square" lIns="0" tIns="12700" rIns="0" bIns="0" rtlCol="0">
            <a:spAutoFit/>
          </a:bodyPr>
          <a:lstStyle/>
          <a:p>
            <a:pPr marL="12700">
              <a:lnSpc>
                <a:spcPct val="100000"/>
              </a:lnSpc>
              <a:spcBef>
                <a:spcPts val="100"/>
              </a:spcBef>
            </a:pPr>
            <a:r>
              <a:rPr spc="-10" dirty="0">
                <a:solidFill>
                  <a:srgbClr val="BF0000"/>
                </a:solidFill>
              </a:rPr>
              <a:t>Algorithm</a:t>
            </a:r>
          </a:p>
        </p:txBody>
      </p:sp>
      <p:sp>
        <p:nvSpPr>
          <p:cNvPr id="3" name="object 3"/>
          <p:cNvSpPr/>
          <p:nvPr/>
        </p:nvSpPr>
        <p:spPr>
          <a:xfrm>
            <a:off x="1371599" y="1397277"/>
            <a:ext cx="7110983" cy="2577084"/>
          </a:xfrm>
          <a:prstGeom prst="rect">
            <a:avLst/>
          </a:prstGeom>
          <a:blipFill>
            <a:blip r:embed="rId2" cstate="print"/>
            <a:stretch>
              <a:fillRect/>
            </a:stretch>
          </a:blipFill>
        </p:spPr>
        <p:txBody>
          <a:bodyPr wrap="square" lIns="0" tIns="0" rIns="0" bIns="0" rtlCol="0"/>
          <a:lstStyle/>
          <a:p>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6</a:t>
            </a:fld>
            <a:endParaRPr dirty="0"/>
          </a:p>
        </p:txBody>
      </p:sp>
      <p:pic>
        <p:nvPicPr>
          <p:cNvPr id="6" name="Picture 5">
            <a:extLst>
              <a:ext uri="{FF2B5EF4-FFF2-40B4-BE49-F238E27FC236}">
                <a16:creationId xmlns:a16="http://schemas.microsoft.com/office/drawing/2014/main" id="{21D8E15C-BC84-6D95-FDC5-75B9C4011570}"/>
              </a:ext>
            </a:extLst>
          </p:cNvPr>
          <p:cNvPicPr>
            <a:picLocks noChangeAspect="1"/>
          </p:cNvPicPr>
          <p:nvPr/>
        </p:nvPicPr>
        <p:blipFill>
          <a:blip r:embed="rId3"/>
          <a:stretch>
            <a:fillRect/>
          </a:stretch>
        </p:blipFill>
        <p:spPr>
          <a:xfrm>
            <a:off x="1752600" y="3974361"/>
            <a:ext cx="6400800" cy="2974276"/>
          </a:xfrm>
          <a:prstGeom prst="rect">
            <a:avLst/>
          </a:prstGeom>
        </p:spPr>
      </p:pic>
      <p:sp>
        <p:nvSpPr>
          <p:cNvPr id="9" name="TextBox 8">
            <a:extLst>
              <a:ext uri="{FF2B5EF4-FFF2-40B4-BE49-F238E27FC236}">
                <a16:creationId xmlns:a16="http://schemas.microsoft.com/office/drawing/2014/main" id="{10BC2276-331F-AD19-D107-B0DA6040966F}"/>
              </a:ext>
            </a:extLst>
          </p:cNvPr>
          <p:cNvSpPr txBox="1"/>
          <p:nvPr/>
        </p:nvSpPr>
        <p:spPr>
          <a:xfrm>
            <a:off x="2412491" y="7099362"/>
            <a:ext cx="5029200" cy="461665"/>
          </a:xfrm>
          <a:prstGeom prst="rect">
            <a:avLst/>
          </a:prstGeom>
          <a:noFill/>
        </p:spPr>
        <p:txBody>
          <a:bodyPr wrap="square">
            <a:spAutoFit/>
          </a:bodyPr>
          <a:lstStyle/>
          <a:p>
            <a:pPr algn="ctr"/>
            <a:r>
              <a:rPr lang="en-US" sz="2400" dirty="0"/>
              <a:t>Figure: The notion of the algorithm</a:t>
            </a:r>
            <a:endParaRPr lang="en-IN"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3138" y="807364"/>
            <a:ext cx="2512061" cy="513715"/>
          </a:xfrm>
          <a:prstGeom prst="rect">
            <a:avLst/>
          </a:prstGeom>
        </p:spPr>
        <p:txBody>
          <a:bodyPr vert="horz" wrap="square" lIns="0" tIns="12700" rIns="0" bIns="0" rtlCol="0">
            <a:spAutoFit/>
          </a:bodyPr>
          <a:lstStyle/>
          <a:p>
            <a:pPr marL="12700">
              <a:lnSpc>
                <a:spcPct val="100000"/>
              </a:lnSpc>
              <a:spcBef>
                <a:spcPts val="100"/>
              </a:spcBef>
            </a:pPr>
            <a:r>
              <a:rPr sz="3200" spc="-80" dirty="0"/>
              <a:t>Text </a:t>
            </a:r>
            <a:r>
              <a:rPr sz="3200" spc="-5" dirty="0"/>
              <a:t>Book</a:t>
            </a:r>
            <a:r>
              <a:rPr sz="3200" spc="-30" dirty="0"/>
              <a:t> </a:t>
            </a:r>
            <a:r>
              <a:rPr sz="3200" dirty="0"/>
              <a:t>-1</a:t>
            </a: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spc="-5" dirty="0"/>
              <a:t>18CS42-Design </a:t>
            </a:r>
            <a:r>
              <a:rPr dirty="0"/>
              <a:t>and </a:t>
            </a:r>
            <a:r>
              <a:rPr spc="-5" dirty="0"/>
              <a:t>Analysis </a:t>
            </a:r>
            <a:r>
              <a:rPr dirty="0"/>
              <a:t>of</a:t>
            </a:r>
            <a:r>
              <a:rPr spc="-40" dirty="0"/>
              <a:t> </a:t>
            </a:r>
            <a:r>
              <a:rPr spc="-5" dirty="0"/>
              <a:t>Algorithms</a:t>
            </a: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7</a:t>
            </a:fld>
            <a:endParaRPr dirty="0"/>
          </a:p>
        </p:txBody>
      </p:sp>
      <p:pic>
        <p:nvPicPr>
          <p:cNvPr id="10" name="Picture 9">
            <a:extLst>
              <a:ext uri="{FF2B5EF4-FFF2-40B4-BE49-F238E27FC236}">
                <a16:creationId xmlns:a16="http://schemas.microsoft.com/office/drawing/2014/main" id="{F5218DCA-DB28-6212-987C-1D6690243934}"/>
              </a:ext>
            </a:extLst>
          </p:cNvPr>
          <p:cNvPicPr>
            <a:picLocks noChangeAspect="1"/>
          </p:cNvPicPr>
          <p:nvPr/>
        </p:nvPicPr>
        <p:blipFill>
          <a:blip r:embed="rId2"/>
          <a:stretch>
            <a:fillRect/>
          </a:stretch>
        </p:blipFill>
        <p:spPr>
          <a:xfrm>
            <a:off x="993139" y="1905000"/>
            <a:ext cx="3667264" cy="4724400"/>
          </a:xfrm>
          <a:prstGeom prst="rect">
            <a:avLst/>
          </a:prstGeom>
        </p:spPr>
      </p:pic>
      <p:pic>
        <p:nvPicPr>
          <p:cNvPr id="13" name="Picture 12">
            <a:extLst>
              <a:ext uri="{FF2B5EF4-FFF2-40B4-BE49-F238E27FC236}">
                <a16:creationId xmlns:a16="http://schemas.microsoft.com/office/drawing/2014/main" id="{26A68FDC-1852-C26B-EC72-36731FB58013}"/>
              </a:ext>
            </a:extLst>
          </p:cNvPr>
          <p:cNvPicPr>
            <a:picLocks noChangeAspect="1"/>
          </p:cNvPicPr>
          <p:nvPr/>
        </p:nvPicPr>
        <p:blipFill>
          <a:blip r:embed="rId3"/>
          <a:stretch>
            <a:fillRect/>
          </a:stretch>
        </p:blipFill>
        <p:spPr>
          <a:xfrm>
            <a:off x="5029200" y="1905000"/>
            <a:ext cx="3583014" cy="4724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3138" y="807364"/>
            <a:ext cx="2588261" cy="513715"/>
          </a:xfrm>
          <a:prstGeom prst="rect">
            <a:avLst/>
          </a:prstGeom>
        </p:spPr>
        <p:txBody>
          <a:bodyPr vert="horz" wrap="square" lIns="0" tIns="12700" rIns="0" bIns="0" rtlCol="0">
            <a:spAutoFit/>
          </a:bodyPr>
          <a:lstStyle/>
          <a:p>
            <a:pPr marL="12700">
              <a:lnSpc>
                <a:spcPct val="100000"/>
              </a:lnSpc>
              <a:spcBef>
                <a:spcPts val="100"/>
              </a:spcBef>
            </a:pPr>
            <a:r>
              <a:rPr sz="3200" spc="-80" dirty="0"/>
              <a:t>Text </a:t>
            </a:r>
            <a:r>
              <a:rPr sz="3200" spc="-5" dirty="0"/>
              <a:t>Book</a:t>
            </a:r>
            <a:r>
              <a:rPr sz="3200" spc="-30" dirty="0"/>
              <a:t> </a:t>
            </a:r>
            <a:r>
              <a:rPr sz="3200" dirty="0"/>
              <a:t>-2</a:t>
            </a:r>
          </a:p>
        </p:txBody>
      </p:sp>
      <p:sp>
        <p:nvSpPr>
          <p:cNvPr id="3" name="object 3"/>
          <p:cNvSpPr/>
          <p:nvPr/>
        </p:nvSpPr>
        <p:spPr>
          <a:xfrm>
            <a:off x="3037203" y="1752600"/>
            <a:ext cx="3973197" cy="4831080"/>
          </a:xfrm>
          <a:prstGeom prst="rect">
            <a:avLst/>
          </a:prstGeom>
          <a:blipFill>
            <a:blip r:embed="rId2" cstate="print"/>
            <a:stretch>
              <a:fillRect/>
            </a:stretch>
          </a:blipFill>
        </p:spPr>
        <p:txBody>
          <a:bodyPr wrap="square" lIns="0" tIns="0" rIns="0" bIns="0" rtlCol="0"/>
          <a:lstStyle/>
          <a:p>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8</a:t>
            </a:fld>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38835" y="375133"/>
            <a:ext cx="8456930" cy="713610"/>
          </a:xfrm>
          <a:custGeom>
            <a:avLst/>
            <a:gdLst/>
            <a:ahLst/>
            <a:cxnLst/>
            <a:rect l="l" t="t" r="r" b="b"/>
            <a:pathLst>
              <a:path w="8380730" h="1247139">
                <a:moveTo>
                  <a:pt x="8380476" y="0"/>
                </a:moveTo>
                <a:lnTo>
                  <a:pt x="0" y="0"/>
                </a:lnTo>
                <a:lnTo>
                  <a:pt x="0" y="1246631"/>
                </a:lnTo>
                <a:lnTo>
                  <a:pt x="8380476" y="1246631"/>
                </a:lnTo>
                <a:lnTo>
                  <a:pt x="8380476" y="0"/>
                </a:lnTo>
                <a:close/>
              </a:path>
            </a:pathLst>
          </a:custGeom>
          <a:solidFill>
            <a:srgbClr val="DBEDF4"/>
          </a:solidFill>
        </p:spPr>
        <p:txBody>
          <a:bodyPr wrap="square" lIns="0" tIns="0" rIns="0" bIns="0" rtlCol="0"/>
          <a:lstStyle/>
          <a:p>
            <a:endParaRPr/>
          </a:p>
        </p:txBody>
      </p:sp>
      <p:sp>
        <p:nvSpPr>
          <p:cNvPr id="3" name="object 3"/>
          <p:cNvSpPr txBox="1">
            <a:spLocks noGrp="1"/>
          </p:cNvSpPr>
          <p:nvPr>
            <p:ph type="title"/>
          </p:nvPr>
        </p:nvSpPr>
        <p:spPr>
          <a:xfrm>
            <a:off x="952500" y="375133"/>
            <a:ext cx="10134599" cy="1123384"/>
          </a:xfrm>
          <a:prstGeom prst="rect">
            <a:avLst/>
          </a:prstGeom>
        </p:spPr>
        <p:txBody>
          <a:bodyPr vert="horz" wrap="square" lIns="0" tIns="45720" rIns="0" bIns="0" rtlCol="0">
            <a:spAutoFit/>
          </a:bodyPr>
          <a:lstStyle/>
          <a:p>
            <a:pPr marL="241935" marR="3358515">
              <a:lnSpc>
                <a:spcPct val="100000"/>
              </a:lnSpc>
              <a:spcBef>
                <a:spcPts val="360"/>
              </a:spcBef>
            </a:pPr>
            <a:r>
              <a:rPr lang="en-US" spc="-5" dirty="0">
                <a:solidFill>
                  <a:srgbClr val="BF0000"/>
                </a:solidFill>
              </a:rPr>
              <a:t>Unit</a:t>
            </a:r>
            <a:r>
              <a:rPr spc="-5" dirty="0">
                <a:solidFill>
                  <a:srgbClr val="BF0000"/>
                </a:solidFill>
              </a:rPr>
              <a:t> </a:t>
            </a:r>
            <a:r>
              <a:rPr dirty="0">
                <a:solidFill>
                  <a:srgbClr val="BF0000"/>
                </a:solidFill>
              </a:rPr>
              <a:t>1 – </a:t>
            </a:r>
            <a:r>
              <a:rPr spc="-5" dirty="0">
                <a:solidFill>
                  <a:srgbClr val="BF0000"/>
                </a:solidFill>
              </a:rPr>
              <a:t>Outline  </a:t>
            </a:r>
            <a:r>
              <a:rPr lang="en-US" spc="-5" dirty="0">
                <a:solidFill>
                  <a:srgbClr val="BF0000"/>
                </a:solidFill>
              </a:rPr>
              <a:t/>
            </a:r>
            <a:br>
              <a:rPr lang="en-US" spc="-5" dirty="0">
                <a:solidFill>
                  <a:srgbClr val="BF0000"/>
                </a:solidFill>
              </a:rPr>
            </a:br>
            <a:endParaRPr sz="3400" spc="-10" dirty="0"/>
          </a:p>
        </p:txBody>
      </p:sp>
      <p:sp>
        <p:nvSpPr>
          <p:cNvPr id="4" name="object 4"/>
          <p:cNvSpPr/>
          <p:nvPr/>
        </p:nvSpPr>
        <p:spPr>
          <a:xfrm>
            <a:off x="838835" y="1295400"/>
            <a:ext cx="8456930" cy="5810858"/>
          </a:xfrm>
          <a:custGeom>
            <a:avLst/>
            <a:gdLst/>
            <a:ahLst/>
            <a:cxnLst/>
            <a:rect l="l" t="t" r="r" b="b"/>
            <a:pathLst>
              <a:path w="8456930" h="4220209">
                <a:moveTo>
                  <a:pt x="8456676" y="0"/>
                </a:moveTo>
                <a:lnTo>
                  <a:pt x="0" y="0"/>
                </a:lnTo>
                <a:lnTo>
                  <a:pt x="0" y="1524000"/>
                </a:lnTo>
                <a:lnTo>
                  <a:pt x="0" y="1525524"/>
                </a:lnTo>
                <a:lnTo>
                  <a:pt x="0" y="4219956"/>
                </a:lnTo>
                <a:lnTo>
                  <a:pt x="8456676" y="4219956"/>
                </a:lnTo>
                <a:lnTo>
                  <a:pt x="8456676" y="1525524"/>
                </a:lnTo>
                <a:lnTo>
                  <a:pt x="8456676" y="1524000"/>
                </a:lnTo>
                <a:lnTo>
                  <a:pt x="8456676" y="0"/>
                </a:lnTo>
                <a:close/>
              </a:path>
            </a:pathLst>
          </a:custGeom>
          <a:solidFill>
            <a:srgbClr val="DBEDF4"/>
          </a:solidFill>
        </p:spPr>
        <p:txBody>
          <a:bodyPr wrap="square" lIns="0" tIns="0" rIns="0" bIns="0" rtlCol="0"/>
          <a:lstStyle/>
          <a:p>
            <a:endParaRPr/>
          </a:p>
        </p:txBody>
      </p:sp>
      <p:sp>
        <p:nvSpPr>
          <p:cNvPr id="5" name="object 5"/>
          <p:cNvSpPr txBox="1"/>
          <p:nvPr/>
        </p:nvSpPr>
        <p:spPr>
          <a:xfrm>
            <a:off x="838835" y="1221314"/>
            <a:ext cx="7906384" cy="5884944"/>
          </a:xfrm>
          <a:prstGeom prst="rect">
            <a:avLst/>
          </a:prstGeom>
        </p:spPr>
        <p:txBody>
          <a:bodyPr vert="horz" wrap="square" lIns="0" tIns="97790" rIns="0" bIns="0" rtlCol="0">
            <a:spAutoFit/>
          </a:bodyPr>
          <a:lstStyle/>
          <a:p>
            <a:pPr marL="12065">
              <a:lnSpc>
                <a:spcPct val="100000"/>
              </a:lnSpc>
              <a:spcBef>
                <a:spcPts val="770"/>
              </a:spcBef>
              <a:tabLst>
                <a:tab pos="527685" algn="l"/>
                <a:tab pos="528320" algn="l"/>
              </a:tabLst>
            </a:pPr>
            <a:r>
              <a:rPr lang="en-US" sz="3200" spc="-15" dirty="0">
                <a:solidFill>
                  <a:srgbClr val="0000CC"/>
                </a:solidFill>
              </a:rPr>
              <a:t>Fundamentals of Algorithm Analysis</a:t>
            </a:r>
            <a:endParaRPr lang="en-US" sz="3200" spc="-20" dirty="0">
              <a:solidFill>
                <a:srgbClr val="0000CC"/>
              </a:solidFill>
              <a:latin typeface="Carlito"/>
            </a:endParaRPr>
          </a:p>
          <a:p>
            <a:pPr marL="527685" indent="-515620">
              <a:lnSpc>
                <a:spcPct val="100000"/>
              </a:lnSpc>
              <a:spcBef>
                <a:spcPts val="770"/>
              </a:spcBef>
              <a:buAutoNum type="arabicPeriod"/>
              <a:tabLst>
                <a:tab pos="527685" algn="l"/>
                <a:tab pos="528320" algn="l"/>
              </a:tabLst>
            </a:pPr>
            <a:r>
              <a:rPr lang="en-US" sz="2800" spc="-20" dirty="0">
                <a:latin typeface="Carlito"/>
              </a:rPr>
              <a:t>Definition of algorithm </a:t>
            </a:r>
          </a:p>
          <a:p>
            <a:pPr marL="527685" indent="-515620">
              <a:lnSpc>
                <a:spcPct val="100000"/>
              </a:lnSpc>
              <a:spcBef>
                <a:spcPts val="770"/>
              </a:spcBef>
              <a:buAutoNum type="arabicPeriod"/>
              <a:tabLst>
                <a:tab pos="527685" algn="l"/>
                <a:tab pos="528320" algn="l"/>
              </a:tabLst>
            </a:pPr>
            <a:r>
              <a:rPr lang="en-IN" sz="2800" spc="-20" dirty="0">
                <a:latin typeface="Carlito"/>
              </a:rPr>
              <a:t>Algorithmic Problem Solving</a:t>
            </a:r>
            <a:endParaRPr sz="2800" spc="-20" dirty="0">
              <a:latin typeface="Carlito"/>
            </a:endParaRPr>
          </a:p>
          <a:p>
            <a:pPr marL="527685" indent="-515620">
              <a:lnSpc>
                <a:spcPct val="100000"/>
              </a:lnSpc>
              <a:spcBef>
                <a:spcPts val="675"/>
              </a:spcBef>
              <a:buAutoNum type="arabicPeriod"/>
              <a:tabLst>
                <a:tab pos="527685" algn="l"/>
                <a:tab pos="528320" algn="l"/>
              </a:tabLst>
            </a:pPr>
            <a:r>
              <a:rPr lang="en-US" sz="2800" dirty="0"/>
              <a:t>Framework for Analysis of algorithm efficiency</a:t>
            </a:r>
          </a:p>
          <a:p>
            <a:pPr marL="527685" indent="-515620">
              <a:lnSpc>
                <a:spcPct val="100000"/>
              </a:lnSpc>
              <a:spcBef>
                <a:spcPts val="675"/>
              </a:spcBef>
              <a:buAutoNum type="arabicPeriod"/>
              <a:tabLst>
                <a:tab pos="527685" algn="l"/>
                <a:tab pos="528320" algn="l"/>
              </a:tabLst>
            </a:pPr>
            <a:r>
              <a:rPr sz="2800" spc="-20" dirty="0">
                <a:latin typeface="Carlito"/>
                <a:cs typeface="Carlito"/>
              </a:rPr>
              <a:t>Asymptotic</a:t>
            </a:r>
            <a:r>
              <a:rPr sz="2800" spc="-5" dirty="0">
                <a:latin typeface="Carlito"/>
                <a:cs typeface="Carlito"/>
              </a:rPr>
              <a:t> </a:t>
            </a:r>
            <a:r>
              <a:rPr sz="2800" spc="-15" dirty="0">
                <a:latin typeface="Carlito"/>
                <a:cs typeface="Carlito"/>
              </a:rPr>
              <a:t>Notations</a:t>
            </a:r>
            <a:endParaRPr sz="2800" dirty="0">
              <a:latin typeface="Carlito"/>
              <a:cs typeface="Carlito"/>
            </a:endParaRPr>
          </a:p>
          <a:p>
            <a:pPr marL="527685" indent="-515620">
              <a:lnSpc>
                <a:spcPct val="100000"/>
              </a:lnSpc>
              <a:spcBef>
                <a:spcPts val="670"/>
              </a:spcBef>
              <a:buAutoNum type="arabicPeriod"/>
              <a:tabLst>
                <a:tab pos="527685" algn="l"/>
                <a:tab pos="528320" algn="l"/>
              </a:tabLst>
            </a:pPr>
            <a:r>
              <a:rPr sz="2800" spc="-15" dirty="0">
                <a:latin typeface="Carlito"/>
                <a:cs typeface="Carlito"/>
              </a:rPr>
              <a:t>Mathematical </a:t>
            </a:r>
            <a:r>
              <a:rPr sz="2800" spc="-10" dirty="0">
                <a:latin typeface="Carlito"/>
                <a:cs typeface="Carlito"/>
              </a:rPr>
              <a:t>analysis </a:t>
            </a:r>
            <a:r>
              <a:rPr sz="2800" spc="-5" dirty="0">
                <a:latin typeface="Carlito"/>
                <a:cs typeface="Carlito"/>
              </a:rPr>
              <a:t>of </a:t>
            </a:r>
            <a:r>
              <a:rPr sz="2800" spc="-15" dirty="0">
                <a:latin typeface="Carlito"/>
                <a:cs typeface="Carlito"/>
              </a:rPr>
              <a:t>Non-Recursive</a:t>
            </a:r>
            <a:r>
              <a:rPr sz="2800" spc="55" dirty="0">
                <a:latin typeface="Carlito"/>
                <a:cs typeface="Carlito"/>
              </a:rPr>
              <a:t> </a:t>
            </a:r>
            <a:r>
              <a:rPr sz="2800" spc="-10" dirty="0">
                <a:latin typeface="Carlito"/>
                <a:cs typeface="Carlito"/>
              </a:rPr>
              <a:t>algorithms</a:t>
            </a:r>
            <a:endParaRPr sz="2800" dirty="0">
              <a:latin typeface="Carlito"/>
              <a:cs typeface="Carlito"/>
            </a:endParaRPr>
          </a:p>
          <a:p>
            <a:pPr marL="527685" indent="-515620">
              <a:lnSpc>
                <a:spcPct val="100000"/>
              </a:lnSpc>
              <a:spcBef>
                <a:spcPts val="675"/>
              </a:spcBef>
              <a:buAutoNum type="arabicPeriod"/>
              <a:tabLst>
                <a:tab pos="527685" algn="l"/>
                <a:tab pos="528320" algn="l"/>
              </a:tabLst>
            </a:pPr>
            <a:r>
              <a:rPr sz="2800" spc="-15" dirty="0">
                <a:latin typeface="Carlito"/>
                <a:cs typeface="Carlito"/>
              </a:rPr>
              <a:t>Mathematical </a:t>
            </a:r>
            <a:r>
              <a:rPr sz="2800" spc="-10" dirty="0">
                <a:latin typeface="Carlito"/>
                <a:cs typeface="Carlito"/>
              </a:rPr>
              <a:t>analysis </a:t>
            </a:r>
            <a:r>
              <a:rPr sz="2800" spc="-5" dirty="0">
                <a:latin typeface="Carlito"/>
                <a:cs typeface="Carlito"/>
              </a:rPr>
              <a:t>of </a:t>
            </a:r>
            <a:r>
              <a:rPr sz="2800" spc="-20" dirty="0">
                <a:latin typeface="Carlito"/>
                <a:cs typeface="Carlito"/>
              </a:rPr>
              <a:t>Recursive</a:t>
            </a:r>
            <a:r>
              <a:rPr sz="2800" spc="20" dirty="0">
                <a:latin typeface="Carlito"/>
                <a:cs typeface="Carlito"/>
              </a:rPr>
              <a:t> </a:t>
            </a:r>
            <a:r>
              <a:rPr sz="2800" spc="-10" dirty="0">
                <a:latin typeface="Carlito"/>
                <a:cs typeface="Carlito"/>
              </a:rPr>
              <a:t>algorithms</a:t>
            </a:r>
            <a:endParaRPr lang="en-US" sz="2800" spc="-10" dirty="0">
              <a:latin typeface="Carlito"/>
              <a:cs typeface="Carlito"/>
            </a:endParaRPr>
          </a:p>
          <a:p>
            <a:pPr marL="12065">
              <a:lnSpc>
                <a:spcPct val="100000"/>
              </a:lnSpc>
              <a:spcBef>
                <a:spcPts val="675"/>
              </a:spcBef>
              <a:tabLst>
                <a:tab pos="527685" algn="l"/>
                <a:tab pos="528320" algn="l"/>
              </a:tabLst>
            </a:pPr>
            <a:r>
              <a:rPr lang="en-IN" sz="3200" spc="-15" dirty="0">
                <a:solidFill>
                  <a:srgbClr val="0000CC"/>
                </a:solidFill>
              </a:rPr>
              <a:t>Brute Force</a:t>
            </a:r>
            <a:endParaRPr lang="en-US" sz="3200" spc="-15" dirty="0">
              <a:solidFill>
                <a:srgbClr val="0000CC"/>
              </a:solidFill>
            </a:endParaRPr>
          </a:p>
          <a:p>
            <a:pPr marL="527685" indent="-515620">
              <a:lnSpc>
                <a:spcPct val="100000"/>
              </a:lnSpc>
              <a:spcBef>
                <a:spcPts val="675"/>
              </a:spcBef>
              <a:buAutoNum type="arabicPeriod"/>
              <a:tabLst>
                <a:tab pos="527685" algn="l"/>
                <a:tab pos="528320" algn="l"/>
              </a:tabLst>
            </a:pPr>
            <a:r>
              <a:rPr lang="en-IN" sz="2800" dirty="0"/>
              <a:t>Bubble Sort</a:t>
            </a:r>
          </a:p>
          <a:p>
            <a:pPr marL="527685" indent="-515620">
              <a:lnSpc>
                <a:spcPct val="100000"/>
              </a:lnSpc>
              <a:spcBef>
                <a:spcPts val="675"/>
              </a:spcBef>
              <a:buAutoNum type="arabicPeriod"/>
              <a:tabLst>
                <a:tab pos="527685" algn="l"/>
                <a:tab pos="528320" algn="l"/>
              </a:tabLst>
            </a:pPr>
            <a:r>
              <a:rPr lang="en-IN" sz="2800" dirty="0"/>
              <a:t>Selection Sort</a:t>
            </a:r>
          </a:p>
          <a:p>
            <a:pPr marL="527685" indent="-515620">
              <a:lnSpc>
                <a:spcPct val="100000"/>
              </a:lnSpc>
              <a:spcBef>
                <a:spcPts val="675"/>
              </a:spcBef>
              <a:buAutoNum type="arabicPeriod"/>
              <a:tabLst>
                <a:tab pos="527685" algn="l"/>
                <a:tab pos="528320" algn="l"/>
              </a:tabLst>
            </a:pPr>
            <a:r>
              <a:rPr lang="en-IN" sz="2800" dirty="0"/>
              <a:t>String Matching</a:t>
            </a:r>
            <a:endParaRPr sz="2800" dirty="0">
              <a:latin typeface="Carlito"/>
              <a:cs typeface="Carlito"/>
            </a:endParaRPr>
          </a:p>
        </p:txBody>
      </p:sp>
      <p:sp>
        <p:nvSpPr>
          <p:cNvPr id="10" name="object 10"/>
          <p:cNvSpPr txBox="1">
            <a:spLocks noGrp="1"/>
          </p:cNvSpPr>
          <p:nvPr>
            <p:ph type="sldNum" sz="quarter" idx="7"/>
          </p:nvPr>
        </p:nvSpPr>
        <p:spPr>
          <a:xfrm>
            <a:off x="9323474" y="7218833"/>
            <a:ext cx="232409" cy="178434"/>
          </a:xfrm>
          <a:prstGeom prst="rect">
            <a:avLst/>
          </a:prstGeom>
        </p:spPr>
        <p:txBody>
          <a:bodyPr vert="horz" wrap="square" lIns="0" tIns="0" rIns="0" bIns="0" rtlCol="0">
            <a:spAutoFit/>
          </a:bodyPr>
          <a:lstStyle/>
          <a:p>
            <a:pPr marL="38100">
              <a:lnSpc>
                <a:spcPts val="1240"/>
              </a:lnSpc>
            </a:pPr>
            <a:fld id="{81D60167-4931-47E6-BA6A-407CBD079E47}" type="slidenum">
              <a:rPr dirty="0"/>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2A505-24AE-F113-547F-9859FC9CE5A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AF46F83-CE34-9A8A-17CF-5D89F9E06449}"/>
              </a:ext>
            </a:extLst>
          </p:cNvPr>
          <p:cNvSpPr/>
          <p:nvPr/>
        </p:nvSpPr>
        <p:spPr>
          <a:xfrm>
            <a:off x="838835" y="375133"/>
            <a:ext cx="8456930" cy="713610"/>
          </a:xfrm>
          <a:custGeom>
            <a:avLst/>
            <a:gdLst/>
            <a:ahLst/>
            <a:cxnLst/>
            <a:rect l="l" t="t" r="r" b="b"/>
            <a:pathLst>
              <a:path w="8380730" h="1247139">
                <a:moveTo>
                  <a:pt x="8380476" y="0"/>
                </a:moveTo>
                <a:lnTo>
                  <a:pt x="0" y="0"/>
                </a:lnTo>
                <a:lnTo>
                  <a:pt x="0" y="1246631"/>
                </a:lnTo>
                <a:lnTo>
                  <a:pt x="8380476" y="1246631"/>
                </a:lnTo>
                <a:lnTo>
                  <a:pt x="8380476" y="0"/>
                </a:lnTo>
                <a:close/>
              </a:path>
            </a:pathLst>
          </a:custGeom>
          <a:solidFill>
            <a:srgbClr val="DBEDF4"/>
          </a:solidFill>
        </p:spPr>
        <p:txBody>
          <a:bodyPr wrap="square" lIns="0" tIns="0" rIns="0" bIns="0" rtlCol="0"/>
          <a:lstStyle/>
          <a:p>
            <a:endParaRPr/>
          </a:p>
        </p:txBody>
      </p:sp>
      <p:sp>
        <p:nvSpPr>
          <p:cNvPr id="3" name="object 3">
            <a:extLst>
              <a:ext uri="{FF2B5EF4-FFF2-40B4-BE49-F238E27FC236}">
                <a16:creationId xmlns:a16="http://schemas.microsoft.com/office/drawing/2014/main" id="{8962673A-6622-5FED-EEE2-056F42484DFD}"/>
              </a:ext>
            </a:extLst>
          </p:cNvPr>
          <p:cNvSpPr txBox="1">
            <a:spLocks noGrp="1"/>
          </p:cNvSpPr>
          <p:nvPr>
            <p:ph type="title"/>
          </p:nvPr>
        </p:nvSpPr>
        <p:spPr>
          <a:xfrm>
            <a:off x="952500" y="375133"/>
            <a:ext cx="10134599" cy="1123384"/>
          </a:xfrm>
          <a:prstGeom prst="rect">
            <a:avLst/>
          </a:prstGeom>
        </p:spPr>
        <p:txBody>
          <a:bodyPr vert="horz" wrap="square" lIns="0" tIns="45720" rIns="0" bIns="0" rtlCol="0">
            <a:spAutoFit/>
          </a:bodyPr>
          <a:lstStyle/>
          <a:p>
            <a:pPr marL="241935" marR="3358515">
              <a:lnSpc>
                <a:spcPct val="100000"/>
              </a:lnSpc>
              <a:spcBef>
                <a:spcPts val="360"/>
              </a:spcBef>
            </a:pPr>
            <a:r>
              <a:rPr lang="en-US" spc="-5" dirty="0">
                <a:solidFill>
                  <a:srgbClr val="BF0000"/>
                </a:solidFill>
              </a:rPr>
              <a:t>Unit</a:t>
            </a:r>
            <a:r>
              <a:rPr spc="-5" dirty="0">
                <a:solidFill>
                  <a:srgbClr val="BF0000"/>
                </a:solidFill>
              </a:rPr>
              <a:t> </a:t>
            </a:r>
            <a:r>
              <a:rPr dirty="0">
                <a:solidFill>
                  <a:srgbClr val="BF0000"/>
                </a:solidFill>
              </a:rPr>
              <a:t>1 – </a:t>
            </a:r>
            <a:r>
              <a:rPr spc="-5" dirty="0">
                <a:solidFill>
                  <a:srgbClr val="BF0000"/>
                </a:solidFill>
              </a:rPr>
              <a:t>Outline  </a:t>
            </a:r>
            <a:r>
              <a:rPr lang="en-US" spc="-5" dirty="0">
                <a:solidFill>
                  <a:srgbClr val="BF0000"/>
                </a:solidFill>
              </a:rPr>
              <a:t/>
            </a:r>
            <a:br>
              <a:rPr lang="en-US" spc="-5" dirty="0">
                <a:solidFill>
                  <a:srgbClr val="BF0000"/>
                </a:solidFill>
              </a:rPr>
            </a:br>
            <a:endParaRPr sz="3400" spc="-10" dirty="0"/>
          </a:p>
        </p:txBody>
      </p:sp>
      <p:sp>
        <p:nvSpPr>
          <p:cNvPr id="5" name="object 5">
            <a:extLst>
              <a:ext uri="{FF2B5EF4-FFF2-40B4-BE49-F238E27FC236}">
                <a16:creationId xmlns:a16="http://schemas.microsoft.com/office/drawing/2014/main" id="{55EED593-528B-03FC-F041-06E974703AF9}"/>
              </a:ext>
            </a:extLst>
          </p:cNvPr>
          <p:cNvSpPr txBox="1"/>
          <p:nvPr/>
        </p:nvSpPr>
        <p:spPr>
          <a:xfrm>
            <a:off x="838835" y="1221314"/>
            <a:ext cx="7906384" cy="5884944"/>
          </a:xfrm>
          <a:prstGeom prst="rect">
            <a:avLst/>
          </a:prstGeom>
        </p:spPr>
        <p:txBody>
          <a:bodyPr vert="horz" wrap="square" lIns="0" tIns="97790" rIns="0" bIns="0" rtlCol="0">
            <a:spAutoFit/>
          </a:bodyPr>
          <a:lstStyle/>
          <a:p>
            <a:pPr marL="12065">
              <a:lnSpc>
                <a:spcPct val="100000"/>
              </a:lnSpc>
              <a:spcBef>
                <a:spcPts val="770"/>
              </a:spcBef>
              <a:tabLst>
                <a:tab pos="527685" algn="l"/>
                <a:tab pos="528320" algn="l"/>
              </a:tabLst>
            </a:pPr>
            <a:r>
              <a:rPr lang="en-US" sz="3200" spc="-15" dirty="0">
                <a:solidFill>
                  <a:srgbClr val="0000CC"/>
                </a:solidFill>
              </a:rPr>
              <a:t>Fundamentals of Algorithm Analysis</a:t>
            </a:r>
            <a:endParaRPr lang="en-US" sz="3200" spc="-20" dirty="0">
              <a:solidFill>
                <a:srgbClr val="0000CC"/>
              </a:solidFill>
              <a:latin typeface="Carlito"/>
            </a:endParaRPr>
          </a:p>
          <a:p>
            <a:pPr marL="527685" indent="-515620">
              <a:lnSpc>
                <a:spcPct val="100000"/>
              </a:lnSpc>
              <a:spcBef>
                <a:spcPts val="770"/>
              </a:spcBef>
              <a:buAutoNum type="arabicPeriod"/>
              <a:tabLst>
                <a:tab pos="527685" algn="l"/>
                <a:tab pos="528320" algn="l"/>
              </a:tabLst>
            </a:pPr>
            <a:r>
              <a:rPr lang="en-US" sz="2800" spc="-20" dirty="0">
                <a:highlight>
                  <a:srgbClr val="FFFF00"/>
                </a:highlight>
                <a:latin typeface="Carlito"/>
              </a:rPr>
              <a:t>Definition of algorithm </a:t>
            </a:r>
          </a:p>
          <a:p>
            <a:pPr marL="527685" indent="-515620">
              <a:lnSpc>
                <a:spcPct val="100000"/>
              </a:lnSpc>
              <a:spcBef>
                <a:spcPts val="770"/>
              </a:spcBef>
              <a:buAutoNum type="arabicPeriod"/>
              <a:tabLst>
                <a:tab pos="527685" algn="l"/>
                <a:tab pos="528320" algn="l"/>
              </a:tabLst>
            </a:pPr>
            <a:r>
              <a:rPr lang="en-IN" sz="2800" spc="-20" dirty="0">
                <a:latin typeface="Carlito"/>
              </a:rPr>
              <a:t>Algorithmic Problem Solving</a:t>
            </a:r>
            <a:endParaRPr sz="2800" spc="-20" dirty="0">
              <a:latin typeface="Carlito"/>
            </a:endParaRPr>
          </a:p>
          <a:p>
            <a:pPr marL="527685" indent="-515620">
              <a:lnSpc>
                <a:spcPct val="100000"/>
              </a:lnSpc>
              <a:spcBef>
                <a:spcPts val="675"/>
              </a:spcBef>
              <a:buAutoNum type="arabicPeriod"/>
              <a:tabLst>
                <a:tab pos="527685" algn="l"/>
                <a:tab pos="528320" algn="l"/>
              </a:tabLst>
            </a:pPr>
            <a:r>
              <a:rPr lang="en-US" sz="2800" dirty="0"/>
              <a:t>Framework for Analysis of algorithm efficiency</a:t>
            </a:r>
          </a:p>
          <a:p>
            <a:pPr marL="527685" indent="-515620">
              <a:lnSpc>
                <a:spcPct val="100000"/>
              </a:lnSpc>
              <a:spcBef>
                <a:spcPts val="675"/>
              </a:spcBef>
              <a:buAutoNum type="arabicPeriod"/>
              <a:tabLst>
                <a:tab pos="527685" algn="l"/>
                <a:tab pos="528320" algn="l"/>
              </a:tabLst>
            </a:pPr>
            <a:r>
              <a:rPr sz="2800" spc="-20" dirty="0">
                <a:latin typeface="Carlito"/>
                <a:cs typeface="Carlito"/>
              </a:rPr>
              <a:t>Asymptotic</a:t>
            </a:r>
            <a:r>
              <a:rPr sz="2800" spc="-5" dirty="0">
                <a:latin typeface="Carlito"/>
                <a:cs typeface="Carlito"/>
              </a:rPr>
              <a:t> </a:t>
            </a:r>
            <a:r>
              <a:rPr sz="2800" spc="-15" dirty="0">
                <a:latin typeface="Carlito"/>
                <a:cs typeface="Carlito"/>
              </a:rPr>
              <a:t>Notations</a:t>
            </a:r>
            <a:endParaRPr sz="2800" dirty="0">
              <a:latin typeface="Carlito"/>
              <a:cs typeface="Carlito"/>
            </a:endParaRPr>
          </a:p>
          <a:p>
            <a:pPr marL="527685" indent="-515620">
              <a:lnSpc>
                <a:spcPct val="100000"/>
              </a:lnSpc>
              <a:spcBef>
                <a:spcPts val="670"/>
              </a:spcBef>
              <a:buAutoNum type="arabicPeriod"/>
              <a:tabLst>
                <a:tab pos="527685" algn="l"/>
                <a:tab pos="528320" algn="l"/>
              </a:tabLst>
            </a:pPr>
            <a:r>
              <a:rPr sz="2800" spc="-15" dirty="0">
                <a:latin typeface="Carlito"/>
                <a:cs typeface="Carlito"/>
              </a:rPr>
              <a:t>Mathematical </a:t>
            </a:r>
            <a:r>
              <a:rPr sz="2800" spc="-10" dirty="0">
                <a:latin typeface="Carlito"/>
                <a:cs typeface="Carlito"/>
              </a:rPr>
              <a:t>analysis </a:t>
            </a:r>
            <a:r>
              <a:rPr sz="2800" spc="-5" dirty="0">
                <a:latin typeface="Carlito"/>
                <a:cs typeface="Carlito"/>
              </a:rPr>
              <a:t>of </a:t>
            </a:r>
            <a:r>
              <a:rPr sz="2800" spc="-15" dirty="0">
                <a:latin typeface="Carlito"/>
                <a:cs typeface="Carlito"/>
              </a:rPr>
              <a:t>Non-Recursive</a:t>
            </a:r>
            <a:r>
              <a:rPr sz="2800" spc="55" dirty="0">
                <a:latin typeface="Carlito"/>
                <a:cs typeface="Carlito"/>
              </a:rPr>
              <a:t> </a:t>
            </a:r>
            <a:r>
              <a:rPr sz="2800" spc="-10" dirty="0">
                <a:latin typeface="Carlito"/>
                <a:cs typeface="Carlito"/>
              </a:rPr>
              <a:t>algorithms</a:t>
            </a:r>
            <a:endParaRPr sz="2800" dirty="0">
              <a:latin typeface="Carlito"/>
              <a:cs typeface="Carlito"/>
            </a:endParaRPr>
          </a:p>
          <a:p>
            <a:pPr marL="527685" indent="-515620">
              <a:lnSpc>
                <a:spcPct val="100000"/>
              </a:lnSpc>
              <a:spcBef>
                <a:spcPts val="675"/>
              </a:spcBef>
              <a:buAutoNum type="arabicPeriod"/>
              <a:tabLst>
                <a:tab pos="527685" algn="l"/>
                <a:tab pos="528320" algn="l"/>
              </a:tabLst>
            </a:pPr>
            <a:r>
              <a:rPr sz="2800" spc="-15" dirty="0">
                <a:latin typeface="Carlito"/>
                <a:cs typeface="Carlito"/>
              </a:rPr>
              <a:t>Mathematical </a:t>
            </a:r>
            <a:r>
              <a:rPr sz="2800" spc="-10" dirty="0">
                <a:latin typeface="Carlito"/>
                <a:cs typeface="Carlito"/>
              </a:rPr>
              <a:t>analysis </a:t>
            </a:r>
            <a:r>
              <a:rPr sz="2800" spc="-5" dirty="0">
                <a:latin typeface="Carlito"/>
                <a:cs typeface="Carlito"/>
              </a:rPr>
              <a:t>of </a:t>
            </a:r>
            <a:r>
              <a:rPr sz="2800" spc="-20" dirty="0">
                <a:latin typeface="Carlito"/>
                <a:cs typeface="Carlito"/>
              </a:rPr>
              <a:t>Recursive</a:t>
            </a:r>
            <a:r>
              <a:rPr sz="2800" spc="20" dirty="0">
                <a:latin typeface="Carlito"/>
                <a:cs typeface="Carlito"/>
              </a:rPr>
              <a:t> </a:t>
            </a:r>
            <a:r>
              <a:rPr sz="2800" spc="-10" dirty="0">
                <a:latin typeface="Carlito"/>
                <a:cs typeface="Carlito"/>
              </a:rPr>
              <a:t>algorithms</a:t>
            </a:r>
            <a:endParaRPr lang="en-US" sz="2800" spc="-10" dirty="0">
              <a:latin typeface="Carlito"/>
              <a:cs typeface="Carlito"/>
            </a:endParaRPr>
          </a:p>
          <a:p>
            <a:pPr marL="12065">
              <a:lnSpc>
                <a:spcPct val="100000"/>
              </a:lnSpc>
              <a:spcBef>
                <a:spcPts val="675"/>
              </a:spcBef>
              <a:tabLst>
                <a:tab pos="527685" algn="l"/>
                <a:tab pos="528320" algn="l"/>
              </a:tabLst>
            </a:pPr>
            <a:r>
              <a:rPr lang="en-IN" sz="3200" spc="-15" dirty="0">
                <a:solidFill>
                  <a:srgbClr val="0000CC"/>
                </a:solidFill>
              </a:rPr>
              <a:t>Brute Force</a:t>
            </a:r>
            <a:endParaRPr lang="en-US" sz="3200" spc="-15" dirty="0">
              <a:solidFill>
                <a:srgbClr val="0000CC"/>
              </a:solidFill>
            </a:endParaRPr>
          </a:p>
          <a:p>
            <a:pPr marL="527685" indent="-515620">
              <a:lnSpc>
                <a:spcPct val="100000"/>
              </a:lnSpc>
              <a:spcBef>
                <a:spcPts val="675"/>
              </a:spcBef>
              <a:buAutoNum type="arabicPeriod"/>
              <a:tabLst>
                <a:tab pos="527685" algn="l"/>
                <a:tab pos="528320" algn="l"/>
              </a:tabLst>
            </a:pPr>
            <a:r>
              <a:rPr lang="en-IN" sz="2800" dirty="0"/>
              <a:t>Bubble Sort</a:t>
            </a:r>
          </a:p>
          <a:p>
            <a:pPr marL="527685" indent="-515620">
              <a:lnSpc>
                <a:spcPct val="100000"/>
              </a:lnSpc>
              <a:spcBef>
                <a:spcPts val="675"/>
              </a:spcBef>
              <a:buAutoNum type="arabicPeriod"/>
              <a:tabLst>
                <a:tab pos="527685" algn="l"/>
                <a:tab pos="528320" algn="l"/>
              </a:tabLst>
            </a:pPr>
            <a:r>
              <a:rPr lang="en-IN" sz="2800" dirty="0"/>
              <a:t>Selection Sort</a:t>
            </a:r>
          </a:p>
          <a:p>
            <a:pPr marL="527685" indent="-515620">
              <a:lnSpc>
                <a:spcPct val="100000"/>
              </a:lnSpc>
              <a:spcBef>
                <a:spcPts val="675"/>
              </a:spcBef>
              <a:buAutoNum type="arabicPeriod"/>
              <a:tabLst>
                <a:tab pos="527685" algn="l"/>
                <a:tab pos="528320" algn="l"/>
              </a:tabLst>
            </a:pPr>
            <a:r>
              <a:rPr lang="en-IN" sz="2800" dirty="0"/>
              <a:t>String Matching</a:t>
            </a:r>
            <a:endParaRPr sz="2800" dirty="0">
              <a:latin typeface="Carlito"/>
              <a:cs typeface="Carlito"/>
            </a:endParaRPr>
          </a:p>
        </p:txBody>
      </p:sp>
      <p:sp>
        <p:nvSpPr>
          <p:cNvPr id="10" name="object 10">
            <a:extLst>
              <a:ext uri="{FF2B5EF4-FFF2-40B4-BE49-F238E27FC236}">
                <a16:creationId xmlns:a16="http://schemas.microsoft.com/office/drawing/2014/main" id="{FCD0DAA4-70F4-FB50-2938-BCDD8813692E}"/>
              </a:ext>
            </a:extLst>
          </p:cNvPr>
          <p:cNvSpPr txBox="1">
            <a:spLocks noGrp="1"/>
          </p:cNvSpPr>
          <p:nvPr>
            <p:ph type="sldNum" sz="quarter" idx="7"/>
          </p:nvPr>
        </p:nvSpPr>
        <p:spPr>
          <a:xfrm>
            <a:off x="9323474" y="7218833"/>
            <a:ext cx="232409" cy="178434"/>
          </a:xfrm>
          <a:prstGeom prst="rect">
            <a:avLst/>
          </a:prstGeom>
        </p:spPr>
        <p:txBody>
          <a:bodyPr vert="horz" wrap="square" lIns="0" tIns="0" rIns="0" bIns="0" rtlCol="0">
            <a:spAutoFit/>
          </a:bodyPr>
          <a:lstStyle/>
          <a:p>
            <a:pPr marL="38100">
              <a:lnSpc>
                <a:spcPts val="1240"/>
              </a:lnSpc>
            </a:pPr>
            <a:fld id="{81D60167-4931-47E6-BA6A-407CBD079E47}" type="slidenum">
              <a:rPr dirty="0"/>
              <a:t>10</a:t>
            </a:fld>
            <a:endParaRPr dirty="0"/>
          </a:p>
        </p:txBody>
      </p:sp>
    </p:spTree>
    <p:extLst>
      <p:ext uri="{BB962C8B-B14F-4D97-AF65-F5344CB8AC3E}">
        <p14:creationId xmlns:p14="http://schemas.microsoft.com/office/powerpoint/2010/main" val="4269149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11</a:t>
            </a:fld>
            <a:endParaRPr dirty="0"/>
          </a:p>
        </p:txBody>
      </p:sp>
      <p:sp>
        <p:nvSpPr>
          <p:cNvPr id="2" name="object 2"/>
          <p:cNvSpPr txBox="1">
            <a:spLocks noGrp="1"/>
          </p:cNvSpPr>
          <p:nvPr>
            <p:ph type="title"/>
          </p:nvPr>
        </p:nvSpPr>
        <p:spPr>
          <a:xfrm>
            <a:off x="2362200" y="533400"/>
            <a:ext cx="5636261" cy="513715"/>
          </a:xfrm>
          <a:prstGeom prst="rect">
            <a:avLst/>
          </a:prstGeom>
        </p:spPr>
        <p:txBody>
          <a:bodyPr vert="horz" wrap="square" lIns="0" tIns="12700" rIns="0" bIns="0" rtlCol="0">
            <a:spAutoFit/>
          </a:bodyPr>
          <a:lstStyle/>
          <a:p>
            <a:pPr marL="12700" algn="ctr">
              <a:lnSpc>
                <a:spcPct val="100000"/>
              </a:lnSpc>
              <a:spcBef>
                <a:spcPts val="100"/>
              </a:spcBef>
            </a:pPr>
            <a:r>
              <a:rPr sz="3200" spc="-10" dirty="0">
                <a:solidFill>
                  <a:srgbClr val="003399"/>
                </a:solidFill>
              </a:rPr>
              <a:t>What </a:t>
            </a:r>
            <a:r>
              <a:rPr sz="3200" spc="-5" dirty="0">
                <a:solidFill>
                  <a:srgbClr val="003399"/>
                </a:solidFill>
              </a:rPr>
              <a:t>is </a:t>
            </a:r>
            <a:r>
              <a:rPr sz="3200" dirty="0">
                <a:solidFill>
                  <a:srgbClr val="003399"/>
                </a:solidFill>
              </a:rPr>
              <a:t>an</a:t>
            </a:r>
            <a:r>
              <a:rPr sz="3200" spc="-25" dirty="0">
                <a:solidFill>
                  <a:srgbClr val="003399"/>
                </a:solidFill>
              </a:rPr>
              <a:t> </a:t>
            </a:r>
            <a:r>
              <a:rPr sz="3200" spc="-10" dirty="0">
                <a:solidFill>
                  <a:srgbClr val="003399"/>
                </a:solidFill>
              </a:rPr>
              <a:t>Algorithm?</a:t>
            </a:r>
            <a:endParaRPr sz="3200" dirty="0"/>
          </a:p>
        </p:txBody>
      </p:sp>
      <p:sp>
        <p:nvSpPr>
          <p:cNvPr id="3" name="object 3"/>
          <p:cNvSpPr txBox="1"/>
          <p:nvPr/>
        </p:nvSpPr>
        <p:spPr>
          <a:xfrm>
            <a:off x="609600" y="1524000"/>
            <a:ext cx="8836661" cy="5729132"/>
          </a:xfrm>
          <a:prstGeom prst="rect">
            <a:avLst/>
          </a:prstGeom>
        </p:spPr>
        <p:txBody>
          <a:bodyPr vert="horz" wrap="square" lIns="0" tIns="57785" rIns="0" bIns="0" rtlCol="0">
            <a:spAutoFit/>
          </a:bodyPr>
          <a:lstStyle/>
          <a:p>
            <a:pPr marL="355600" marR="1306195" indent="-342900" algn="just">
              <a:lnSpc>
                <a:spcPts val="2810"/>
              </a:lnSpc>
              <a:spcBef>
                <a:spcPts val="455"/>
              </a:spcBef>
              <a:buFont typeface="Arial"/>
              <a:buChar char="•"/>
              <a:tabLst>
                <a:tab pos="354965" algn="l"/>
                <a:tab pos="355600" algn="l"/>
              </a:tabLst>
            </a:pPr>
            <a:r>
              <a:rPr sz="2600" dirty="0">
                <a:latin typeface="Carlito"/>
                <a:cs typeface="Carlito"/>
              </a:rPr>
              <a:t>An </a:t>
            </a:r>
            <a:r>
              <a:rPr sz="2600" spc="-5" dirty="0">
                <a:solidFill>
                  <a:srgbClr val="BF0000"/>
                </a:solidFill>
                <a:latin typeface="Carlito"/>
                <a:cs typeface="Carlito"/>
              </a:rPr>
              <a:t>algorithm </a:t>
            </a:r>
            <a:r>
              <a:rPr sz="2600" spc="-5" dirty="0">
                <a:latin typeface="Carlito"/>
                <a:cs typeface="Carlito"/>
              </a:rPr>
              <a:t>is </a:t>
            </a:r>
            <a:r>
              <a:rPr sz="2600" dirty="0">
                <a:latin typeface="Carlito"/>
                <a:cs typeface="Carlito"/>
              </a:rPr>
              <a:t>a </a:t>
            </a:r>
            <a:r>
              <a:rPr sz="2600" spc="-10" dirty="0">
                <a:latin typeface="Carlito"/>
                <a:cs typeface="Carlito"/>
              </a:rPr>
              <a:t>finite </a:t>
            </a:r>
            <a:r>
              <a:rPr sz="2600" spc="-5" dirty="0">
                <a:latin typeface="Carlito"/>
                <a:cs typeface="Carlito"/>
              </a:rPr>
              <a:t>sequence of unambiguous  instructions </a:t>
            </a:r>
            <a:r>
              <a:rPr sz="2600" spc="-15" dirty="0">
                <a:latin typeface="Carlito"/>
                <a:cs typeface="Carlito"/>
              </a:rPr>
              <a:t>to </a:t>
            </a:r>
            <a:r>
              <a:rPr sz="2600" spc="-10" dirty="0">
                <a:latin typeface="Carlito"/>
                <a:cs typeface="Carlito"/>
              </a:rPr>
              <a:t>solve </a:t>
            </a:r>
            <a:r>
              <a:rPr sz="2600" dirty="0">
                <a:latin typeface="Carlito"/>
                <a:cs typeface="Carlito"/>
              </a:rPr>
              <a:t>a </a:t>
            </a:r>
            <a:r>
              <a:rPr sz="2600" spc="-5" dirty="0">
                <a:latin typeface="Carlito"/>
                <a:cs typeface="Carlito"/>
              </a:rPr>
              <a:t>particular</a:t>
            </a:r>
            <a:r>
              <a:rPr sz="2600" spc="-40" dirty="0">
                <a:latin typeface="Carlito"/>
                <a:cs typeface="Carlito"/>
              </a:rPr>
              <a:t> </a:t>
            </a:r>
            <a:r>
              <a:rPr sz="2600" spc="-10" dirty="0">
                <a:latin typeface="Carlito"/>
                <a:cs typeface="Carlito"/>
              </a:rPr>
              <a:t>problem.</a:t>
            </a:r>
            <a:endParaRPr sz="2600" dirty="0">
              <a:latin typeface="Carlito"/>
              <a:cs typeface="Carlito"/>
            </a:endParaRPr>
          </a:p>
          <a:p>
            <a:pPr marL="355600" marR="1016000" indent="-342900">
              <a:lnSpc>
                <a:spcPts val="2810"/>
              </a:lnSpc>
              <a:spcBef>
                <a:spcPts val="1195"/>
              </a:spcBef>
              <a:buFont typeface="Arial"/>
              <a:buChar char="•"/>
              <a:tabLst>
                <a:tab pos="354965" algn="l"/>
                <a:tab pos="355600" algn="l"/>
              </a:tabLst>
            </a:pPr>
            <a:r>
              <a:rPr sz="2600" dirty="0">
                <a:latin typeface="Carlito"/>
                <a:cs typeface="Carlito"/>
              </a:rPr>
              <a:t>In </a:t>
            </a:r>
            <a:r>
              <a:rPr sz="2600" spc="-5" dirty="0">
                <a:latin typeface="Carlito"/>
                <a:cs typeface="Carlito"/>
              </a:rPr>
              <a:t>addition, </a:t>
            </a:r>
            <a:r>
              <a:rPr sz="2600" dirty="0">
                <a:latin typeface="Carlito"/>
                <a:cs typeface="Carlito"/>
              </a:rPr>
              <a:t>all </a:t>
            </a:r>
            <a:r>
              <a:rPr sz="2600" spc="-5" dirty="0">
                <a:latin typeface="Carlito"/>
                <a:cs typeface="Carlito"/>
              </a:rPr>
              <a:t>algorithms </a:t>
            </a:r>
            <a:r>
              <a:rPr sz="2600" spc="-10" dirty="0">
                <a:latin typeface="Carlito"/>
                <a:cs typeface="Carlito"/>
              </a:rPr>
              <a:t>must satisfy </a:t>
            </a:r>
            <a:r>
              <a:rPr sz="2600" dirty="0">
                <a:latin typeface="Carlito"/>
                <a:cs typeface="Carlito"/>
              </a:rPr>
              <a:t>the </a:t>
            </a:r>
            <a:r>
              <a:rPr sz="2600" spc="-15" dirty="0">
                <a:latin typeface="Carlito"/>
                <a:cs typeface="Carlito"/>
              </a:rPr>
              <a:t>following  </a:t>
            </a:r>
            <a:r>
              <a:rPr sz="2600" spc="-5" dirty="0">
                <a:latin typeface="Carlito"/>
                <a:cs typeface="Carlito"/>
              </a:rPr>
              <a:t>criteria:</a:t>
            </a:r>
            <a:endParaRPr sz="2600" dirty="0">
              <a:latin typeface="Carlito"/>
              <a:cs typeface="Carlito"/>
            </a:endParaRPr>
          </a:p>
          <a:p>
            <a:pPr marL="756285" lvl="1" indent="-287655">
              <a:lnSpc>
                <a:spcPct val="100000"/>
              </a:lnSpc>
              <a:spcBef>
                <a:spcPts val="844"/>
              </a:spcBef>
              <a:buFont typeface="Arial"/>
              <a:buChar char="–"/>
              <a:tabLst>
                <a:tab pos="756920" algn="l"/>
              </a:tabLst>
            </a:pPr>
            <a:r>
              <a:rPr sz="2600" i="1" dirty="0">
                <a:solidFill>
                  <a:srgbClr val="0070BF"/>
                </a:solidFill>
                <a:latin typeface="Carlito"/>
                <a:cs typeface="Carlito"/>
              </a:rPr>
              <a:t>Input: </a:t>
            </a:r>
            <a:r>
              <a:rPr sz="2600" spc="-20" dirty="0">
                <a:latin typeface="Carlito"/>
                <a:cs typeface="Carlito"/>
              </a:rPr>
              <a:t>Zero </a:t>
            </a:r>
            <a:r>
              <a:rPr sz="2600" spc="-5" dirty="0">
                <a:latin typeface="Carlito"/>
                <a:cs typeface="Carlito"/>
              </a:rPr>
              <a:t>or </a:t>
            </a:r>
            <a:r>
              <a:rPr sz="2600" spc="-10" dirty="0">
                <a:latin typeface="Carlito"/>
                <a:cs typeface="Carlito"/>
              </a:rPr>
              <a:t>more </a:t>
            </a:r>
            <a:r>
              <a:rPr sz="2600" spc="-5" dirty="0">
                <a:latin typeface="Carlito"/>
                <a:cs typeface="Carlito"/>
              </a:rPr>
              <a:t>quantities </a:t>
            </a:r>
            <a:r>
              <a:rPr sz="2600" spc="-10" dirty="0">
                <a:latin typeface="Carlito"/>
                <a:cs typeface="Carlito"/>
              </a:rPr>
              <a:t>are externally</a:t>
            </a:r>
            <a:r>
              <a:rPr sz="2600" spc="-100" dirty="0">
                <a:latin typeface="Carlito"/>
                <a:cs typeface="Carlito"/>
              </a:rPr>
              <a:t> </a:t>
            </a:r>
            <a:r>
              <a:rPr sz="2600" spc="-5" dirty="0">
                <a:latin typeface="Carlito"/>
                <a:cs typeface="Carlito"/>
              </a:rPr>
              <a:t>supplied.</a:t>
            </a:r>
            <a:endParaRPr sz="2600" dirty="0">
              <a:latin typeface="Carlito"/>
              <a:cs typeface="Carlito"/>
            </a:endParaRPr>
          </a:p>
          <a:p>
            <a:pPr marL="756285" lvl="1" indent="-287655">
              <a:lnSpc>
                <a:spcPct val="100000"/>
              </a:lnSpc>
              <a:spcBef>
                <a:spcPts val="885"/>
              </a:spcBef>
              <a:buFont typeface="Arial"/>
              <a:buChar char="–"/>
              <a:tabLst>
                <a:tab pos="756920" algn="l"/>
              </a:tabLst>
            </a:pPr>
            <a:r>
              <a:rPr sz="2600" i="1" dirty="0">
                <a:solidFill>
                  <a:srgbClr val="0070BF"/>
                </a:solidFill>
                <a:latin typeface="Carlito"/>
                <a:cs typeface="Carlito"/>
              </a:rPr>
              <a:t>Output: </a:t>
            </a:r>
            <a:r>
              <a:rPr sz="2600" spc="-30" dirty="0">
                <a:latin typeface="Carlito"/>
                <a:cs typeface="Carlito"/>
              </a:rPr>
              <a:t>At </a:t>
            </a:r>
            <a:r>
              <a:rPr sz="2600" spc="-10" dirty="0">
                <a:latin typeface="Carlito"/>
                <a:cs typeface="Carlito"/>
              </a:rPr>
              <a:t>least </a:t>
            </a:r>
            <a:r>
              <a:rPr sz="2600" spc="-5" dirty="0">
                <a:latin typeface="Carlito"/>
                <a:cs typeface="Carlito"/>
              </a:rPr>
              <a:t>one quantity is</a:t>
            </a:r>
            <a:r>
              <a:rPr sz="2600" spc="-55" dirty="0">
                <a:latin typeface="Carlito"/>
                <a:cs typeface="Carlito"/>
              </a:rPr>
              <a:t> </a:t>
            </a:r>
            <a:r>
              <a:rPr sz="2600" spc="-10" dirty="0">
                <a:latin typeface="Carlito"/>
                <a:cs typeface="Carlito"/>
              </a:rPr>
              <a:t>produced.</a:t>
            </a:r>
            <a:endParaRPr sz="2600" dirty="0">
              <a:latin typeface="Carlito"/>
              <a:cs typeface="Carlito"/>
            </a:endParaRPr>
          </a:p>
          <a:p>
            <a:pPr marL="756285" lvl="1" indent="-287655">
              <a:lnSpc>
                <a:spcPct val="100000"/>
              </a:lnSpc>
              <a:spcBef>
                <a:spcPts val="890"/>
              </a:spcBef>
              <a:buFont typeface="Arial"/>
              <a:buChar char="–"/>
              <a:tabLst>
                <a:tab pos="756920" algn="l"/>
              </a:tabLst>
            </a:pPr>
            <a:r>
              <a:rPr sz="2600" i="1" spc="-5" dirty="0">
                <a:solidFill>
                  <a:srgbClr val="0070BF"/>
                </a:solidFill>
                <a:latin typeface="Carlito"/>
                <a:cs typeface="Carlito"/>
              </a:rPr>
              <a:t>Definiteness: </a:t>
            </a:r>
            <a:r>
              <a:rPr sz="2600" spc="-15" dirty="0">
                <a:latin typeface="Carlito"/>
                <a:cs typeface="Carlito"/>
              </a:rPr>
              <a:t>Each </a:t>
            </a:r>
            <a:r>
              <a:rPr sz="2600" spc="-5" dirty="0">
                <a:latin typeface="Carlito"/>
                <a:cs typeface="Carlito"/>
              </a:rPr>
              <a:t>instruction is clear </a:t>
            </a:r>
            <a:r>
              <a:rPr sz="2600" dirty="0">
                <a:latin typeface="Carlito"/>
                <a:cs typeface="Carlito"/>
              </a:rPr>
              <a:t>and</a:t>
            </a:r>
            <a:r>
              <a:rPr sz="2600" spc="-50" dirty="0">
                <a:latin typeface="Carlito"/>
                <a:cs typeface="Carlito"/>
              </a:rPr>
              <a:t> </a:t>
            </a:r>
            <a:r>
              <a:rPr sz="2600" spc="-5" dirty="0">
                <a:latin typeface="Carlito"/>
                <a:cs typeface="Carlito"/>
              </a:rPr>
              <a:t>unambiguous.</a:t>
            </a:r>
            <a:endParaRPr sz="2600" dirty="0">
              <a:latin typeface="Carlito"/>
              <a:cs typeface="Carlito"/>
            </a:endParaRPr>
          </a:p>
          <a:p>
            <a:pPr marL="756285" marR="5080" lvl="1" indent="-287020">
              <a:lnSpc>
                <a:spcPts val="2810"/>
              </a:lnSpc>
              <a:spcBef>
                <a:spcPts val="1240"/>
              </a:spcBef>
              <a:buFont typeface="Arial"/>
              <a:buChar char="–"/>
              <a:tabLst>
                <a:tab pos="756920" algn="l"/>
              </a:tabLst>
            </a:pPr>
            <a:r>
              <a:rPr sz="2600" i="1" spc="-5" dirty="0">
                <a:solidFill>
                  <a:srgbClr val="0070BF"/>
                </a:solidFill>
                <a:latin typeface="Carlito"/>
                <a:cs typeface="Carlito"/>
              </a:rPr>
              <a:t>Finiteness: </a:t>
            </a:r>
            <a:r>
              <a:rPr sz="2600" spc="-5" dirty="0">
                <a:latin typeface="Carlito"/>
                <a:cs typeface="Carlito"/>
              </a:rPr>
              <a:t>algorithm </a:t>
            </a:r>
            <a:r>
              <a:rPr sz="2600" spc="-10" dirty="0">
                <a:latin typeface="Carlito"/>
                <a:cs typeface="Carlito"/>
              </a:rPr>
              <a:t>terminates after </a:t>
            </a:r>
            <a:r>
              <a:rPr sz="2600" dirty="0">
                <a:latin typeface="Carlito"/>
                <a:cs typeface="Carlito"/>
              </a:rPr>
              <a:t>a </a:t>
            </a:r>
            <a:r>
              <a:rPr sz="2600" spc="-10" dirty="0">
                <a:latin typeface="Carlito"/>
                <a:cs typeface="Carlito"/>
              </a:rPr>
              <a:t>finite </a:t>
            </a:r>
            <a:r>
              <a:rPr sz="2600" spc="-5" dirty="0">
                <a:latin typeface="Carlito"/>
                <a:cs typeface="Carlito"/>
              </a:rPr>
              <a:t>number of  </a:t>
            </a:r>
            <a:r>
              <a:rPr sz="2600" spc="-15" dirty="0">
                <a:latin typeface="Carlito"/>
                <a:cs typeface="Carlito"/>
              </a:rPr>
              <a:t>steps.</a:t>
            </a:r>
            <a:endParaRPr sz="2600" dirty="0">
              <a:latin typeface="Carlito"/>
              <a:cs typeface="Carlito"/>
            </a:endParaRPr>
          </a:p>
          <a:p>
            <a:pPr marL="756285" lvl="1" indent="-287655">
              <a:lnSpc>
                <a:spcPct val="100000"/>
              </a:lnSpc>
              <a:spcBef>
                <a:spcPts val="890"/>
              </a:spcBef>
              <a:buFont typeface="Arial"/>
              <a:buChar char="–"/>
              <a:tabLst>
                <a:tab pos="756920" algn="l"/>
              </a:tabLst>
            </a:pPr>
            <a:r>
              <a:rPr sz="2600" i="1" spc="-10" dirty="0">
                <a:solidFill>
                  <a:srgbClr val="0070BF"/>
                </a:solidFill>
                <a:latin typeface="Carlito"/>
                <a:cs typeface="Carlito"/>
              </a:rPr>
              <a:t>Effectiveness</a:t>
            </a:r>
            <a:r>
              <a:rPr lang="en-US" sz="2600" i="1" spc="-10" dirty="0">
                <a:solidFill>
                  <a:srgbClr val="0070BF"/>
                </a:solidFill>
                <a:latin typeface="Carlito"/>
                <a:cs typeface="Carlito"/>
              </a:rPr>
              <a:t>: </a:t>
            </a:r>
            <a:r>
              <a:rPr lang="en-US" sz="2600" spc="-5" dirty="0">
                <a:latin typeface="Carlito"/>
              </a:rPr>
              <a:t>Every instruction must be very basic so that it can be carried out-using only pencil and paper.</a:t>
            </a:r>
            <a:endParaRPr sz="2600" spc="-5" dirty="0">
              <a:latin typeface="Carl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12</a:t>
            </a:fld>
            <a:endParaRPr dirty="0"/>
          </a:p>
        </p:txBody>
      </p:sp>
      <p:sp>
        <p:nvSpPr>
          <p:cNvPr id="2" name="object 2"/>
          <p:cNvSpPr txBox="1">
            <a:spLocks noGrp="1"/>
          </p:cNvSpPr>
          <p:nvPr>
            <p:ph type="title"/>
          </p:nvPr>
        </p:nvSpPr>
        <p:spPr>
          <a:xfrm>
            <a:off x="993139" y="773836"/>
            <a:ext cx="5712461" cy="574040"/>
          </a:xfrm>
          <a:prstGeom prst="rect">
            <a:avLst/>
          </a:prstGeom>
        </p:spPr>
        <p:txBody>
          <a:bodyPr vert="horz" wrap="square" lIns="0" tIns="12700" rIns="0" bIns="0" rtlCol="0">
            <a:spAutoFit/>
          </a:bodyPr>
          <a:lstStyle/>
          <a:p>
            <a:pPr marL="12700">
              <a:lnSpc>
                <a:spcPct val="100000"/>
              </a:lnSpc>
              <a:spcBef>
                <a:spcPts val="100"/>
              </a:spcBef>
            </a:pPr>
            <a:r>
              <a:rPr spc="-10" dirty="0"/>
              <a:t>Algorithm</a:t>
            </a:r>
            <a:r>
              <a:rPr spc="-75" dirty="0"/>
              <a:t> </a:t>
            </a:r>
            <a:r>
              <a:rPr spc="-10" dirty="0"/>
              <a:t>specification</a:t>
            </a:r>
          </a:p>
        </p:txBody>
      </p:sp>
      <p:sp>
        <p:nvSpPr>
          <p:cNvPr id="3" name="object 3"/>
          <p:cNvSpPr txBox="1"/>
          <p:nvPr/>
        </p:nvSpPr>
        <p:spPr>
          <a:xfrm>
            <a:off x="993139" y="1520877"/>
            <a:ext cx="5814695" cy="1426031"/>
          </a:xfrm>
          <a:prstGeom prst="rect">
            <a:avLst/>
          </a:prstGeom>
        </p:spPr>
        <p:txBody>
          <a:bodyPr vert="horz" wrap="square" lIns="0" tIns="101600" rIns="0" bIns="0" rtlCol="0">
            <a:spAutoFit/>
          </a:bodyPr>
          <a:lstStyle/>
          <a:p>
            <a:pPr marL="355600" indent="-342900">
              <a:lnSpc>
                <a:spcPct val="100000"/>
              </a:lnSpc>
              <a:spcBef>
                <a:spcPts val="800"/>
              </a:spcBef>
              <a:buFont typeface="Arial"/>
              <a:buChar char="•"/>
              <a:tabLst>
                <a:tab pos="354965" algn="l"/>
                <a:tab pos="355600" algn="l"/>
              </a:tabLst>
            </a:pPr>
            <a:r>
              <a:rPr sz="2800" spc="-5" dirty="0">
                <a:latin typeface="Carlito"/>
                <a:cs typeface="Carlito"/>
              </a:rPr>
              <a:t>An </a:t>
            </a:r>
            <a:r>
              <a:rPr sz="2800" spc="-10" dirty="0">
                <a:latin typeface="Carlito"/>
                <a:cs typeface="Carlito"/>
              </a:rPr>
              <a:t>algorithm can </a:t>
            </a:r>
            <a:r>
              <a:rPr sz="2800" spc="-5" dirty="0">
                <a:latin typeface="Carlito"/>
                <a:cs typeface="Carlito"/>
              </a:rPr>
              <a:t>be </a:t>
            </a:r>
            <a:r>
              <a:rPr sz="2800" spc="-10" dirty="0">
                <a:latin typeface="Carlito"/>
                <a:cs typeface="Carlito"/>
              </a:rPr>
              <a:t>specified</a:t>
            </a:r>
            <a:r>
              <a:rPr sz="2800" spc="35" dirty="0">
                <a:latin typeface="Carlito"/>
                <a:cs typeface="Carlito"/>
              </a:rPr>
              <a:t> </a:t>
            </a:r>
            <a:r>
              <a:rPr sz="2800" spc="-10" dirty="0">
                <a:latin typeface="Carlito"/>
                <a:cs typeface="Carlito"/>
              </a:rPr>
              <a:t>in</a:t>
            </a:r>
            <a:endParaRPr sz="2800" dirty="0">
              <a:latin typeface="Carlito"/>
              <a:cs typeface="Carlito"/>
            </a:endParaRPr>
          </a:p>
          <a:p>
            <a:pPr marL="927100" lvl="1" indent="-457200">
              <a:lnSpc>
                <a:spcPct val="100000"/>
              </a:lnSpc>
              <a:spcBef>
                <a:spcPts val="605"/>
              </a:spcBef>
              <a:buAutoNum type="arabicPeriod"/>
              <a:tabLst>
                <a:tab pos="926465" algn="l"/>
                <a:tab pos="927100" algn="l"/>
              </a:tabLst>
            </a:pPr>
            <a:r>
              <a:rPr sz="2400" spc="-5" dirty="0">
                <a:latin typeface="Carlito"/>
                <a:cs typeface="Carlito"/>
              </a:rPr>
              <a:t>Simple</a:t>
            </a:r>
            <a:r>
              <a:rPr sz="2400" spc="-30" dirty="0">
                <a:latin typeface="Carlito"/>
                <a:cs typeface="Carlito"/>
              </a:rPr>
              <a:t> </a:t>
            </a:r>
            <a:r>
              <a:rPr sz="2400" spc="-5" dirty="0">
                <a:latin typeface="Carlito"/>
                <a:cs typeface="Carlito"/>
              </a:rPr>
              <a:t>English</a:t>
            </a:r>
            <a:endParaRPr sz="2400" dirty="0">
              <a:latin typeface="Carlito"/>
              <a:cs typeface="Carlito"/>
            </a:endParaRPr>
          </a:p>
          <a:p>
            <a:pPr marL="927100" lvl="1" indent="-457200">
              <a:lnSpc>
                <a:spcPct val="100000"/>
              </a:lnSpc>
              <a:spcBef>
                <a:spcPts val="575"/>
              </a:spcBef>
              <a:buAutoNum type="arabicPeriod"/>
              <a:tabLst>
                <a:tab pos="926465" algn="l"/>
                <a:tab pos="927100" algn="l"/>
              </a:tabLst>
            </a:pPr>
            <a:r>
              <a:rPr sz="2400" spc="-10" dirty="0">
                <a:latin typeface="Carlito"/>
                <a:cs typeface="Carlito"/>
              </a:rPr>
              <a:t>Graphical </a:t>
            </a:r>
            <a:r>
              <a:rPr sz="2400" spc="-15" dirty="0">
                <a:latin typeface="Carlito"/>
                <a:cs typeface="Carlito"/>
              </a:rPr>
              <a:t>representation </a:t>
            </a:r>
            <a:r>
              <a:rPr sz="2400" spc="-25" dirty="0">
                <a:latin typeface="Carlito"/>
                <a:cs typeface="Carlito"/>
              </a:rPr>
              <a:t>like </a:t>
            </a:r>
            <a:r>
              <a:rPr sz="2400" spc="-10" dirty="0">
                <a:latin typeface="Carlito"/>
                <a:cs typeface="Carlito"/>
              </a:rPr>
              <a:t>flow</a:t>
            </a:r>
            <a:r>
              <a:rPr sz="2400" spc="-20" dirty="0">
                <a:latin typeface="Carlito"/>
                <a:cs typeface="Carlito"/>
              </a:rPr>
              <a:t> </a:t>
            </a:r>
            <a:r>
              <a:rPr sz="2400" spc="-5" dirty="0">
                <a:latin typeface="Carlito"/>
                <a:cs typeface="Carlito"/>
              </a:rPr>
              <a:t>chart</a:t>
            </a:r>
            <a:endParaRPr sz="2400" dirty="0">
              <a:latin typeface="Carlito"/>
              <a:cs typeface="Carli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88F6-2913-4DE9-8F21-93DE0A0E16F0}"/>
              </a:ext>
            </a:extLst>
          </p:cNvPr>
          <p:cNvSpPr>
            <a:spLocks noGrp="1"/>
          </p:cNvSpPr>
          <p:nvPr>
            <p:ph type="title"/>
          </p:nvPr>
        </p:nvSpPr>
        <p:spPr>
          <a:xfrm>
            <a:off x="1295400" y="1295400"/>
            <a:ext cx="6932930" cy="553998"/>
          </a:xfrm>
        </p:spPr>
        <p:txBody>
          <a:bodyPr/>
          <a:lstStyle/>
          <a:p>
            <a:r>
              <a:rPr lang="en-US" dirty="0"/>
              <a:t>Sample Algorithm</a:t>
            </a:r>
            <a:endParaRPr lang="en-IN" dirty="0"/>
          </a:p>
        </p:txBody>
      </p:sp>
      <p:sp>
        <p:nvSpPr>
          <p:cNvPr id="3" name="Text Placeholder 2">
            <a:extLst>
              <a:ext uri="{FF2B5EF4-FFF2-40B4-BE49-F238E27FC236}">
                <a16:creationId xmlns:a16="http://schemas.microsoft.com/office/drawing/2014/main" id="{FA5D75E5-876F-4305-B18D-8C8624187D3C}"/>
              </a:ext>
            </a:extLst>
          </p:cNvPr>
          <p:cNvSpPr>
            <a:spLocks noGrp="1"/>
          </p:cNvSpPr>
          <p:nvPr>
            <p:ph type="body" idx="1"/>
          </p:nvPr>
        </p:nvSpPr>
        <p:spPr>
          <a:xfrm>
            <a:off x="1143000" y="2209800"/>
            <a:ext cx="7660640" cy="3693319"/>
          </a:xfrm>
        </p:spPr>
        <p:txBody>
          <a:bodyPr/>
          <a:lstStyle/>
          <a:p>
            <a:pPr algn="l"/>
            <a:r>
              <a:rPr lang="en-US" sz="2400" dirty="0">
                <a:latin typeface="Carlito"/>
                <a:cs typeface="+mj-cs"/>
              </a:rPr>
              <a:t>Write an algorithm to add two numbers entered by user.</a:t>
            </a:r>
            <a:br>
              <a:rPr lang="en-US" sz="2400" dirty="0">
                <a:latin typeface="Carlito"/>
                <a:cs typeface="+mj-cs"/>
              </a:rPr>
            </a:br>
            <a:endParaRPr lang="en-US" sz="2400" dirty="0">
              <a:latin typeface="Carlito"/>
              <a:cs typeface="+mj-cs"/>
            </a:endParaRPr>
          </a:p>
          <a:p>
            <a:pPr marL="0" indent="0" algn="l">
              <a:buNone/>
            </a:pPr>
            <a:r>
              <a:rPr lang="en-US" sz="2400" dirty="0">
                <a:solidFill>
                  <a:srgbClr val="C00000"/>
                </a:solidFill>
                <a:latin typeface="Carlito"/>
                <a:cs typeface="+mj-cs"/>
              </a:rPr>
              <a:t>Step 1: </a:t>
            </a:r>
            <a:r>
              <a:rPr lang="en-US" sz="2400" dirty="0">
                <a:latin typeface="Carlito"/>
                <a:cs typeface="+mj-cs"/>
              </a:rPr>
              <a:t>Start</a:t>
            </a:r>
            <a:br>
              <a:rPr lang="en-US" sz="2400" dirty="0">
                <a:latin typeface="Carlito"/>
                <a:cs typeface="+mj-cs"/>
              </a:rPr>
            </a:br>
            <a:r>
              <a:rPr lang="en-US" sz="2400" dirty="0">
                <a:solidFill>
                  <a:srgbClr val="C00000"/>
                </a:solidFill>
                <a:latin typeface="Carlito"/>
                <a:cs typeface="+mj-cs"/>
              </a:rPr>
              <a:t>Step 2:</a:t>
            </a:r>
            <a:r>
              <a:rPr lang="en-US" sz="2400" dirty="0">
                <a:latin typeface="Carlito"/>
                <a:cs typeface="+mj-cs"/>
              </a:rPr>
              <a:t> Declare variables num1, num2 and sum.</a:t>
            </a:r>
            <a:br>
              <a:rPr lang="en-US" sz="2400" dirty="0">
                <a:latin typeface="Carlito"/>
                <a:cs typeface="+mj-cs"/>
              </a:rPr>
            </a:br>
            <a:r>
              <a:rPr lang="en-US" sz="2400" dirty="0">
                <a:solidFill>
                  <a:srgbClr val="C00000"/>
                </a:solidFill>
                <a:latin typeface="Carlito"/>
                <a:cs typeface="+mj-cs"/>
              </a:rPr>
              <a:t>Step 3:</a:t>
            </a:r>
            <a:r>
              <a:rPr lang="en-US" sz="2400" dirty="0">
                <a:latin typeface="Carlito"/>
                <a:cs typeface="+mj-cs"/>
              </a:rPr>
              <a:t> Read values of num1 and num2.</a:t>
            </a:r>
            <a:br>
              <a:rPr lang="en-US" sz="2400" dirty="0">
                <a:latin typeface="Carlito"/>
                <a:cs typeface="+mj-cs"/>
              </a:rPr>
            </a:br>
            <a:r>
              <a:rPr lang="en-US" sz="2400" dirty="0">
                <a:solidFill>
                  <a:srgbClr val="C00000"/>
                </a:solidFill>
                <a:latin typeface="Carlito"/>
                <a:cs typeface="+mj-cs"/>
              </a:rPr>
              <a:t>Step 4:</a:t>
            </a:r>
            <a:r>
              <a:rPr lang="en-US" sz="2400" dirty="0">
                <a:latin typeface="Carlito"/>
                <a:cs typeface="+mj-cs"/>
              </a:rPr>
              <a:t> Add num1 and num2 and assign the result to sum.</a:t>
            </a:r>
            <a:br>
              <a:rPr lang="en-US" sz="2400" dirty="0">
                <a:latin typeface="Carlito"/>
                <a:cs typeface="+mj-cs"/>
              </a:rPr>
            </a:br>
            <a:r>
              <a:rPr lang="en-US" sz="2400" dirty="0">
                <a:latin typeface="Carlito"/>
                <a:cs typeface="+mj-cs"/>
              </a:rPr>
              <a:t>            sum←num1+num2</a:t>
            </a:r>
            <a:br>
              <a:rPr lang="en-US" sz="2400" dirty="0">
                <a:latin typeface="Carlito"/>
                <a:cs typeface="+mj-cs"/>
              </a:rPr>
            </a:br>
            <a:r>
              <a:rPr lang="en-US" sz="2400" dirty="0">
                <a:solidFill>
                  <a:srgbClr val="C00000"/>
                </a:solidFill>
                <a:latin typeface="Carlito"/>
                <a:cs typeface="+mj-cs"/>
              </a:rPr>
              <a:t>Step 5: </a:t>
            </a:r>
            <a:r>
              <a:rPr lang="en-US" sz="2400" dirty="0">
                <a:latin typeface="Carlito"/>
                <a:cs typeface="+mj-cs"/>
              </a:rPr>
              <a:t>Display sum</a:t>
            </a:r>
            <a:br>
              <a:rPr lang="en-US" sz="2400" dirty="0">
                <a:latin typeface="Carlito"/>
                <a:cs typeface="+mj-cs"/>
              </a:rPr>
            </a:br>
            <a:r>
              <a:rPr lang="en-US" sz="2400" dirty="0">
                <a:solidFill>
                  <a:srgbClr val="C00000"/>
                </a:solidFill>
                <a:latin typeface="Carlito"/>
                <a:cs typeface="+mj-cs"/>
              </a:rPr>
              <a:t>Step 6:</a:t>
            </a:r>
            <a:r>
              <a:rPr lang="en-US" sz="2400" dirty="0">
                <a:latin typeface="Carlito"/>
                <a:cs typeface="+mj-cs"/>
              </a:rPr>
              <a:t> Stop</a:t>
            </a:r>
          </a:p>
          <a:p>
            <a:endParaRPr lang="en-IN" dirty="0"/>
          </a:p>
        </p:txBody>
      </p:sp>
    </p:spTree>
    <p:extLst>
      <p:ext uri="{BB962C8B-B14F-4D97-AF65-F5344CB8AC3E}">
        <p14:creationId xmlns:p14="http://schemas.microsoft.com/office/powerpoint/2010/main" val="1210648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19200" y="1415226"/>
            <a:ext cx="7162800" cy="32766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76400" y="4718874"/>
            <a:ext cx="5791200" cy="1981200"/>
          </a:xfrm>
          <a:prstGeom prst="rect">
            <a:avLst/>
          </a:prstGeom>
          <a:blipFill>
            <a:blip r:embed="rId3" cstate="print"/>
            <a:stretch>
              <a:fillRect/>
            </a:stretch>
          </a:blipFill>
        </p:spPr>
        <p:txBody>
          <a:bodyPr wrap="square" lIns="0" tIns="0" rIns="0" bIns="0" rtlCol="0"/>
          <a:lstStyle/>
          <a:p>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14</a:t>
            </a:fld>
            <a:endParaRPr dirty="0"/>
          </a:p>
        </p:txBody>
      </p:sp>
      <p:sp>
        <p:nvSpPr>
          <p:cNvPr id="4" name="TextBox 3">
            <a:extLst>
              <a:ext uri="{FF2B5EF4-FFF2-40B4-BE49-F238E27FC236}">
                <a16:creationId xmlns:a16="http://schemas.microsoft.com/office/drawing/2014/main" id="{243E8880-B67A-4B76-96DE-28422EF699E8}"/>
              </a:ext>
            </a:extLst>
          </p:cNvPr>
          <p:cNvSpPr txBox="1"/>
          <p:nvPr/>
        </p:nvSpPr>
        <p:spPr>
          <a:xfrm>
            <a:off x="1137056" y="741847"/>
            <a:ext cx="4038600" cy="646331"/>
          </a:xfrm>
          <a:prstGeom prst="rect">
            <a:avLst/>
          </a:prstGeom>
          <a:noFill/>
        </p:spPr>
        <p:txBody>
          <a:bodyPr wrap="square" rtlCol="0">
            <a:spAutoFit/>
          </a:bodyPr>
          <a:lstStyle/>
          <a:p>
            <a:r>
              <a:rPr lang="en-US" sz="3600" dirty="0">
                <a:solidFill>
                  <a:srgbClr val="000099"/>
                </a:solidFill>
                <a:latin typeface="Carlito"/>
                <a:ea typeface="+mj-ea"/>
              </a:rPr>
              <a:t>Pseudocode</a:t>
            </a:r>
            <a:endParaRPr lang="en-IN" sz="3600" dirty="0">
              <a:solidFill>
                <a:srgbClr val="000099"/>
              </a:solidFill>
              <a:latin typeface="Carlito"/>
              <a:ea typeface="+mj-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3000" y="1005840"/>
            <a:ext cx="4645661" cy="513715"/>
          </a:xfrm>
          <a:prstGeom prst="rect">
            <a:avLst/>
          </a:prstGeom>
        </p:spPr>
        <p:txBody>
          <a:bodyPr vert="horz" wrap="square" lIns="0" tIns="12700" rIns="0" bIns="0" rtlCol="0">
            <a:spAutoFit/>
          </a:bodyPr>
          <a:lstStyle/>
          <a:p>
            <a:pPr marL="12700">
              <a:lnSpc>
                <a:spcPct val="100000"/>
              </a:lnSpc>
              <a:spcBef>
                <a:spcPts val="100"/>
              </a:spcBef>
            </a:pPr>
            <a:r>
              <a:rPr sz="3200" spc="-20" dirty="0"/>
              <a:t>Recursive</a:t>
            </a:r>
            <a:r>
              <a:rPr sz="3200" spc="-70" dirty="0"/>
              <a:t> </a:t>
            </a:r>
            <a:r>
              <a:rPr sz="3200" spc="-10" dirty="0"/>
              <a:t>Algorithm</a:t>
            </a:r>
            <a:endParaRPr sz="3200" dirty="0"/>
          </a:p>
        </p:txBody>
      </p:sp>
      <p:sp>
        <p:nvSpPr>
          <p:cNvPr id="3" name="object 3"/>
          <p:cNvSpPr/>
          <p:nvPr/>
        </p:nvSpPr>
        <p:spPr>
          <a:xfrm>
            <a:off x="457200" y="3886200"/>
            <a:ext cx="9142730" cy="3427729"/>
          </a:xfrm>
          <a:custGeom>
            <a:avLst/>
            <a:gdLst/>
            <a:ahLst/>
            <a:cxnLst/>
            <a:rect l="l" t="t" r="r" b="b"/>
            <a:pathLst>
              <a:path w="9142730" h="3427729">
                <a:moveTo>
                  <a:pt x="0" y="3427476"/>
                </a:moveTo>
                <a:lnTo>
                  <a:pt x="9142476" y="3427476"/>
                </a:lnTo>
                <a:lnTo>
                  <a:pt x="9142476" y="0"/>
                </a:lnTo>
                <a:lnTo>
                  <a:pt x="0" y="0"/>
                </a:lnTo>
                <a:lnTo>
                  <a:pt x="0" y="3427476"/>
                </a:lnTo>
                <a:close/>
              </a:path>
            </a:pathLst>
          </a:custGeom>
          <a:solidFill>
            <a:srgbClr val="FFFFFF"/>
          </a:solidFill>
        </p:spPr>
        <p:txBody>
          <a:bodyPr wrap="square" lIns="0" tIns="0" rIns="0" bIns="0" rtlCol="0"/>
          <a:lstStyle/>
          <a:p>
            <a:endParaRPr/>
          </a:p>
        </p:txBody>
      </p:sp>
      <p:sp>
        <p:nvSpPr>
          <p:cNvPr id="4" name="object 4"/>
          <p:cNvSpPr txBox="1"/>
          <p:nvPr/>
        </p:nvSpPr>
        <p:spPr>
          <a:xfrm>
            <a:off x="993139" y="2057400"/>
            <a:ext cx="7750175" cy="4195445"/>
          </a:xfrm>
          <a:prstGeom prst="rect">
            <a:avLst/>
          </a:prstGeom>
        </p:spPr>
        <p:txBody>
          <a:bodyPr vert="horz" wrap="square" lIns="0" tIns="12700" rIns="0" bIns="0" rtlCol="0">
            <a:spAutoFit/>
          </a:bodyPr>
          <a:lstStyle/>
          <a:p>
            <a:pPr marL="355600" marR="79375" indent="-342900">
              <a:lnSpc>
                <a:spcPct val="100000"/>
              </a:lnSpc>
              <a:spcBef>
                <a:spcPts val="100"/>
              </a:spcBef>
              <a:buFont typeface="Arial"/>
              <a:buChar char="•"/>
              <a:tabLst>
                <a:tab pos="354965" algn="l"/>
                <a:tab pos="355600" algn="l"/>
              </a:tabLst>
            </a:pPr>
            <a:r>
              <a:rPr sz="2400" dirty="0">
                <a:latin typeface="Carlito"/>
                <a:cs typeface="Carlito"/>
              </a:rPr>
              <a:t>An </a:t>
            </a:r>
            <a:r>
              <a:rPr sz="2400" spc="-5" dirty="0">
                <a:latin typeface="Carlito"/>
                <a:cs typeface="Carlito"/>
              </a:rPr>
              <a:t>algorithm is said </a:t>
            </a:r>
            <a:r>
              <a:rPr sz="2400" spc="-15" dirty="0">
                <a:latin typeface="Carlito"/>
                <a:cs typeface="Carlito"/>
              </a:rPr>
              <a:t>to </a:t>
            </a:r>
            <a:r>
              <a:rPr sz="2400" spc="-5" dirty="0">
                <a:latin typeface="Carlito"/>
                <a:cs typeface="Carlito"/>
              </a:rPr>
              <a:t>be </a:t>
            </a:r>
            <a:r>
              <a:rPr sz="2400" b="1" spc="-15" dirty="0">
                <a:latin typeface="Carlito"/>
                <a:cs typeface="Carlito"/>
              </a:rPr>
              <a:t>recursive </a:t>
            </a:r>
            <a:r>
              <a:rPr sz="2400" spc="-5" dirty="0">
                <a:latin typeface="Carlito"/>
                <a:cs typeface="Carlito"/>
              </a:rPr>
              <a:t>if the same algorithm is  </a:t>
            </a:r>
            <a:r>
              <a:rPr sz="2400" spc="-25" dirty="0">
                <a:latin typeface="Carlito"/>
                <a:cs typeface="Carlito"/>
              </a:rPr>
              <a:t>invoked </a:t>
            </a:r>
            <a:r>
              <a:rPr sz="2400" spc="-5" dirty="0">
                <a:latin typeface="Carlito"/>
                <a:cs typeface="Carlito"/>
              </a:rPr>
              <a:t>in the body </a:t>
            </a:r>
            <a:r>
              <a:rPr sz="2400" spc="-10" dirty="0">
                <a:latin typeface="Carlito"/>
                <a:cs typeface="Carlito"/>
              </a:rPr>
              <a:t>(direct</a:t>
            </a:r>
            <a:r>
              <a:rPr sz="2400" spc="-25" dirty="0">
                <a:latin typeface="Carlito"/>
                <a:cs typeface="Carlito"/>
              </a:rPr>
              <a:t> </a:t>
            </a:r>
            <a:r>
              <a:rPr sz="2400" spc="-15" dirty="0">
                <a:latin typeface="Carlito"/>
                <a:cs typeface="Carlito"/>
              </a:rPr>
              <a:t>recursive).</a:t>
            </a:r>
            <a:endParaRPr sz="2400" dirty="0">
              <a:latin typeface="Carlito"/>
              <a:cs typeface="Carlito"/>
            </a:endParaRPr>
          </a:p>
          <a:p>
            <a:pPr marL="355600" marR="5080" indent="-342900">
              <a:lnSpc>
                <a:spcPct val="100000"/>
              </a:lnSpc>
              <a:spcBef>
                <a:spcPts val="575"/>
              </a:spcBef>
              <a:buFont typeface="Arial"/>
              <a:buChar char="•"/>
              <a:tabLst>
                <a:tab pos="354965" algn="l"/>
                <a:tab pos="355600" algn="l"/>
              </a:tabLst>
            </a:pPr>
            <a:r>
              <a:rPr sz="2400" spc="-5" dirty="0">
                <a:latin typeface="Carlito"/>
                <a:cs typeface="Carlito"/>
              </a:rPr>
              <a:t>Algorithm </a:t>
            </a:r>
            <a:r>
              <a:rPr sz="2400" b="1" i="1" dirty="0">
                <a:latin typeface="Carlito"/>
                <a:cs typeface="Carlito"/>
              </a:rPr>
              <a:t>A </a:t>
            </a:r>
            <a:r>
              <a:rPr sz="2400" spc="-5" dirty="0">
                <a:latin typeface="Carlito"/>
                <a:cs typeface="Carlito"/>
              </a:rPr>
              <a:t>is said </a:t>
            </a:r>
            <a:r>
              <a:rPr sz="2400" spc="-15" dirty="0">
                <a:latin typeface="Carlito"/>
                <a:cs typeface="Carlito"/>
              </a:rPr>
              <a:t>to </a:t>
            </a:r>
            <a:r>
              <a:rPr sz="2400" spc="-5" dirty="0">
                <a:latin typeface="Carlito"/>
                <a:cs typeface="Carlito"/>
              </a:rPr>
              <a:t>be </a:t>
            </a:r>
            <a:r>
              <a:rPr sz="2400" b="1" spc="-10" dirty="0">
                <a:latin typeface="Carlito"/>
                <a:cs typeface="Carlito"/>
              </a:rPr>
              <a:t>indirect </a:t>
            </a:r>
            <a:r>
              <a:rPr sz="2400" b="1" spc="-15" dirty="0">
                <a:latin typeface="Carlito"/>
                <a:cs typeface="Carlito"/>
              </a:rPr>
              <a:t>recursive </a:t>
            </a:r>
            <a:r>
              <a:rPr sz="2400" spc="-5" dirty="0">
                <a:latin typeface="Carlito"/>
                <a:cs typeface="Carlito"/>
              </a:rPr>
              <a:t>if it calls another  algorithm which in turn calls</a:t>
            </a:r>
            <a:r>
              <a:rPr sz="2400" spc="-80" dirty="0">
                <a:latin typeface="Carlito"/>
                <a:cs typeface="Carlito"/>
              </a:rPr>
              <a:t> </a:t>
            </a:r>
            <a:r>
              <a:rPr sz="2400" spc="5" dirty="0">
                <a:latin typeface="Carlito"/>
                <a:cs typeface="Carlito"/>
              </a:rPr>
              <a:t>A.</a:t>
            </a:r>
            <a:endParaRPr sz="2400" dirty="0">
              <a:latin typeface="Carlito"/>
              <a:cs typeface="Carlito"/>
            </a:endParaRPr>
          </a:p>
          <a:p>
            <a:pPr marL="355600" indent="-342900">
              <a:lnSpc>
                <a:spcPct val="100000"/>
              </a:lnSpc>
              <a:spcBef>
                <a:spcPts val="575"/>
              </a:spcBef>
              <a:buFont typeface="Arial"/>
              <a:buChar char="•"/>
              <a:tabLst>
                <a:tab pos="354965" algn="l"/>
                <a:tab pos="355600" algn="l"/>
                <a:tab pos="4679950" algn="l"/>
              </a:tabLst>
            </a:pPr>
            <a:r>
              <a:rPr sz="2400" spc="-10" dirty="0">
                <a:latin typeface="Carlito"/>
                <a:cs typeface="Carlito"/>
              </a:rPr>
              <a:t>Example </a:t>
            </a:r>
            <a:r>
              <a:rPr sz="2400" spc="-5" dirty="0">
                <a:latin typeface="Carlito"/>
                <a:cs typeface="Carlito"/>
              </a:rPr>
              <a:t>1:</a:t>
            </a:r>
            <a:r>
              <a:rPr sz="2400" spc="-15" dirty="0">
                <a:latin typeface="Carlito"/>
                <a:cs typeface="Carlito"/>
              </a:rPr>
              <a:t> Factorial</a:t>
            </a:r>
            <a:r>
              <a:rPr sz="2400" spc="-35" dirty="0">
                <a:latin typeface="Carlito"/>
                <a:cs typeface="Carlito"/>
              </a:rPr>
              <a:t> </a:t>
            </a:r>
            <a:r>
              <a:rPr sz="2400" spc="-10" dirty="0">
                <a:latin typeface="Carlito"/>
                <a:cs typeface="Carlito"/>
              </a:rPr>
              <a:t>computation	</a:t>
            </a:r>
            <a:r>
              <a:rPr sz="2400" spc="-5" dirty="0">
                <a:latin typeface="Carlito"/>
                <a:cs typeface="Carlito"/>
              </a:rPr>
              <a:t>n! </a:t>
            </a:r>
            <a:r>
              <a:rPr sz="2400" dirty="0">
                <a:latin typeface="Carlito"/>
                <a:cs typeface="Carlito"/>
              </a:rPr>
              <a:t>= n *</a:t>
            </a:r>
            <a:r>
              <a:rPr sz="2400" spc="-25" dirty="0">
                <a:latin typeface="Carlito"/>
                <a:cs typeface="Carlito"/>
              </a:rPr>
              <a:t> </a:t>
            </a:r>
            <a:r>
              <a:rPr sz="2400" spc="5" dirty="0">
                <a:latin typeface="Carlito"/>
                <a:cs typeface="Carlito"/>
              </a:rPr>
              <a:t>(n-1)!</a:t>
            </a:r>
            <a:endParaRPr sz="2400" dirty="0">
              <a:latin typeface="Carlito"/>
              <a:cs typeface="Carlito"/>
            </a:endParaRPr>
          </a:p>
          <a:p>
            <a:pPr marL="355600" indent="-342900">
              <a:lnSpc>
                <a:spcPct val="100000"/>
              </a:lnSpc>
              <a:spcBef>
                <a:spcPts val="575"/>
              </a:spcBef>
              <a:buFont typeface="Arial"/>
              <a:buChar char="•"/>
              <a:tabLst>
                <a:tab pos="354965" algn="l"/>
                <a:tab pos="355600" algn="l"/>
              </a:tabLst>
            </a:pPr>
            <a:r>
              <a:rPr sz="2400" spc="-10" dirty="0">
                <a:latin typeface="Carlito"/>
                <a:cs typeface="Carlito"/>
              </a:rPr>
              <a:t>Example </a:t>
            </a:r>
            <a:r>
              <a:rPr sz="2400" spc="-5" dirty="0">
                <a:latin typeface="Carlito"/>
                <a:cs typeface="Carlito"/>
              </a:rPr>
              <a:t>2: Binomial </a:t>
            </a:r>
            <a:r>
              <a:rPr sz="2400" spc="-15" dirty="0">
                <a:latin typeface="Carlito"/>
                <a:cs typeface="Carlito"/>
              </a:rPr>
              <a:t>coefficient</a:t>
            </a:r>
            <a:r>
              <a:rPr sz="2400" spc="-65" dirty="0">
                <a:latin typeface="Carlito"/>
                <a:cs typeface="Carlito"/>
              </a:rPr>
              <a:t> </a:t>
            </a:r>
            <a:r>
              <a:rPr sz="2400" spc="-10" dirty="0">
                <a:latin typeface="Carlito"/>
                <a:cs typeface="Carlito"/>
              </a:rPr>
              <a:t>computation</a:t>
            </a:r>
            <a:endParaRPr sz="2400" dirty="0">
              <a:latin typeface="Carlito"/>
              <a:cs typeface="Carlito"/>
            </a:endParaRPr>
          </a:p>
          <a:p>
            <a:pPr>
              <a:lnSpc>
                <a:spcPct val="100000"/>
              </a:lnSpc>
              <a:buFont typeface="Arial"/>
              <a:buChar char="•"/>
            </a:pPr>
            <a:endParaRPr sz="2700" dirty="0">
              <a:latin typeface="Carlito"/>
              <a:cs typeface="Carlito"/>
            </a:endParaRPr>
          </a:p>
          <a:p>
            <a:pPr>
              <a:lnSpc>
                <a:spcPct val="100000"/>
              </a:lnSpc>
              <a:spcBef>
                <a:spcPts val="40"/>
              </a:spcBef>
              <a:buFont typeface="Arial"/>
              <a:buChar char="•"/>
            </a:pPr>
            <a:endParaRPr sz="3400" dirty="0">
              <a:latin typeface="Carlito"/>
              <a:cs typeface="Carlito"/>
            </a:endParaRPr>
          </a:p>
          <a:p>
            <a:pPr marL="355600" indent="-342900">
              <a:lnSpc>
                <a:spcPct val="100000"/>
              </a:lnSpc>
              <a:spcBef>
                <a:spcPts val="5"/>
              </a:spcBef>
              <a:buFont typeface="Arial"/>
              <a:buChar char="•"/>
              <a:tabLst>
                <a:tab pos="354965" algn="l"/>
                <a:tab pos="355600" algn="l"/>
              </a:tabLst>
            </a:pPr>
            <a:r>
              <a:rPr sz="2400" spc="-10" dirty="0">
                <a:latin typeface="Carlito"/>
                <a:cs typeface="Carlito"/>
              </a:rPr>
              <a:t>Example </a:t>
            </a:r>
            <a:r>
              <a:rPr sz="2400" spc="-5" dirty="0">
                <a:latin typeface="Carlito"/>
                <a:cs typeface="Carlito"/>
              </a:rPr>
              <a:t>3: </a:t>
            </a:r>
            <a:r>
              <a:rPr sz="2400" spc="-55" dirty="0">
                <a:latin typeface="Carlito"/>
                <a:cs typeface="Carlito"/>
              </a:rPr>
              <a:t>Tower </a:t>
            </a:r>
            <a:r>
              <a:rPr sz="2400" spc="-5" dirty="0">
                <a:latin typeface="Carlito"/>
                <a:cs typeface="Carlito"/>
              </a:rPr>
              <a:t>of Hanoi</a:t>
            </a:r>
            <a:r>
              <a:rPr sz="2400" spc="25" dirty="0">
                <a:latin typeface="Carlito"/>
                <a:cs typeface="Carlito"/>
              </a:rPr>
              <a:t> </a:t>
            </a:r>
            <a:r>
              <a:rPr sz="2400" spc="-10" dirty="0">
                <a:latin typeface="Carlito"/>
                <a:cs typeface="Carlito"/>
              </a:rPr>
              <a:t>problem</a:t>
            </a:r>
            <a:endParaRPr sz="2400" dirty="0">
              <a:latin typeface="Carlito"/>
              <a:cs typeface="Carlito"/>
            </a:endParaRPr>
          </a:p>
          <a:p>
            <a:pPr marL="355600" indent="-342900">
              <a:lnSpc>
                <a:spcPct val="100000"/>
              </a:lnSpc>
              <a:spcBef>
                <a:spcPts val="575"/>
              </a:spcBef>
              <a:buFont typeface="Arial"/>
              <a:buChar char="•"/>
              <a:tabLst>
                <a:tab pos="354965" algn="l"/>
                <a:tab pos="355600" algn="l"/>
              </a:tabLst>
            </a:pPr>
            <a:r>
              <a:rPr sz="2400" spc="-10" dirty="0">
                <a:latin typeface="Carlito"/>
                <a:cs typeface="Carlito"/>
              </a:rPr>
              <a:t>Example </a:t>
            </a:r>
            <a:r>
              <a:rPr sz="2400" spc="-5" dirty="0">
                <a:latin typeface="Carlito"/>
                <a:cs typeface="Carlito"/>
              </a:rPr>
              <a:t>4: </a:t>
            </a:r>
            <a:r>
              <a:rPr sz="2400" spc="-15" dirty="0">
                <a:latin typeface="Carlito"/>
                <a:cs typeface="Carlito"/>
              </a:rPr>
              <a:t>Permutation</a:t>
            </a:r>
            <a:r>
              <a:rPr sz="2400" spc="-60" dirty="0">
                <a:latin typeface="Carlito"/>
                <a:cs typeface="Carlito"/>
              </a:rPr>
              <a:t> </a:t>
            </a:r>
            <a:r>
              <a:rPr sz="2400" spc="-15" dirty="0">
                <a:latin typeface="Carlito"/>
                <a:cs typeface="Carlito"/>
              </a:rPr>
              <a:t>Generator</a:t>
            </a:r>
            <a:endParaRPr sz="2400" dirty="0">
              <a:latin typeface="Carlito"/>
              <a:cs typeface="Carlito"/>
            </a:endParaRPr>
          </a:p>
        </p:txBody>
      </p:sp>
      <p:sp>
        <p:nvSpPr>
          <p:cNvPr id="5" name="object 5"/>
          <p:cNvSpPr/>
          <p:nvPr/>
        </p:nvSpPr>
        <p:spPr>
          <a:xfrm>
            <a:off x="2654299" y="4648200"/>
            <a:ext cx="3552444" cy="630936"/>
          </a:xfrm>
          <a:prstGeom prst="rect">
            <a:avLst/>
          </a:prstGeom>
          <a:blipFill>
            <a:blip r:embed="rId2" cstate="print"/>
            <a:stretch>
              <a:fillRect/>
            </a:stretch>
          </a:blipFill>
        </p:spPr>
        <p:txBody>
          <a:bodyPr wrap="square" lIns="0" tIns="0" rIns="0" bIns="0" rtlCol="0"/>
          <a:lstStyle/>
          <a:p>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7DA9D-55CA-D585-1A9F-86BB415072E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C9AB015-4192-0881-2C16-68F6959336AC}"/>
              </a:ext>
            </a:extLst>
          </p:cNvPr>
          <p:cNvSpPr/>
          <p:nvPr/>
        </p:nvSpPr>
        <p:spPr>
          <a:xfrm>
            <a:off x="838835" y="375133"/>
            <a:ext cx="8456930" cy="713610"/>
          </a:xfrm>
          <a:custGeom>
            <a:avLst/>
            <a:gdLst/>
            <a:ahLst/>
            <a:cxnLst/>
            <a:rect l="l" t="t" r="r" b="b"/>
            <a:pathLst>
              <a:path w="8380730" h="1247139">
                <a:moveTo>
                  <a:pt x="8380476" y="0"/>
                </a:moveTo>
                <a:lnTo>
                  <a:pt x="0" y="0"/>
                </a:lnTo>
                <a:lnTo>
                  <a:pt x="0" y="1246631"/>
                </a:lnTo>
                <a:lnTo>
                  <a:pt x="8380476" y="1246631"/>
                </a:lnTo>
                <a:lnTo>
                  <a:pt x="8380476" y="0"/>
                </a:lnTo>
                <a:close/>
              </a:path>
            </a:pathLst>
          </a:custGeom>
          <a:solidFill>
            <a:srgbClr val="DBEDF4"/>
          </a:solidFill>
        </p:spPr>
        <p:txBody>
          <a:bodyPr wrap="square" lIns="0" tIns="0" rIns="0" bIns="0" rtlCol="0"/>
          <a:lstStyle/>
          <a:p>
            <a:endParaRPr/>
          </a:p>
        </p:txBody>
      </p:sp>
      <p:sp>
        <p:nvSpPr>
          <p:cNvPr id="3" name="object 3">
            <a:extLst>
              <a:ext uri="{FF2B5EF4-FFF2-40B4-BE49-F238E27FC236}">
                <a16:creationId xmlns:a16="http://schemas.microsoft.com/office/drawing/2014/main" id="{2CB48963-B169-D8BB-7547-171C3C350DD5}"/>
              </a:ext>
            </a:extLst>
          </p:cNvPr>
          <p:cNvSpPr txBox="1">
            <a:spLocks noGrp="1"/>
          </p:cNvSpPr>
          <p:nvPr>
            <p:ph type="title"/>
          </p:nvPr>
        </p:nvSpPr>
        <p:spPr>
          <a:xfrm>
            <a:off x="952500" y="375133"/>
            <a:ext cx="10134599" cy="1123384"/>
          </a:xfrm>
          <a:prstGeom prst="rect">
            <a:avLst/>
          </a:prstGeom>
        </p:spPr>
        <p:txBody>
          <a:bodyPr vert="horz" wrap="square" lIns="0" tIns="45720" rIns="0" bIns="0" rtlCol="0">
            <a:spAutoFit/>
          </a:bodyPr>
          <a:lstStyle/>
          <a:p>
            <a:pPr marL="241935" marR="3358515">
              <a:lnSpc>
                <a:spcPct val="100000"/>
              </a:lnSpc>
              <a:spcBef>
                <a:spcPts val="360"/>
              </a:spcBef>
            </a:pPr>
            <a:r>
              <a:rPr lang="en-US" spc="-5" dirty="0">
                <a:solidFill>
                  <a:srgbClr val="BF0000"/>
                </a:solidFill>
              </a:rPr>
              <a:t>Unit</a:t>
            </a:r>
            <a:r>
              <a:rPr spc="-5" dirty="0">
                <a:solidFill>
                  <a:srgbClr val="BF0000"/>
                </a:solidFill>
              </a:rPr>
              <a:t> </a:t>
            </a:r>
            <a:r>
              <a:rPr dirty="0">
                <a:solidFill>
                  <a:srgbClr val="BF0000"/>
                </a:solidFill>
              </a:rPr>
              <a:t>1 – </a:t>
            </a:r>
            <a:r>
              <a:rPr spc="-5" dirty="0">
                <a:solidFill>
                  <a:srgbClr val="BF0000"/>
                </a:solidFill>
              </a:rPr>
              <a:t>Outline  </a:t>
            </a:r>
            <a:r>
              <a:rPr lang="en-US" spc="-5" dirty="0">
                <a:solidFill>
                  <a:srgbClr val="BF0000"/>
                </a:solidFill>
              </a:rPr>
              <a:t/>
            </a:r>
            <a:br>
              <a:rPr lang="en-US" spc="-5" dirty="0">
                <a:solidFill>
                  <a:srgbClr val="BF0000"/>
                </a:solidFill>
              </a:rPr>
            </a:br>
            <a:endParaRPr sz="3400" spc="-10" dirty="0"/>
          </a:p>
        </p:txBody>
      </p:sp>
      <p:sp>
        <p:nvSpPr>
          <p:cNvPr id="5" name="object 5">
            <a:extLst>
              <a:ext uri="{FF2B5EF4-FFF2-40B4-BE49-F238E27FC236}">
                <a16:creationId xmlns:a16="http://schemas.microsoft.com/office/drawing/2014/main" id="{E9BBCD4F-37B0-6C30-C06F-EDEE4D77CF59}"/>
              </a:ext>
            </a:extLst>
          </p:cNvPr>
          <p:cNvSpPr txBox="1"/>
          <p:nvPr/>
        </p:nvSpPr>
        <p:spPr>
          <a:xfrm>
            <a:off x="838834" y="1221314"/>
            <a:ext cx="8456930" cy="5705408"/>
          </a:xfrm>
          <a:prstGeom prst="rect">
            <a:avLst/>
          </a:prstGeom>
        </p:spPr>
        <p:txBody>
          <a:bodyPr vert="horz" wrap="square" lIns="0" tIns="97790" rIns="0" bIns="0" rtlCol="0">
            <a:spAutoFit/>
          </a:bodyPr>
          <a:lstStyle/>
          <a:p>
            <a:pPr marL="12065">
              <a:lnSpc>
                <a:spcPct val="100000"/>
              </a:lnSpc>
              <a:spcBef>
                <a:spcPts val="770"/>
              </a:spcBef>
              <a:tabLst>
                <a:tab pos="527685" algn="l"/>
                <a:tab pos="528320" algn="l"/>
              </a:tabLst>
            </a:pPr>
            <a:r>
              <a:rPr lang="en-US" sz="3200" spc="-15" dirty="0">
                <a:solidFill>
                  <a:srgbClr val="0000CC"/>
                </a:solidFill>
              </a:rPr>
              <a:t>Fundamentals of Algorithm Analysis</a:t>
            </a:r>
            <a:endParaRPr lang="en-US" sz="3200" spc="-20" dirty="0">
              <a:solidFill>
                <a:srgbClr val="0000CC"/>
              </a:solidFill>
              <a:latin typeface="Carlito"/>
            </a:endParaRPr>
          </a:p>
          <a:p>
            <a:pPr marL="527685" indent="-515620">
              <a:lnSpc>
                <a:spcPct val="100000"/>
              </a:lnSpc>
              <a:spcBef>
                <a:spcPts val="300"/>
              </a:spcBef>
              <a:spcAft>
                <a:spcPts val="300"/>
              </a:spcAft>
              <a:buAutoNum type="arabicPeriod"/>
              <a:tabLst>
                <a:tab pos="527685" algn="l"/>
                <a:tab pos="528320" algn="l"/>
              </a:tabLst>
            </a:pPr>
            <a:r>
              <a:rPr lang="en-US" sz="2800" spc="-20" dirty="0">
                <a:latin typeface="Carlito"/>
              </a:rPr>
              <a:t>Definition of algorithm </a:t>
            </a:r>
          </a:p>
          <a:p>
            <a:pPr marL="527685" indent="-515620">
              <a:lnSpc>
                <a:spcPct val="100000"/>
              </a:lnSpc>
              <a:spcBef>
                <a:spcPts val="300"/>
              </a:spcBef>
              <a:spcAft>
                <a:spcPts val="300"/>
              </a:spcAft>
              <a:buAutoNum type="arabicPeriod"/>
              <a:tabLst>
                <a:tab pos="527685" algn="l"/>
                <a:tab pos="528320" algn="l"/>
              </a:tabLst>
            </a:pPr>
            <a:r>
              <a:rPr lang="en-IN" sz="2800" spc="-20" dirty="0">
                <a:highlight>
                  <a:srgbClr val="FFFF00"/>
                </a:highlight>
                <a:latin typeface="Carlito"/>
              </a:rPr>
              <a:t>Algorithmic Problem Solving</a:t>
            </a:r>
            <a:endParaRPr sz="2800" spc="-20" dirty="0">
              <a:highlight>
                <a:srgbClr val="FFFF00"/>
              </a:highlight>
              <a:latin typeface="Carlito"/>
            </a:endParaRPr>
          </a:p>
          <a:p>
            <a:pPr marL="527685" indent="-515620">
              <a:lnSpc>
                <a:spcPct val="100000"/>
              </a:lnSpc>
              <a:spcBef>
                <a:spcPts val="300"/>
              </a:spcBef>
              <a:spcAft>
                <a:spcPts val="300"/>
              </a:spcAft>
              <a:buAutoNum type="arabicPeriod"/>
              <a:tabLst>
                <a:tab pos="527685" algn="l"/>
                <a:tab pos="528320" algn="l"/>
              </a:tabLst>
            </a:pPr>
            <a:r>
              <a:rPr lang="en-US" sz="2800" dirty="0"/>
              <a:t>Framework for Analysis of algorithm efficiency</a:t>
            </a:r>
          </a:p>
          <a:p>
            <a:pPr marL="527685" indent="-515620">
              <a:lnSpc>
                <a:spcPct val="100000"/>
              </a:lnSpc>
              <a:spcBef>
                <a:spcPts val="300"/>
              </a:spcBef>
              <a:spcAft>
                <a:spcPts val="300"/>
              </a:spcAft>
              <a:buAutoNum type="arabicPeriod"/>
              <a:tabLst>
                <a:tab pos="527685" algn="l"/>
                <a:tab pos="528320" algn="l"/>
              </a:tabLst>
            </a:pPr>
            <a:r>
              <a:rPr sz="2800" spc="-20" dirty="0">
                <a:latin typeface="Carlito"/>
                <a:cs typeface="Carlito"/>
              </a:rPr>
              <a:t>Asymptotic</a:t>
            </a:r>
            <a:r>
              <a:rPr sz="2800" spc="-5" dirty="0">
                <a:latin typeface="Carlito"/>
                <a:cs typeface="Carlito"/>
              </a:rPr>
              <a:t> </a:t>
            </a:r>
            <a:r>
              <a:rPr sz="2800" spc="-15" dirty="0">
                <a:latin typeface="Carlito"/>
                <a:cs typeface="Carlito"/>
              </a:rPr>
              <a:t>Notations</a:t>
            </a:r>
            <a:endParaRPr sz="2800" dirty="0">
              <a:latin typeface="Carlito"/>
              <a:cs typeface="Carlito"/>
            </a:endParaRPr>
          </a:p>
          <a:p>
            <a:pPr marL="527685" indent="-515620">
              <a:lnSpc>
                <a:spcPct val="100000"/>
              </a:lnSpc>
              <a:spcBef>
                <a:spcPts val="300"/>
              </a:spcBef>
              <a:spcAft>
                <a:spcPts val="300"/>
              </a:spcAft>
              <a:buAutoNum type="arabicPeriod"/>
              <a:tabLst>
                <a:tab pos="527685" algn="l"/>
                <a:tab pos="528320" algn="l"/>
              </a:tabLst>
            </a:pPr>
            <a:r>
              <a:rPr sz="2800" spc="-15" dirty="0">
                <a:latin typeface="Carlito"/>
                <a:cs typeface="Carlito"/>
              </a:rPr>
              <a:t>Mathematical </a:t>
            </a:r>
            <a:r>
              <a:rPr sz="2800" spc="-10" dirty="0">
                <a:latin typeface="Carlito"/>
                <a:cs typeface="Carlito"/>
              </a:rPr>
              <a:t>analysis </a:t>
            </a:r>
            <a:r>
              <a:rPr sz="2800" spc="-5" dirty="0">
                <a:latin typeface="Carlito"/>
                <a:cs typeface="Carlito"/>
              </a:rPr>
              <a:t>of </a:t>
            </a:r>
            <a:r>
              <a:rPr sz="2800" spc="-15" dirty="0">
                <a:latin typeface="Carlito"/>
                <a:cs typeface="Carlito"/>
              </a:rPr>
              <a:t>Non-Recursive</a:t>
            </a:r>
            <a:r>
              <a:rPr sz="2800" spc="55" dirty="0">
                <a:latin typeface="Carlito"/>
                <a:cs typeface="Carlito"/>
              </a:rPr>
              <a:t> </a:t>
            </a:r>
            <a:r>
              <a:rPr sz="2800" spc="-10" dirty="0">
                <a:latin typeface="Carlito"/>
                <a:cs typeface="Carlito"/>
              </a:rPr>
              <a:t>algorithms</a:t>
            </a:r>
            <a:endParaRPr sz="2800" dirty="0">
              <a:latin typeface="Carlito"/>
              <a:cs typeface="Carlito"/>
            </a:endParaRPr>
          </a:p>
          <a:p>
            <a:pPr marL="527685" indent="-515620">
              <a:lnSpc>
                <a:spcPct val="100000"/>
              </a:lnSpc>
              <a:spcBef>
                <a:spcPts val="300"/>
              </a:spcBef>
              <a:spcAft>
                <a:spcPts val="300"/>
              </a:spcAft>
              <a:buAutoNum type="arabicPeriod"/>
              <a:tabLst>
                <a:tab pos="527685" algn="l"/>
                <a:tab pos="528320" algn="l"/>
              </a:tabLst>
            </a:pPr>
            <a:r>
              <a:rPr sz="2800" spc="-15" dirty="0">
                <a:latin typeface="Carlito"/>
                <a:cs typeface="Carlito"/>
              </a:rPr>
              <a:t>Mathematical </a:t>
            </a:r>
            <a:r>
              <a:rPr sz="2800" spc="-10" dirty="0">
                <a:latin typeface="Carlito"/>
                <a:cs typeface="Carlito"/>
              </a:rPr>
              <a:t>analysis </a:t>
            </a:r>
            <a:r>
              <a:rPr sz="2800" spc="-5" dirty="0">
                <a:latin typeface="Carlito"/>
                <a:cs typeface="Carlito"/>
              </a:rPr>
              <a:t>of </a:t>
            </a:r>
            <a:r>
              <a:rPr sz="2800" spc="-20" dirty="0">
                <a:latin typeface="Carlito"/>
                <a:cs typeface="Carlito"/>
              </a:rPr>
              <a:t>Recursive</a:t>
            </a:r>
            <a:r>
              <a:rPr sz="2800" spc="20" dirty="0">
                <a:latin typeface="Carlito"/>
                <a:cs typeface="Carlito"/>
              </a:rPr>
              <a:t> </a:t>
            </a:r>
            <a:r>
              <a:rPr sz="2800" spc="-10" dirty="0">
                <a:latin typeface="Carlito"/>
                <a:cs typeface="Carlito"/>
              </a:rPr>
              <a:t>algorithms</a:t>
            </a:r>
            <a:endParaRPr lang="en-US" sz="2800" spc="-10" dirty="0">
              <a:latin typeface="Carlito"/>
              <a:cs typeface="Carlito"/>
            </a:endParaRPr>
          </a:p>
          <a:p>
            <a:pPr marL="12065">
              <a:lnSpc>
                <a:spcPct val="100000"/>
              </a:lnSpc>
              <a:spcBef>
                <a:spcPts val="675"/>
              </a:spcBef>
              <a:tabLst>
                <a:tab pos="527685" algn="l"/>
                <a:tab pos="528320" algn="l"/>
              </a:tabLst>
            </a:pPr>
            <a:r>
              <a:rPr lang="en-IN" sz="3200" spc="-15" dirty="0">
                <a:solidFill>
                  <a:srgbClr val="0000CC"/>
                </a:solidFill>
              </a:rPr>
              <a:t>Brute Force</a:t>
            </a:r>
            <a:endParaRPr lang="en-US" sz="3200" spc="-15" dirty="0">
              <a:solidFill>
                <a:srgbClr val="0000CC"/>
              </a:solidFill>
            </a:endParaRPr>
          </a:p>
          <a:p>
            <a:pPr marL="527685" indent="-515620">
              <a:lnSpc>
                <a:spcPct val="100000"/>
              </a:lnSpc>
              <a:spcBef>
                <a:spcPts val="300"/>
              </a:spcBef>
              <a:spcAft>
                <a:spcPts val="300"/>
              </a:spcAft>
              <a:buAutoNum type="arabicPeriod"/>
              <a:tabLst>
                <a:tab pos="527685" algn="l"/>
                <a:tab pos="528320" algn="l"/>
              </a:tabLst>
            </a:pPr>
            <a:r>
              <a:rPr lang="en-IN" sz="2800" dirty="0"/>
              <a:t>Bubble Sort</a:t>
            </a:r>
          </a:p>
          <a:p>
            <a:pPr marL="527685" indent="-515620">
              <a:lnSpc>
                <a:spcPct val="100000"/>
              </a:lnSpc>
              <a:spcBef>
                <a:spcPts val="300"/>
              </a:spcBef>
              <a:spcAft>
                <a:spcPts val="300"/>
              </a:spcAft>
              <a:buAutoNum type="arabicPeriod"/>
              <a:tabLst>
                <a:tab pos="527685" algn="l"/>
                <a:tab pos="528320" algn="l"/>
              </a:tabLst>
            </a:pPr>
            <a:r>
              <a:rPr lang="en-IN" sz="2800" dirty="0"/>
              <a:t>Selection Sort</a:t>
            </a:r>
          </a:p>
          <a:p>
            <a:pPr marL="527685" indent="-515620">
              <a:lnSpc>
                <a:spcPct val="100000"/>
              </a:lnSpc>
              <a:spcBef>
                <a:spcPts val="300"/>
              </a:spcBef>
              <a:spcAft>
                <a:spcPts val="300"/>
              </a:spcAft>
              <a:buAutoNum type="arabicPeriod"/>
              <a:tabLst>
                <a:tab pos="527685" algn="l"/>
                <a:tab pos="528320" algn="l"/>
              </a:tabLst>
            </a:pPr>
            <a:r>
              <a:rPr lang="en-IN" sz="2800" dirty="0"/>
              <a:t>String Matching</a:t>
            </a:r>
            <a:endParaRPr sz="2800" dirty="0">
              <a:latin typeface="Carlito"/>
              <a:cs typeface="Carlito"/>
            </a:endParaRPr>
          </a:p>
        </p:txBody>
      </p:sp>
      <p:sp>
        <p:nvSpPr>
          <p:cNvPr id="10" name="object 10">
            <a:extLst>
              <a:ext uri="{FF2B5EF4-FFF2-40B4-BE49-F238E27FC236}">
                <a16:creationId xmlns:a16="http://schemas.microsoft.com/office/drawing/2014/main" id="{55B8AD78-64A6-CBA6-0FBB-BBF363079907}"/>
              </a:ext>
            </a:extLst>
          </p:cNvPr>
          <p:cNvSpPr txBox="1">
            <a:spLocks noGrp="1"/>
          </p:cNvSpPr>
          <p:nvPr>
            <p:ph type="sldNum" sz="quarter" idx="7"/>
          </p:nvPr>
        </p:nvSpPr>
        <p:spPr>
          <a:xfrm>
            <a:off x="9323474" y="7218833"/>
            <a:ext cx="232409" cy="178434"/>
          </a:xfrm>
          <a:prstGeom prst="rect">
            <a:avLst/>
          </a:prstGeom>
        </p:spPr>
        <p:txBody>
          <a:bodyPr vert="horz" wrap="square" lIns="0" tIns="0" rIns="0" bIns="0" rtlCol="0">
            <a:spAutoFit/>
          </a:bodyPr>
          <a:lstStyle/>
          <a:p>
            <a:pPr marL="38100">
              <a:lnSpc>
                <a:spcPts val="1240"/>
              </a:lnSpc>
            </a:pPr>
            <a:fld id="{81D60167-4931-47E6-BA6A-407CBD079E47}" type="slidenum">
              <a:rPr dirty="0"/>
              <a:t>16</a:t>
            </a:fld>
            <a:endParaRPr dirty="0"/>
          </a:p>
        </p:txBody>
      </p:sp>
    </p:spTree>
    <p:extLst>
      <p:ext uri="{BB962C8B-B14F-4D97-AF65-F5344CB8AC3E}">
        <p14:creationId xmlns:p14="http://schemas.microsoft.com/office/powerpoint/2010/main" val="325682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914400" y="1981200"/>
            <a:ext cx="5105400" cy="4450080"/>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6316979" y="2286000"/>
            <a:ext cx="2999231" cy="2999232"/>
          </a:xfrm>
          <a:prstGeom prst="rect">
            <a:avLst/>
          </a:prstGeom>
          <a:blipFill>
            <a:blip r:embed="rId3" cstate="print"/>
            <a:stretch>
              <a:fillRect/>
            </a:stretch>
          </a:blipFill>
        </p:spPr>
        <p:txBody>
          <a:bodyPr wrap="square" lIns="0" tIns="0" rIns="0" bIns="0" rtlCol="0"/>
          <a:lstStyle/>
          <a:p>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17</a:t>
            </a:fld>
            <a:endParaRPr dirty="0"/>
          </a:p>
        </p:txBody>
      </p:sp>
      <p:sp>
        <p:nvSpPr>
          <p:cNvPr id="8" name="Title 1">
            <a:extLst>
              <a:ext uri="{FF2B5EF4-FFF2-40B4-BE49-F238E27FC236}">
                <a16:creationId xmlns:a16="http://schemas.microsoft.com/office/drawing/2014/main" id="{77452240-BE69-FC8D-63DE-5FB36EEEBC75}"/>
              </a:ext>
            </a:extLst>
          </p:cNvPr>
          <p:cNvSpPr>
            <a:spLocks noGrp="1"/>
          </p:cNvSpPr>
          <p:nvPr>
            <p:ph type="title"/>
          </p:nvPr>
        </p:nvSpPr>
        <p:spPr>
          <a:xfrm>
            <a:off x="763588" y="733425"/>
            <a:ext cx="8531225" cy="553998"/>
          </a:xfrm>
        </p:spPr>
        <p:txBody>
          <a:bodyPr/>
          <a:lstStyle/>
          <a:p>
            <a:r>
              <a:rPr lang="en-US" dirty="0"/>
              <a:t>Fundamentals of Algorithmic Problem Solving</a:t>
            </a:r>
            <a:endParaRPr lang="en-IN" dirty="0"/>
          </a:p>
        </p:txBody>
      </p:sp>
    </p:spTree>
    <p:extLst>
      <p:ext uri="{BB962C8B-B14F-4D97-AF65-F5344CB8AC3E}">
        <p14:creationId xmlns:p14="http://schemas.microsoft.com/office/powerpoint/2010/main" val="631943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3000" y="1371600"/>
            <a:ext cx="7433263" cy="467099"/>
          </a:xfrm>
          <a:prstGeom prst="rect">
            <a:avLst/>
          </a:prstGeom>
        </p:spPr>
        <p:txBody>
          <a:bodyPr vert="horz" wrap="square" lIns="0" tIns="9954" rIns="0" bIns="0" rtlCol="0">
            <a:spAutoFit/>
          </a:bodyPr>
          <a:lstStyle/>
          <a:p>
            <a:pPr marL="10478">
              <a:spcBef>
                <a:spcPts val="78"/>
              </a:spcBef>
            </a:pPr>
            <a:r>
              <a:rPr kumimoji="1" sz="2970" b="1" kern="1200" dirty="0">
                <a:effectLst>
                  <a:outerShdw blurRad="38100" dist="38100" dir="2700000" algn="tl">
                    <a:srgbClr val="000000">
                      <a:alpha val="43137"/>
                    </a:srgbClr>
                  </a:outerShdw>
                </a:effectLst>
                <a:latin typeface="+mj-lt"/>
                <a:cs typeface="+mj-cs"/>
              </a:rPr>
              <a:t>(i) Understanding the Problem</a:t>
            </a:r>
          </a:p>
        </p:txBody>
      </p:sp>
      <p:sp>
        <p:nvSpPr>
          <p:cNvPr id="3" name="object 3"/>
          <p:cNvSpPr txBox="1"/>
          <p:nvPr/>
        </p:nvSpPr>
        <p:spPr>
          <a:xfrm>
            <a:off x="609600" y="2555609"/>
            <a:ext cx="8839200" cy="3535872"/>
          </a:xfrm>
          <a:prstGeom prst="rect">
            <a:avLst/>
          </a:prstGeom>
        </p:spPr>
        <p:txBody>
          <a:bodyPr vert="horz" wrap="square" lIns="0" tIns="118396" rIns="0" bIns="0" rtlCol="0">
            <a:spAutoFit/>
          </a:bodyPr>
          <a:lstStyle/>
          <a:p>
            <a:pPr marL="387144" indent="-377190">
              <a:spcBef>
                <a:spcPts val="932"/>
              </a:spcBef>
              <a:buClr>
                <a:srgbClr val="4F81BC"/>
              </a:buClr>
              <a:buSzPct val="93333"/>
              <a:buFont typeface="Arial" panose="020B0604020202020204" pitchFamily="34" charset="0"/>
              <a:buChar char="•"/>
              <a:tabLst>
                <a:tab pos="151400" algn="l"/>
              </a:tabLst>
            </a:pPr>
            <a:r>
              <a:rPr kumimoji="1" sz="2400" dirty="0"/>
              <a:t>This is the first step in designing of algorithm.</a:t>
            </a:r>
            <a:endParaRPr kumimoji="1" lang="en-US" sz="2400" dirty="0"/>
          </a:p>
          <a:p>
            <a:pPr marL="387144" indent="-377190">
              <a:spcBef>
                <a:spcPts val="932"/>
              </a:spcBef>
              <a:buClr>
                <a:srgbClr val="4F81BC"/>
              </a:buClr>
              <a:buSzPct val="93333"/>
              <a:buFont typeface="Arial" panose="020B0604020202020204" pitchFamily="34" charset="0"/>
              <a:buChar char="•"/>
              <a:tabLst>
                <a:tab pos="151400" algn="l"/>
              </a:tabLst>
            </a:pPr>
            <a:r>
              <a:rPr kumimoji="1" lang="en-IN" sz="2400" dirty="0"/>
              <a:t>Understand the problem statement and in case of any ambiguity, clarify it in hand.</a:t>
            </a:r>
            <a:endParaRPr kumimoji="1" sz="2400" dirty="0"/>
          </a:p>
          <a:p>
            <a:pPr marL="387144" indent="-377190">
              <a:spcBef>
                <a:spcPts val="850"/>
              </a:spcBef>
              <a:buClr>
                <a:srgbClr val="4F81BC"/>
              </a:buClr>
              <a:buSzPct val="93333"/>
              <a:buFont typeface="Arial" panose="020B0604020202020204" pitchFamily="34" charset="0"/>
              <a:buChar char="•"/>
              <a:tabLst>
                <a:tab pos="151400" algn="l"/>
              </a:tabLst>
            </a:pPr>
            <a:r>
              <a:rPr kumimoji="1" sz="2400" dirty="0"/>
              <a:t>Identify the problem types and use existing algorithm to find solution.</a:t>
            </a:r>
            <a:endParaRPr kumimoji="1" lang="en-US" sz="2400" dirty="0"/>
          </a:p>
          <a:p>
            <a:pPr marL="387144" indent="-377190">
              <a:spcBef>
                <a:spcPts val="850"/>
              </a:spcBef>
              <a:buClr>
                <a:srgbClr val="4F81BC"/>
              </a:buClr>
              <a:buSzPct val="93333"/>
              <a:buFont typeface="Arial" panose="020B0604020202020204" pitchFamily="34" charset="0"/>
              <a:buChar char="•"/>
              <a:tabLst>
                <a:tab pos="151400" algn="l"/>
              </a:tabLst>
            </a:pPr>
            <a:r>
              <a:rPr kumimoji="1" lang="en-IN" sz="2400" dirty="0"/>
              <a:t>If not able to find any readily available algorithm, then design own algorithm according to problem statement</a:t>
            </a:r>
            <a:endParaRPr kumimoji="1" sz="2400" dirty="0"/>
          </a:p>
          <a:p>
            <a:pPr marL="387143" indent="-377190">
              <a:spcBef>
                <a:spcPts val="862"/>
              </a:spcBef>
              <a:buClr>
                <a:srgbClr val="4F81BC"/>
              </a:buClr>
              <a:buSzPct val="93333"/>
              <a:buFont typeface="Arial" panose="020B0604020202020204" pitchFamily="34" charset="0"/>
              <a:buChar char="•"/>
              <a:tabLst>
                <a:tab pos="185452" algn="l"/>
              </a:tabLst>
            </a:pPr>
            <a:r>
              <a:rPr kumimoji="1" sz="2400" dirty="0"/>
              <a:t>Input (instance) to the problem and range of the input get fixed.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A7979-CE20-4FD1-B6B5-058B77B175C6}"/>
              </a:ext>
            </a:extLst>
          </p:cNvPr>
          <p:cNvSpPr>
            <a:spLocks noGrp="1"/>
          </p:cNvSpPr>
          <p:nvPr>
            <p:ph type="title"/>
          </p:nvPr>
        </p:nvSpPr>
        <p:spPr>
          <a:xfrm>
            <a:off x="304800" y="309820"/>
            <a:ext cx="9042780" cy="457048"/>
          </a:xfrm>
        </p:spPr>
        <p:txBody>
          <a:bodyPr/>
          <a:lstStyle/>
          <a:p>
            <a:r>
              <a:rPr kumimoji="1" lang="en-US" sz="2970" b="1" kern="1200" dirty="0">
                <a:effectLst>
                  <a:outerShdw blurRad="38100" dist="38100" dir="2700000" algn="tl">
                    <a:srgbClr val="000000">
                      <a:alpha val="43137"/>
                    </a:srgbClr>
                  </a:outerShdw>
                </a:effectLst>
                <a:latin typeface="+mj-lt"/>
                <a:cs typeface="+mj-cs"/>
              </a:rPr>
              <a:t>       (ii) Decision Making</a:t>
            </a:r>
          </a:p>
        </p:txBody>
      </p:sp>
      <p:sp>
        <p:nvSpPr>
          <p:cNvPr id="5" name="TextBox 4">
            <a:extLst>
              <a:ext uri="{FF2B5EF4-FFF2-40B4-BE49-F238E27FC236}">
                <a16:creationId xmlns:a16="http://schemas.microsoft.com/office/drawing/2014/main" id="{DF1A411A-28A7-4643-8EAF-F74892DC0164}"/>
              </a:ext>
            </a:extLst>
          </p:cNvPr>
          <p:cNvSpPr txBox="1"/>
          <p:nvPr/>
        </p:nvSpPr>
        <p:spPr>
          <a:xfrm>
            <a:off x="289560" y="914400"/>
            <a:ext cx="9372600" cy="6678751"/>
          </a:xfrm>
          <a:prstGeom prst="rect">
            <a:avLst/>
          </a:prstGeom>
          <a:noFill/>
        </p:spPr>
        <p:txBody>
          <a:bodyPr wrap="square">
            <a:spAutoFit/>
          </a:bodyPr>
          <a:lstStyle/>
          <a:p>
            <a:pPr marL="85915"/>
            <a:r>
              <a:rPr lang="en-US" sz="2400" spc="-4" dirty="0">
                <a:solidFill>
                  <a:prstClr val="black"/>
                </a:solidFill>
                <a:cs typeface="Times New Roman" panose="02020603050405020304" pitchFamily="18" charset="0"/>
              </a:rPr>
              <a:t>The Decision </a:t>
            </a:r>
            <a:r>
              <a:rPr lang="en-US" sz="2400" dirty="0">
                <a:solidFill>
                  <a:prstClr val="black"/>
                </a:solidFill>
                <a:cs typeface="Times New Roman" panose="02020603050405020304" pitchFamily="18" charset="0"/>
              </a:rPr>
              <a:t>making is </a:t>
            </a:r>
            <a:r>
              <a:rPr lang="en-US" sz="2400" spc="-4" dirty="0">
                <a:solidFill>
                  <a:prstClr val="black"/>
                </a:solidFill>
                <a:cs typeface="Times New Roman" panose="02020603050405020304" pitchFamily="18" charset="0"/>
              </a:rPr>
              <a:t>done on </a:t>
            </a:r>
            <a:r>
              <a:rPr lang="en-US" sz="2400" dirty="0">
                <a:solidFill>
                  <a:prstClr val="black"/>
                </a:solidFill>
                <a:cs typeface="Times New Roman" panose="02020603050405020304" pitchFamily="18" charset="0"/>
              </a:rPr>
              <a:t>the</a:t>
            </a:r>
            <a:r>
              <a:rPr lang="en-US" sz="2400" spc="-21" dirty="0">
                <a:solidFill>
                  <a:prstClr val="black"/>
                </a:solidFill>
                <a:cs typeface="Times New Roman" panose="02020603050405020304" pitchFamily="18" charset="0"/>
              </a:rPr>
              <a:t> </a:t>
            </a:r>
            <a:r>
              <a:rPr lang="en-US" sz="2400" spc="-4" dirty="0">
                <a:solidFill>
                  <a:prstClr val="black"/>
                </a:solidFill>
                <a:cs typeface="Times New Roman" panose="02020603050405020304" pitchFamily="18" charset="0"/>
              </a:rPr>
              <a:t>following:</a:t>
            </a:r>
            <a:endParaRPr lang="en-US" sz="2400" dirty="0">
              <a:solidFill>
                <a:prstClr val="black"/>
              </a:solidFill>
              <a:cs typeface="Times New Roman" panose="02020603050405020304" pitchFamily="18" charset="0"/>
            </a:endParaRPr>
          </a:p>
          <a:p>
            <a:pPr marL="85915"/>
            <a:r>
              <a:rPr lang="en-US" sz="2400" b="1" dirty="0">
                <a:solidFill>
                  <a:prstClr val="black"/>
                </a:solidFill>
                <a:cs typeface="Times New Roman" panose="02020603050405020304" pitchFamily="18" charset="0"/>
              </a:rPr>
              <a:t>(a) </a:t>
            </a:r>
            <a:r>
              <a:rPr lang="en-US" sz="2400" b="1" spc="-4" dirty="0">
                <a:solidFill>
                  <a:prstClr val="black"/>
                </a:solidFill>
                <a:cs typeface="Times New Roman" panose="02020603050405020304" pitchFamily="18" charset="0"/>
              </a:rPr>
              <a:t>Ascertaining the Capabilities </a:t>
            </a:r>
            <a:r>
              <a:rPr lang="en-US" sz="2400" b="1" dirty="0">
                <a:solidFill>
                  <a:prstClr val="black"/>
                </a:solidFill>
                <a:cs typeface="Times New Roman" panose="02020603050405020304" pitchFamily="18" charset="0"/>
              </a:rPr>
              <a:t>of </a:t>
            </a:r>
            <a:r>
              <a:rPr lang="en-US" sz="2400" b="1" spc="-4" dirty="0">
                <a:solidFill>
                  <a:prstClr val="black"/>
                </a:solidFill>
                <a:cs typeface="Times New Roman" panose="02020603050405020304" pitchFamily="18" charset="0"/>
              </a:rPr>
              <a:t>the Computational</a:t>
            </a:r>
            <a:r>
              <a:rPr lang="en-US" sz="2400" b="1" spc="-45" dirty="0">
                <a:solidFill>
                  <a:prstClr val="black"/>
                </a:solidFill>
                <a:cs typeface="Times New Roman" panose="02020603050405020304" pitchFamily="18" charset="0"/>
              </a:rPr>
              <a:t> </a:t>
            </a:r>
            <a:r>
              <a:rPr lang="en-US" sz="2400" b="1" spc="-8" dirty="0">
                <a:solidFill>
                  <a:prstClr val="black"/>
                </a:solidFill>
                <a:cs typeface="Times New Roman" panose="02020603050405020304" pitchFamily="18" charset="0"/>
              </a:rPr>
              <a:t>Device</a:t>
            </a:r>
            <a:endParaRPr lang="en-US" sz="2400" dirty="0">
              <a:solidFill>
                <a:prstClr val="black"/>
              </a:solidFill>
              <a:cs typeface="Times New Roman" panose="02020603050405020304" pitchFamily="18" charset="0"/>
            </a:endParaRPr>
          </a:p>
          <a:p>
            <a:pPr marL="622887" lvl="1" indent="-235744">
              <a:buClr>
                <a:srgbClr val="4F81BC"/>
              </a:buClr>
              <a:buSzPct val="93333"/>
              <a:buFont typeface="Arial" panose="020B0604020202020204" pitchFamily="34" charset="0"/>
              <a:buChar char="•"/>
              <a:tabLst>
                <a:tab pos="151400" algn="l"/>
              </a:tabLst>
            </a:pPr>
            <a:r>
              <a:rPr lang="en-US" sz="2400" spc="-4" dirty="0">
                <a:solidFill>
                  <a:prstClr val="black"/>
                </a:solidFill>
                <a:cs typeface="Times New Roman" panose="02020603050405020304" pitchFamily="18" charset="0"/>
              </a:rPr>
              <a:t>Algorithms </a:t>
            </a:r>
            <a:r>
              <a:rPr lang="en-US" sz="2400" dirty="0">
                <a:solidFill>
                  <a:prstClr val="black"/>
                </a:solidFill>
                <a:cs typeface="Times New Roman" panose="02020603050405020304" pitchFamily="18" charset="0"/>
              </a:rPr>
              <a:t>designed </a:t>
            </a:r>
            <a:r>
              <a:rPr lang="en-US" sz="2400" spc="-8" dirty="0">
                <a:solidFill>
                  <a:prstClr val="black"/>
                </a:solidFill>
                <a:cs typeface="Times New Roman" panose="02020603050405020304" pitchFamily="18" charset="0"/>
              </a:rPr>
              <a:t>to </a:t>
            </a:r>
            <a:r>
              <a:rPr lang="en-US" sz="2400" dirty="0">
                <a:solidFill>
                  <a:prstClr val="black"/>
                </a:solidFill>
                <a:cs typeface="Times New Roman" panose="02020603050405020304" pitchFamily="18" charset="0"/>
              </a:rPr>
              <a:t>be </a:t>
            </a:r>
            <a:r>
              <a:rPr lang="en-US" sz="2400" spc="-8" dirty="0">
                <a:solidFill>
                  <a:prstClr val="black"/>
                </a:solidFill>
                <a:cs typeface="Times New Roman" panose="02020603050405020304" pitchFamily="18" charset="0"/>
              </a:rPr>
              <a:t>executed </a:t>
            </a:r>
            <a:r>
              <a:rPr lang="en-US" sz="2400" spc="-4" dirty="0">
                <a:solidFill>
                  <a:prstClr val="black"/>
                </a:solidFill>
                <a:cs typeface="Times New Roman" panose="02020603050405020304" pitchFamily="18" charset="0"/>
              </a:rPr>
              <a:t>on </a:t>
            </a:r>
            <a:r>
              <a:rPr lang="en-US" sz="2400" dirty="0">
                <a:solidFill>
                  <a:prstClr val="black"/>
                </a:solidFill>
                <a:cs typeface="Times New Roman" panose="02020603050405020304" pitchFamily="18" charset="0"/>
              </a:rPr>
              <a:t>RAM machines </a:t>
            </a:r>
            <a:r>
              <a:rPr lang="en-US" sz="2400" spc="-8" dirty="0">
                <a:solidFill>
                  <a:prstClr val="black"/>
                </a:solidFill>
                <a:cs typeface="Times New Roman" panose="02020603050405020304" pitchFamily="18" charset="0"/>
              </a:rPr>
              <a:t>are </a:t>
            </a:r>
            <a:r>
              <a:rPr lang="en-US" sz="2400" spc="-4" dirty="0">
                <a:solidFill>
                  <a:prstClr val="black"/>
                </a:solidFill>
                <a:cs typeface="Times New Roman" panose="02020603050405020304" pitchFamily="18" charset="0"/>
              </a:rPr>
              <a:t>called </a:t>
            </a:r>
            <a:r>
              <a:rPr lang="en-US" sz="2400" b="1" i="1" spc="-4" dirty="0">
                <a:solidFill>
                  <a:prstClr val="black"/>
                </a:solidFill>
                <a:cs typeface="Times New Roman" panose="02020603050405020304" pitchFamily="18" charset="0"/>
              </a:rPr>
              <a:t>sequential</a:t>
            </a:r>
            <a:r>
              <a:rPr lang="en-US" sz="2400" b="1" i="1" spc="-33" dirty="0">
                <a:solidFill>
                  <a:prstClr val="black"/>
                </a:solidFill>
                <a:cs typeface="Times New Roman" panose="02020603050405020304" pitchFamily="18" charset="0"/>
              </a:rPr>
              <a:t> </a:t>
            </a:r>
            <a:r>
              <a:rPr lang="en-US" sz="2400" b="1" i="1" spc="-4" dirty="0">
                <a:solidFill>
                  <a:prstClr val="black"/>
                </a:solidFill>
                <a:cs typeface="Times New Roman" panose="02020603050405020304" pitchFamily="18" charset="0"/>
              </a:rPr>
              <a:t>algorithms</a:t>
            </a:r>
            <a:r>
              <a:rPr lang="en-US" sz="2400" spc="-4" dirty="0">
                <a:solidFill>
                  <a:prstClr val="black"/>
                </a:solidFill>
                <a:cs typeface="Times New Roman" panose="02020603050405020304" pitchFamily="18" charset="0"/>
              </a:rPr>
              <a:t>.</a:t>
            </a:r>
            <a:endParaRPr lang="en-US" sz="2400" dirty="0">
              <a:solidFill>
                <a:prstClr val="black"/>
              </a:solidFill>
              <a:cs typeface="Times New Roman" panose="02020603050405020304" pitchFamily="18" charset="0"/>
            </a:endParaRPr>
          </a:p>
          <a:p>
            <a:pPr marL="623410" marR="552164" lvl="1" indent="-235744">
              <a:buClr>
                <a:srgbClr val="4F81BC"/>
              </a:buClr>
              <a:buSzPct val="93333"/>
              <a:buFont typeface="Arial" panose="020B0604020202020204" pitchFamily="34" charset="0"/>
              <a:buChar char="•"/>
              <a:tabLst>
                <a:tab pos="151400" algn="l"/>
              </a:tabLst>
            </a:pPr>
            <a:r>
              <a:rPr lang="en-US" sz="2400" dirty="0">
                <a:solidFill>
                  <a:prstClr val="black"/>
                </a:solidFill>
                <a:cs typeface="Times New Roman" panose="02020603050405020304" pitchFamily="18" charset="0"/>
              </a:rPr>
              <a:t>In </a:t>
            </a:r>
            <a:r>
              <a:rPr lang="en-US" sz="2400" spc="-4" dirty="0">
                <a:solidFill>
                  <a:prstClr val="black"/>
                </a:solidFill>
                <a:cs typeface="Times New Roman" panose="02020603050405020304" pitchFamily="18" charset="0"/>
              </a:rPr>
              <a:t>some </a:t>
            </a:r>
            <a:r>
              <a:rPr lang="en-US" sz="2400" spc="-8" dirty="0">
                <a:solidFill>
                  <a:prstClr val="black"/>
                </a:solidFill>
                <a:cs typeface="Times New Roman" panose="02020603050405020304" pitchFamily="18" charset="0"/>
              </a:rPr>
              <a:t>newer computers, operations are executed </a:t>
            </a:r>
            <a:r>
              <a:rPr lang="en-US" sz="2400" b="1" spc="-8" dirty="0">
                <a:solidFill>
                  <a:prstClr val="black"/>
                </a:solidFill>
                <a:cs typeface="Times New Roman" panose="02020603050405020304" pitchFamily="18" charset="0"/>
              </a:rPr>
              <a:t>concurrently</a:t>
            </a:r>
            <a:r>
              <a:rPr lang="en-US" sz="2400" spc="-8" dirty="0">
                <a:solidFill>
                  <a:prstClr val="black"/>
                </a:solidFill>
                <a:cs typeface="Times New Roman" panose="02020603050405020304" pitchFamily="18" charset="0"/>
              </a:rPr>
              <a:t>, </a:t>
            </a:r>
            <a:r>
              <a:rPr lang="en-US" sz="2400" dirty="0">
                <a:solidFill>
                  <a:prstClr val="black"/>
                </a:solidFill>
                <a:cs typeface="Times New Roman" panose="02020603050405020304" pitchFamily="18" charset="0"/>
              </a:rPr>
              <a:t>i.e., in </a:t>
            </a:r>
            <a:r>
              <a:rPr lang="en-US" sz="2400" spc="-4" dirty="0">
                <a:solidFill>
                  <a:prstClr val="black"/>
                </a:solidFill>
                <a:cs typeface="Times New Roman" panose="02020603050405020304" pitchFamily="18" charset="0"/>
              </a:rPr>
              <a:t>parallel. Algorithms that </a:t>
            </a:r>
            <a:r>
              <a:rPr lang="en-US" sz="2400" spc="-17" dirty="0">
                <a:solidFill>
                  <a:prstClr val="black"/>
                </a:solidFill>
                <a:cs typeface="Times New Roman" panose="02020603050405020304" pitchFamily="18" charset="0"/>
              </a:rPr>
              <a:t>take  </a:t>
            </a:r>
            <a:r>
              <a:rPr lang="en-US" sz="2400" spc="-8" dirty="0">
                <a:solidFill>
                  <a:prstClr val="black"/>
                </a:solidFill>
                <a:cs typeface="Times New Roman" panose="02020603050405020304" pitchFamily="18" charset="0"/>
              </a:rPr>
              <a:t>advantage </a:t>
            </a:r>
            <a:r>
              <a:rPr lang="en-US" sz="2400" spc="-4" dirty="0">
                <a:solidFill>
                  <a:prstClr val="black"/>
                </a:solidFill>
                <a:cs typeface="Times New Roman" panose="02020603050405020304" pitchFamily="18" charset="0"/>
              </a:rPr>
              <a:t>of </a:t>
            </a:r>
            <a:r>
              <a:rPr lang="en-US" sz="2400" dirty="0">
                <a:solidFill>
                  <a:prstClr val="black"/>
                </a:solidFill>
                <a:cs typeface="Times New Roman" panose="02020603050405020304" pitchFamily="18" charset="0"/>
              </a:rPr>
              <a:t>this </a:t>
            </a:r>
            <a:r>
              <a:rPr lang="en-US" sz="2400" spc="-4" dirty="0">
                <a:solidFill>
                  <a:prstClr val="black"/>
                </a:solidFill>
                <a:cs typeface="Times New Roman" panose="02020603050405020304" pitchFamily="18" charset="0"/>
              </a:rPr>
              <a:t>capability </a:t>
            </a:r>
            <a:r>
              <a:rPr lang="en-US" sz="2400" spc="-8" dirty="0">
                <a:solidFill>
                  <a:prstClr val="black"/>
                </a:solidFill>
                <a:cs typeface="Times New Roman" panose="02020603050405020304" pitchFamily="18" charset="0"/>
              </a:rPr>
              <a:t>are </a:t>
            </a:r>
            <a:r>
              <a:rPr lang="en-US" sz="2400" spc="-4" dirty="0">
                <a:solidFill>
                  <a:prstClr val="black"/>
                </a:solidFill>
                <a:cs typeface="Times New Roman" panose="02020603050405020304" pitchFamily="18" charset="0"/>
              </a:rPr>
              <a:t>called </a:t>
            </a:r>
            <a:r>
              <a:rPr lang="en-US" sz="2400" b="1" i="1" spc="-4" dirty="0">
                <a:solidFill>
                  <a:prstClr val="black"/>
                </a:solidFill>
                <a:cs typeface="Times New Roman" panose="02020603050405020304" pitchFamily="18" charset="0"/>
              </a:rPr>
              <a:t>parallel</a:t>
            </a:r>
            <a:r>
              <a:rPr lang="en-US" sz="2400" b="1" i="1" spc="-66" dirty="0">
                <a:solidFill>
                  <a:prstClr val="black"/>
                </a:solidFill>
                <a:cs typeface="Times New Roman" panose="02020603050405020304" pitchFamily="18" charset="0"/>
              </a:rPr>
              <a:t> </a:t>
            </a:r>
            <a:r>
              <a:rPr lang="en-US" sz="2400" b="1" i="1" spc="-4" dirty="0">
                <a:solidFill>
                  <a:prstClr val="black"/>
                </a:solidFill>
                <a:cs typeface="Times New Roman" panose="02020603050405020304" pitchFamily="18" charset="0"/>
              </a:rPr>
              <a:t>algorithms</a:t>
            </a:r>
            <a:r>
              <a:rPr lang="en-US" sz="2400" spc="-4" dirty="0">
                <a:solidFill>
                  <a:prstClr val="black"/>
                </a:solidFill>
                <a:cs typeface="Times New Roman" panose="02020603050405020304" pitchFamily="18" charset="0"/>
              </a:rPr>
              <a:t>.</a:t>
            </a:r>
            <a:endParaRPr lang="en-US" sz="2400" dirty="0">
              <a:solidFill>
                <a:prstClr val="black"/>
              </a:solidFill>
              <a:cs typeface="Times New Roman" panose="02020603050405020304" pitchFamily="18" charset="0"/>
            </a:endParaRPr>
          </a:p>
          <a:p>
            <a:pPr marL="622887" lvl="1" indent="-235744">
              <a:buClr>
                <a:srgbClr val="4F81BC"/>
              </a:buClr>
              <a:buSzPct val="93333"/>
              <a:buFont typeface="Arial" panose="020B0604020202020204" pitchFamily="34" charset="0"/>
              <a:buChar char="•"/>
              <a:tabLst>
                <a:tab pos="151400" algn="l"/>
              </a:tabLst>
            </a:pPr>
            <a:r>
              <a:rPr lang="en-US" sz="2400" dirty="0">
                <a:solidFill>
                  <a:prstClr val="black"/>
                </a:solidFill>
                <a:cs typeface="Times New Roman" panose="02020603050405020304" pitchFamily="18" charset="0"/>
              </a:rPr>
              <a:t>Usually, it is preferred to study algorithms in terms independent of specification of a particular parameter-</a:t>
            </a:r>
            <a:r>
              <a:rPr lang="en-US" sz="2400" dirty="0"/>
              <a:t>speed and memory available on a particular computer system</a:t>
            </a:r>
            <a:endParaRPr lang="en-US" sz="2400" dirty="0">
              <a:solidFill>
                <a:prstClr val="black"/>
              </a:solidFill>
              <a:cs typeface="Times New Roman" panose="02020603050405020304" pitchFamily="18" charset="0"/>
            </a:endParaRPr>
          </a:p>
          <a:p>
            <a:pPr marL="387143" lvl="1">
              <a:buClr>
                <a:srgbClr val="4F81BC"/>
              </a:buClr>
              <a:buSzPct val="93333"/>
              <a:tabLst>
                <a:tab pos="151400" algn="l"/>
              </a:tabLst>
            </a:pPr>
            <a:endParaRPr lang="en-US" sz="2000" dirty="0">
              <a:solidFill>
                <a:prstClr val="black"/>
              </a:solidFill>
              <a:cs typeface="Times New Roman" panose="02020603050405020304" pitchFamily="18" charset="0"/>
            </a:endParaRPr>
          </a:p>
          <a:p>
            <a:pPr marL="10478"/>
            <a:r>
              <a:rPr lang="en-US" sz="2400" b="1" dirty="0">
                <a:solidFill>
                  <a:prstClr val="black"/>
                </a:solidFill>
                <a:cs typeface="Times New Roman" panose="02020603050405020304" pitchFamily="18" charset="0"/>
              </a:rPr>
              <a:t>(b) </a:t>
            </a:r>
            <a:r>
              <a:rPr lang="en-US" sz="2400" b="1" spc="-4" dirty="0">
                <a:solidFill>
                  <a:prstClr val="black"/>
                </a:solidFill>
                <a:cs typeface="Times New Roman" panose="02020603050405020304" pitchFamily="18" charset="0"/>
              </a:rPr>
              <a:t>Choosing </a:t>
            </a:r>
            <a:r>
              <a:rPr lang="en-US" sz="2400" b="1" spc="-8" dirty="0">
                <a:solidFill>
                  <a:prstClr val="black"/>
                </a:solidFill>
                <a:cs typeface="Times New Roman" panose="02020603050405020304" pitchFamily="18" charset="0"/>
              </a:rPr>
              <a:t>between Exact </a:t>
            </a:r>
            <a:r>
              <a:rPr lang="en-US" sz="2400" b="1" dirty="0">
                <a:solidFill>
                  <a:prstClr val="black"/>
                </a:solidFill>
                <a:cs typeface="Times New Roman" panose="02020603050405020304" pitchFamily="18" charset="0"/>
              </a:rPr>
              <a:t>and </a:t>
            </a:r>
            <a:r>
              <a:rPr lang="en-US" sz="2400" b="1" spc="-12" dirty="0">
                <a:solidFill>
                  <a:prstClr val="black"/>
                </a:solidFill>
                <a:cs typeface="Times New Roman" panose="02020603050405020304" pitchFamily="18" charset="0"/>
              </a:rPr>
              <a:t>Approximate </a:t>
            </a:r>
            <a:r>
              <a:rPr lang="en-US" sz="2400" b="1" spc="-4" dirty="0">
                <a:solidFill>
                  <a:prstClr val="black"/>
                </a:solidFill>
                <a:cs typeface="Times New Roman" panose="02020603050405020304" pitchFamily="18" charset="0"/>
              </a:rPr>
              <a:t>Problem</a:t>
            </a:r>
            <a:r>
              <a:rPr lang="en-US" sz="2400" b="1" dirty="0">
                <a:solidFill>
                  <a:prstClr val="black"/>
                </a:solidFill>
                <a:cs typeface="Times New Roman" panose="02020603050405020304" pitchFamily="18" charset="0"/>
              </a:rPr>
              <a:t> Solving</a:t>
            </a:r>
            <a:endParaRPr lang="en-US" sz="2400" dirty="0">
              <a:solidFill>
                <a:prstClr val="black"/>
              </a:solidFill>
              <a:cs typeface="Times New Roman" panose="02020603050405020304" pitchFamily="18" charset="0"/>
            </a:endParaRPr>
          </a:p>
          <a:p>
            <a:pPr marL="622887" lvl="1" indent="-235744">
              <a:buClr>
                <a:srgbClr val="4F81BC"/>
              </a:buClr>
              <a:buSzPct val="93333"/>
              <a:buFont typeface="Arial" panose="020B0604020202020204" pitchFamily="34" charset="0"/>
              <a:buChar char="•"/>
              <a:tabLst>
                <a:tab pos="151400" algn="l"/>
              </a:tabLst>
            </a:pPr>
            <a:r>
              <a:rPr lang="en-US" sz="2400" spc="-4" dirty="0">
                <a:solidFill>
                  <a:prstClr val="black"/>
                </a:solidFill>
                <a:cs typeface="Times New Roman" panose="02020603050405020304" pitchFamily="18" charset="0"/>
              </a:rPr>
              <a:t>An algorithm used </a:t>
            </a:r>
            <a:r>
              <a:rPr lang="en-US" sz="2400" spc="-8" dirty="0">
                <a:solidFill>
                  <a:prstClr val="black"/>
                </a:solidFill>
                <a:cs typeface="Times New Roman" panose="02020603050405020304" pitchFamily="18" charset="0"/>
              </a:rPr>
              <a:t>to solve </a:t>
            </a:r>
            <a:r>
              <a:rPr lang="en-US" sz="2400" dirty="0">
                <a:solidFill>
                  <a:prstClr val="black"/>
                </a:solidFill>
                <a:cs typeface="Times New Roman" panose="02020603050405020304" pitchFamily="18" charset="0"/>
              </a:rPr>
              <a:t>the </a:t>
            </a:r>
            <a:r>
              <a:rPr lang="en-US" sz="2400" spc="-4" dirty="0">
                <a:solidFill>
                  <a:prstClr val="black"/>
                </a:solidFill>
                <a:cs typeface="Times New Roman" panose="02020603050405020304" pitchFamily="18" charset="0"/>
              </a:rPr>
              <a:t>problem </a:t>
            </a:r>
            <a:r>
              <a:rPr lang="en-US" sz="2400" spc="-8" dirty="0">
                <a:solidFill>
                  <a:prstClr val="black"/>
                </a:solidFill>
                <a:cs typeface="Times New Roman" panose="02020603050405020304" pitchFamily="18" charset="0"/>
              </a:rPr>
              <a:t>exactly </a:t>
            </a:r>
            <a:r>
              <a:rPr lang="en-US" sz="2400" dirty="0">
                <a:solidFill>
                  <a:prstClr val="black"/>
                </a:solidFill>
                <a:cs typeface="Times New Roman" panose="02020603050405020304" pitchFamily="18" charset="0"/>
              </a:rPr>
              <a:t>and </a:t>
            </a:r>
            <a:r>
              <a:rPr lang="en-US" sz="2400" spc="-4" dirty="0">
                <a:solidFill>
                  <a:prstClr val="black"/>
                </a:solidFill>
                <a:cs typeface="Times New Roman" panose="02020603050405020304" pitchFamily="18" charset="0"/>
              </a:rPr>
              <a:t>produce </a:t>
            </a:r>
            <a:r>
              <a:rPr lang="en-US" sz="2400" spc="-8" dirty="0">
                <a:solidFill>
                  <a:prstClr val="black"/>
                </a:solidFill>
                <a:cs typeface="Times New Roman" panose="02020603050405020304" pitchFamily="18" charset="0"/>
              </a:rPr>
              <a:t>correct </a:t>
            </a:r>
            <a:r>
              <a:rPr lang="en-US" sz="2400" spc="-4" dirty="0">
                <a:solidFill>
                  <a:prstClr val="black"/>
                </a:solidFill>
                <a:cs typeface="Times New Roman" panose="02020603050405020304" pitchFamily="18" charset="0"/>
              </a:rPr>
              <a:t>result </a:t>
            </a:r>
            <a:r>
              <a:rPr lang="en-US" sz="2400" dirty="0">
                <a:solidFill>
                  <a:prstClr val="black"/>
                </a:solidFill>
                <a:cs typeface="Times New Roman" panose="02020603050405020304" pitchFamily="18" charset="0"/>
              </a:rPr>
              <a:t>is </a:t>
            </a:r>
            <a:r>
              <a:rPr lang="en-US" sz="2400" spc="-4" dirty="0">
                <a:solidFill>
                  <a:prstClr val="black"/>
                </a:solidFill>
                <a:cs typeface="Times New Roman" panose="02020603050405020304" pitchFamily="18" charset="0"/>
              </a:rPr>
              <a:t>called </a:t>
            </a:r>
            <a:r>
              <a:rPr lang="en-US" sz="2400" dirty="0">
                <a:solidFill>
                  <a:prstClr val="black"/>
                </a:solidFill>
                <a:cs typeface="Times New Roman" panose="02020603050405020304" pitchFamily="18" charset="0"/>
              </a:rPr>
              <a:t>an </a:t>
            </a:r>
            <a:r>
              <a:rPr lang="en-US" sz="2400" b="1" spc="-12" dirty="0">
                <a:solidFill>
                  <a:prstClr val="black"/>
                </a:solidFill>
                <a:cs typeface="Times New Roman" panose="02020603050405020304" pitchFamily="18" charset="0"/>
              </a:rPr>
              <a:t>exact</a:t>
            </a:r>
            <a:r>
              <a:rPr lang="en-US" sz="2400" b="1" spc="8" dirty="0">
                <a:solidFill>
                  <a:prstClr val="black"/>
                </a:solidFill>
                <a:cs typeface="Times New Roman" panose="02020603050405020304" pitchFamily="18" charset="0"/>
              </a:rPr>
              <a:t> </a:t>
            </a:r>
            <a:r>
              <a:rPr lang="en-US" sz="2400" b="1" spc="-4" dirty="0">
                <a:solidFill>
                  <a:prstClr val="black"/>
                </a:solidFill>
                <a:cs typeface="Times New Roman" panose="02020603050405020304" pitchFamily="18" charset="0"/>
              </a:rPr>
              <a:t>algorithm</a:t>
            </a:r>
            <a:r>
              <a:rPr lang="en-US" sz="2400" spc="-4" dirty="0">
                <a:solidFill>
                  <a:prstClr val="black"/>
                </a:solidFill>
                <a:cs typeface="Times New Roman" panose="02020603050405020304" pitchFamily="18" charset="0"/>
              </a:rPr>
              <a:t>.</a:t>
            </a:r>
            <a:endParaRPr lang="en-US" sz="2400" dirty="0">
              <a:solidFill>
                <a:prstClr val="black"/>
              </a:solidFill>
              <a:cs typeface="Times New Roman" panose="02020603050405020304" pitchFamily="18" charset="0"/>
            </a:endParaRPr>
          </a:p>
          <a:p>
            <a:pPr marL="623410" marR="4191" lvl="1" indent="-235744" algn="just">
              <a:buClr>
                <a:srgbClr val="4F81BC"/>
              </a:buClr>
              <a:buSzPct val="93333"/>
              <a:buFont typeface="Arial" panose="020B0604020202020204" pitchFamily="34" charset="0"/>
              <a:buChar char="•"/>
              <a:tabLst>
                <a:tab pos="151400" algn="l"/>
              </a:tabLst>
            </a:pPr>
            <a:r>
              <a:rPr lang="en-US" sz="2400" dirty="0">
                <a:solidFill>
                  <a:prstClr val="black"/>
                </a:solidFill>
                <a:cs typeface="Times New Roman" panose="02020603050405020304" pitchFamily="18" charset="0"/>
              </a:rPr>
              <a:t>If the </a:t>
            </a:r>
            <a:r>
              <a:rPr lang="en-US" sz="2400" spc="-4" dirty="0">
                <a:solidFill>
                  <a:prstClr val="black"/>
                </a:solidFill>
                <a:cs typeface="Times New Roman" panose="02020603050405020304" pitchFamily="18" charset="0"/>
              </a:rPr>
              <a:t>problem </a:t>
            </a:r>
            <a:r>
              <a:rPr lang="en-US" sz="2400" dirty="0">
                <a:solidFill>
                  <a:prstClr val="black"/>
                </a:solidFill>
                <a:cs typeface="Times New Roman" panose="02020603050405020304" pitchFamily="18" charset="0"/>
              </a:rPr>
              <a:t>is </a:t>
            </a:r>
            <a:r>
              <a:rPr lang="en-US" sz="2400" spc="-4" dirty="0">
                <a:solidFill>
                  <a:prstClr val="black"/>
                </a:solidFill>
                <a:cs typeface="Times New Roman" panose="02020603050405020304" pitchFamily="18" charset="0"/>
              </a:rPr>
              <a:t>so </a:t>
            </a:r>
            <a:r>
              <a:rPr lang="en-US" sz="2400" spc="-8" dirty="0">
                <a:solidFill>
                  <a:prstClr val="black"/>
                </a:solidFill>
                <a:cs typeface="Times New Roman" panose="02020603050405020304" pitchFamily="18" charset="0"/>
              </a:rPr>
              <a:t>complex </a:t>
            </a:r>
            <a:r>
              <a:rPr lang="en-US" sz="2400" dirty="0">
                <a:solidFill>
                  <a:prstClr val="black"/>
                </a:solidFill>
                <a:cs typeface="Times New Roman" panose="02020603050405020304" pitchFamily="18" charset="0"/>
              </a:rPr>
              <a:t>and </a:t>
            </a:r>
            <a:r>
              <a:rPr lang="en-US" sz="2400" spc="-4" dirty="0">
                <a:solidFill>
                  <a:prstClr val="black"/>
                </a:solidFill>
                <a:cs typeface="Times New Roman" panose="02020603050405020304" pitchFamily="18" charset="0"/>
              </a:rPr>
              <a:t>not </a:t>
            </a:r>
            <a:r>
              <a:rPr lang="en-US" sz="2400" dirty="0">
                <a:solidFill>
                  <a:prstClr val="black"/>
                </a:solidFill>
                <a:cs typeface="Times New Roman" panose="02020603050405020304" pitchFamily="18" charset="0"/>
              </a:rPr>
              <a:t>able </a:t>
            </a:r>
            <a:r>
              <a:rPr lang="en-US" sz="2400" spc="-8" dirty="0">
                <a:solidFill>
                  <a:prstClr val="black"/>
                </a:solidFill>
                <a:cs typeface="Times New Roman" panose="02020603050405020304" pitchFamily="18" charset="0"/>
              </a:rPr>
              <a:t>to get </a:t>
            </a:r>
            <a:r>
              <a:rPr lang="en-US" sz="2400" spc="-12" dirty="0">
                <a:solidFill>
                  <a:prstClr val="black"/>
                </a:solidFill>
                <a:cs typeface="Times New Roman" panose="02020603050405020304" pitchFamily="18" charset="0"/>
              </a:rPr>
              <a:t>exact </a:t>
            </a:r>
            <a:r>
              <a:rPr lang="en-US" sz="2400" spc="-4" dirty="0">
                <a:solidFill>
                  <a:prstClr val="black"/>
                </a:solidFill>
                <a:cs typeface="Times New Roman" panose="02020603050405020304" pitchFamily="18" charset="0"/>
              </a:rPr>
              <a:t>solution, </a:t>
            </a:r>
            <a:r>
              <a:rPr lang="en-US" sz="2400" dirty="0">
                <a:solidFill>
                  <a:prstClr val="black"/>
                </a:solidFill>
                <a:cs typeface="Times New Roman" panose="02020603050405020304" pitchFamily="18" charset="0"/>
              </a:rPr>
              <a:t>then </a:t>
            </a:r>
            <a:r>
              <a:rPr lang="en-US" sz="2400" spc="-8" dirty="0">
                <a:solidFill>
                  <a:prstClr val="black"/>
                </a:solidFill>
                <a:cs typeface="Times New Roman" panose="02020603050405020304" pitchFamily="18" charset="0"/>
              </a:rPr>
              <a:t>one should opt for </a:t>
            </a:r>
            <a:r>
              <a:rPr lang="en-US" sz="2400" dirty="0">
                <a:solidFill>
                  <a:prstClr val="black"/>
                </a:solidFill>
                <a:cs typeface="Times New Roman" panose="02020603050405020304" pitchFamily="18" charset="0"/>
              </a:rPr>
              <a:t>an </a:t>
            </a:r>
            <a:r>
              <a:rPr lang="en-US" sz="2400" spc="-4" dirty="0">
                <a:solidFill>
                  <a:prstClr val="black"/>
                </a:solidFill>
                <a:cs typeface="Times New Roman" panose="02020603050405020304" pitchFamily="18" charset="0"/>
              </a:rPr>
              <a:t>algorithm called </a:t>
            </a:r>
            <a:r>
              <a:rPr lang="en-US" sz="2400" dirty="0">
                <a:solidFill>
                  <a:prstClr val="black"/>
                </a:solidFill>
                <a:cs typeface="Times New Roman" panose="02020603050405020304" pitchFamily="18" charset="0"/>
              </a:rPr>
              <a:t>an </a:t>
            </a:r>
            <a:r>
              <a:rPr lang="en-US" sz="2400" b="1" spc="-8" dirty="0">
                <a:solidFill>
                  <a:prstClr val="black"/>
                </a:solidFill>
                <a:cs typeface="Times New Roman" panose="02020603050405020304" pitchFamily="18" charset="0"/>
              </a:rPr>
              <a:t>approximation </a:t>
            </a:r>
            <a:r>
              <a:rPr lang="en-US" sz="2400" b="1" spc="-4" dirty="0">
                <a:solidFill>
                  <a:prstClr val="black"/>
                </a:solidFill>
                <a:cs typeface="Times New Roman" panose="02020603050405020304" pitchFamily="18" charset="0"/>
              </a:rPr>
              <a:t>algorithm</a:t>
            </a:r>
            <a:r>
              <a:rPr lang="en-US" sz="2400" spc="-4" dirty="0">
                <a:solidFill>
                  <a:prstClr val="black"/>
                </a:solidFill>
                <a:cs typeface="Times New Roman" panose="02020603050405020304" pitchFamily="18" charset="0"/>
              </a:rPr>
              <a:t>. </a:t>
            </a:r>
            <a:r>
              <a:rPr lang="en-US" sz="2400" dirty="0">
                <a:solidFill>
                  <a:prstClr val="black"/>
                </a:solidFill>
                <a:cs typeface="Times New Roman" panose="02020603050405020304" pitchFamily="18" charset="0"/>
              </a:rPr>
              <a:t>i.e., </a:t>
            </a:r>
            <a:r>
              <a:rPr lang="en-US" sz="2400" spc="-4" dirty="0">
                <a:solidFill>
                  <a:prstClr val="black"/>
                </a:solidFill>
                <a:cs typeface="Times New Roman" panose="02020603050405020304" pitchFamily="18" charset="0"/>
              </a:rPr>
              <a:t>produces </a:t>
            </a:r>
            <a:r>
              <a:rPr lang="en-US" sz="2400" dirty="0">
                <a:solidFill>
                  <a:prstClr val="black"/>
                </a:solidFill>
                <a:cs typeface="Times New Roman" panose="02020603050405020304" pitchFamily="18" charset="0"/>
              </a:rPr>
              <a:t>an </a:t>
            </a:r>
            <a:r>
              <a:rPr lang="en-US" sz="2400" spc="-8" dirty="0">
                <a:solidFill>
                  <a:prstClr val="black"/>
                </a:solidFill>
                <a:cs typeface="Times New Roman" panose="02020603050405020304" pitchFamily="18" charset="0"/>
              </a:rPr>
              <a:t>approximate </a:t>
            </a:r>
            <a:r>
              <a:rPr lang="en-US" sz="2400" spc="-25" dirty="0">
                <a:solidFill>
                  <a:prstClr val="black"/>
                </a:solidFill>
                <a:cs typeface="Times New Roman" panose="02020603050405020304" pitchFamily="18" charset="0"/>
              </a:rPr>
              <a:t>answer. </a:t>
            </a:r>
            <a:r>
              <a:rPr lang="en-US" sz="2400" dirty="0">
                <a:solidFill>
                  <a:prstClr val="black"/>
                </a:solidFill>
                <a:cs typeface="Times New Roman" panose="02020603050405020304" pitchFamily="18" charset="0"/>
              </a:rPr>
              <a:t>E.g., </a:t>
            </a:r>
            <a:r>
              <a:rPr lang="en-US" sz="2400" spc="-8" dirty="0">
                <a:solidFill>
                  <a:prstClr val="black"/>
                </a:solidFill>
                <a:cs typeface="Times New Roman" panose="02020603050405020304" pitchFamily="18" charset="0"/>
              </a:rPr>
              <a:t>extracting </a:t>
            </a:r>
            <a:r>
              <a:rPr lang="en-US" sz="2400" spc="-4" dirty="0">
                <a:solidFill>
                  <a:prstClr val="black"/>
                </a:solidFill>
                <a:cs typeface="Times New Roman" panose="02020603050405020304" pitchFamily="18" charset="0"/>
              </a:rPr>
              <a:t>square </a:t>
            </a:r>
            <a:r>
              <a:rPr lang="en-US" sz="2400" spc="-8" dirty="0">
                <a:solidFill>
                  <a:prstClr val="black"/>
                </a:solidFill>
                <a:cs typeface="Times New Roman" panose="02020603050405020304" pitchFamily="18" charset="0"/>
              </a:rPr>
              <a:t>roots, </a:t>
            </a:r>
            <a:r>
              <a:rPr lang="en-US" sz="2400" spc="-4" dirty="0">
                <a:solidFill>
                  <a:prstClr val="black"/>
                </a:solidFill>
                <a:cs typeface="Times New Roman" panose="02020603050405020304" pitchFamily="18" charset="0"/>
              </a:rPr>
              <a:t>solving </a:t>
            </a:r>
            <a:r>
              <a:rPr lang="en-US" sz="2400" dirty="0">
                <a:solidFill>
                  <a:prstClr val="black"/>
                </a:solidFill>
                <a:cs typeface="Times New Roman" panose="02020603050405020304" pitchFamily="18" charset="0"/>
              </a:rPr>
              <a:t>nonlinear  </a:t>
            </a:r>
            <a:r>
              <a:rPr lang="en-US" sz="2400" spc="-4" dirty="0">
                <a:solidFill>
                  <a:prstClr val="black"/>
                </a:solidFill>
                <a:cs typeface="Times New Roman" panose="02020603050405020304" pitchFamily="18" charset="0"/>
              </a:rPr>
              <a:t>equations, and evaluating definite</a:t>
            </a:r>
            <a:r>
              <a:rPr lang="en-US" sz="2400" spc="-37" dirty="0">
                <a:solidFill>
                  <a:prstClr val="black"/>
                </a:solidFill>
                <a:cs typeface="Times New Roman" panose="02020603050405020304" pitchFamily="18" charset="0"/>
              </a:rPr>
              <a:t> </a:t>
            </a:r>
            <a:r>
              <a:rPr lang="en-US" sz="2400" spc="-8" dirty="0">
                <a:solidFill>
                  <a:prstClr val="black"/>
                </a:solidFill>
                <a:cs typeface="Times New Roman" panose="02020603050405020304" pitchFamily="18" charset="0"/>
              </a:rPr>
              <a:t>integrals</a:t>
            </a:r>
            <a:r>
              <a:rPr lang="en-US" sz="2400" spc="-8" dirty="0">
                <a:solidFill>
                  <a:prstClr val="black"/>
                </a:solidFill>
                <a:cs typeface="Carlito"/>
              </a:rPr>
              <a:t>.</a:t>
            </a:r>
            <a:endParaRPr lang="en-US" sz="2400" dirty="0">
              <a:solidFill>
                <a:prstClr val="black"/>
              </a:solidFill>
              <a:cs typeface="Carlito"/>
            </a:endParaRPr>
          </a:p>
        </p:txBody>
      </p:sp>
    </p:spTree>
    <p:extLst>
      <p:ext uri="{BB962C8B-B14F-4D97-AF65-F5344CB8AC3E}">
        <p14:creationId xmlns:p14="http://schemas.microsoft.com/office/powerpoint/2010/main" val="1222328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4BCA4BF-5ACE-4CDC-A69D-0457ABCED94F}"/>
              </a:ext>
            </a:extLst>
          </p:cNvPr>
          <p:cNvSpPr txBox="1">
            <a:spLocks/>
          </p:cNvSpPr>
          <p:nvPr/>
        </p:nvSpPr>
        <p:spPr>
          <a:xfrm>
            <a:off x="838200" y="609600"/>
            <a:ext cx="7391400" cy="457048"/>
          </a:xfrm>
          <a:prstGeom prst="rect">
            <a:avLst/>
          </a:prstGeom>
        </p:spPr>
        <p:txBody>
          <a:bodyPr wrap="square" lIns="0" tIns="0" rIns="0" bIns="0">
            <a:spAutoFit/>
          </a:bodyPr>
          <a:lstStyle>
            <a:lvl1pPr>
              <a:defRPr sz="1800" b="0" i="0">
                <a:solidFill>
                  <a:schemeClr val="tx1"/>
                </a:solidFill>
                <a:latin typeface="Carlito"/>
                <a:ea typeface="+mj-ea"/>
                <a:cs typeface="Carlito"/>
              </a:defRPr>
            </a:lvl1pPr>
          </a:lstStyle>
          <a:p>
            <a:r>
              <a:rPr kumimoji="1" lang="en-US" sz="2970" b="1" dirty="0">
                <a:effectLst>
                  <a:outerShdw blurRad="38100" dist="38100" dir="2700000" algn="tl">
                    <a:srgbClr val="000000">
                      <a:alpha val="43137"/>
                    </a:srgbClr>
                  </a:outerShdw>
                </a:effectLst>
                <a:latin typeface="+mj-lt"/>
                <a:cs typeface="+mj-cs"/>
              </a:rPr>
              <a:t>     </a:t>
            </a:r>
            <a:r>
              <a:rPr kumimoji="1" lang="en-US" sz="2970" b="1" dirty="0">
                <a:solidFill>
                  <a:srgbClr val="000099"/>
                </a:solidFill>
                <a:effectLst>
                  <a:outerShdw blurRad="38100" dist="38100" dir="2700000" algn="tl">
                    <a:srgbClr val="000000">
                      <a:alpha val="43137"/>
                    </a:srgbClr>
                  </a:outerShdw>
                </a:effectLst>
                <a:latin typeface="+mj-lt"/>
                <a:cs typeface="+mj-cs"/>
              </a:rPr>
              <a:t>(ii) Decision Making (</a:t>
            </a:r>
            <a:r>
              <a:rPr kumimoji="1" lang="en-US" sz="2970" b="1" dirty="0" err="1">
                <a:solidFill>
                  <a:srgbClr val="000099"/>
                </a:solidFill>
                <a:effectLst>
                  <a:outerShdw blurRad="38100" dist="38100" dir="2700000" algn="tl">
                    <a:srgbClr val="000000">
                      <a:alpha val="43137"/>
                    </a:srgbClr>
                  </a:outerShdw>
                </a:effectLst>
                <a:latin typeface="+mj-lt"/>
                <a:cs typeface="+mj-cs"/>
              </a:rPr>
              <a:t>Contd</a:t>
            </a:r>
            <a:r>
              <a:rPr kumimoji="1" lang="en-US" sz="2970" b="1" dirty="0">
                <a:solidFill>
                  <a:srgbClr val="000099"/>
                </a:solidFill>
                <a:effectLst>
                  <a:outerShdw blurRad="38100" dist="38100" dir="2700000" algn="tl">
                    <a:srgbClr val="000000">
                      <a:alpha val="43137"/>
                    </a:srgbClr>
                  </a:outerShdw>
                </a:effectLst>
                <a:latin typeface="+mj-lt"/>
                <a:cs typeface="+mj-cs"/>
              </a:rPr>
              <a:t>…)</a:t>
            </a:r>
          </a:p>
        </p:txBody>
      </p:sp>
      <p:sp>
        <p:nvSpPr>
          <p:cNvPr id="5" name="TextBox 4">
            <a:extLst>
              <a:ext uri="{FF2B5EF4-FFF2-40B4-BE49-F238E27FC236}">
                <a16:creationId xmlns:a16="http://schemas.microsoft.com/office/drawing/2014/main" id="{222C2406-E8A8-430D-8E77-2D50FBAA9EFD}"/>
              </a:ext>
            </a:extLst>
          </p:cNvPr>
          <p:cNvSpPr txBox="1"/>
          <p:nvPr/>
        </p:nvSpPr>
        <p:spPr>
          <a:xfrm>
            <a:off x="647700" y="1371600"/>
            <a:ext cx="8762999" cy="6001643"/>
          </a:xfrm>
          <a:prstGeom prst="rect">
            <a:avLst/>
          </a:prstGeom>
          <a:noFill/>
        </p:spPr>
        <p:txBody>
          <a:bodyPr wrap="square" rtlCol="0">
            <a:spAutoFit/>
          </a:bodyPr>
          <a:lstStyle/>
          <a:p>
            <a:r>
              <a:rPr lang="en-US" sz="2400" b="1" dirty="0">
                <a:latin typeface="+mn-lt"/>
                <a:cs typeface="Times New Roman" panose="02020603050405020304" pitchFamily="18" charset="0"/>
              </a:rPr>
              <a:t>Why </a:t>
            </a:r>
            <a:r>
              <a:rPr lang="en-US" sz="2400" b="1" spc="-8" dirty="0">
                <a:solidFill>
                  <a:prstClr val="black"/>
                </a:solidFill>
                <a:latin typeface="+mn-lt"/>
                <a:cs typeface="Times New Roman" panose="02020603050405020304" pitchFamily="18" charset="0"/>
              </a:rPr>
              <a:t>approximation </a:t>
            </a:r>
            <a:r>
              <a:rPr lang="en-US" sz="2400" b="1" spc="-4" dirty="0">
                <a:solidFill>
                  <a:prstClr val="black"/>
                </a:solidFill>
                <a:latin typeface="+mn-lt"/>
                <a:cs typeface="Times New Roman" panose="02020603050405020304" pitchFamily="18" charset="0"/>
              </a:rPr>
              <a:t>algorithm is then used</a:t>
            </a:r>
            <a:endParaRPr kumimoji="1" lang="en-US" sz="2400" b="1" dirty="0">
              <a:effectLst>
                <a:outerShdw blurRad="38100" dist="38100" dir="2700000" algn="tl">
                  <a:srgbClr val="000000">
                    <a:alpha val="43137"/>
                  </a:srgbClr>
                </a:outerShdw>
              </a:effectLst>
              <a:latin typeface="+mn-lt"/>
              <a:cs typeface="+mj-cs"/>
            </a:endParaRPr>
          </a:p>
          <a:p>
            <a:pPr marL="235744" indent="-235744">
              <a:buFont typeface="Arial" panose="020B0604020202020204" pitchFamily="34" charset="0"/>
              <a:buChar char="•"/>
            </a:pPr>
            <a:r>
              <a:rPr lang="en-US" sz="2400" spc="-4" dirty="0">
                <a:solidFill>
                  <a:prstClr val="black"/>
                </a:solidFill>
                <a:cs typeface="Times New Roman" panose="02020603050405020304" pitchFamily="18" charset="0"/>
              </a:rPr>
              <a:t>Some important problems cannot be solved exactly for most of their instances.</a:t>
            </a:r>
            <a:br>
              <a:rPr lang="en-US" sz="2400" spc="-4" dirty="0">
                <a:solidFill>
                  <a:prstClr val="black"/>
                </a:solidFill>
                <a:cs typeface="Times New Roman" panose="02020603050405020304" pitchFamily="18" charset="0"/>
              </a:rPr>
            </a:br>
            <a:r>
              <a:rPr lang="en-US" sz="2400" dirty="0">
                <a:cs typeface="Times New Roman" panose="02020603050405020304" pitchFamily="18" charset="0"/>
              </a:rPr>
              <a:t>An approximation algorithm can be a part of a more sophisticated algorithm that solves a problem exactly.</a:t>
            </a:r>
          </a:p>
          <a:p>
            <a:pPr marL="235744" indent="-235744">
              <a:buFont typeface="Arial" panose="020B0604020202020204" pitchFamily="34" charset="0"/>
              <a:buChar char="•"/>
            </a:pPr>
            <a:endParaRPr lang="en-US" sz="2400" dirty="0">
              <a:cs typeface="Times New Roman" panose="02020603050405020304" pitchFamily="18" charset="0"/>
            </a:endParaRPr>
          </a:p>
          <a:p>
            <a:r>
              <a:rPr lang="en-US" sz="2400" b="1" dirty="0">
                <a:solidFill>
                  <a:prstClr val="black"/>
                </a:solidFill>
                <a:cs typeface="Times New Roman" panose="02020603050405020304" pitchFamily="18" charset="0"/>
              </a:rPr>
              <a:t>(c) Deciding on the appropriate Data Structure</a:t>
            </a:r>
          </a:p>
          <a:p>
            <a:pPr marL="342900" indent="-342900" algn="just">
              <a:buFont typeface="Arial" panose="020B0604020202020204" pitchFamily="34" charset="0"/>
              <a:buChar char="•"/>
            </a:pPr>
            <a:r>
              <a:rPr lang="en-US" sz="2400" dirty="0">
                <a:latin typeface="+mn-lt"/>
                <a:ea typeface="Calibri" panose="020F0502020204030204" pitchFamily="34" charset="0"/>
                <a:cs typeface="Calibri" panose="020F0502020204030204" pitchFamily="34" charset="0"/>
              </a:rPr>
              <a:t>Choosing data structures appropriate for the operations performed by the algorithm is very important.</a:t>
            </a:r>
          </a:p>
          <a:p>
            <a:pPr marL="342900" indent="-342900" algn="just">
              <a:buFont typeface="Arial" panose="020B0604020202020204" pitchFamily="34" charset="0"/>
              <a:buChar char="•"/>
            </a:pPr>
            <a:r>
              <a:rPr lang="en-US" sz="2400" dirty="0">
                <a:latin typeface="+mn-lt"/>
                <a:ea typeface="Calibri" panose="020F0502020204030204" pitchFamily="34" charset="0"/>
                <a:cs typeface="Calibri" panose="020F0502020204030204" pitchFamily="34" charset="0"/>
              </a:rPr>
              <a:t>Some algorithm design techniques depend intimately on structuring or restructuring data to specify a problem’s instance.</a:t>
            </a:r>
          </a:p>
          <a:p>
            <a:pPr marL="342900" indent="-342900" algn="just">
              <a:buFont typeface="Arial" panose="020B0604020202020204" pitchFamily="34" charset="0"/>
              <a:buChar char="•"/>
            </a:pPr>
            <a:r>
              <a:rPr lang="en-IN" sz="2400" b="1" dirty="0">
                <a:solidFill>
                  <a:srgbClr val="0000CC"/>
                </a:solidFill>
                <a:latin typeface="+mn-lt"/>
                <a:ea typeface="Calibri" panose="020F0502020204030204" pitchFamily="34" charset="0"/>
                <a:cs typeface="Calibri" panose="020F0502020204030204" pitchFamily="34" charset="0"/>
              </a:rPr>
              <a:t>Algorithms + Data Structures = Programs</a:t>
            </a:r>
            <a:endParaRPr lang="en-US" sz="2400" b="1" dirty="0">
              <a:solidFill>
                <a:srgbClr val="0000CC"/>
              </a:solidFill>
              <a:latin typeface="+mn-lt"/>
              <a:ea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2400" dirty="0">
                <a:latin typeface="+mn-lt"/>
                <a:ea typeface="Calibri" panose="020F0502020204030204" pitchFamily="34" charset="0"/>
                <a:cs typeface="Calibri" panose="020F0502020204030204" pitchFamily="34" charset="0"/>
              </a:rPr>
              <a:t>In the new world of object-oriented programming, data structures remain crucially important for both design and analysis of algorithms. </a:t>
            </a:r>
            <a:endParaRPr lang="en-US" sz="2400" dirty="0">
              <a:solidFill>
                <a:prstClr val="black"/>
              </a:solidFill>
              <a:cs typeface="Times New Roman" panose="02020603050405020304" pitchFamily="18" charset="0"/>
            </a:endParaRPr>
          </a:p>
          <a:p>
            <a:pPr marL="235744" indent="-235744">
              <a:buFont typeface="Arial" panose="020B0604020202020204" pitchFamily="34" charset="0"/>
              <a:buChar char="•"/>
            </a:pPr>
            <a:endParaRPr lang="en-US" sz="2400" dirty="0"/>
          </a:p>
        </p:txBody>
      </p:sp>
    </p:spTree>
    <p:extLst>
      <p:ext uri="{BB962C8B-B14F-4D97-AF65-F5344CB8AC3E}">
        <p14:creationId xmlns:p14="http://schemas.microsoft.com/office/powerpoint/2010/main" val="4003562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6261" y="381000"/>
            <a:ext cx="7936356" cy="468157"/>
          </a:xfrm>
          <a:prstGeom prst="rect">
            <a:avLst/>
          </a:prstGeom>
        </p:spPr>
        <p:txBody>
          <a:bodyPr vert="horz" wrap="square" lIns="0" tIns="11001" rIns="0" bIns="0" rtlCol="0">
            <a:spAutoFit/>
          </a:bodyPr>
          <a:lstStyle/>
          <a:p>
            <a:pPr marL="10478" algn="ctr">
              <a:spcBef>
                <a:spcPts val="87"/>
              </a:spcBef>
            </a:pPr>
            <a:r>
              <a:rPr kumimoji="1" sz="2970" b="1" kern="1200" dirty="0">
                <a:effectLst>
                  <a:outerShdw blurRad="38100" dist="38100" dir="2700000" algn="tl">
                    <a:srgbClr val="000000">
                      <a:alpha val="43137"/>
                    </a:srgbClr>
                  </a:outerShdw>
                </a:effectLst>
                <a:latin typeface="+mj-lt"/>
                <a:cs typeface="+mj-cs"/>
              </a:rPr>
              <a:t>(</a:t>
            </a:r>
            <a:r>
              <a:rPr kumimoji="1" lang="en-US" sz="2970" b="1" kern="1200" dirty="0">
                <a:effectLst>
                  <a:outerShdw blurRad="38100" dist="38100" dir="2700000" algn="tl">
                    <a:srgbClr val="000000">
                      <a:alpha val="43137"/>
                    </a:srgbClr>
                  </a:outerShdw>
                </a:effectLst>
                <a:latin typeface="+mj-lt"/>
                <a:cs typeface="+mj-cs"/>
              </a:rPr>
              <a:t>III</a:t>
            </a:r>
            <a:r>
              <a:rPr kumimoji="1" sz="2970" b="1" kern="1200" dirty="0">
                <a:effectLst>
                  <a:outerShdw blurRad="38100" dist="38100" dir="2700000" algn="tl">
                    <a:srgbClr val="000000">
                      <a:alpha val="43137"/>
                    </a:srgbClr>
                  </a:outerShdw>
                </a:effectLst>
                <a:latin typeface="+mj-lt"/>
                <a:cs typeface="+mj-cs"/>
              </a:rPr>
              <a:t>) Algorithm Design Techniques</a:t>
            </a:r>
          </a:p>
        </p:txBody>
      </p:sp>
      <p:sp>
        <p:nvSpPr>
          <p:cNvPr id="3" name="object 3"/>
          <p:cNvSpPr txBox="1">
            <a:spLocks noGrp="1"/>
          </p:cNvSpPr>
          <p:nvPr>
            <p:ph type="body" idx="1"/>
          </p:nvPr>
        </p:nvSpPr>
        <p:spPr>
          <a:xfrm>
            <a:off x="457200" y="1149763"/>
            <a:ext cx="9067800" cy="3675157"/>
          </a:xfrm>
          <a:prstGeom prst="rect">
            <a:avLst/>
          </a:prstGeom>
        </p:spPr>
        <p:txBody>
          <a:bodyPr vert="horz" wrap="square" lIns="0" tIns="9954" rIns="0" bIns="0" rtlCol="0">
            <a:spAutoFit/>
          </a:bodyPr>
          <a:lstStyle/>
          <a:p>
            <a:pPr marL="245697" indent="-235744" algn="just">
              <a:buFont typeface="Arial" panose="020B0604020202020204" pitchFamily="34" charset="0"/>
              <a:buChar char="•"/>
              <a:tabLst>
                <a:tab pos="284464" algn="l"/>
                <a:tab pos="284988" algn="l"/>
              </a:tabLst>
            </a:pPr>
            <a:r>
              <a:rPr spc="-4" dirty="0">
                <a:latin typeface="+mn-lt"/>
                <a:ea typeface="Calibri" panose="020F0502020204030204" pitchFamily="34" charset="0"/>
                <a:cs typeface="Calibri" panose="020F0502020204030204" pitchFamily="34" charset="0"/>
              </a:rPr>
              <a:t>An </a:t>
            </a:r>
            <a:r>
              <a:rPr b="1" i="1" spc="-4" dirty="0">
                <a:latin typeface="+mn-lt"/>
                <a:ea typeface="Calibri" panose="020F0502020204030204" pitchFamily="34" charset="0"/>
                <a:cs typeface="Calibri" panose="020F0502020204030204" pitchFamily="34" charset="0"/>
              </a:rPr>
              <a:t>algorithm design </a:t>
            </a:r>
            <a:r>
              <a:rPr b="1" i="1" spc="-8" dirty="0">
                <a:latin typeface="+mn-lt"/>
                <a:ea typeface="Calibri" panose="020F0502020204030204" pitchFamily="34" charset="0"/>
                <a:cs typeface="Calibri" panose="020F0502020204030204" pitchFamily="34" charset="0"/>
              </a:rPr>
              <a:t>technique </a:t>
            </a:r>
            <a:r>
              <a:rPr spc="-4" dirty="0">
                <a:latin typeface="+mn-lt"/>
                <a:ea typeface="Calibri" panose="020F0502020204030204" pitchFamily="34" charset="0"/>
                <a:cs typeface="Calibri" panose="020F0502020204030204" pitchFamily="34" charset="0"/>
              </a:rPr>
              <a:t>(or </a:t>
            </a:r>
            <a:r>
              <a:rPr spc="-8" dirty="0">
                <a:latin typeface="+mn-lt"/>
                <a:ea typeface="Calibri" panose="020F0502020204030204" pitchFamily="34" charset="0"/>
                <a:cs typeface="Calibri" panose="020F0502020204030204" pitchFamily="34" charset="0"/>
              </a:rPr>
              <a:t>“strategy” </a:t>
            </a:r>
            <a:r>
              <a:rPr spc="-4" dirty="0">
                <a:latin typeface="+mn-lt"/>
                <a:ea typeface="Calibri" panose="020F0502020204030204" pitchFamily="34" charset="0"/>
                <a:cs typeface="Calibri" panose="020F0502020204030204" pitchFamily="34" charset="0"/>
              </a:rPr>
              <a:t>or </a:t>
            </a:r>
            <a:r>
              <a:rPr spc="-8" dirty="0">
                <a:latin typeface="+mn-lt"/>
                <a:ea typeface="Calibri" panose="020F0502020204030204" pitchFamily="34" charset="0"/>
                <a:cs typeface="Calibri" panose="020F0502020204030204" pitchFamily="34" charset="0"/>
              </a:rPr>
              <a:t>“paradigm”) </a:t>
            </a:r>
            <a:r>
              <a:rPr spc="-4" dirty="0">
                <a:latin typeface="+mn-lt"/>
                <a:ea typeface="Calibri" panose="020F0502020204030204" pitchFamily="34" charset="0"/>
                <a:cs typeface="Calibri" panose="020F0502020204030204" pitchFamily="34" charset="0"/>
              </a:rPr>
              <a:t>is a </a:t>
            </a:r>
            <a:r>
              <a:rPr spc="-8" dirty="0">
                <a:latin typeface="+mn-lt"/>
                <a:ea typeface="Calibri" panose="020F0502020204030204" pitchFamily="34" charset="0"/>
                <a:cs typeface="Calibri" panose="020F0502020204030204" pitchFamily="34" charset="0"/>
              </a:rPr>
              <a:t>general</a:t>
            </a:r>
            <a:r>
              <a:rPr spc="149" dirty="0">
                <a:latin typeface="+mn-lt"/>
                <a:ea typeface="Calibri" panose="020F0502020204030204" pitchFamily="34" charset="0"/>
                <a:cs typeface="Calibri" panose="020F0502020204030204" pitchFamily="34" charset="0"/>
              </a:rPr>
              <a:t> </a:t>
            </a:r>
            <a:r>
              <a:rPr spc="-8" dirty="0">
                <a:latin typeface="+mn-lt"/>
                <a:ea typeface="Calibri" panose="020F0502020204030204" pitchFamily="34" charset="0"/>
                <a:cs typeface="Calibri" panose="020F0502020204030204" pitchFamily="34" charset="0"/>
              </a:rPr>
              <a:t>approach</a:t>
            </a:r>
            <a:r>
              <a:rPr lang="en-US" spc="-8" dirty="0">
                <a:latin typeface="+mn-lt"/>
                <a:ea typeface="Calibri" panose="020F0502020204030204" pitchFamily="34" charset="0"/>
                <a:cs typeface="Calibri" panose="020F0502020204030204" pitchFamily="34" charset="0"/>
              </a:rPr>
              <a:t>  </a:t>
            </a:r>
            <a:r>
              <a:rPr spc="-8" dirty="0">
                <a:latin typeface="+mn-lt"/>
                <a:ea typeface="Calibri" panose="020F0502020204030204" pitchFamily="34" charset="0"/>
                <a:cs typeface="Calibri" panose="020F0502020204030204" pitchFamily="34" charset="0"/>
              </a:rPr>
              <a:t>to </a:t>
            </a:r>
            <a:r>
              <a:rPr spc="-4" dirty="0">
                <a:latin typeface="+mn-lt"/>
                <a:ea typeface="Calibri" panose="020F0502020204030204" pitchFamily="34" charset="0"/>
                <a:cs typeface="Calibri" panose="020F0502020204030204" pitchFamily="34" charset="0"/>
              </a:rPr>
              <a:t>solving </a:t>
            </a:r>
            <a:r>
              <a:rPr spc="-8" dirty="0">
                <a:latin typeface="+mn-lt"/>
                <a:ea typeface="Calibri" panose="020F0502020204030204" pitchFamily="34" charset="0"/>
                <a:cs typeface="Calibri" panose="020F0502020204030204" pitchFamily="34" charset="0"/>
              </a:rPr>
              <a:t>problems algorithmically that </a:t>
            </a:r>
            <a:r>
              <a:rPr spc="-4" dirty="0">
                <a:latin typeface="+mn-lt"/>
                <a:ea typeface="Calibri" panose="020F0502020204030204" pitchFamily="34" charset="0"/>
                <a:cs typeface="Calibri" panose="020F0502020204030204" pitchFamily="34" charset="0"/>
              </a:rPr>
              <a:t>is applicable </a:t>
            </a:r>
            <a:r>
              <a:rPr spc="-8" dirty="0">
                <a:latin typeface="+mn-lt"/>
                <a:ea typeface="Calibri" panose="020F0502020204030204" pitchFamily="34" charset="0"/>
                <a:cs typeface="Calibri" panose="020F0502020204030204" pitchFamily="34" charset="0"/>
              </a:rPr>
              <a:t>to </a:t>
            </a:r>
            <a:r>
              <a:rPr spc="-4" dirty="0">
                <a:latin typeface="+mn-lt"/>
                <a:ea typeface="Calibri" panose="020F0502020204030204" pitchFamily="34" charset="0"/>
                <a:cs typeface="Calibri" panose="020F0502020204030204" pitchFamily="34" charset="0"/>
              </a:rPr>
              <a:t>a </a:t>
            </a:r>
            <a:r>
              <a:rPr spc="-8" dirty="0">
                <a:latin typeface="+mn-lt"/>
                <a:ea typeface="Calibri" panose="020F0502020204030204" pitchFamily="34" charset="0"/>
                <a:cs typeface="Calibri" panose="020F0502020204030204" pitchFamily="34" charset="0"/>
              </a:rPr>
              <a:t>variety </a:t>
            </a:r>
            <a:r>
              <a:rPr spc="-4" dirty="0">
                <a:latin typeface="+mn-lt"/>
                <a:ea typeface="Calibri" panose="020F0502020204030204" pitchFamily="34" charset="0"/>
                <a:cs typeface="Calibri" panose="020F0502020204030204" pitchFamily="34" charset="0"/>
              </a:rPr>
              <a:t>of </a:t>
            </a:r>
            <a:r>
              <a:rPr spc="-8" dirty="0">
                <a:latin typeface="+mn-lt"/>
                <a:ea typeface="Calibri" panose="020F0502020204030204" pitchFamily="34" charset="0"/>
                <a:cs typeface="Calibri" panose="020F0502020204030204" pitchFamily="34" charset="0"/>
              </a:rPr>
              <a:t>problems </a:t>
            </a:r>
            <a:r>
              <a:rPr spc="-12" dirty="0">
                <a:latin typeface="+mn-lt"/>
                <a:ea typeface="Calibri" panose="020F0502020204030204" pitchFamily="34" charset="0"/>
                <a:cs typeface="Calibri" panose="020F0502020204030204" pitchFamily="34" charset="0"/>
              </a:rPr>
              <a:t>from different </a:t>
            </a:r>
            <a:r>
              <a:rPr spc="-8" dirty="0">
                <a:latin typeface="+mn-lt"/>
                <a:ea typeface="Calibri" panose="020F0502020204030204" pitchFamily="34" charset="0"/>
                <a:cs typeface="Calibri" panose="020F0502020204030204" pitchFamily="34" charset="0"/>
              </a:rPr>
              <a:t>areas of  </a:t>
            </a:r>
            <a:r>
              <a:rPr spc="-4" dirty="0">
                <a:latin typeface="+mn-lt"/>
                <a:ea typeface="Calibri" panose="020F0502020204030204" pitchFamily="34" charset="0"/>
                <a:cs typeface="Calibri" panose="020F0502020204030204" pitchFamily="34" charset="0"/>
              </a:rPr>
              <a:t>computing.</a:t>
            </a:r>
            <a:endParaRPr lang="en-US" spc="-4" dirty="0">
              <a:latin typeface="+mn-lt"/>
              <a:ea typeface="Calibri" panose="020F0502020204030204" pitchFamily="34" charset="0"/>
              <a:cs typeface="Calibri" panose="020F0502020204030204" pitchFamily="34" charset="0"/>
            </a:endParaRPr>
          </a:p>
          <a:p>
            <a:pPr marL="245697" indent="-235744">
              <a:lnSpc>
                <a:spcPct val="150000"/>
              </a:lnSpc>
              <a:spcBef>
                <a:spcPts val="78"/>
              </a:spcBef>
              <a:buFont typeface="Arial" panose="020B0604020202020204" pitchFamily="34" charset="0"/>
              <a:buChar char="•"/>
              <a:tabLst>
                <a:tab pos="284464" algn="l"/>
                <a:tab pos="284988" algn="l"/>
              </a:tabLst>
            </a:pPr>
            <a:endParaRPr spc="-4" dirty="0">
              <a:latin typeface="+mn-lt"/>
              <a:ea typeface="Calibri" panose="020F0502020204030204" pitchFamily="34" charset="0"/>
              <a:cs typeface="Calibri" panose="020F0502020204030204" pitchFamily="34" charset="0"/>
            </a:endParaRPr>
          </a:p>
          <a:p>
            <a:pPr marL="10478">
              <a:lnSpc>
                <a:spcPts val="1972"/>
              </a:lnSpc>
            </a:pPr>
            <a:r>
              <a:rPr b="1" dirty="0">
                <a:latin typeface="+mn-lt"/>
                <a:ea typeface="Calibri" panose="020F0502020204030204" pitchFamily="34" charset="0"/>
                <a:cs typeface="Calibri" panose="020F0502020204030204" pitchFamily="34" charset="0"/>
              </a:rPr>
              <a:t> </a:t>
            </a:r>
            <a:r>
              <a:rPr b="1" u="sng" dirty="0">
                <a:latin typeface="+mn-lt"/>
                <a:ea typeface="Calibri" panose="020F0502020204030204" pitchFamily="34" charset="0"/>
                <a:cs typeface="Calibri" panose="020F0502020204030204" pitchFamily="34" charset="0"/>
              </a:rPr>
              <a:t>Methods of Specifying an</a:t>
            </a:r>
            <a:r>
              <a:rPr b="1" u="sng" spc="-54" dirty="0">
                <a:latin typeface="+mn-lt"/>
                <a:ea typeface="Calibri" panose="020F0502020204030204" pitchFamily="34" charset="0"/>
                <a:cs typeface="Calibri" panose="020F0502020204030204" pitchFamily="34" charset="0"/>
              </a:rPr>
              <a:t> </a:t>
            </a:r>
            <a:r>
              <a:rPr b="1" u="sng" spc="-4" dirty="0">
                <a:latin typeface="+mn-lt"/>
                <a:ea typeface="Calibri" panose="020F0502020204030204" pitchFamily="34" charset="0"/>
                <a:cs typeface="Calibri" panose="020F0502020204030204" pitchFamily="34" charset="0"/>
              </a:rPr>
              <a:t>Algorithm</a:t>
            </a:r>
            <a:endParaRPr u="sng" dirty="0">
              <a:latin typeface="+mn-lt"/>
              <a:ea typeface="Calibri" panose="020F0502020204030204" pitchFamily="34" charset="0"/>
              <a:cs typeface="Calibri" panose="020F0502020204030204" pitchFamily="34" charset="0"/>
            </a:endParaRPr>
          </a:p>
          <a:p>
            <a:pPr marL="10478">
              <a:spcBef>
                <a:spcPts val="495"/>
              </a:spcBef>
            </a:pPr>
            <a:r>
              <a:rPr spc="-8" dirty="0">
                <a:latin typeface="+mn-lt"/>
                <a:ea typeface="Calibri" panose="020F0502020204030204" pitchFamily="34" charset="0"/>
                <a:cs typeface="Calibri" panose="020F0502020204030204" pitchFamily="34" charset="0"/>
              </a:rPr>
              <a:t>There </a:t>
            </a:r>
            <a:r>
              <a:rPr spc="-12" dirty="0">
                <a:latin typeface="+mn-lt"/>
                <a:ea typeface="Calibri" panose="020F0502020204030204" pitchFamily="34" charset="0"/>
                <a:cs typeface="Calibri" panose="020F0502020204030204" pitchFamily="34" charset="0"/>
              </a:rPr>
              <a:t>are </a:t>
            </a:r>
            <a:r>
              <a:rPr spc="-8" dirty="0">
                <a:latin typeface="+mn-lt"/>
                <a:ea typeface="Calibri" panose="020F0502020204030204" pitchFamily="34" charset="0"/>
                <a:cs typeface="Calibri" panose="020F0502020204030204" pitchFamily="34" charset="0"/>
              </a:rPr>
              <a:t>three </a:t>
            </a:r>
            <a:r>
              <a:rPr spc="-17" dirty="0">
                <a:latin typeface="+mn-lt"/>
                <a:ea typeface="Calibri" panose="020F0502020204030204" pitchFamily="34" charset="0"/>
                <a:cs typeface="Calibri" panose="020F0502020204030204" pitchFamily="34" charset="0"/>
              </a:rPr>
              <a:t>ways </a:t>
            </a:r>
            <a:r>
              <a:rPr spc="-8" dirty="0">
                <a:latin typeface="+mn-lt"/>
                <a:ea typeface="Calibri" panose="020F0502020204030204" pitchFamily="34" charset="0"/>
                <a:cs typeface="Calibri" panose="020F0502020204030204" pitchFamily="34" charset="0"/>
              </a:rPr>
              <a:t>to </a:t>
            </a:r>
            <a:r>
              <a:rPr spc="-4" dirty="0">
                <a:latin typeface="+mn-lt"/>
                <a:ea typeface="Calibri" panose="020F0502020204030204" pitchFamily="34" charset="0"/>
                <a:cs typeface="Calibri" panose="020F0502020204030204" pitchFamily="34" charset="0"/>
              </a:rPr>
              <a:t>specify an algorithm. </a:t>
            </a:r>
            <a:r>
              <a:rPr spc="-8" dirty="0">
                <a:latin typeface="+mn-lt"/>
                <a:ea typeface="Calibri" panose="020F0502020204030204" pitchFamily="34" charset="0"/>
                <a:cs typeface="Calibri" panose="020F0502020204030204" pitchFamily="34" charset="0"/>
              </a:rPr>
              <a:t>They</a:t>
            </a:r>
            <a:r>
              <a:rPr spc="70" dirty="0">
                <a:latin typeface="+mn-lt"/>
                <a:ea typeface="Calibri" panose="020F0502020204030204" pitchFamily="34" charset="0"/>
                <a:cs typeface="Calibri" panose="020F0502020204030204" pitchFamily="34" charset="0"/>
              </a:rPr>
              <a:t> </a:t>
            </a:r>
            <a:r>
              <a:rPr spc="-4" dirty="0">
                <a:latin typeface="+mn-lt"/>
                <a:ea typeface="Calibri" panose="020F0502020204030204" pitchFamily="34" charset="0"/>
                <a:cs typeface="Calibri" panose="020F0502020204030204" pitchFamily="34" charset="0"/>
              </a:rPr>
              <a:t>are</a:t>
            </a:r>
            <a:r>
              <a:rPr b="1" spc="-4" dirty="0">
                <a:latin typeface="+mn-lt"/>
                <a:ea typeface="Calibri" panose="020F0502020204030204" pitchFamily="34" charset="0"/>
                <a:cs typeface="Calibri" panose="020F0502020204030204" pitchFamily="34" charset="0"/>
              </a:rPr>
              <a:t>:</a:t>
            </a:r>
          </a:p>
          <a:p>
            <a:pPr marL="552164" lvl="1" indent="-165021">
              <a:spcBef>
                <a:spcPts val="495"/>
              </a:spcBef>
              <a:buAutoNum type="alphaLcPeriod"/>
              <a:tabLst>
                <a:tab pos="175498" algn="l"/>
              </a:tabLst>
            </a:pPr>
            <a:r>
              <a:rPr sz="2400" b="1" spc="-8" dirty="0">
                <a:ea typeface="Calibri" panose="020F0502020204030204" pitchFamily="34" charset="0"/>
                <a:cs typeface="Calibri" panose="020F0502020204030204" pitchFamily="34" charset="0"/>
              </a:rPr>
              <a:t>Natural</a:t>
            </a:r>
            <a:r>
              <a:rPr sz="2400" b="1" dirty="0">
                <a:ea typeface="Calibri" panose="020F0502020204030204" pitchFamily="34" charset="0"/>
                <a:cs typeface="Calibri" panose="020F0502020204030204" pitchFamily="34" charset="0"/>
              </a:rPr>
              <a:t> </a:t>
            </a:r>
            <a:r>
              <a:rPr sz="2400" b="1" spc="-8" dirty="0">
                <a:ea typeface="Calibri" panose="020F0502020204030204" pitchFamily="34" charset="0"/>
                <a:cs typeface="Calibri" panose="020F0502020204030204" pitchFamily="34" charset="0"/>
              </a:rPr>
              <a:t>language</a:t>
            </a:r>
          </a:p>
          <a:p>
            <a:pPr marL="559498" lvl="1" indent="-172355">
              <a:spcBef>
                <a:spcPts val="495"/>
              </a:spcBef>
              <a:buAutoNum type="alphaLcPeriod"/>
              <a:tabLst>
                <a:tab pos="182832" algn="l"/>
              </a:tabLst>
            </a:pPr>
            <a:r>
              <a:rPr sz="2400" b="1" spc="-4" dirty="0">
                <a:ea typeface="Calibri" panose="020F0502020204030204" pitchFamily="34" charset="0"/>
                <a:cs typeface="Calibri" panose="020F0502020204030204" pitchFamily="34" charset="0"/>
              </a:rPr>
              <a:t>Pseudocode</a:t>
            </a:r>
          </a:p>
          <a:p>
            <a:pPr marL="540639" lvl="1" indent="-153495">
              <a:spcBef>
                <a:spcPts val="495"/>
              </a:spcBef>
              <a:buAutoNum type="alphaLcPeriod"/>
              <a:tabLst>
                <a:tab pos="163973" algn="l"/>
              </a:tabLst>
            </a:pPr>
            <a:r>
              <a:rPr sz="2400" b="1" spc="-4" dirty="0">
                <a:ea typeface="Calibri" panose="020F0502020204030204" pitchFamily="34" charset="0"/>
                <a:cs typeface="Calibri" panose="020F0502020204030204" pitchFamily="34" charset="0"/>
              </a:rPr>
              <a:t>Flowchart</a:t>
            </a:r>
          </a:p>
        </p:txBody>
      </p:sp>
      <p:grpSp>
        <p:nvGrpSpPr>
          <p:cNvPr id="15" name="Group 14">
            <a:extLst>
              <a:ext uri="{FF2B5EF4-FFF2-40B4-BE49-F238E27FC236}">
                <a16:creationId xmlns:a16="http://schemas.microsoft.com/office/drawing/2014/main" id="{C5EFC709-5C5E-4DBB-8EC8-5190FEC110A1}"/>
              </a:ext>
            </a:extLst>
          </p:cNvPr>
          <p:cNvGrpSpPr/>
          <p:nvPr/>
        </p:nvGrpSpPr>
        <p:grpSpPr>
          <a:xfrm>
            <a:off x="1752600" y="4824920"/>
            <a:ext cx="6820852" cy="2286000"/>
            <a:chOff x="0" y="0"/>
            <a:chExt cx="8268206" cy="1349962"/>
          </a:xfrm>
        </p:grpSpPr>
        <p:sp>
          <p:nvSpPr>
            <p:cNvPr id="16" name="object 4">
              <a:extLst>
                <a:ext uri="{FF2B5EF4-FFF2-40B4-BE49-F238E27FC236}">
                  <a16:creationId xmlns:a16="http://schemas.microsoft.com/office/drawing/2014/main" id="{1672C70C-70D3-4C16-8D8C-7FA47E3782A6}"/>
                </a:ext>
              </a:extLst>
            </p:cNvPr>
            <p:cNvSpPr txBox="1"/>
            <p:nvPr/>
          </p:nvSpPr>
          <p:spPr>
            <a:xfrm>
              <a:off x="2886075" y="0"/>
              <a:ext cx="2867025" cy="506264"/>
            </a:xfrm>
            <a:prstGeom prst="rect">
              <a:avLst/>
            </a:prstGeom>
            <a:solidFill>
              <a:srgbClr val="FFFFFF"/>
            </a:solidFill>
            <a:ln w="25907">
              <a:solidFill>
                <a:srgbClr val="F79546"/>
              </a:solidFill>
            </a:ln>
          </p:spPr>
          <p:txBody>
            <a:bodyPr vert="horz" wrap="square" lIns="0" tIns="46101" rIns="0" bIns="0" rtlCol="0">
              <a:spAutoFit/>
            </a:bodyPr>
            <a:lstStyle/>
            <a:p>
              <a:pPr marL="158210" algn="ctr">
                <a:lnSpc>
                  <a:spcPct val="107000"/>
                </a:lnSpc>
                <a:spcBef>
                  <a:spcPts val="363"/>
                </a:spcBef>
                <a:spcAft>
                  <a:spcPts val="660"/>
                </a:spcAft>
              </a:pPr>
              <a:r>
                <a:rPr lang="en-US" spc="-8" dirty="0">
                  <a:solidFill>
                    <a:srgbClr val="000000"/>
                  </a:solidFill>
                  <a:ea typeface="Calibri" panose="020F0502020204030204" pitchFamily="34" charset="0"/>
                  <a:cs typeface="Carlito"/>
                </a:rPr>
                <a:t>Method of Specifying Algorithms</a:t>
              </a:r>
              <a:endParaRPr lang="en-US" sz="1100" dirty="0">
                <a:ea typeface="Calibri" panose="020F0502020204030204" pitchFamily="34" charset="0"/>
                <a:cs typeface="Times New Roman" panose="02020603050405020304" pitchFamily="18" charset="0"/>
              </a:endParaRPr>
            </a:p>
          </p:txBody>
        </p:sp>
        <p:sp>
          <p:nvSpPr>
            <p:cNvPr id="17" name="object 5">
              <a:extLst>
                <a:ext uri="{FF2B5EF4-FFF2-40B4-BE49-F238E27FC236}">
                  <a16:creationId xmlns:a16="http://schemas.microsoft.com/office/drawing/2014/main" id="{B0384AF2-E17B-434D-99BA-1B81E0C897B0}"/>
                </a:ext>
              </a:extLst>
            </p:cNvPr>
            <p:cNvSpPr txBox="1"/>
            <p:nvPr/>
          </p:nvSpPr>
          <p:spPr>
            <a:xfrm>
              <a:off x="5753100" y="1094977"/>
              <a:ext cx="2515106" cy="254662"/>
            </a:xfrm>
            <a:prstGeom prst="rect">
              <a:avLst/>
            </a:prstGeom>
            <a:solidFill>
              <a:srgbClr val="FFFFFF"/>
            </a:solidFill>
            <a:ln w="25907">
              <a:solidFill>
                <a:srgbClr val="F79546"/>
              </a:solidFill>
            </a:ln>
          </p:spPr>
          <p:txBody>
            <a:bodyPr vert="horz" wrap="square" lIns="0" tIns="31433" rIns="0" bIns="0" rtlCol="0">
              <a:spAutoFit/>
            </a:bodyPr>
            <a:lstStyle/>
            <a:p>
              <a:pPr marL="656415">
                <a:lnSpc>
                  <a:spcPct val="107000"/>
                </a:lnSpc>
                <a:spcBef>
                  <a:spcPts val="248"/>
                </a:spcBef>
                <a:spcAft>
                  <a:spcPts val="660"/>
                </a:spcAft>
              </a:pPr>
              <a:r>
                <a:rPr lang="en-US" spc="-8" dirty="0">
                  <a:solidFill>
                    <a:srgbClr val="000000"/>
                  </a:solidFill>
                  <a:ea typeface="Calibri" panose="020F0502020204030204" pitchFamily="34" charset="0"/>
                  <a:cs typeface="Carlito"/>
                </a:rPr>
                <a:t>Flowchart</a:t>
              </a:r>
              <a:endParaRPr lang="en-US" dirty="0">
                <a:ea typeface="Calibri" panose="020F0502020204030204" pitchFamily="34" charset="0"/>
                <a:cs typeface="Times New Roman" panose="02020603050405020304" pitchFamily="18" charset="0"/>
              </a:endParaRPr>
            </a:p>
          </p:txBody>
        </p:sp>
        <p:sp>
          <p:nvSpPr>
            <p:cNvPr id="18" name="object 6">
              <a:extLst>
                <a:ext uri="{FF2B5EF4-FFF2-40B4-BE49-F238E27FC236}">
                  <a16:creationId xmlns:a16="http://schemas.microsoft.com/office/drawing/2014/main" id="{29A6A562-8D3E-4095-AD58-F1484846CA63}"/>
                </a:ext>
              </a:extLst>
            </p:cNvPr>
            <p:cNvSpPr txBox="1"/>
            <p:nvPr/>
          </p:nvSpPr>
          <p:spPr>
            <a:xfrm>
              <a:off x="2895423" y="1095300"/>
              <a:ext cx="2514470" cy="254662"/>
            </a:xfrm>
            <a:prstGeom prst="rect">
              <a:avLst/>
            </a:prstGeom>
            <a:solidFill>
              <a:srgbClr val="FFFFFF"/>
            </a:solidFill>
            <a:ln w="25907">
              <a:solidFill>
                <a:srgbClr val="F79546"/>
              </a:solidFill>
            </a:ln>
          </p:spPr>
          <p:txBody>
            <a:bodyPr vert="horz" wrap="square" lIns="0" tIns="31433" rIns="0" bIns="0" rtlCol="0">
              <a:spAutoFit/>
            </a:bodyPr>
            <a:lstStyle/>
            <a:p>
              <a:pPr marL="573119">
                <a:lnSpc>
                  <a:spcPct val="107000"/>
                </a:lnSpc>
                <a:spcBef>
                  <a:spcPts val="248"/>
                </a:spcBef>
                <a:spcAft>
                  <a:spcPts val="660"/>
                </a:spcAft>
              </a:pPr>
              <a:r>
                <a:rPr lang="en-US" spc="-8" dirty="0">
                  <a:solidFill>
                    <a:srgbClr val="000000"/>
                  </a:solidFill>
                  <a:ea typeface="Calibri" panose="020F0502020204030204" pitchFamily="34" charset="0"/>
                  <a:cs typeface="Carlito"/>
                </a:rPr>
                <a:t>Pseudocode</a:t>
              </a:r>
              <a:endParaRPr lang="en-US" dirty="0">
                <a:ea typeface="Calibri" panose="020F0502020204030204" pitchFamily="34" charset="0"/>
                <a:cs typeface="Times New Roman" panose="02020603050405020304" pitchFamily="18" charset="0"/>
              </a:endParaRPr>
            </a:p>
          </p:txBody>
        </p:sp>
        <p:sp>
          <p:nvSpPr>
            <p:cNvPr id="19" name="object 7">
              <a:extLst>
                <a:ext uri="{FF2B5EF4-FFF2-40B4-BE49-F238E27FC236}">
                  <a16:creationId xmlns:a16="http://schemas.microsoft.com/office/drawing/2014/main" id="{4555518C-CD59-4C3B-8899-EB1B3582AD09}"/>
                </a:ext>
              </a:extLst>
            </p:cNvPr>
            <p:cNvSpPr txBox="1"/>
            <p:nvPr/>
          </p:nvSpPr>
          <p:spPr>
            <a:xfrm>
              <a:off x="0" y="1095078"/>
              <a:ext cx="2514473" cy="254662"/>
            </a:xfrm>
            <a:prstGeom prst="rect">
              <a:avLst/>
            </a:prstGeom>
            <a:solidFill>
              <a:srgbClr val="FFFFFF"/>
            </a:solidFill>
            <a:ln w="25908">
              <a:solidFill>
                <a:srgbClr val="F79546"/>
              </a:solidFill>
            </a:ln>
          </p:spPr>
          <p:txBody>
            <a:bodyPr vert="horz" wrap="square" lIns="0" tIns="31433" rIns="0" bIns="0" rtlCol="0">
              <a:spAutoFit/>
            </a:bodyPr>
            <a:lstStyle/>
            <a:p>
              <a:pPr marL="361998">
                <a:lnSpc>
                  <a:spcPct val="107000"/>
                </a:lnSpc>
                <a:spcBef>
                  <a:spcPts val="248"/>
                </a:spcBef>
                <a:spcAft>
                  <a:spcPts val="660"/>
                </a:spcAft>
              </a:pPr>
              <a:r>
                <a:rPr lang="en-US" spc="-8" dirty="0">
                  <a:solidFill>
                    <a:srgbClr val="000000"/>
                  </a:solidFill>
                  <a:ea typeface="Calibri" panose="020F0502020204030204" pitchFamily="34" charset="0"/>
                  <a:cs typeface="Carlito"/>
                </a:rPr>
                <a:t>Natural</a:t>
              </a:r>
              <a:r>
                <a:rPr lang="en-US" spc="-12" dirty="0">
                  <a:solidFill>
                    <a:srgbClr val="000000"/>
                  </a:solidFill>
                  <a:ea typeface="Calibri" panose="020F0502020204030204" pitchFamily="34" charset="0"/>
                  <a:cs typeface="Carlito"/>
                </a:rPr>
                <a:t> </a:t>
              </a:r>
              <a:r>
                <a:rPr lang="en-US" spc="-4" dirty="0">
                  <a:solidFill>
                    <a:srgbClr val="000000"/>
                  </a:solidFill>
                  <a:ea typeface="Calibri" panose="020F0502020204030204" pitchFamily="34" charset="0"/>
                  <a:cs typeface="Carlito"/>
                </a:rPr>
                <a:t>Language</a:t>
              </a:r>
              <a:endParaRPr lang="en-US" dirty="0">
                <a:ea typeface="Calibri" panose="020F0502020204030204" pitchFamily="34" charset="0"/>
                <a:cs typeface="Times New Roman" panose="02020603050405020304" pitchFamily="18" charset="0"/>
              </a:endParaRPr>
            </a:p>
          </p:txBody>
        </p:sp>
        <p:grpSp>
          <p:nvGrpSpPr>
            <p:cNvPr id="20" name="object 8">
              <a:extLst>
                <a:ext uri="{FF2B5EF4-FFF2-40B4-BE49-F238E27FC236}">
                  <a16:creationId xmlns:a16="http://schemas.microsoft.com/office/drawing/2014/main" id="{849FAFEB-8AB6-48C8-A9B4-A1284B9D1B32}"/>
                </a:ext>
              </a:extLst>
            </p:cNvPr>
            <p:cNvGrpSpPr/>
            <p:nvPr/>
          </p:nvGrpSpPr>
          <p:grpSpPr>
            <a:xfrm>
              <a:off x="1219200" y="514350"/>
              <a:ext cx="5829300" cy="579755"/>
              <a:chOff x="1218438" y="380239"/>
              <a:chExt cx="5829300" cy="579755"/>
            </a:xfrm>
          </p:grpSpPr>
          <p:sp>
            <p:nvSpPr>
              <p:cNvPr id="21" name="object 9">
                <a:extLst>
                  <a:ext uri="{FF2B5EF4-FFF2-40B4-BE49-F238E27FC236}">
                    <a16:creationId xmlns:a16="http://schemas.microsoft.com/office/drawing/2014/main" id="{D58E26A2-6AD1-40AF-901F-0A94B7538C00}"/>
                  </a:ext>
                </a:extLst>
              </p:cNvPr>
              <p:cNvSpPr/>
              <p:nvPr/>
            </p:nvSpPr>
            <p:spPr>
              <a:xfrm>
                <a:off x="4114038" y="380239"/>
                <a:ext cx="76200" cy="579755"/>
              </a:xfrm>
              <a:custGeom>
                <a:avLst/>
                <a:gdLst/>
                <a:ahLst/>
                <a:cxnLst/>
                <a:rect l="l" t="t" r="r" b="b"/>
                <a:pathLst>
                  <a:path w="76200" h="579754">
                    <a:moveTo>
                      <a:pt x="31750" y="503174"/>
                    </a:moveTo>
                    <a:lnTo>
                      <a:pt x="0" y="503174"/>
                    </a:lnTo>
                    <a:lnTo>
                      <a:pt x="38100" y="579374"/>
                    </a:lnTo>
                    <a:lnTo>
                      <a:pt x="69850" y="515874"/>
                    </a:lnTo>
                    <a:lnTo>
                      <a:pt x="31750" y="515874"/>
                    </a:lnTo>
                    <a:lnTo>
                      <a:pt x="31750" y="503174"/>
                    </a:lnTo>
                    <a:close/>
                  </a:path>
                  <a:path w="76200" h="579754">
                    <a:moveTo>
                      <a:pt x="44450" y="0"/>
                    </a:moveTo>
                    <a:lnTo>
                      <a:pt x="31750" y="0"/>
                    </a:lnTo>
                    <a:lnTo>
                      <a:pt x="31750" y="515874"/>
                    </a:lnTo>
                    <a:lnTo>
                      <a:pt x="44450" y="515874"/>
                    </a:lnTo>
                    <a:lnTo>
                      <a:pt x="44450" y="0"/>
                    </a:lnTo>
                    <a:close/>
                  </a:path>
                  <a:path w="76200" h="579754">
                    <a:moveTo>
                      <a:pt x="76200" y="503174"/>
                    </a:moveTo>
                    <a:lnTo>
                      <a:pt x="44450" y="503174"/>
                    </a:lnTo>
                    <a:lnTo>
                      <a:pt x="44450" y="515874"/>
                    </a:lnTo>
                    <a:lnTo>
                      <a:pt x="69850" y="515874"/>
                    </a:lnTo>
                    <a:lnTo>
                      <a:pt x="76200" y="503174"/>
                    </a:lnTo>
                    <a:close/>
                  </a:path>
                </a:pathLst>
              </a:custGeom>
              <a:solidFill>
                <a:srgbClr val="000000"/>
              </a:solidFill>
            </p:spPr>
            <p:txBody>
              <a:bodyPr wrap="square" lIns="0" tIns="0" rIns="0" bIns="0" rtlCol="0"/>
              <a:lstStyle/>
              <a:p>
                <a:endParaRPr lang="en-US" sz="1485"/>
              </a:p>
            </p:txBody>
          </p:sp>
          <p:sp>
            <p:nvSpPr>
              <p:cNvPr id="22" name="object 10">
                <a:extLst>
                  <a:ext uri="{FF2B5EF4-FFF2-40B4-BE49-F238E27FC236}">
                    <a16:creationId xmlns:a16="http://schemas.microsoft.com/office/drawing/2014/main" id="{CA2F4480-358C-4D17-8E0A-C4E6197AAD3E}"/>
                  </a:ext>
                </a:extLst>
              </p:cNvPr>
              <p:cNvSpPr/>
              <p:nvPr/>
            </p:nvSpPr>
            <p:spPr>
              <a:xfrm>
                <a:off x="1256538" y="578359"/>
                <a:ext cx="5753100" cy="0"/>
              </a:xfrm>
              <a:custGeom>
                <a:avLst/>
                <a:gdLst/>
                <a:ahLst/>
                <a:cxnLst/>
                <a:rect l="l" t="t" r="r" b="b"/>
                <a:pathLst>
                  <a:path w="5753100">
                    <a:moveTo>
                      <a:pt x="0" y="0"/>
                    </a:moveTo>
                    <a:lnTo>
                      <a:pt x="5753100" y="0"/>
                    </a:lnTo>
                  </a:path>
                </a:pathLst>
              </a:custGeom>
              <a:ln w="9144">
                <a:solidFill>
                  <a:srgbClr val="000000"/>
                </a:solidFill>
              </a:ln>
            </p:spPr>
            <p:txBody>
              <a:bodyPr wrap="square" lIns="0" tIns="0" rIns="0" bIns="0" rtlCol="0"/>
              <a:lstStyle/>
              <a:p>
                <a:endParaRPr lang="en-US" sz="1485"/>
              </a:p>
            </p:txBody>
          </p:sp>
          <p:sp>
            <p:nvSpPr>
              <p:cNvPr id="23" name="object 11">
                <a:extLst>
                  <a:ext uri="{FF2B5EF4-FFF2-40B4-BE49-F238E27FC236}">
                    <a16:creationId xmlns:a16="http://schemas.microsoft.com/office/drawing/2014/main" id="{785705B6-DAAD-45D8-8176-9D0765EA7E29}"/>
                  </a:ext>
                </a:extLst>
              </p:cNvPr>
              <p:cNvSpPr/>
              <p:nvPr/>
            </p:nvSpPr>
            <p:spPr>
              <a:xfrm>
                <a:off x="1218438" y="578358"/>
                <a:ext cx="5829300" cy="381000"/>
              </a:xfrm>
              <a:custGeom>
                <a:avLst/>
                <a:gdLst/>
                <a:ahLst/>
                <a:cxnLst/>
                <a:rect l="l" t="t" r="r" b="b"/>
                <a:pathLst>
                  <a:path w="5829300" h="381000">
                    <a:moveTo>
                      <a:pt x="76200" y="304800"/>
                    </a:moveTo>
                    <a:lnTo>
                      <a:pt x="44450" y="304800"/>
                    </a:lnTo>
                    <a:lnTo>
                      <a:pt x="44450" y="0"/>
                    </a:lnTo>
                    <a:lnTo>
                      <a:pt x="31750" y="0"/>
                    </a:lnTo>
                    <a:lnTo>
                      <a:pt x="31750" y="304800"/>
                    </a:lnTo>
                    <a:lnTo>
                      <a:pt x="0" y="304800"/>
                    </a:lnTo>
                    <a:lnTo>
                      <a:pt x="38100" y="381000"/>
                    </a:lnTo>
                    <a:lnTo>
                      <a:pt x="69850" y="317500"/>
                    </a:lnTo>
                    <a:lnTo>
                      <a:pt x="76200" y="304800"/>
                    </a:lnTo>
                    <a:close/>
                  </a:path>
                  <a:path w="5829300" h="381000">
                    <a:moveTo>
                      <a:pt x="5829300" y="304800"/>
                    </a:moveTo>
                    <a:lnTo>
                      <a:pt x="5797550" y="304800"/>
                    </a:lnTo>
                    <a:lnTo>
                      <a:pt x="5797550" y="0"/>
                    </a:lnTo>
                    <a:lnTo>
                      <a:pt x="5784850" y="0"/>
                    </a:lnTo>
                    <a:lnTo>
                      <a:pt x="5784850" y="304800"/>
                    </a:lnTo>
                    <a:lnTo>
                      <a:pt x="5753100" y="304800"/>
                    </a:lnTo>
                    <a:lnTo>
                      <a:pt x="5791200" y="381000"/>
                    </a:lnTo>
                    <a:lnTo>
                      <a:pt x="5822950" y="317500"/>
                    </a:lnTo>
                    <a:lnTo>
                      <a:pt x="5829300" y="304800"/>
                    </a:lnTo>
                    <a:close/>
                  </a:path>
                </a:pathLst>
              </a:custGeom>
              <a:solidFill>
                <a:srgbClr val="000000"/>
              </a:solidFill>
            </p:spPr>
            <p:txBody>
              <a:bodyPr wrap="square" lIns="0" tIns="0" rIns="0" bIns="0" rtlCol="0"/>
              <a:lstStyle/>
              <a:p>
                <a:endParaRPr lang="en-US" sz="1485"/>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1275" y="1547618"/>
            <a:ext cx="9156125" cy="4677163"/>
          </a:xfrm>
          <a:prstGeom prst="rect">
            <a:avLst/>
          </a:prstGeom>
        </p:spPr>
        <p:txBody>
          <a:bodyPr vert="horz" wrap="square" lIns="0" tIns="9954" rIns="0" bIns="0" rtlCol="0">
            <a:spAutoFit/>
          </a:bodyPr>
          <a:lstStyle/>
          <a:p>
            <a:pPr marL="197501" indent="-187546">
              <a:spcBef>
                <a:spcPts val="78"/>
              </a:spcBef>
              <a:buFontTx/>
              <a:buAutoNum type="alphaLcPeriod"/>
              <a:tabLst>
                <a:tab pos="198024" algn="l"/>
              </a:tabLst>
            </a:pPr>
            <a:r>
              <a:rPr sz="2400" b="1" spc="-4" dirty="0">
                <a:solidFill>
                  <a:prstClr val="black"/>
                </a:solidFill>
                <a:cs typeface="Times New Roman" panose="02020603050405020304" pitchFamily="18" charset="0"/>
              </a:rPr>
              <a:t>Natural</a:t>
            </a:r>
            <a:r>
              <a:rPr sz="2400" b="1" spc="17" dirty="0">
                <a:solidFill>
                  <a:prstClr val="black"/>
                </a:solidFill>
                <a:cs typeface="Times New Roman" panose="02020603050405020304" pitchFamily="18" charset="0"/>
              </a:rPr>
              <a:t> </a:t>
            </a:r>
            <a:r>
              <a:rPr sz="2400" b="1" spc="-4" dirty="0">
                <a:solidFill>
                  <a:prstClr val="black"/>
                </a:solidFill>
                <a:cs typeface="Times New Roman" panose="02020603050405020304" pitchFamily="18" charset="0"/>
              </a:rPr>
              <a:t>Language</a:t>
            </a:r>
            <a:endParaRPr sz="2400" dirty="0">
              <a:solidFill>
                <a:prstClr val="black"/>
              </a:solidFill>
              <a:cs typeface="Times New Roman" panose="02020603050405020304" pitchFamily="18" charset="0"/>
            </a:endParaRPr>
          </a:p>
          <a:p>
            <a:pPr marL="246221" marR="347853" indent="235744">
              <a:buFont typeface="Arial" panose="020B0604020202020204" pitchFamily="34" charset="0"/>
              <a:buChar char="•"/>
            </a:pPr>
            <a:r>
              <a:rPr lang="en-US" sz="2400" spc="-4" dirty="0">
                <a:solidFill>
                  <a:prstClr val="black"/>
                </a:solidFill>
                <a:cs typeface="Times New Roman" panose="02020603050405020304" pitchFamily="18" charset="0"/>
              </a:rPr>
              <a:t>S</a:t>
            </a:r>
            <a:r>
              <a:rPr sz="2400" spc="-4" dirty="0">
                <a:solidFill>
                  <a:prstClr val="black"/>
                </a:solidFill>
                <a:cs typeface="Times New Roman" panose="02020603050405020304" pitchFamily="18" charset="0"/>
              </a:rPr>
              <a:t>imple and easy. </a:t>
            </a:r>
            <a:endParaRPr lang="en-US" sz="2400" spc="-4" dirty="0">
              <a:solidFill>
                <a:prstClr val="black"/>
              </a:solidFill>
              <a:cs typeface="Times New Roman" panose="02020603050405020304" pitchFamily="18" charset="0"/>
            </a:endParaRPr>
          </a:p>
          <a:p>
            <a:pPr marL="246221" marR="347853" indent="235744">
              <a:buFont typeface="Arial" panose="020B0604020202020204" pitchFamily="34" charset="0"/>
              <a:buChar char="•"/>
            </a:pPr>
            <a:r>
              <a:rPr lang="en-IN" sz="2400" spc="-4" dirty="0">
                <a:solidFill>
                  <a:prstClr val="black"/>
                </a:solidFill>
                <a:cs typeface="Times New Roman" panose="02020603050405020304" pitchFamily="18" charset="0"/>
              </a:rPr>
              <a:t>M</a:t>
            </a:r>
            <a:r>
              <a:rPr sz="2400" spc="-4" dirty="0">
                <a:solidFill>
                  <a:prstClr val="black"/>
                </a:solidFill>
                <a:cs typeface="Times New Roman" panose="02020603050405020304" pitchFamily="18" charset="0"/>
              </a:rPr>
              <a:t>any times  specification of algorithm by using natural language </a:t>
            </a:r>
            <a:r>
              <a:rPr sz="2400" dirty="0">
                <a:solidFill>
                  <a:prstClr val="black"/>
                </a:solidFill>
                <a:cs typeface="Times New Roman" panose="02020603050405020304" pitchFamily="18" charset="0"/>
              </a:rPr>
              <a:t>is </a:t>
            </a:r>
            <a:r>
              <a:rPr sz="2400" spc="-4" dirty="0">
                <a:solidFill>
                  <a:prstClr val="black"/>
                </a:solidFill>
                <a:cs typeface="Times New Roman" panose="02020603050405020304" pitchFamily="18" charset="0"/>
              </a:rPr>
              <a:t>not clear</a:t>
            </a:r>
            <a:r>
              <a:rPr lang="en-US" sz="2400" spc="-4" dirty="0">
                <a:solidFill>
                  <a:prstClr val="black"/>
                </a:solidFill>
                <a:cs typeface="Times New Roman" panose="02020603050405020304" pitchFamily="18" charset="0"/>
              </a:rPr>
              <a:t> and creates ambiguity</a:t>
            </a:r>
            <a:r>
              <a:rPr sz="2400" dirty="0">
                <a:solidFill>
                  <a:prstClr val="black"/>
                </a:solidFill>
                <a:cs typeface="Times New Roman" panose="02020603050405020304" pitchFamily="18" charset="0"/>
              </a:rPr>
              <a:t>.</a:t>
            </a:r>
          </a:p>
          <a:p>
            <a:pPr marL="10478" marR="2531364"/>
            <a:endParaRPr lang="en-US" sz="2400" b="1" spc="-4" dirty="0">
              <a:solidFill>
                <a:prstClr val="black"/>
              </a:solidFill>
              <a:cs typeface="Times New Roman" panose="02020603050405020304" pitchFamily="18" charset="0"/>
            </a:endParaRPr>
          </a:p>
          <a:p>
            <a:pPr marL="10478" marR="2531364"/>
            <a:r>
              <a:rPr sz="2400" b="1" spc="-4" dirty="0">
                <a:solidFill>
                  <a:prstClr val="black"/>
                </a:solidFill>
                <a:cs typeface="Times New Roman" panose="02020603050405020304" pitchFamily="18" charset="0"/>
              </a:rPr>
              <a:t>Example: </a:t>
            </a:r>
            <a:endParaRPr lang="en-US" sz="2400" b="1" spc="-4" dirty="0">
              <a:solidFill>
                <a:prstClr val="black"/>
              </a:solidFill>
              <a:cs typeface="Times New Roman" panose="02020603050405020304" pitchFamily="18" charset="0"/>
            </a:endParaRPr>
          </a:p>
          <a:p>
            <a:pPr marL="10478" marR="2531364"/>
            <a:r>
              <a:rPr sz="2400" spc="-4" dirty="0">
                <a:solidFill>
                  <a:srgbClr val="0000CC"/>
                </a:solidFill>
                <a:cs typeface="Times New Roman" panose="02020603050405020304" pitchFamily="18" charset="0"/>
              </a:rPr>
              <a:t>An algorithm to perform addition of </a:t>
            </a:r>
            <a:r>
              <a:rPr sz="2400" spc="-8" dirty="0">
                <a:solidFill>
                  <a:srgbClr val="0000CC"/>
                </a:solidFill>
                <a:cs typeface="Times New Roman" panose="02020603050405020304" pitchFamily="18" charset="0"/>
              </a:rPr>
              <a:t>two</a:t>
            </a:r>
            <a:r>
              <a:rPr lang="en-US" sz="2400" spc="-8" dirty="0">
                <a:solidFill>
                  <a:srgbClr val="0000CC"/>
                </a:solidFill>
                <a:cs typeface="Times New Roman" panose="02020603050405020304" pitchFamily="18" charset="0"/>
              </a:rPr>
              <a:t> numbers</a:t>
            </a:r>
            <a:r>
              <a:rPr sz="2400" spc="-4" dirty="0">
                <a:solidFill>
                  <a:srgbClr val="0000CC"/>
                </a:solidFill>
                <a:cs typeface="Times New Roman" panose="02020603050405020304" pitchFamily="18" charset="0"/>
              </a:rPr>
              <a:t>.  </a:t>
            </a:r>
            <a:endParaRPr lang="en-US" sz="2400" spc="-4" dirty="0">
              <a:solidFill>
                <a:srgbClr val="0000CC"/>
              </a:solidFill>
              <a:cs typeface="Times New Roman" panose="02020603050405020304" pitchFamily="18" charset="0"/>
            </a:endParaRPr>
          </a:p>
          <a:p>
            <a:pPr marL="387668" marR="2531364" lvl="1"/>
            <a:r>
              <a:rPr sz="2400" spc="-4" dirty="0">
                <a:solidFill>
                  <a:prstClr val="black"/>
                </a:solidFill>
                <a:cs typeface="Times New Roman" panose="02020603050405020304" pitchFamily="18" charset="0"/>
              </a:rPr>
              <a:t>Step 1: Read the first </a:t>
            </a:r>
            <a:r>
              <a:rPr sz="2400" spc="-17" dirty="0">
                <a:solidFill>
                  <a:prstClr val="black"/>
                </a:solidFill>
                <a:cs typeface="Times New Roman" panose="02020603050405020304" pitchFamily="18" charset="0"/>
              </a:rPr>
              <a:t>number, </a:t>
            </a:r>
            <a:r>
              <a:rPr sz="2400" spc="-4" dirty="0">
                <a:solidFill>
                  <a:prstClr val="black"/>
                </a:solidFill>
                <a:cs typeface="Times New Roman" panose="02020603050405020304" pitchFamily="18" charset="0"/>
              </a:rPr>
              <a:t>say</a:t>
            </a:r>
            <a:r>
              <a:rPr sz="2400" spc="78"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a.</a:t>
            </a:r>
            <a:endParaRPr sz="2400" dirty="0">
              <a:solidFill>
                <a:prstClr val="black"/>
              </a:solidFill>
              <a:cs typeface="Times New Roman" panose="02020603050405020304" pitchFamily="18" charset="0"/>
            </a:endParaRPr>
          </a:p>
          <a:p>
            <a:pPr marL="387668" lvl="1"/>
            <a:r>
              <a:rPr sz="2400" spc="-4" dirty="0">
                <a:solidFill>
                  <a:prstClr val="black"/>
                </a:solidFill>
                <a:cs typeface="Times New Roman" panose="02020603050405020304" pitchFamily="18" charset="0"/>
              </a:rPr>
              <a:t>Step 2: Read the first </a:t>
            </a:r>
            <a:r>
              <a:rPr sz="2400" spc="-17" dirty="0">
                <a:solidFill>
                  <a:prstClr val="black"/>
                </a:solidFill>
                <a:cs typeface="Times New Roman" panose="02020603050405020304" pitchFamily="18" charset="0"/>
              </a:rPr>
              <a:t>number, </a:t>
            </a:r>
            <a:r>
              <a:rPr sz="2400" spc="-4" dirty="0">
                <a:solidFill>
                  <a:prstClr val="black"/>
                </a:solidFill>
                <a:cs typeface="Times New Roman" panose="02020603050405020304" pitchFamily="18" charset="0"/>
              </a:rPr>
              <a:t>say</a:t>
            </a:r>
            <a:r>
              <a:rPr sz="2400" spc="83"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b.</a:t>
            </a:r>
            <a:endParaRPr sz="2400" dirty="0">
              <a:solidFill>
                <a:prstClr val="black"/>
              </a:solidFill>
              <a:cs typeface="Times New Roman" panose="02020603050405020304" pitchFamily="18" charset="0"/>
            </a:endParaRPr>
          </a:p>
          <a:p>
            <a:pPr marL="387668" marR="2453831" lvl="1"/>
            <a:r>
              <a:rPr sz="2400" spc="-4" dirty="0">
                <a:solidFill>
                  <a:prstClr val="black"/>
                </a:solidFill>
                <a:cs typeface="Times New Roman" panose="02020603050405020304" pitchFamily="18" charset="0"/>
              </a:rPr>
              <a:t>Step 3: Add the above </a:t>
            </a:r>
            <a:r>
              <a:rPr sz="2400" spc="-8" dirty="0">
                <a:solidFill>
                  <a:prstClr val="black"/>
                </a:solidFill>
                <a:cs typeface="Times New Roman" panose="02020603050405020304" pitchFamily="18" charset="0"/>
              </a:rPr>
              <a:t>two </a:t>
            </a:r>
            <a:r>
              <a:rPr sz="2400" spc="-4" dirty="0">
                <a:solidFill>
                  <a:prstClr val="black"/>
                </a:solidFill>
                <a:cs typeface="Times New Roman" panose="02020603050405020304" pitchFamily="18" charset="0"/>
              </a:rPr>
              <a:t>numbers and store the</a:t>
            </a:r>
            <a:r>
              <a:rPr lang="en-US" sz="2400" spc="-4"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result in c.  </a:t>
            </a:r>
            <a:endParaRPr lang="en-US" sz="2400" spc="-4" dirty="0">
              <a:solidFill>
                <a:prstClr val="black"/>
              </a:solidFill>
              <a:cs typeface="Times New Roman" panose="02020603050405020304" pitchFamily="18" charset="0"/>
            </a:endParaRPr>
          </a:p>
          <a:p>
            <a:pPr marL="387668" marR="2453831" lvl="1"/>
            <a:r>
              <a:rPr sz="2400" spc="-4" dirty="0">
                <a:solidFill>
                  <a:prstClr val="black"/>
                </a:solidFill>
                <a:cs typeface="Times New Roman" panose="02020603050405020304" pitchFamily="18" charset="0"/>
              </a:rPr>
              <a:t>Step 4: Display the result from</a:t>
            </a:r>
            <a:r>
              <a:rPr sz="2400" spc="41"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c.</a:t>
            </a:r>
            <a:endParaRPr sz="2400" dirty="0">
              <a:solidFill>
                <a:prstClr val="black"/>
              </a:solidFill>
              <a:cs typeface="Times New Roman" panose="02020603050405020304" pitchFamily="18" charset="0"/>
            </a:endParaRPr>
          </a:p>
          <a:p>
            <a:pPr marL="10478" marR="110014">
              <a:lnSpc>
                <a:spcPts val="1576"/>
              </a:lnSpc>
              <a:spcBef>
                <a:spcPts val="21"/>
              </a:spcBef>
            </a:pPr>
            <a:endParaRPr sz="2400" dirty="0">
              <a:solidFill>
                <a:prstClr val="black"/>
              </a:solidFill>
              <a:cs typeface="Times New Roman" panose="02020603050405020304" pitchFamily="18" charset="0"/>
            </a:endParaRPr>
          </a:p>
        </p:txBody>
      </p:sp>
      <p:sp>
        <p:nvSpPr>
          <p:cNvPr id="6" name="TextBox 5">
            <a:extLst>
              <a:ext uri="{FF2B5EF4-FFF2-40B4-BE49-F238E27FC236}">
                <a16:creationId xmlns:a16="http://schemas.microsoft.com/office/drawing/2014/main" id="{7491F658-562A-4912-A55C-D3BEB429CB7B}"/>
              </a:ext>
            </a:extLst>
          </p:cNvPr>
          <p:cNvSpPr txBox="1"/>
          <p:nvPr/>
        </p:nvSpPr>
        <p:spPr>
          <a:xfrm>
            <a:off x="1905000" y="609600"/>
            <a:ext cx="5862823" cy="549381"/>
          </a:xfrm>
          <a:prstGeom prst="rect">
            <a:avLst/>
          </a:prstGeom>
          <a:noFill/>
        </p:spPr>
        <p:txBody>
          <a:bodyPr wrap="none" rtlCol="0">
            <a:spAutoFit/>
          </a:bodyPr>
          <a:lstStyle/>
          <a:p>
            <a:r>
              <a:rPr kumimoji="1" lang="en-US" sz="2970" b="1" dirty="0">
                <a:solidFill>
                  <a:srgbClr val="000099"/>
                </a:solidFill>
                <a:effectLst>
                  <a:outerShdw blurRad="38100" dist="38100" dir="2700000" algn="tl">
                    <a:srgbClr val="000000">
                      <a:alpha val="43137"/>
                    </a:srgbClr>
                  </a:outerShdw>
                </a:effectLst>
                <a:latin typeface="+mj-lt"/>
                <a:ea typeface="+mj-ea"/>
                <a:cs typeface="+mj-cs"/>
              </a:rPr>
              <a:t>Methods of Specifying an Algorithm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3B1580-BCA8-19E5-A383-6DAE2977C570}"/>
              </a:ext>
            </a:extLst>
          </p:cNvPr>
          <p:cNvSpPr txBox="1"/>
          <p:nvPr/>
        </p:nvSpPr>
        <p:spPr>
          <a:xfrm>
            <a:off x="381000" y="838200"/>
            <a:ext cx="8991600" cy="6768520"/>
          </a:xfrm>
          <a:prstGeom prst="rect">
            <a:avLst/>
          </a:prstGeom>
          <a:noFill/>
        </p:spPr>
        <p:txBody>
          <a:bodyPr wrap="square">
            <a:spAutoFit/>
          </a:bodyPr>
          <a:lstStyle/>
          <a:p>
            <a:pPr marL="10478" marR="110014">
              <a:lnSpc>
                <a:spcPts val="1576"/>
              </a:lnSpc>
              <a:spcBef>
                <a:spcPts val="21"/>
              </a:spcBef>
            </a:pPr>
            <a:endParaRPr lang="en-US" sz="2400" dirty="0">
              <a:solidFill>
                <a:prstClr val="black"/>
              </a:solidFill>
              <a:cs typeface="Times New Roman" panose="02020603050405020304" pitchFamily="18" charset="0"/>
            </a:endParaRPr>
          </a:p>
          <a:p>
            <a:pPr marL="182308" indent="-172355">
              <a:lnSpc>
                <a:spcPts val="1535"/>
              </a:lnSpc>
              <a:buFontTx/>
              <a:buAutoNum type="alphaLcPeriod" startAt="2"/>
              <a:tabLst>
                <a:tab pos="182832" algn="l"/>
              </a:tabLst>
            </a:pPr>
            <a:r>
              <a:rPr lang="en-US" sz="2400" b="1" spc="-8" dirty="0">
                <a:solidFill>
                  <a:prstClr val="black"/>
                </a:solidFill>
                <a:cs typeface="Times New Roman" panose="02020603050405020304" pitchFamily="18" charset="0"/>
              </a:rPr>
              <a:t>Pseudocode</a:t>
            </a:r>
            <a:endParaRPr lang="en-US" sz="2400" dirty="0">
              <a:solidFill>
                <a:prstClr val="black"/>
              </a:solidFill>
              <a:cs typeface="Times New Roman" panose="02020603050405020304" pitchFamily="18" charset="0"/>
            </a:endParaRPr>
          </a:p>
          <a:p>
            <a:pPr marL="623411" marR="130969" lvl="1" indent="-235744">
              <a:buFont typeface="Arial" panose="020B0604020202020204" pitchFamily="34" charset="0"/>
              <a:buChar char="•"/>
            </a:pPr>
            <a:r>
              <a:rPr lang="en-US" sz="2400" spc="-8" dirty="0">
                <a:solidFill>
                  <a:prstClr val="black"/>
                </a:solidFill>
                <a:cs typeface="Times New Roman" panose="02020603050405020304" pitchFamily="18" charset="0"/>
              </a:rPr>
              <a:t>mixture </a:t>
            </a:r>
            <a:r>
              <a:rPr lang="en-US" sz="2400" spc="-4" dirty="0">
                <a:solidFill>
                  <a:prstClr val="black"/>
                </a:solidFill>
                <a:cs typeface="Times New Roman" panose="02020603050405020304" pitchFamily="18" charset="0"/>
              </a:rPr>
              <a:t>of a </a:t>
            </a:r>
            <a:r>
              <a:rPr lang="en-US" sz="2400" spc="-8" dirty="0">
                <a:solidFill>
                  <a:prstClr val="black"/>
                </a:solidFill>
                <a:cs typeface="Times New Roman" panose="02020603050405020304" pitchFamily="18" charset="0"/>
              </a:rPr>
              <a:t>natural </a:t>
            </a:r>
            <a:r>
              <a:rPr lang="en-US" sz="2400" spc="-4" dirty="0">
                <a:solidFill>
                  <a:prstClr val="black"/>
                </a:solidFill>
                <a:cs typeface="Times New Roman" panose="02020603050405020304" pitchFamily="18" charset="0"/>
              </a:rPr>
              <a:t>language and </a:t>
            </a:r>
            <a:r>
              <a:rPr lang="en-US" sz="2400" spc="-8" dirty="0">
                <a:solidFill>
                  <a:prstClr val="black"/>
                </a:solidFill>
                <a:cs typeface="Times New Roman" panose="02020603050405020304" pitchFamily="18" charset="0"/>
              </a:rPr>
              <a:t>programming </a:t>
            </a:r>
            <a:r>
              <a:rPr lang="en-US" sz="2400" spc="-4" dirty="0">
                <a:solidFill>
                  <a:prstClr val="black"/>
                </a:solidFill>
                <a:cs typeface="Times New Roman" panose="02020603050405020304" pitchFamily="18" charset="0"/>
              </a:rPr>
              <a:t>language </a:t>
            </a:r>
            <a:r>
              <a:rPr lang="en-US" sz="2400" spc="-8" dirty="0">
                <a:solidFill>
                  <a:prstClr val="black"/>
                </a:solidFill>
                <a:cs typeface="Times New Roman" panose="02020603050405020304" pitchFamily="18" charset="0"/>
              </a:rPr>
              <a:t>constructs</a:t>
            </a:r>
          </a:p>
          <a:p>
            <a:pPr marL="623411" marR="130969" lvl="1" indent="-235744">
              <a:buFont typeface="Arial" panose="020B0604020202020204" pitchFamily="34" charset="0"/>
              <a:buChar char="•"/>
            </a:pPr>
            <a:r>
              <a:rPr lang="en-US" sz="2400" spc="-4" dirty="0">
                <a:solidFill>
                  <a:prstClr val="black"/>
                </a:solidFill>
                <a:cs typeface="Times New Roman" panose="02020603050405020304" pitchFamily="18" charset="0"/>
              </a:rPr>
              <a:t>usually </a:t>
            </a:r>
            <a:r>
              <a:rPr lang="en-US" sz="2400" spc="-12" dirty="0">
                <a:solidFill>
                  <a:prstClr val="black"/>
                </a:solidFill>
                <a:cs typeface="Times New Roman" panose="02020603050405020304" pitchFamily="18" charset="0"/>
              </a:rPr>
              <a:t>more </a:t>
            </a:r>
            <a:r>
              <a:rPr lang="en-US" sz="2400" spc="-8" dirty="0">
                <a:solidFill>
                  <a:prstClr val="black"/>
                </a:solidFill>
                <a:cs typeface="Times New Roman" panose="02020603050405020304" pitchFamily="18" charset="0"/>
              </a:rPr>
              <a:t>precise </a:t>
            </a:r>
            <a:r>
              <a:rPr lang="en-US" sz="2400" spc="-4" dirty="0">
                <a:solidFill>
                  <a:prstClr val="black"/>
                </a:solidFill>
                <a:cs typeface="Times New Roman" panose="02020603050405020304" pitchFamily="18" charset="0"/>
              </a:rPr>
              <a:t>than </a:t>
            </a:r>
            <a:r>
              <a:rPr lang="en-US" sz="2400" spc="-12" dirty="0">
                <a:solidFill>
                  <a:prstClr val="black"/>
                </a:solidFill>
                <a:cs typeface="Times New Roman" panose="02020603050405020304" pitchFamily="18" charset="0"/>
              </a:rPr>
              <a:t>natural</a:t>
            </a:r>
            <a:r>
              <a:rPr lang="en-US" sz="2400" spc="21" dirty="0">
                <a:solidFill>
                  <a:prstClr val="black"/>
                </a:solidFill>
                <a:cs typeface="Times New Roman" panose="02020603050405020304" pitchFamily="18" charset="0"/>
              </a:rPr>
              <a:t> </a:t>
            </a:r>
            <a:r>
              <a:rPr lang="en-US" sz="2400" spc="-4" dirty="0">
                <a:solidFill>
                  <a:prstClr val="black"/>
                </a:solidFill>
                <a:cs typeface="Times New Roman" panose="02020603050405020304" pitchFamily="18" charset="0"/>
              </a:rPr>
              <a:t>language.</a:t>
            </a:r>
            <a:endParaRPr lang="en-US" sz="2400" dirty="0">
              <a:solidFill>
                <a:prstClr val="black"/>
              </a:solidFill>
              <a:cs typeface="Times New Roman" panose="02020603050405020304" pitchFamily="18" charset="0"/>
            </a:endParaRPr>
          </a:p>
          <a:p>
            <a:pPr marL="623411" marR="4191" lvl="1" indent="-235744">
              <a:buFont typeface="Arial" panose="020B0604020202020204" pitchFamily="34" charset="0"/>
              <a:buChar char="•"/>
            </a:pPr>
            <a:r>
              <a:rPr lang="en-US" sz="2400" spc="-12" dirty="0">
                <a:solidFill>
                  <a:prstClr val="black"/>
                </a:solidFill>
                <a:cs typeface="Times New Roman" panose="02020603050405020304" pitchFamily="18" charset="0"/>
              </a:rPr>
              <a:t>For </a:t>
            </a:r>
            <a:r>
              <a:rPr lang="en-US" sz="2400" spc="-4" dirty="0">
                <a:solidFill>
                  <a:prstClr val="black"/>
                </a:solidFill>
                <a:cs typeface="Times New Roman" panose="02020603050405020304" pitchFamily="18" charset="0"/>
              </a:rPr>
              <a:t>Assignment </a:t>
            </a:r>
            <a:r>
              <a:rPr lang="en-US" sz="2400" spc="-12" dirty="0">
                <a:solidFill>
                  <a:prstClr val="black"/>
                </a:solidFill>
                <a:cs typeface="Times New Roman" panose="02020603050405020304" pitchFamily="18" charset="0"/>
              </a:rPr>
              <a:t>operation </a:t>
            </a:r>
            <a:r>
              <a:rPr lang="en-US" sz="2400" spc="-8" dirty="0">
                <a:solidFill>
                  <a:prstClr val="black"/>
                </a:solidFill>
                <a:cs typeface="Times New Roman" panose="02020603050405020304" pitchFamily="18" charset="0"/>
              </a:rPr>
              <a:t>left </a:t>
            </a:r>
            <a:r>
              <a:rPr lang="en-US" sz="2400" spc="-12" dirty="0">
                <a:solidFill>
                  <a:prstClr val="black"/>
                </a:solidFill>
                <a:cs typeface="Times New Roman" panose="02020603050405020304" pitchFamily="18" charset="0"/>
              </a:rPr>
              <a:t>arrow </a:t>
            </a:r>
            <a:r>
              <a:rPr lang="en-US" sz="2400" b="1" spc="-8" dirty="0">
                <a:solidFill>
                  <a:prstClr val="black"/>
                </a:solidFill>
                <a:cs typeface="Times New Roman" panose="02020603050405020304" pitchFamily="18" charset="0"/>
              </a:rPr>
              <a:t>“←”</a:t>
            </a:r>
            <a:r>
              <a:rPr lang="en-US" sz="2400" spc="-8" dirty="0">
                <a:solidFill>
                  <a:prstClr val="black"/>
                </a:solidFill>
                <a:cs typeface="Times New Roman" panose="02020603050405020304" pitchFamily="18" charset="0"/>
              </a:rPr>
              <a:t>, </a:t>
            </a:r>
            <a:r>
              <a:rPr lang="en-US" sz="2400" spc="-12" dirty="0">
                <a:solidFill>
                  <a:prstClr val="black"/>
                </a:solidFill>
                <a:cs typeface="Times New Roman" panose="02020603050405020304" pitchFamily="18" charset="0"/>
              </a:rPr>
              <a:t>for </a:t>
            </a:r>
            <a:r>
              <a:rPr lang="en-US" sz="2400" spc="-8" dirty="0">
                <a:solidFill>
                  <a:prstClr val="black"/>
                </a:solidFill>
                <a:cs typeface="Times New Roman" panose="02020603050405020304" pitchFamily="18" charset="0"/>
              </a:rPr>
              <a:t>comments two </a:t>
            </a:r>
            <a:r>
              <a:rPr lang="en-US" sz="2400" spc="-4" dirty="0">
                <a:solidFill>
                  <a:prstClr val="black"/>
                </a:solidFill>
                <a:cs typeface="Times New Roman" panose="02020603050405020304" pitchFamily="18" charset="0"/>
              </a:rPr>
              <a:t>slashes </a:t>
            </a:r>
            <a:r>
              <a:rPr lang="en-US" sz="2400" b="1" spc="-4" dirty="0">
                <a:solidFill>
                  <a:prstClr val="black"/>
                </a:solidFill>
                <a:cs typeface="Times New Roman" panose="02020603050405020304" pitchFamily="18" charset="0"/>
              </a:rPr>
              <a:t>“</a:t>
            </a:r>
            <a:r>
              <a:rPr lang="en-US" sz="2400" b="1" i="1" spc="-4" dirty="0">
                <a:solidFill>
                  <a:prstClr val="black"/>
                </a:solidFill>
                <a:cs typeface="Times New Roman" panose="02020603050405020304" pitchFamily="18" charset="0"/>
              </a:rPr>
              <a:t>//</a:t>
            </a:r>
            <a:r>
              <a:rPr lang="en-US" sz="2400" b="1" spc="-4" dirty="0">
                <a:solidFill>
                  <a:prstClr val="black"/>
                </a:solidFill>
                <a:cs typeface="Times New Roman" panose="02020603050405020304" pitchFamily="18" charset="0"/>
              </a:rPr>
              <a:t>”</a:t>
            </a:r>
            <a:r>
              <a:rPr lang="en-US" sz="2400" spc="-4" dirty="0">
                <a:solidFill>
                  <a:prstClr val="black"/>
                </a:solidFill>
                <a:cs typeface="Times New Roman" panose="02020603050405020304" pitchFamily="18" charset="0"/>
              </a:rPr>
              <a:t>,</a:t>
            </a:r>
            <a:r>
              <a:rPr lang="en-US" sz="2400" b="1" spc="-4" dirty="0">
                <a:solidFill>
                  <a:prstClr val="black"/>
                </a:solidFill>
                <a:cs typeface="Times New Roman" panose="02020603050405020304" pitchFamily="18" charset="0"/>
              </a:rPr>
              <a:t>if </a:t>
            </a:r>
            <a:r>
              <a:rPr lang="en-US" sz="2400" spc="-4" dirty="0">
                <a:solidFill>
                  <a:prstClr val="black"/>
                </a:solidFill>
                <a:cs typeface="Times New Roman" panose="02020603050405020304" pitchFamily="18" charset="0"/>
              </a:rPr>
              <a:t>condition</a:t>
            </a:r>
            <a:r>
              <a:rPr lang="en-US" sz="2400" b="1" spc="-4" dirty="0">
                <a:solidFill>
                  <a:prstClr val="black"/>
                </a:solidFill>
                <a:cs typeface="Times New Roman" panose="02020603050405020304" pitchFamily="18" charset="0"/>
              </a:rPr>
              <a:t>, </a:t>
            </a:r>
            <a:r>
              <a:rPr lang="en-US" sz="2400" b="1" spc="-17" dirty="0">
                <a:solidFill>
                  <a:prstClr val="black"/>
                </a:solidFill>
                <a:cs typeface="Times New Roman" panose="02020603050405020304" pitchFamily="18" charset="0"/>
              </a:rPr>
              <a:t>for, while </a:t>
            </a:r>
            <a:r>
              <a:rPr lang="en-US" sz="2400" spc="-8" dirty="0">
                <a:solidFill>
                  <a:prstClr val="black"/>
                </a:solidFill>
                <a:cs typeface="Times New Roman" panose="02020603050405020304" pitchFamily="18" charset="0"/>
              </a:rPr>
              <a:t>loops </a:t>
            </a:r>
            <a:r>
              <a:rPr lang="en-US" sz="2400" spc="-12" dirty="0">
                <a:solidFill>
                  <a:prstClr val="black"/>
                </a:solidFill>
                <a:cs typeface="Times New Roman" panose="02020603050405020304" pitchFamily="18" charset="0"/>
              </a:rPr>
              <a:t>are</a:t>
            </a:r>
            <a:r>
              <a:rPr lang="en-US" sz="2400" spc="8" dirty="0">
                <a:solidFill>
                  <a:prstClr val="black"/>
                </a:solidFill>
                <a:cs typeface="Times New Roman" panose="02020603050405020304" pitchFamily="18" charset="0"/>
              </a:rPr>
              <a:t> </a:t>
            </a:r>
            <a:r>
              <a:rPr lang="en-US" sz="2400" spc="-8" dirty="0">
                <a:solidFill>
                  <a:prstClr val="black"/>
                </a:solidFill>
                <a:cs typeface="Times New Roman" panose="02020603050405020304" pitchFamily="18" charset="0"/>
              </a:rPr>
              <a:t>used.</a:t>
            </a:r>
          </a:p>
          <a:p>
            <a:pPr marL="623411" marR="4191" lvl="1" indent="-235744">
              <a:buFont typeface="Arial" panose="020B0604020202020204" pitchFamily="34" charset="0"/>
              <a:buChar char="•"/>
            </a:pPr>
            <a:endParaRPr lang="en-US" sz="2400" dirty="0">
              <a:solidFill>
                <a:prstClr val="black"/>
              </a:solidFill>
              <a:cs typeface="Times New Roman" panose="02020603050405020304" pitchFamily="18" charset="0"/>
            </a:endParaRPr>
          </a:p>
          <a:p>
            <a:pPr marL="10478"/>
            <a:r>
              <a:rPr lang="en-US" sz="2400" b="1" spc="-8" dirty="0">
                <a:solidFill>
                  <a:prstClr val="black"/>
                </a:solidFill>
                <a:cs typeface="Times New Roman" panose="02020603050405020304" pitchFamily="18" charset="0"/>
              </a:rPr>
              <a:t>ALGORITHM</a:t>
            </a:r>
            <a:r>
              <a:rPr lang="en-US" sz="2400" b="1" spc="21" dirty="0">
                <a:solidFill>
                  <a:prstClr val="black"/>
                </a:solidFill>
                <a:cs typeface="Times New Roman" panose="02020603050405020304" pitchFamily="18" charset="0"/>
              </a:rPr>
              <a:t> </a:t>
            </a:r>
            <a:r>
              <a:rPr lang="en-US" sz="2400" i="1" spc="-8" dirty="0">
                <a:solidFill>
                  <a:prstClr val="black"/>
                </a:solidFill>
                <a:cs typeface="Times New Roman" panose="02020603050405020304" pitchFamily="18" charset="0"/>
              </a:rPr>
              <a:t>Sum(</a:t>
            </a:r>
            <a:r>
              <a:rPr lang="en-US" sz="2400" i="1" spc="-8" dirty="0" err="1">
                <a:solidFill>
                  <a:prstClr val="black"/>
                </a:solidFill>
                <a:cs typeface="Times New Roman" panose="02020603050405020304" pitchFamily="18" charset="0"/>
              </a:rPr>
              <a:t>a,b</a:t>
            </a:r>
            <a:r>
              <a:rPr lang="en-US" sz="2400" i="1" spc="-8" dirty="0">
                <a:solidFill>
                  <a:prstClr val="black"/>
                </a:solidFill>
                <a:cs typeface="Times New Roman" panose="02020603050405020304" pitchFamily="18" charset="0"/>
              </a:rPr>
              <a:t>)</a:t>
            </a:r>
            <a:endParaRPr lang="en-US" sz="2400" dirty="0">
              <a:solidFill>
                <a:prstClr val="black"/>
              </a:solidFill>
              <a:cs typeface="Times New Roman" panose="02020603050405020304" pitchFamily="18" charset="0"/>
            </a:endParaRPr>
          </a:p>
          <a:p>
            <a:pPr marL="387668" lvl="1"/>
            <a:r>
              <a:rPr lang="en-US" sz="2400" spc="-8" dirty="0">
                <a:solidFill>
                  <a:prstClr val="black"/>
                </a:solidFill>
                <a:cs typeface="Times New Roman" panose="02020603050405020304" pitchFamily="18" charset="0"/>
              </a:rPr>
              <a:t>//Problem Description: </a:t>
            </a:r>
            <a:r>
              <a:rPr lang="en-US" sz="2400" spc="-4" dirty="0">
                <a:solidFill>
                  <a:prstClr val="black"/>
                </a:solidFill>
                <a:cs typeface="Times New Roman" panose="02020603050405020304" pitchFamily="18" charset="0"/>
              </a:rPr>
              <a:t>This algorithm </a:t>
            </a:r>
            <a:r>
              <a:rPr lang="en-US" sz="2400" spc="-12" dirty="0">
                <a:solidFill>
                  <a:prstClr val="black"/>
                </a:solidFill>
                <a:cs typeface="Times New Roman" panose="02020603050405020304" pitchFamily="18" charset="0"/>
              </a:rPr>
              <a:t>performs </a:t>
            </a:r>
            <a:r>
              <a:rPr lang="en-US" sz="2400" spc="-4" dirty="0">
                <a:solidFill>
                  <a:prstClr val="black"/>
                </a:solidFill>
                <a:cs typeface="Times New Roman" panose="02020603050405020304" pitchFamily="18" charset="0"/>
              </a:rPr>
              <a:t>addition of </a:t>
            </a:r>
            <a:r>
              <a:rPr lang="en-US" sz="2400" spc="-8" dirty="0">
                <a:solidFill>
                  <a:prstClr val="black"/>
                </a:solidFill>
                <a:cs typeface="Times New Roman" panose="02020603050405020304" pitchFamily="18" charset="0"/>
              </a:rPr>
              <a:t>two</a:t>
            </a:r>
            <a:r>
              <a:rPr lang="en-US" sz="2400" spc="50" dirty="0">
                <a:solidFill>
                  <a:prstClr val="black"/>
                </a:solidFill>
                <a:cs typeface="Times New Roman" panose="02020603050405020304" pitchFamily="18" charset="0"/>
              </a:rPr>
              <a:t> </a:t>
            </a:r>
            <a:r>
              <a:rPr lang="en-US" sz="2400" spc="-8" dirty="0">
                <a:solidFill>
                  <a:prstClr val="black"/>
                </a:solidFill>
                <a:cs typeface="Times New Roman" panose="02020603050405020304" pitchFamily="18" charset="0"/>
              </a:rPr>
              <a:t>numbers</a:t>
            </a:r>
            <a:endParaRPr lang="en-US" sz="2400" dirty="0">
              <a:solidFill>
                <a:prstClr val="black"/>
              </a:solidFill>
              <a:cs typeface="Times New Roman" panose="02020603050405020304" pitchFamily="18" charset="0"/>
            </a:endParaRPr>
          </a:p>
          <a:p>
            <a:pPr marL="387668" lvl="1"/>
            <a:r>
              <a:rPr lang="en-US" sz="2400" spc="-4" dirty="0">
                <a:solidFill>
                  <a:prstClr val="black"/>
                </a:solidFill>
                <a:cs typeface="Times New Roman" panose="02020603050405020304" pitchFamily="18" charset="0"/>
              </a:rPr>
              <a:t>//Input: </a:t>
            </a:r>
            <a:r>
              <a:rPr lang="en-US" sz="2400" spc="-29" dirty="0">
                <a:solidFill>
                  <a:prstClr val="black"/>
                </a:solidFill>
                <a:cs typeface="Times New Roman" panose="02020603050405020304" pitchFamily="18" charset="0"/>
              </a:rPr>
              <a:t>Two </a:t>
            </a:r>
            <a:r>
              <a:rPr lang="en-US" sz="2400" spc="-12" dirty="0">
                <a:solidFill>
                  <a:prstClr val="black"/>
                </a:solidFill>
                <a:cs typeface="Times New Roman" panose="02020603050405020304" pitchFamily="18" charset="0"/>
              </a:rPr>
              <a:t>integers </a:t>
            </a:r>
            <a:r>
              <a:rPr lang="en-US" sz="2400" spc="-4" dirty="0">
                <a:solidFill>
                  <a:prstClr val="black"/>
                </a:solidFill>
                <a:cs typeface="Times New Roman" panose="02020603050405020304" pitchFamily="18" charset="0"/>
              </a:rPr>
              <a:t>a and</a:t>
            </a:r>
            <a:r>
              <a:rPr lang="en-US" sz="2400" spc="17" dirty="0">
                <a:solidFill>
                  <a:prstClr val="black"/>
                </a:solidFill>
                <a:cs typeface="Times New Roman" panose="02020603050405020304" pitchFamily="18" charset="0"/>
              </a:rPr>
              <a:t> </a:t>
            </a:r>
            <a:r>
              <a:rPr lang="en-US" sz="2400" spc="-4" dirty="0">
                <a:solidFill>
                  <a:prstClr val="black"/>
                </a:solidFill>
                <a:cs typeface="Times New Roman" panose="02020603050405020304" pitchFamily="18" charset="0"/>
              </a:rPr>
              <a:t>b</a:t>
            </a:r>
            <a:endParaRPr lang="en-US" sz="2400" dirty="0">
              <a:solidFill>
                <a:prstClr val="black"/>
              </a:solidFill>
              <a:cs typeface="Times New Roman" panose="02020603050405020304" pitchFamily="18" charset="0"/>
            </a:endParaRPr>
          </a:p>
          <a:p>
            <a:pPr marL="387668" lvl="1"/>
            <a:r>
              <a:rPr lang="en-US" sz="2400" spc="-8" dirty="0">
                <a:solidFill>
                  <a:prstClr val="black"/>
                </a:solidFill>
                <a:cs typeface="Times New Roman" panose="02020603050405020304" pitchFamily="18" charset="0"/>
              </a:rPr>
              <a:t>//Output: </a:t>
            </a:r>
            <a:r>
              <a:rPr lang="en-US" sz="2400" spc="-4" dirty="0">
                <a:solidFill>
                  <a:prstClr val="black"/>
                </a:solidFill>
                <a:cs typeface="Times New Roman" panose="02020603050405020304" pitchFamily="18" charset="0"/>
              </a:rPr>
              <a:t>Addition of </a:t>
            </a:r>
            <a:r>
              <a:rPr lang="en-US" sz="2400" spc="-8" dirty="0">
                <a:solidFill>
                  <a:prstClr val="black"/>
                </a:solidFill>
                <a:cs typeface="Times New Roman" panose="02020603050405020304" pitchFamily="18" charset="0"/>
              </a:rPr>
              <a:t>two in</a:t>
            </a:r>
            <a:r>
              <a:rPr lang="en-US" sz="2400" spc="-12" dirty="0">
                <a:solidFill>
                  <a:prstClr val="black"/>
                </a:solidFill>
                <a:cs typeface="Times New Roman" panose="02020603050405020304" pitchFamily="18" charset="0"/>
              </a:rPr>
              <a:t>tegers  </a:t>
            </a:r>
          </a:p>
          <a:p>
            <a:pPr marL="387668" lvl="1"/>
            <a:r>
              <a:rPr lang="en-US" sz="2400" spc="-12" dirty="0">
                <a:solidFill>
                  <a:prstClr val="black"/>
                </a:solidFill>
                <a:cs typeface="Times New Roman" panose="02020603050405020304" pitchFamily="18" charset="0"/>
              </a:rPr>
              <a:t>	</a:t>
            </a:r>
            <a:r>
              <a:rPr lang="en-US" sz="2400" spc="-4" dirty="0" err="1">
                <a:solidFill>
                  <a:prstClr val="black"/>
                </a:solidFill>
                <a:cs typeface="Times New Roman" panose="02020603050405020304" pitchFamily="18" charset="0"/>
              </a:rPr>
              <a:t>c←a+b</a:t>
            </a:r>
            <a:endParaRPr lang="en-US" sz="2400" dirty="0">
              <a:solidFill>
                <a:prstClr val="black"/>
              </a:solidFill>
              <a:cs typeface="Times New Roman" panose="02020603050405020304" pitchFamily="18" charset="0"/>
            </a:endParaRPr>
          </a:p>
          <a:p>
            <a:pPr marL="387668" lvl="1"/>
            <a:r>
              <a:rPr lang="en-US" sz="2400" spc="-12" dirty="0">
                <a:solidFill>
                  <a:prstClr val="black"/>
                </a:solidFill>
                <a:cs typeface="Times New Roman" panose="02020603050405020304" pitchFamily="18" charset="0"/>
              </a:rPr>
              <a:t>	return</a:t>
            </a:r>
            <a:r>
              <a:rPr lang="en-US" sz="2400" spc="25" dirty="0">
                <a:solidFill>
                  <a:prstClr val="black"/>
                </a:solidFill>
                <a:cs typeface="Times New Roman" panose="02020603050405020304" pitchFamily="18" charset="0"/>
              </a:rPr>
              <a:t> </a:t>
            </a:r>
            <a:r>
              <a:rPr lang="en-US" sz="2400" spc="-4" dirty="0">
                <a:solidFill>
                  <a:prstClr val="black"/>
                </a:solidFill>
                <a:cs typeface="Times New Roman" panose="02020603050405020304" pitchFamily="18" charset="0"/>
              </a:rPr>
              <a:t>c</a:t>
            </a:r>
          </a:p>
          <a:p>
            <a:pPr marL="10478"/>
            <a:endParaRPr lang="en-US" sz="2400" spc="-4" dirty="0">
              <a:solidFill>
                <a:prstClr val="black"/>
              </a:solidFill>
              <a:cs typeface="Times New Roman" panose="02020603050405020304" pitchFamily="18" charset="0"/>
            </a:endParaRPr>
          </a:p>
          <a:p>
            <a:pPr marL="10478"/>
            <a:r>
              <a:rPr lang="en-US" sz="2400" b="1" dirty="0">
                <a:solidFill>
                  <a:prstClr val="black"/>
                </a:solidFill>
                <a:cs typeface="Times New Roman" panose="02020603050405020304" pitchFamily="18" charset="0"/>
              </a:rPr>
              <a:t>c. Flow Chart</a:t>
            </a:r>
          </a:p>
          <a:p>
            <a:pPr marL="623411" lvl="1" indent="-235744">
              <a:buFont typeface="Arial" panose="020B0604020202020204" pitchFamily="34" charset="0"/>
              <a:buChar char="•"/>
            </a:pPr>
            <a:r>
              <a:rPr lang="en-US" sz="2400" dirty="0">
                <a:solidFill>
                  <a:prstClr val="black"/>
                </a:solidFill>
                <a:cs typeface="Times New Roman" panose="02020603050405020304" pitchFamily="18" charset="0"/>
              </a:rPr>
              <a:t>proved to be inconvenient for complex algorithms</a:t>
            </a:r>
          </a:p>
          <a:p>
            <a:pPr marL="623411" lvl="1" indent="-235744">
              <a:buFont typeface="Arial" panose="020B0604020202020204" pitchFamily="34" charset="0"/>
              <a:buChar char="•"/>
            </a:pPr>
            <a:r>
              <a:rPr lang="en-US" sz="2400" dirty="0">
                <a:solidFill>
                  <a:prstClr val="black"/>
                </a:solidFill>
                <a:cs typeface="Times New Roman" panose="02020603050405020304" pitchFamily="18" charset="0"/>
              </a:rPr>
              <a:t> used for very simple programs</a:t>
            </a:r>
            <a:endParaRPr lang="en-IN" dirty="0"/>
          </a:p>
        </p:txBody>
      </p:sp>
      <p:sp>
        <p:nvSpPr>
          <p:cNvPr id="4" name="TextBox 3">
            <a:extLst>
              <a:ext uri="{FF2B5EF4-FFF2-40B4-BE49-F238E27FC236}">
                <a16:creationId xmlns:a16="http://schemas.microsoft.com/office/drawing/2014/main" id="{5C31F518-8D34-2F7F-D733-154AA7EFBC2E}"/>
              </a:ext>
            </a:extLst>
          </p:cNvPr>
          <p:cNvSpPr txBox="1"/>
          <p:nvPr/>
        </p:nvSpPr>
        <p:spPr>
          <a:xfrm>
            <a:off x="1364318" y="271619"/>
            <a:ext cx="7329763" cy="549381"/>
          </a:xfrm>
          <a:prstGeom prst="rect">
            <a:avLst/>
          </a:prstGeom>
          <a:noFill/>
        </p:spPr>
        <p:txBody>
          <a:bodyPr wrap="none" rtlCol="0">
            <a:spAutoFit/>
          </a:bodyPr>
          <a:lstStyle/>
          <a:p>
            <a:r>
              <a:rPr kumimoji="1" lang="en-US" sz="2970" b="1" dirty="0">
                <a:solidFill>
                  <a:srgbClr val="000099"/>
                </a:solidFill>
                <a:effectLst>
                  <a:outerShdw blurRad="38100" dist="38100" dir="2700000" algn="tl">
                    <a:srgbClr val="000000">
                      <a:alpha val="43137"/>
                    </a:srgbClr>
                  </a:outerShdw>
                </a:effectLst>
                <a:latin typeface="+mj-lt"/>
                <a:ea typeface="+mj-ea"/>
                <a:cs typeface="+mj-cs"/>
              </a:rPr>
              <a:t>Methods of Specifying an Algorithm (Contd..)</a:t>
            </a:r>
          </a:p>
        </p:txBody>
      </p:sp>
    </p:spTree>
    <p:extLst>
      <p:ext uri="{BB962C8B-B14F-4D97-AF65-F5344CB8AC3E}">
        <p14:creationId xmlns:p14="http://schemas.microsoft.com/office/powerpoint/2010/main" val="7590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23900" y="2209800"/>
            <a:ext cx="8610600" cy="3427428"/>
          </a:xfrm>
          <a:prstGeom prst="rect">
            <a:avLst/>
          </a:prstGeom>
        </p:spPr>
        <p:txBody>
          <a:bodyPr vert="horz" wrap="square" lIns="0" tIns="11001" rIns="0" bIns="0" rtlCol="0">
            <a:spAutoFit/>
          </a:bodyPr>
          <a:lstStyle/>
          <a:p>
            <a:pPr marL="292846" indent="-282893">
              <a:spcBef>
                <a:spcPts val="600"/>
              </a:spcBef>
              <a:spcAft>
                <a:spcPts val="600"/>
              </a:spcAft>
              <a:buFont typeface="Arial" panose="020B0604020202020204" pitchFamily="34" charset="0"/>
              <a:buChar char="•"/>
              <a:tabLst>
                <a:tab pos="339471" algn="l"/>
                <a:tab pos="339995" algn="l"/>
              </a:tabLst>
            </a:pPr>
            <a:r>
              <a:rPr sz="2400" dirty="0">
                <a:solidFill>
                  <a:prstClr val="black"/>
                </a:solidFill>
                <a:cs typeface="Times New Roman" panose="02020603050405020304" pitchFamily="18" charset="0"/>
              </a:rPr>
              <a:t>Once an </a:t>
            </a:r>
            <a:r>
              <a:rPr sz="2400" spc="-4" dirty="0">
                <a:solidFill>
                  <a:prstClr val="black"/>
                </a:solidFill>
                <a:cs typeface="Times New Roman" panose="02020603050405020304" pitchFamily="18" charset="0"/>
              </a:rPr>
              <a:t>algorithm </a:t>
            </a:r>
            <a:r>
              <a:rPr sz="2400" dirty="0">
                <a:solidFill>
                  <a:prstClr val="black"/>
                </a:solidFill>
                <a:cs typeface="Times New Roman" panose="02020603050405020304" pitchFamily="18" charset="0"/>
              </a:rPr>
              <a:t>has </a:t>
            </a:r>
            <a:r>
              <a:rPr sz="2400" spc="-4" dirty="0">
                <a:solidFill>
                  <a:prstClr val="black"/>
                </a:solidFill>
                <a:cs typeface="Times New Roman" panose="02020603050405020304" pitchFamily="18" charset="0"/>
              </a:rPr>
              <a:t>been specified </a:t>
            </a:r>
            <a:r>
              <a:rPr sz="2400" dirty="0">
                <a:solidFill>
                  <a:prstClr val="black"/>
                </a:solidFill>
                <a:cs typeface="Times New Roman" panose="02020603050405020304" pitchFamily="18" charset="0"/>
              </a:rPr>
              <a:t>then its </a:t>
            </a:r>
            <a:r>
              <a:rPr sz="2400" b="1" i="1" spc="-4" dirty="0">
                <a:solidFill>
                  <a:prstClr val="black"/>
                </a:solidFill>
                <a:cs typeface="Times New Roman" panose="02020603050405020304" pitchFamily="18" charset="0"/>
              </a:rPr>
              <a:t>correctness </a:t>
            </a:r>
            <a:r>
              <a:rPr sz="2400" spc="-8" dirty="0">
                <a:solidFill>
                  <a:prstClr val="black"/>
                </a:solidFill>
                <a:cs typeface="Times New Roman" panose="02020603050405020304" pitchFamily="18" charset="0"/>
              </a:rPr>
              <a:t>must </a:t>
            </a:r>
            <a:r>
              <a:rPr sz="2400" dirty="0">
                <a:solidFill>
                  <a:prstClr val="black"/>
                </a:solidFill>
                <a:cs typeface="Times New Roman" panose="02020603050405020304" pitchFamily="18" charset="0"/>
              </a:rPr>
              <a:t>be</a:t>
            </a:r>
            <a:r>
              <a:rPr sz="2400" spc="54" dirty="0">
                <a:solidFill>
                  <a:prstClr val="black"/>
                </a:solidFill>
                <a:cs typeface="Times New Roman" panose="02020603050405020304" pitchFamily="18" charset="0"/>
              </a:rPr>
              <a:t> </a:t>
            </a:r>
            <a:r>
              <a:rPr sz="2400" spc="-12" dirty="0">
                <a:solidFill>
                  <a:prstClr val="black"/>
                </a:solidFill>
                <a:cs typeface="Times New Roman" panose="02020603050405020304" pitchFamily="18" charset="0"/>
              </a:rPr>
              <a:t>proved.</a:t>
            </a:r>
            <a:endParaRPr sz="2400" dirty="0">
              <a:solidFill>
                <a:prstClr val="black"/>
              </a:solidFill>
              <a:cs typeface="Times New Roman" panose="02020603050405020304" pitchFamily="18" charset="0"/>
            </a:endParaRPr>
          </a:p>
          <a:p>
            <a:pPr marL="293370" indent="-282893">
              <a:spcBef>
                <a:spcPts val="600"/>
              </a:spcBef>
              <a:spcAft>
                <a:spcPts val="600"/>
              </a:spcAft>
              <a:buFont typeface="Arial" panose="020B0604020202020204" pitchFamily="34" charset="0"/>
              <a:buChar char="•"/>
              <a:tabLst>
                <a:tab pos="293370" algn="l"/>
              </a:tabLst>
            </a:pPr>
            <a:r>
              <a:rPr sz="2400" dirty="0">
                <a:solidFill>
                  <a:prstClr val="black"/>
                </a:solidFill>
                <a:cs typeface="Times New Roman" panose="02020603050405020304" pitchFamily="18" charset="0"/>
              </a:rPr>
              <a:t>An </a:t>
            </a:r>
            <a:r>
              <a:rPr sz="2400" spc="-4" dirty="0">
                <a:solidFill>
                  <a:prstClr val="black"/>
                </a:solidFill>
                <a:cs typeface="Times New Roman" panose="02020603050405020304" pitchFamily="18" charset="0"/>
              </a:rPr>
              <a:t>algorithm must </a:t>
            </a:r>
            <a:r>
              <a:rPr lang="en-US" sz="2400" dirty="0">
                <a:solidFill>
                  <a:prstClr val="black"/>
                </a:solidFill>
                <a:cs typeface="Times New Roman" panose="02020603050405020304" pitchFamily="18" charset="0"/>
              </a:rPr>
              <a:t>yield</a:t>
            </a:r>
            <a:r>
              <a:rPr sz="2400" dirty="0">
                <a:solidFill>
                  <a:prstClr val="black"/>
                </a:solidFill>
                <a:cs typeface="Times New Roman" panose="02020603050405020304" pitchFamily="18" charset="0"/>
              </a:rPr>
              <a:t> a </a:t>
            </a:r>
            <a:r>
              <a:rPr sz="2400" spc="-8" dirty="0">
                <a:solidFill>
                  <a:prstClr val="black"/>
                </a:solidFill>
                <a:cs typeface="Times New Roman" panose="02020603050405020304" pitchFamily="18" charset="0"/>
              </a:rPr>
              <a:t>required </a:t>
            </a:r>
            <a:r>
              <a:rPr sz="2400" b="1" spc="-4" dirty="0">
                <a:solidFill>
                  <a:prstClr val="black"/>
                </a:solidFill>
                <a:cs typeface="Times New Roman" panose="02020603050405020304" pitchFamily="18" charset="0"/>
              </a:rPr>
              <a:t>result </a:t>
            </a:r>
            <a:r>
              <a:rPr sz="2400" spc="-12" dirty="0">
                <a:solidFill>
                  <a:prstClr val="black"/>
                </a:solidFill>
                <a:cs typeface="Times New Roman" panose="02020603050405020304" pitchFamily="18" charset="0"/>
              </a:rPr>
              <a:t>for </a:t>
            </a:r>
            <a:r>
              <a:rPr sz="2400" spc="-8" dirty="0">
                <a:solidFill>
                  <a:prstClr val="black"/>
                </a:solidFill>
                <a:cs typeface="Times New Roman" panose="02020603050405020304" pitchFamily="18" charset="0"/>
              </a:rPr>
              <a:t>every legitimate </a:t>
            </a:r>
            <a:r>
              <a:rPr sz="2400" dirty="0">
                <a:solidFill>
                  <a:prstClr val="black"/>
                </a:solidFill>
                <a:cs typeface="Times New Roman" panose="02020603050405020304" pitchFamily="18" charset="0"/>
              </a:rPr>
              <a:t>input in a</a:t>
            </a:r>
            <a:r>
              <a:rPr sz="2400" spc="78" dirty="0">
                <a:solidFill>
                  <a:prstClr val="black"/>
                </a:solidFill>
                <a:cs typeface="Times New Roman" panose="02020603050405020304" pitchFamily="18" charset="0"/>
              </a:rPr>
              <a:t> </a:t>
            </a:r>
            <a:r>
              <a:rPr sz="2400" spc="-8" dirty="0">
                <a:solidFill>
                  <a:prstClr val="black"/>
                </a:solidFill>
                <a:cs typeface="Times New Roman" panose="02020603050405020304" pitchFamily="18" charset="0"/>
              </a:rPr>
              <a:t>finite</a:t>
            </a:r>
            <a:r>
              <a:rPr lang="en-US" sz="2400"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amount </a:t>
            </a:r>
            <a:r>
              <a:rPr sz="2400" dirty="0">
                <a:solidFill>
                  <a:prstClr val="black"/>
                </a:solidFill>
                <a:cs typeface="Times New Roman" panose="02020603050405020304" pitchFamily="18" charset="0"/>
              </a:rPr>
              <a:t>of</a:t>
            </a:r>
            <a:r>
              <a:rPr sz="2400" spc="-21"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time.</a:t>
            </a:r>
            <a:r>
              <a:rPr lang="en-US" sz="2400" spc="-4" dirty="0">
                <a:solidFill>
                  <a:prstClr val="black"/>
                </a:solidFill>
                <a:cs typeface="Times New Roman" panose="02020603050405020304" pitchFamily="18" charset="0"/>
              </a:rPr>
              <a:t> </a:t>
            </a:r>
          </a:p>
          <a:p>
            <a:pPr marL="297299" indent="-297299">
              <a:spcBef>
                <a:spcPts val="600"/>
              </a:spcBef>
              <a:spcAft>
                <a:spcPts val="600"/>
              </a:spcAft>
              <a:buFont typeface="Arial" panose="020B0604020202020204" pitchFamily="34" charset="0"/>
              <a:buChar char="•"/>
            </a:pPr>
            <a:r>
              <a:rPr lang="en-US" sz="2400" spc="-4" dirty="0">
                <a:solidFill>
                  <a:prstClr val="black"/>
                </a:solidFill>
                <a:cs typeface="Times New Roman" panose="02020603050405020304" pitchFamily="18" charset="0"/>
              </a:rPr>
              <a:t>The notion of correctness for approximation algorithms is less straight forward than it is for exact algorithm. </a:t>
            </a:r>
          </a:p>
          <a:p>
            <a:pPr marL="297299" indent="-297299">
              <a:spcBef>
                <a:spcPts val="600"/>
              </a:spcBef>
              <a:spcAft>
                <a:spcPts val="600"/>
              </a:spcAft>
              <a:buFont typeface="Arial" panose="020B0604020202020204" pitchFamily="34" charset="0"/>
              <a:buChar char="•"/>
            </a:pPr>
            <a:r>
              <a:rPr lang="en-US" sz="2400" spc="-4" dirty="0">
                <a:solidFill>
                  <a:prstClr val="black"/>
                </a:solidFill>
                <a:cs typeface="Times New Roman" panose="02020603050405020304" pitchFamily="18" charset="0"/>
              </a:rPr>
              <a:t>It is usual that error produced by algorithm does not exceed a predefined limit</a:t>
            </a:r>
            <a:r>
              <a:rPr lang="en-US" sz="2400" spc="-4" dirty="0">
                <a:solidFill>
                  <a:prstClr val="black"/>
                </a:solidFill>
                <a:cs typeface="Carlito"/>
              </a:rPr>
              <a:t>.</a:t>
            </a:r>
          </a:p>
        </p:txBody>
      </p:sp>
      <p:sp>
        <p:nvSpPr>
          <p:cNvPr id="6" name="Title 5">
            <a:extLst>
              <a:ext uri="{FF2B5EF4-FFF2-40B4-BE49-F238E27FC236}">
                <a16:creationId xmlns:a16="http://schemas.microsoft.com/office/drawing/2014/main" id="{CF7650D7-6F05-468D-94A1-EAD9C7D5F965}"/>
              </a:ext>
            </a:extLst>
          </p:cNvPr>
          <p:cNvSpPr>
            <a:spLocks noGrp="1"/>
          </p:cNvSpPr>
          <p:nvPr>
            <p:ph type="title"/>
          </p:nvPr>
        </p:nvSpPr>
        <p:spPr>
          <a:xfrm>
            <a:off x="1752600" y="1066800"/>
            <a:ext cx="7079647" cy="464939"/>
          </a:xfrm>
        </p:spPr>
        <p:txBody>
          <a:bodyPr>
            <a:normAutofit fontScale="90000"/>
          </a:bodyPr>
          <a:lstStyle/>
          <a:p>
            <a:r>
              <a:rPr kumimoji="1" lang="en-US" sz="2970" b="1" dirty="0">
                <a:effectLst>
                  <a:outerShdw blurRad="38100" dist="38100" dir="2700000" algn="tl">
                    <a:srgbClr val="000000">
                      <a:alpha val="43137"/>
                    </a:srgbClr>
                  </a:outerShdw>
                </a:effectLst>
              </a:rPr>
              <a:t>(iv) Proving an Algorithm’s Correctness</a:t>
            </a:r>
            <a:r>
              <a:rPr lang="en-US" sz="3630" dirty="0">
                <a:solidFill>
                  <a:prstClr val="black"/>
                </a:solidFill>
              </a:rPr>
              <a:t/>
            </a:r>
            <a:br>
              <a:rPr lang="en-US" sz="3630" dirty="0">
                <a:solidFill>
                  <a:prstClr val="black"/>
                </a:solidFill>
              </a:rPr>
            </a:b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6009A-627A-4DB6-90A6-A862E7C00AFD}"/>
              </a:ext>
            </a:extLst>
          </p:cNvPr>
          <p:cNvSpPr>
            <a:spLocks noGrp="1"/>
          </p:cNvSpPr>
          <p:nvPr>
            <p:ph type="title"/>
          </p:nvPr>
        </p:nvSpPr>
        <p:spPr>
          <a:xfrm>
            <a:off x="762000" y="71662"/>
            <a:ext cx="8675370" cy="531777"/>
          </a:xfrm>
        </p:spPr>
        <p:txBody>
          <a:bodyPr>
            <a:normAutofit fontScale="90000"/>
          </a:bodyPr>
          <a:lstStyle/>
          <a:p>
            <a:pPr algn="ctr"/>
            <a:r>
              <a:rPr kumimoji="1" lang="en-US" sz="3000" b="1" dirty="0">
                <a:effectLst>
                  <a:outerShdw blurRad="38100" dist="38100" dir="2700000" algn="tl">
                    <a:srgbClr val="000000">
                      <a:alpha val="43137"/>
                    </a:srgbClr>
                  </a:outerShdw>
                </a:effectLst>
              </a:rPr>
              <a:t>(v) Analyzing an Algorithm</a:t>
            </a:r>
            <a:r>
              <a:rPr lang="en-US" sz="3630" dirty="0">
                <a:solidFill>
                  <a:prstClr val="black"/>
                </a:solidFill>
              </a:rPr>
              <a:t/>
            </a:r>
            <a:br>
              <a:rPr lang="en-US" sz="3630" dirty="0">
                <a:solidFill>
                  <a:prstClr val="black"/>
                </a:solidFill>
              </a:rPr>
            </a:br>
            <a:endParaRPr lang="en-US" dirty="0"/>
          </a:p>
        </p:txBody>
      </p:sp>
      <p:sp>
        <p:nvSpPr>
          <p:cNvPr id="4" name="TextBox 3">
            <a:extLst>
              <a:ext uri="{FF2B5EF4-FFF2-40B4-BE49-F238E27FC236}">
                <a16:creationId xmlns:a16="http://schemas.microsoft.com/office/drawing/2014/main" id="{4EE62D57-61BE-4719-8D43-D52EC99707EA}"/>
              </a:ext>
            </a:extLst>
          </p:cNvPr>
          <p:cNvSpPr txBox="1"/>
          <p:nvPr/>
        </p:nvSpPr>
        <p:spPr>
          <a:xfrm>
            <a:off x="228600" y="623759"/>
            <a:ext cx="9601199" cy="6940361"/>
          </a:xfrm>
          <a:prstGeom prst="rect">
            <a:avLst/>
          </a:prstGeom>
          <a:noFill/>
        </p:spPr>
        <p:txBody>
          <a:bodyPr wrap="square">
            <a:spAutoFit/>
          </a:bodyPr>
          <a:lstStyle/>
          <a:p>
            <a:pPr marL="246221" marR="4191" indent="-235744">
              <a:buFont typeface="Arial" panose="020B0604020202020204" pitchFamily="34" charset="0"/>
              <a:buChar char="•"/>
              <a:tabLst>
                <a:tab pos="293370" algn="l"/>
              </a:tabLst>
            </a:pPr>
            <a:r>
              <a:rPr lang="en-US" sz="2400" spc="-8" dirty="0">
                <a:solidFill>
                  <a:prstClr val="black"/>
                </a:solidFill>
                <a:cs typeface="Times New Roman" panose="02020603050405020304" pitchFamily="18" charset="0"/>
              </a:rPr>
              <a:t>The factors to analyze the algorithm are</a:t>
            </a:r>
          </a:p>
          <a:p>
            <a:pPr marL="623411" marR="4191" lvl="1" indent="-235744">
              <a:buFont typeface="Arial" panose="020B0604020202020204" pitchFamily="34" charset="0"/>
              <a:buChar char="•"/>
              <a:tabLst>
                <a:tab pos="293370" algn="l"/>
              </a:tabLst>
            </a:pPr>
            <a:r>
              <a:rPr lang="en-US" sz="2400" spc="-8" dirty="0">
                <a:solidFill>
                  <a:prstClr val="black"/>
                </a:solidFill>
                <a:cs typeface="Times New Roman" panose="02020603050405020304" pitchFamily="18" charset="0"/>
              </a:rPr>
              <a:t>Efficiency</a:t>
            </a:r>
          </a:p>
          <a:p>
            <a:pPr marL="623411" marR="4191" lvl="1" indent="-235744">
              <a:buFont typeface="Arial" panose="020B0604020202020204" pitchFamily="34" charset="0"/>
              <a:buChar char="•"/>
              <a:tabLst>
                <a:tab pos="293370" algn="l"/>
              </a:tabLst>
            </a:pPr>
            <a:r>
              <a:rPr lang="en-US" sz="2400" spc="-8" dirty="0">
                <a:solidFill>
                  <a:prstClr val="black"/>
                </a:solidFill>
                <a:cs typeface="Times New Roman" panose="02020603050405020304" pitchFamily="18" charset="0"/>
              </a:rPr>
              <a:t>Simplicity</a:t>
            </a:r>
          </a:p>
          <a:p>
            <a:pPr marL="623411" marR="4191" lvl="1" indent="-235744">
              <a:buFont typeface="Arial" panose="020B0604020202020204" pitchFamily="34" charset="0"/>
              <a:buChar char="•"/>
              <a:tabLst>
                <a:tab pos="293370" algn="l"/>
              </a:tabLst>
            </a:pPr>
            <a:r>
              <a:rPr lang="en-US" sz="2400" spc="-8" dirty="0">
                <a:solidFill>
                  <a:prstClr val="black"/>
                </a:solidFill>
                <a:cs typeface="Times New Roman" panose="02020603050405020304" pitchFamily="18" charset="0"/>
              </a:rPr>
              <a:t>Generality</a:t>
            </a:r>
          </a:p>
          <a:p>
            <a:pPr marL="10477" marR="4191">
              <a:tabLst>
                <a:tab pos="293370" algn="l"/>
              </a:tabLst>
            </a:pPr>
            <a:endParaRPr lang="en-US" sz="1000" spc="-8" dirty="0">
              <a:solidFill>
                <a:prstClr val="black"/>
              </a:solidFill>
              <a:cs typeface="Times New Roman" panose="02020603050405020304" pitchFamily="18" charset="0"/>
            </a:endParaRPr>
          </a:p>
          <a:p>
            <a:pPr marL="10478" marR="4191">
              <a:tabLst>
                <a:tab pos="293370" algn="l"/>
              </a:tabLst>
            </a:pPr>
            <a:r>
              <a:rPr lang="en-US" sz="2300" b="1" spc="-8" dirty="0">
                <a:solidFill>
                  <a:prstClr val="black"/>
                </a:solidFill>
                <a:cs typeface="Times New Roman" panose="02020603050405020304" pitchFamily="18" charset="0"/>
              </a:rPr>
              <a:t>Efficiency</a:t>
            </a:r>
            <a:endParaRPr lang="en-US" sz="2300" spc="-8" dirty="0">
              <a:solidFill>
                <a:prstClr val="black"/>
              </a:solidFill>
              <a:cs typeface="Times New Roman" panose="02020603050405020304" pitchFamily="18" charset="0"/>
            </a:endParaRPr>
          </a:p>
          <a:p>
            <a:pPr marL="10478" marR="4191">
              <a:tabLst>
                <a:tab pos="293370" algn="l"/>
              </a:tabLst>
            </a:pPr>
            <a:r>
              <a:rPr lang="en-US" sz="2300" spc="-8" dirty="0">
                <a:solidFill>
                  <a:prstClr val="black"/>
                </a:solidFill>
                <a:cs typeface="Times New Roman" panose="02020603050405020304" pitchFamily="18" charset="0"/>
              </a:rPr>
              <a:t>For </a:t>
            </a:r>
            <a:r>
              <a:rPr lang="en-US" sz="2300" dirty="0">
                <a:solidFill>
                  <a:prstClr val="black"/>
                </a:solidFill>
                <a:cs typeface="Times New Roman" panose="02020603050405020304" pitchFamily="18" charset="0"/>
              </a:rPr>
              <a:t>an </a:t>
            </a:r>
            <a:r>
              <a:rPr lang="en-US" sz="2300" spc="-4" dirty="0">
                <a:solidFill>
                  <a:prstClr val="black"/>
                </a:solidFill>
                <a:cs typeface="Times New Roman" panose="02020603050405020304" pitchFamily="18" charset="0"/>
              </a:rPr>
              <a:t>algorithm, </a:t>
            </a:r>
            <a:r>
              <a:rPr lang="en-US" sz="2300" dirty="0">
                <a:solidFill>
                  <a:prstClr val="black"/>
                </a:solidFill>
                <a:cs typeface="Times New Roman" panose="02020603050405020304" pitchFamily="18" charset="0"/>
              </a:rPr>
              <a:t>the </a:t>
            </a:r>
            <a:r>
              <a:rPr lang="en-US" sz="2300" spc="-8" dirty="0">
                <a:solidFill>
                  <a:prstClr val="black"/>
                </a:solidFill>
                <a:cs typeface="Times New Roman" panose="02020603050405020304" pitchFamily="18" charset="0"/>
              </a:rPr>
              <a:t>most important  factor required </a:t>
            </a:r>
            <a:r>
              <a:rPr lang="en-US" sz="2300" dirty="0">
                <a:solidFill>
                  <a:prstClr val="black"/>
                </a:solidFill>
                <a:cs typeface="Times New Roman" panose="02020603050405020304" pitchFamily="18" charset="0"/>
              </a:rPr>
              <a:t>is </a:t>
            </a:r>
            <a:r>
              <a:rPr lang="en-US" sz="2300" b="1" i="1" dirty="0">
                <a:solidFill>
                  <a:prstClr val="black"/>
                </a:solidFill>
                <a:cs typeface="Times New Roman" panose="02020603050405020304" pitchFamily="18" charset="0"/>
              </a:rPr>
              <a:t>efficiency</a:t>
            </a:r>
            <a:r>
              <a:rPr lang="en-US" sz="2300" dirty="0">
                <a:solidFill>
                  <a:prstClr val="black"/>
                </a:solidFill>
                <a:cs typeface="Times New Roman" panose="02020603050405020304" pitchFamily="18" charset="0"/>
              </a:rPr>
              <a:t>. </a:t>
            </a:r>
          </a:p>
          <a:p>
            <a:pPr marL="10478" marR="4191">
              <a:tabLst>
                <a:tab pos="293370" algn="l"/>
              </a:tabLst>
            </a:pPr>
            <a:r>
              <a:rPr lang="en-US" sz="2300" dirty="0">
                <a:solidFill>
                  <a:prstClr val="black"/>
                </a:solidFill>
                <a:cs typeface="Times New Roman" panose="02020603050405020304" pitchFamily="18" charset="0"/>
              </a:rPr>
              <a:t>T</a:t>
            </a:r>
            <a:r>
              <a:rPr lang="en-US" sz="2300" spc="-4" dirty="0">
                <a:solidFill>
                  <a:prstClr val="black"/>
                </a:solidFill>
                <a:cs typeface="Times New Roman" panose="02020603050405020304" pitchFamily="18" charset="0"/>
              </a:rPr>
              <a:t>here </a:t>
            </a:r>
            <a:r>
              <a:rPr lang="en-US" sz="2300" spc="-8" dirty="0">
                <a:solidFill>
                  <a:prstClr val="black"/>
                </a:solidFill>
                <a:cs typeface="Times New Roman" panose="02020603050405020304" pitchFamily="18" charset="0"/>
              </a:rPr>
              <a:t>are two </a:t>
            </a:r>
            <a:r>
              <a:rPr lang="en-US" sz="2300" dirty="0">
                <a:solidFill>
                  <a:prstClr val="black"/>
                </a:solidFill>
                <a:cs typeface="Times New Roman" panose="02020603050405020304" pitchFamily="18" charset="0"/>
              </a:rPr>
              <a:t>kinds </a:t>
            </a:r>
            <a:r>
              <a:rPr lang="en-US" sz="2300" spc="-4" dirty="0">
                <a:solidFill>
                  <a:prstClr val="black"/>
                </a:solidFill>
                <a:cs typeface="Times New Roman" panose="02020603050405020304" pitchFamily="18" charset="0"/>
              </a:rPr>
              <a:t>of  algorithm </a:t>
            </a:r>
            <a:r>
              <a:rPr lang="en-US" sz="2300" spc="-17" dirty="0">
                <a:solidFill>
                  <a:prstClr val="black"/>
                </a:solidFill>
                <a:cs typeface="Times New Roman" panose="02020603050405020304" pitchFamily="18" charset="0"/>
              </a:rPr>
              <a:t>efficiency. </a:t>
            </a:r>
            <a:r>
              <a:rPr lang="en-US" sz="2300" spc="-4" dirty="0">
                <a:solidFill>
                  <a:prstClr val="black"/>
                </a:solidFill>
                <a:cs typeface="Times New Roman" panose="02020603050405020304" pitchFamily="18" charset="0"/>
              </a:rPr>
              <a:t>They</a:t>
            </a:r>
            <a:r>
              <a:rPr lang="en-US" sz="2300" spc="-8" dirty="0">
                <a:solidFill>
                  <a:prstClr val="black"/>
                </a:solidFill>
                <a:cs typeface="Times New Roman" panose="02020603050405020304" pitchFamily="18" charset="0"/>
              </a:rPr>
              <a:t> are:</a:t>
            </a:r>
            <a:endParaRPr lang="en-US" sz="2300" dirty="0">
              <a:solidFill>
                <a:prstClr val="black"/>
              </a:solidFill>
              <a:cs typeface="Times New Roman" panose="02020603050405020304" pitchFamily="18" charset="0"/>
            </a:endParaRPr>
          </a:p>
          <a:p>
            <a:pPr marL="623411" lvl="1" indent="-235744">
              <a:buFont typeface="Arial" panose="020B0604020202020204" pitchFamily="34" charset="0"/>
              <a:buChar char="•"/>
              <a:tabLst>
                <a:tab pos="293370" algn="l"/>
              </a:tabLst>
            </a:pPr>
            <a:r>
              <a:rPr lang="en-US" sz="2300" b="1" i="1" spc="-4" dirty="0">
                <a:solidFill>
                  <a:prstClr val="black"/>
                </a:solidFill>
                <a:cs typeface="Times New Roman" panose="02020603050405020304" pitchFamily="18" charset="0"/>
              </a:rPr>
              <a:t>Time </a:t>
            </a:r>
            <a:r>
              <a:rPr lang="en-US" sz="2300" b="1" i="1" dirty="0">
                <a:solidFill>
                  <a:prstClr val="black"/>
                </a:solidFill>
                <a:cs typeface="Times New Roman" panose="02020603050405020304" pitchFamily="18" charset="0"/>
              </a:rPr>
              <a:t>efficiency</a:t>
            </a:r>
            <a:r>
              <a:rPr lang="en-US" sz="2300" dirty="0">
                <a:solidFill>
                  <a:prstClr val="black"/>
                </a:solidFill>
                <a:cs typeface="Times New Roman" panose="02020603050405020304" pitchFamily="18" charset="0"/>
              </a:rPr>
              <a:t>, </a:t>
            </a:r>
            <a:r>
              <a:rPr lang="en-US" sz="2300" spc="-4" dirty="0">
                <a:solidFill>
                  <a:prstClr val="black"/>
                </a:solidFill>
                <a:cs typeface="Times New Roman" panose="02020603050405020304" pitchFamily="18" charset="0"/>
              </a:rPr>
              <a:t>indicating how </a:t>
            </a:r>
            <a:r>
              <a:rPr lang="en-US" sz="2300" spc="-17" dirty="0">
                <a:solidFill>
                  <a:prstClr val="black"/>
                </a:solidFill>
                <a:cs typeface="Times New Roman" panose="02020603050405020304" pitchFamily="18" charset="0"/>
              </a:rPr>
              <a:t>fast </a:t>
            </a:r>
            <a:r>
              <a:rPr lang="en-US" sz="2300" dirty="0">
                <a:solidFill>
                  <a:prstClr val="black"/>
                </a:solidFill>
                <a:cs typeface="Times New Roman" panose="02020603050405020304" pitchFamily="18" charset="0"/>
              </a:rPr>
              <a:t>the </a:t>
            </a:r>
            <a:r>
              <a:rPr lang="en-US" sz="2300" spc="-4" dirty="0">
                <a:solidFill>
                  <a:prstClr val="black"/>
                </a:solidFill>
                <a:cs typeface="Times New Roman" panose="02020603050405020304" pitchFamily="18" charset="0"/>
              </a:rPr>
              <a:t>algorithm </a:t>
            </a:r>
            <a:r>
              <a:rPr lang="en-US" sz="2300" dirty="0">
                <a:solidFill>
                  <a:prstClr val="black"/>
                </a:solidFill>
                <a:cs typeface="Times New Roman" panose="02020603050405020304" pitchFamily="18" charset="0"/>
              </a:rPr>
              <a:t>runs,</a:t>
            </a:r>
            <a:r>
              <a:rPr lang="en-US" sz="2300" spc="-17" dirty="0">
                <a:solidFill>
                  <a:prstClr val="black"/>
                </a:solidFill>
                <a:cs typeface="Times New Roman" panose="02020603050405020304" pitchFamily="18" charset="0"/>
              </a:rPr>
              <a:t> </a:t>
            </a:r>
            <a:r>
              <a:rPr lang="en-US" sz="2300" dirty="0">
                <a:solidFill>
                  <a:prstClr val="black"/>
                </a:solidFill>
                <a:cs typeface="Times New Roman" panose="02020603050405020304" pitchFamily="18" charset="0"/>
              </a:rPr>
              <a:t>and</a:t>
            </a:r>
          </a:p>
          <a:p>
            <a:pPr marL="623411" lvl="1" indent="-235744">
              <a:buFont typeface="Arial" panose="020B0604020202020204" pitchFamily="34" charset="0"/>
              <a:buChar char="•"/>
              <a:tabLst>
                <a:tab pos="293370" algn="l"/>
              </a:tabLst>
            </a:pPr>
            <a:r>
              <a:rPr lang="en-US" sz="2300" b="1" i="1" spc="-4" dirty="0">
                <a:solidFill>
                  <a:prstClr val="black"/>
                </a:solidFill>
                <a:cs typeface="Times New Roman" panose="02020603050405020304" pitchFamily="18" charset="0"/>
              </a:rPr>
              <a:t>Space </a:t>
            </a:r>
            <a:r>
              <a:rPr lang="en-US" sz="2300" b="1" i="1" dirty="0">
                <a:solidFill>
                  <a:prstClr val="black"/>
                </a:solidFill>
                <a:cs typeface="Times New Roman" panose="02020603050405020304" pitchFamily="18" charset="0"/>
              </a:rPr>
              <a:t>efficiency</a:t>
            </a:r>
            <a:r>
              <a:rPr lang="en-US" sz="2300" dirty="0">
                <a:solidFill>
                  <a:prstClr val="black"/>
                </a:solidFill>
                <a:cs typeface="Times New Roman" panose="02020603050405020304" pitchFamily="18" charset="0"/>
              </a:rPr>
              <a:t>, </a:t>
            </a:r>
            <a:r>
              <a:rPr lang="en-US" sz="2300" spc="-4" dirty="0">
                <a:solidFill>
                  <a:prstClr val="black"/>
                </a:solidFill>
                <a:cs typeface="Times New Roman" panose="02020603050405020304" pitchFamily="18" charset="0"/>
              </a:rPr>
              <a:t>indicating how much </a:t>
            </a:r>
            <a:r>
              <a:rPr lang="en-US" sz="2300" spc="-17" dirty="0">
                <a:solidFill>
                  <a:prstClr val="black"/>
                </a:solidFill>
                <a:cs typeface="Times New Roman" panose="02020603050405020304" pitchFamily="18" charset="0"/>
              </a:rPr>
              <a:t>extra </a:t>
            </a:r>
            <a:r>
              <a:rPr lang="en-US" sz="2300" spc="-4" dirty="0">
                <a:solidFill>
                  <a:prstClr val="black"/>
                </a:solidFill>
                <a:cs typeface="Times New Roman" panose="02020603050405020304" pitchFamily="18" charset="0"/>
              </a:rPr>
              <a:t>memory </a:t>
            </a:r>
            <a:r>
              <a:rPr lang="en-US" sz="2300" dirty="0">
                <a:solidFill>
                  <a:prstClr val="black"/>
                </a:solidFill>
                <a:cs typeface="Times New Roman" panose="02020603050405020304" pitchFamily="18" charset="0"/>
              </a:rPr>
              <a:t>it</a:t>
            </a:r>
            <a:r>
              <a:rPr lang="en-US" sz="2300" spc="-33" dirty="0">
                <a:solidFill>
                  <a:prstClr val="black"/>
                </a:solidFill>
                <a:cs typeface="Times New Roman" panose="02020603050405020304" pitchFamily="18" charset="0"/>
              </a:rPr>
              <a:t> </a:t>
            </a:r>
            <a:r>
              <a:rPr lang="en-US" sz="2300" spc="-4" dirty="0">
                <a:solidFill>
                  <a:prstClr val="black"/>
                </a:solidFill>
                <a:cs typeface="Times New Roman" panose="02020603050405020304" pitchFamily="18" charset="0"/>
              </a:rPr>
              <a:t>uses.</a:t>
            </a:r>
            <a:endParaRPr lang="en-US" sz="2300" dirty="0">
              <a:solidFill>
                <a:prstClr val="black"/>
              </a:solidFill>
              <a:cs typeface="Times New Roman" panose="02020603050405020304" pitchFamily="18" charset="0"/>
            </a:endParaRPr>
          </a:p>
          <a:p>
            <a:pPr marL="10478"/>
            <a:endParaRPr lang="en-US" sz="700" dirty="0">
              <a:solidFill>
                <a:prstClr val="black"/>
              </a:solidFill>
              <a:cs typeface="Times New Roman" panose="02020603050405020304" pitchFamily="18" charset="0"/>
            </a:endParaRPr>
          </a:p>
          <a:p>
            <a:pPr marL="10478"/>
            <a:r>
              <a:rPr lang="en-US" sz="2300" b="1" spc="-8" dirty="0">
                <a:solidFill>
                  <a:prstClr val="black"/>
                </a:solidFill>
                <a:cs typeface="Times New Roman" panose="02020603050405020304" pitchFamily="18" charset="0"/>
              </a:rPr>
              <a:t>Simplicity</a:t>
            </a:r>
          </a:p>
          <a:p>
            <a:pPr marL="623411" lvl="1" indent="-235744">
              <a:buFont typeface="Arial" panose="020B0604020202020204" pitchFamily="34" charset="0"/>
              <a:buChar char="•"/>
            </a:pPr>
            <a:r>
              <a:rPr lang="en-US" sz="2300" dirty="0">
                <a:solidFill>
                  <a:prstClr val="black"/>
                </a:solidFill>
                <a:cs typeface="Times New Roman" panose="02020603050405020304" pitchFamily="18" charset="0"/>
              </a:rPr>
              <a:t>Simpler algorithms are easier to understand and program</a:t>
            </a:r>
          </a:p>
          <a:p>
            <a:pPr marL="623411" lvl="1" indent="-235744">
              <a:buFont typeface="Arial" panose="020B0604020202020204" pitchFamily="34" charset="0"/>
              <a:buChar char="•"/>
            </a:pPr>
            <a:r>
              <a:rPr lang="en-US" sz="2300" dirty="0">
                <a:solidFill>
                  <a:prstClr val="black"/>
                </a:solidFill>
                <a:cs typeface="Times New Roman" panose="02020603050405020304" pitchFamily="18" charset="0"/>
              </a:rPr>
              <a:t>It usually contains fewer bugs</a:t>
            </a:r>
          </a:p>
          <a:p>
            <a:pPr marL="387668" lvl="1"/>
            <a:r>
              <a:rPr lang="en-US" sz="2300" dirty="0">
                <a:solidFill>
                  <a:prstClr val="black"/>
                </a:solidFill>
                <a:cs typeface="Times New Roman" panose="02020603050405020304" pitchFamily="18" charset="0"/>
              </a:rPr>
              <a:t>Ex : Euclid’s algorithm is simpler than Middle School Procedure</a:t>
            </a:r>
          </a:p>
          <a:p>
            <a:pPr marL="10478"/>
            <a:endParaRPr lang="en-US" sz="1000" dirty="0">
              <a:solidFill>
                <a:prstClr val="black"/>
              </a:solidFill>
              <a:cs typeface="Times New Roman" panose="02020603050405020304" pitchFamily="18" charset="0"/>
            </a:endParaRPr>
          </a:p>
          <a:p>
            <a:pPr marL="10478"/>
            <a:r>
              <a:rPr lang="en-US" sz="2300" b="1" dirty="0">
                <a:solidFill>
                  <a:prstClr val="black"/>
                </a:solidFill>
                <a:cs typeface="Times New Roman" panose="02020603050405020304" pitchFamily="18" charset="0"/>
              </a:rPr>
              <a:t>Generality</a:t>
            </a:r>
          </a:p>
          <a:p>
            <a:pPr marL="10478" algn="just"/>
            <a:r>
              <a:rPr lang="en-US" sz="2300" dirty="0">
                <a:solidFill>
                  <a:prstClr val="black"/>
                </a:solidFill>
                <a:cs typeface="Times New Roman" panose="02020603050405020304" pitchFamily="18" charset="0"/>
              </a:rPr>
              <a:t>Algorithm is preferred to be designed in general way than to opt for complicated way.</a:t>
            </a:r>
          </a:p>
          <a:p>
            <a:pPr marL="10478" algn="just"/>
            <a:r>
              <a:rPr lang="en-US" sz="2300" b="1" dirty="0">
                <a:solidFill>
                  <a:srgbClr val="0000CC"/>
                </a:solidFill>
                <a:cs typeface="Times New Roman" panose="02020603050405020304" pitchFamily="18" charset="0"/>
              </a:rPr>
              <a:t>For Example</a:t>
            </a:r>
            <a:r>
              <a:rPr lang="en-US" sz="2300" dirty="0">
                <a:solidFill>
                  <a:prstClr val="black"/>
                </a:solidFill>
                <a:cs typeface="Times New Roman" panose="02020603050405020304" pitchFamily="18" charset="0"/>
              </a:rPr>
              <a:t>: to determine whether two integers are relatively prime, then their common divisor will be 1, then it is preferred to use GCD of two numbers.</a:t>
            </a:r>
          </a:p>
        </p:txBody>
      </p:sp>
    </p:spTree>
    <p:extLst>
      <p:ext uri="{BB962C8B-B14F-4D97-AF65-F5344CB8AC3E}">
        <p14:creationId xmlns:p14="http://schemas.microsoft.com/office/powerpoint/2010/main" val="972478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19200" y="1981200"/>
            <a:ext cx="7818551" cy="3226525"/>
          </a:xfrm>
          <a:prstGeom prst="rect">
            <a:avLst/>
          </a:prstGeom>
        </p:spPr>
        <p:txBody>
          <a:bodyPr vert="horz" wrap="square" lIns="0" tIns="10478" rIns="0" bIns="0" rtlCol="0">
            <a:spAutoFit/>
          </a:bodyPr>
          <a:lstStyle/>
          <a:p>
            <a:pPr marL="246745" marR="4191" indent="-236792" algn="just">
              <a:spcBef>
                <a:spcPts val="600"/>
              </a:spcBef>
              <a:spcAft>
                <a:spcPts val="600"/>
              </a:spcAft>
              <a:buFont typeface="Symbol"/>
              <a:buChar char=""/>
              <a:tabLst>
                <a:tab pos="246745" algn="l"/>
                <a:tab pos="247269" algn="l"/>
              </a:tabLst>
            </a:pPr>
            <a:r>
              <a:rPr sz="2400" dirty="0">
                <a:solidFill>
                  <a:prstClr val="black"/>
                </a:solidFill>
                <a:cs typeface="Times New Roman" panose="02020603050405020304" pitchFamily="18" charset="0"/>
              </a:rPr>
              <a:t>The </a:t>
            </a:r>
            <a:r>
              <a:rPr sz="2400" spc="-4" dirty="0">
                <a:solidFill>
                  <a:prstClr val="black"/>
                </a:solidFill>
                <a:cs typeface="Times New Roman" panose="02020603050405020304" pitchFamily="18" charset="0"/>
              </a:rPr>
              <a:t>coding </a:t>
            </a:r>
            <a:r>
              <a:rPr sz="2400"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implementation </a:t>
            </a:r>
            <a:r>
              <a:rPr sz="2400" dirty="0">
                <a:solidFill>
                  <a:prstClr val="black"/>
                </a:solidFill>
                <a:cs typeface="Times New Roman" panose="02020603050405020304" pitchFamily="18" charset="0"/>
              </a:rPr>
              <a:t>of </a:t>
            </a:r>
            <a:r>
              <a:rPr sz="2400" spc="-4" dirty="0">
                <a:solidFill>
                  <a:prstClr val="black"/>
                </a:solidFill>
                <a:cs typeface="Times New Roman" panose="02020603050405020304" pitchFamily="18" charset="0"/>
              </a:rPr>
              <a:t>an algorithm is done by a suitable programming  language like </a:t>
            </a:r>
            <a:r>
              <a:rPr sz="2400" dirty="0">
                <a:solidFill>
                  <a:prstClr val="black"/>
                </a:solidFill>
                <a:cs typeface="Times New Roman" panose="02020603050405020304" pitchFamily="18" charset="0"/>
              </a:rPr>
              <a:t>C, C++,</a:t>
            </a:r>
            <a:r>
              <a:rPr sz="2400" spc="8" dirty="0">
                <a:solidFill>
                  <a:prstClr val="black"/>
                </a:solidFill>
                <a:cs typeface="Times New Roman" panose="02020603050405020304" pitchFamily="18" charset="0"/>
              </a:rPr>
              <a:t> </a:t>
            </a:r>
            <a:r>
              <a:rPr sz="2400" spc="-45" dirty="0">
                <a:solidFill>
                  <a:prstClr val="black"/>
                </a:solidFill>
                <a:cs typeface="Times New Roman" panose="02020603050405020304" pitchFamily="18" charset="0"/>
              </a:rPr>
              <a:t>JAVA.</a:t>
            </a:r>
            <a:endParaRPr sz="2400" dirty="0">
              <a:solidFill>
                <a:prstClr val="black"/>
              </a:solidFill>
              <a:cs typeface="Times New Roman" panose="02020603050405020304" pitchFamily="18" charset="0"/>
            </a:endParaRPr>
          </a:p>
          <a:p>
            <a:pPr marL="246745" indent="-236792" algn="just">
              <a:spcBef>
                <a:spcPts val="600"/>
              </a:spcBef>
              <a:spcAft>
                <a:spcPts val="600"/>
              </a:spcAft>
              <a:buFont typeface="Symbol"/>
              <a:buChar char=""/>
              <a:tabLst>
                <a:tab pos="246745" algn="l"/>
                <a:tab pos="247269" algn="l"/>
              </a:tabLst>
            </a:pPr>
            <a:r>
              <a:rPr sz="2400" dirty="0">
                <a:solidFill>
                  <a:prstClr val="black"/>
                </a:solidFill>
                <a:cs typeface="Times New Roman" panose="02020603050405020304" pitchFamily="18" charset="0"/>
              </a:rPr>
              <a:t>It </a:t>
            </a:r>
            <a:r>
              <a:rPr sz="2400" spc="-4" dirty="0">
                <a:solidFill>
                  <a:prstClr val="black"/>
                </a:solidFill>
                <a:cs typeface="Times New Roman" panose="02020603050405020304" pitchFamily="18" charset="0"/>
              </a:rPr>
              <a:t>is very essential </a:t>
            </a:r>
            <a:r>
              <a:rPr sz="2400" spc="-8" dirty="0">
                <a:solidFill>
                  <a:prstClr val="black"/>
                </a:solidFill>
                <a:cs typeface="Times New Roman" panose="02020603050405020304" pitchFamily="18" charset="0"/>
              </a:rPr>
              <a:t>to write </a:t>
            </a:r>
            <a:r>
              <a:rPr sz="2400" dirty="0">
                <a:solidFill>
                  <a:prstClr val="black"/>
                </a:solidFill>
                <a:cs typeface="Times New Roman" panose="02020603050405020304" pitchFamily="18" charset="0"/>
              </a:rPr>
              <a:t>an </a:t>
            </a:r>
            <a:r>
              <a:rPr sz="2400" b="1" spc="-4" dirty="0">
                <a:solidFill>
                  <a:prstClr val="black"/>
                </a:solidFill>
                <a:cs typeface="Times New Roman" panose="02020603050405020304" pitchFamily="18" charset="0"/>
              </a:rPr>
              <a:t>optimized code (efficient code) </a:t>
            </a:r>
            <a:r>
              <a:rPr sz="2400" spc="-8" dirty="0">
                <a:solidFill>
                  <a:prstClr val="black"/>
                </a:solidFill>
                <a:cs typeface="Times New Roman" panose="02020603050405020304" pitchFamily="18" charset="0"/>
              </a:rPr>
              <a:t>to reduce </a:t>
            </a:r>
            <a:r>
              <a:rPr sz="2400" dirty="0">
                <a:solidFill>
                  <a:prstClr val="black"/>
                </a:solidFill>
                <a:cs typeface="Times New Roman" panose="02020603050405020304" pitchFamily="18" charset="0"/>
              </a:rPr>
              <a:t>the </a:t>
            </a:r>
            <a:r>
              <a:rPr sz="2400" spc="-8" dirty="0">
                <a:solidFill>
                  <a:prstClr val="black"/>
                </a:solidFill>
                <a:cs typeface="Times New Roman" panose="02020603050405020304" pitchFamily="18" charset="0"/>
              </a:rPr>
              <a:t>burden</a:t>
            </a:r>
            <a:r>
              <a:rPr sz="2400" spc="45"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of</a:t>
            </a:r>
            <a:r>
              <a:rPr lang="en-US" sz="2400" spc="-4" dirty="0">
                <a:solidFill>
                  <a:prstClr val="black"/>
                </a:solidFill>
                <a:cs typeface="Times New Roman" panose="02020603050405020304" pitchFamily="18" charset="0"/>
              </a:rPr>
              <a:t> </a:t>
            </a:r>
            <a:r>
              <a:rPr sz="2400" spc="-25" dirty="0">
                <a:solidFill>
                  <a:prstClr val="black"/>
                </a:solidFill>
                <a:cs typeface="Times New Roman" panose="02020603050405020304" pitchFamily="18" charset="0"/>
              </a:rPr>
              <a:t>compiler.</a:t>
            </a:r>
            <a:endParaRPr lang="en-US" sz="2400" spc="-25" dirty="0">
              <a:solidFill>
                <a:prstClr val="black"/>
              </a:solidFill>
              <a:cs typeface="Times New Roman" panose="02020603050405020304" pitchFamily="18" charset="0"/>
            </a:endParaRPr>
          </a:p>
          <a:p>
            <a:pPr marL="9953" algn="just">
              <a:lnSpc>
                <a:spcPct val="150000"/>
              </a:lnSpc>
              <a:tabLst>
                <a:tab pos="246745" algn="l"/>
                <a:tab pos="247269" algn="l"/>
              </a:tabLst>
            </a:pPr>
            <a:endParaRPr lang="en-IN" sz="1980" spc="-25" dirty="0">
              <a:solidFill>
                <a:prstClr val="black"/>
              </a:solidFill>
              <a:latin typeface="Times New Roman" panose="02020603050405020304" pitchFamily="18" charset="0"/>
              <a:cs typeface="Times New Roman" panose="02020603050405020304" pitchFamily="18" charset="0"/>
            </a:endParaRPr>
          </a:p>
          <a:p>
            <a:pPr marL="9954" algn="ctr">
              <a:lnSpc>
                <a:spcPct val="150000"/>
              </a:lnSpc>
              <a:tabLst>
                <a:tab pos="246745" algn="l"/>
                <a:tab pos="247269" algn="l"/>
              </a:tabLst>
            </a:pPr>
            <a:r>
              <a:rPr lang="en-IN" sz="2400" b="1" spc="-25" dirty="0">
                <a:solidFill>
                  <a:srgbClr val="0000CC"/>
                </a:solidFill>
                <a:cs typeface="Times New Roman" panose="02020603050405020304" pitchFamily="18" charset="0"/>
              </a:rPr>
              <a:t>Thus, as a rule</a:t>
            </a:r>
          </a:p>
          <a:p>
            <a:pPr marL="9954" algn="ctr">
              <a:lnSpc>
                <a:spcPct val="150000"/>
              </a:lnSpc>
              <a:tabLst>
                <a:tab pos="246745" algn="l"/>
                <a:tab pos="247269" algn="l"/>
              </a:tabLst>
            </a:pPr>
            <a:r>
              <a:rPr lang="en-US" sz="2400" b="1" dirty="0">
                <a:solidFill>
                  <a:srgbClr val="0000CC"/>
                </a:solidFill>
                <a:cs typeface="Times New Roman" panose="02020603050405020304" pitchFamily="18" charset="0"/>
              </a:rPr>
              <a:t>A good algorithm is a result of repeated effort and rework</a:t>
            </a:r>
            <a:endParaRPr sz="2400" b="1" dirty="0">
              <a:solidFill>
                <a:srgbClr val="0000CC"/>
              </a:solidFill>
              <a:cs typeface="Times New Roman" panose="02020603050405020304" pitchFamily="18" charset="0"/>
            </a:endParaRPr>
          </a:p>
        </p:txBody>
      </p:sp>
      <p:sp>
        <p:nvSpPr>
          <p:cNvPr id="6" name="TextBox 5">
            <a:extLst>
              <a:ext uri="{FF2B5EF4-FFF2-40B4-BE49-F238E27FC236}">
                <a16:creationId xmlns:a16="http://schemas.microsoft.com/office/drawing/2014/main" id="{8058481B-E0B8-41D0-95BA-4873815C81A8}"/>
              </a:ext>
            </a:extLst>
          </p:cNvPr>
          <p:cNvSpPr txBox="1"/>
          <p:nvPr/>
        </p:nvSpPr>
        <p:spPr>
          <a:xfrm>
            <a:off x="2362200" y="838200"/>
            <a:ext cx="4872552" cy="507831"/>
          </a:xfrm>
          <a:prstGeom prst="rect">
            <a:avLst/>
          </a:prstGeom>
          <a:noFill/>
        </p:spPr>
        <p:txBody>
          <a:bodyPr wrap="square" rtlCol="0">
            <a:spAutoFit/>
          </a:bodyPr>
          <a:lstStyle/>
          <a:p>
            <a:pPr algn="ctr"/>
            <a:r>
              <a:rPr kumimoji="1" lang="en-US" sz="2700" b="1" dirty="0">
                <a:solidFill>
                  <a:srgbClr val="000099"/>
                </a:solidFill>
                <a:effectLst>
                  <a:outerShdw blurRad="38100" dist="38100" dir="2700000" algn="tl">
                    <a:srgbClr val="000000">
                      <a:alpha val="43137"/>
                    </a:srgbClr>
                  </a:outerShdw>
                </a:effectLst>
                <a:latin typeface="Carlito"/>
                <a:ea typeface="+mj-ea"/>
              </a:rPr>
              <a:t>(vi) Coding an Algorithm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36073" y="1143000"/>
            <a:ext cx="8160328" cy="441468"/>
          </a:xfrm>
          <a:prstGeom prst="rect">
            <a:avLst/>
          </a:prstGeom>
        </p:spPr>
        <p:txBody>
          <a:bodyPr vert="horz" wrap="square" lIns="0" tIns="10478" rIns="0" bIns="0" rtlCol="0">
            <a:spAutoFit/>
          </a:bodyPr>
          <a:lstStyle/>
          <a:p>
            <a:pPr marL="10478" algn="ctr">
              <a:spcBef>
                <a:spcPts val="83"/>
              </a:spcBef>
            </a:pPr>
            <a:r>
              <a:rPr kumimoji="1" lang="en-US" sz="2800" b="1" kern="1200" dirty="0">
                <a:effectLst>
                  <a:outerShdw blurRad="38100" dist="38100" dir="2700000" algn="tl">
                    <a:srgbClr val="000000">
                      <a:alpha val="43137"/>
                    </a:srgbClr>
                  </a:outerShdw>
                </a:effectLst>
                <a:cs typeface="+mn-cs"/>
              </a:rPr>
              <a:t>Fundamentals of The Analysis of Algorithm Efficiency</a:t>
            </a:r>
          </a:p>
        </p:txBody>
      </p:sp>
      <p:sp>
        <p:nvSpPr>
          <p:cNvPr id="3" name="object 3"/>
          <p:cNvSpPr txBox="1"/>
          <p:nvPr/>
        </p:nvSpPr>
        <p:spPr>
          <a:xfrm>
            <a:off x="914401" y="2247281"/>
            <a:ext cx="8382000" cy="2723839"/>
          </a:xfrm>
          <a:prstGeom prst="rect">
            <a:avLst/>
          </a:prstGeom>
        </p:spPr>
        <p:txBody>
          <a:bodyPr vert="horz" wrap="square" lIns="0" tIns="11001" rIns="0" bIns="0" rtlCol="0">
            <a:spAutoFit/>
          </a:bodyPr>
          <a:lstStyle/>
          <a:p>
            <a:pPr marL="10478" marR="226314">
              <a:lnSpc>
                <a:spcPct val="150000"/>
              </a:lnSpc>
              <a:spcBef>
                <a:spcPts val="87"/>
              </a:spcBef>
            </a:pPr>
            <a:r>
              <a:rPr sz="2400" b="1" spc="-4" dirty="0">
                <a:solidFill>
                  <a:prstClr val="black"/>
                </a:solidFill>
                <a:cs typeface="Times New Roman" panose="02020603050405020304" pitchFamily="18" charset="0"/>
              </a:rPr>
              <a:t>The algorithm </a:t>
            </a:r>
            <a:r>
              <a:rPr sz="2400" b="1" spc="-8" dirty="0">
                <a:solidFill>
                  <a:prstClr val="black"/>
                </a:solidFill>
                <a:cs typeface="Times New Roman" panose="02020603050405020304" pitchFamily="18" charset="0"/>
              </a:rPr>
              <a:t>efficiency </a:t>
            </a:r>
            <a:r>
              <a:rPr sz="2400" b="1" spc="-4" dirty="0">
                <a:solidFill>
                  <a:prstClr val="black"/>
                </a:solidFill>
                <a:cs typeface="Times New Roman" panose="02020603050405020304" pitchFamily="18" charset="0"/>
              </a:rPr>
              <a:t>can be </a:t>
            </a:r>
            <a:r>
              <a:rPr sz="2400" b="1" spc="-8" dirty="0">
                <a:solidFill>
                  <a:prstClr val="black"/>
                </a:solidFill>
                <a:cs typeface="Times New Roman" panose="02020603050405020304" pitchFamily="18" charset="0"/>
              </a:rPr>
              <a:t>analyzed </a:t>
            </a:r>
            <a:r>
              <a:rPr sz="2400" b="1" spc="-4" dirty="0">
                <a:solidFill>
                  <a:prstClr val="black"/>
                </a:solidFill>
                <a:cs typeface="Times New Roman" panose="02020603050405020304" pitchFamily="18" charset="0"/>
              </a:rPr>
              <a:t>by </a:t>
            </a:r>
            <a:r>
              <a:rPr sz="2400" b="1" dirty="0">
                <a:solidFill>
                  <a:prstClr val="black"/>
                </a:solidFill>
                <a:cs typeface="Times New Roman" panose="02020603050405020304" pitchFamily="18" charset="0"/>
              </a:rPr>
              <a:t>the </a:t>
            </a:r>
            <a:r>
              <a:rPr sz="2400" b="1" spc="-8" dirty="0">
                <a:solidFill>
                  <a:prstClr val="black"/>
                </a:solidFill>
                <a:cs typeface="Times New Roman" panose="02020603050405020304" pitchFamily="18" charset="0"/>
              </a:rPr>
              <a:t>following</a:t>
            </a:r>
            <a:r>
              <a:rPr lang="en-US" sz="2400" b="1" spc="-8" dirty="0">
                <a:solidFill>
                  <a:prstClr val="black"/>
                </a:solidFill>
                <a:cs typeface="Times New Roman" panose="02020603050405020304" pitchFamily="18" charset="0"/>
              </a:rPr>
              <a:t> w</a:t>
            </a:r>
            <a:r>
              <a:rPr sz="2400" b="1" spc="-12" dirty="0">
                <a:solidFill>
                  <a:prstClr val="black"/>
                </a:solidFill>
                <a:cs typeface="Times New Roman" panose="02020603050405020304" pitchFamily="18" charset="0"/>
              </a:rPr>
              <a:t>ays:-</a:t>
            </a:r>
            <a:endParaRPr sz="2400" b="1" dirty="0">
              <a:solidFill>
                <a:prstClr val="black"/>
              </a:solidFill>
              <a:cs typeface="Times New Roman" panose="02020603050405020304" pitchFamily="18" charset="0"/>
            </a:endParaRPr>
          </a:p>
          <a:p>
            <a:pPr marL="210074" indent="-200120">
              <a:lnSpc>
                <a:spcPct val="150000"/>
              </a:lnSpc>
              <a:buFontTx/>
              <a:buAutoNum type="alphaLcPeriod"/>
              <a:tabLst>
                <a:tab pos="210598" algn="l"/>
              </a:tabLst>
            </a:pPr>
            <a:r>
              <a:rPr sz="2400" spc="-4" dirty="0">
                <a:solidFill>
                  <a:prstClr val="black"/>
                </a:solidFill>
                <a:cs typeface="Times New Roman" panose="02020603050405020304" pitchFamily="18" charset="0"/>
              </a:rPr>
              <a:t>Analysis</a:t>
            </a:r>
            <a:r>
              <a:rPr sz="2400" spc="4" dirty="0">
                <a:solidFill>
                  <a:prstClr val="black"/>
                </a:solidFill>
                <a:cs typeface="Times New Roman" panose="02020603050405020304" pitchFamily="18" charset="0"/>
              </a:rPr>
              <a:t> </a:t>
            </a:r>
            <a:r>
              <a:rPr sz="2400" spc="-8" dirty="0">
                <a:solidFill>
                  <a:prstClr val="black"/>
                </a:solidFill>
                <a:cs typeface="Times New Roman" panose="02020603050405020304" pitchFamily="18" charset="0"/>
              </a:rPr>
              <a:t>Framework.</a:t>
            </a:r>
            <a:endParaRPr sz="2400" dirty="0">
              <a:solidFill>
                <a:prstClr val="black"/>
              </a:solidFill>
              <a:cs typeface="Times New Roman" panose="02020603050405020304" pitchFamily="18" charset="0"/>
            </a:endParaRPr>
          </a:p>
          <a:p>
            <a:pPr marL="220551" indent="-210598">
              <a:lnSpc>
                <a:spcPct val="150000"/>
              </a:lnSpc>
              <a:buFontTx/>
              <a:buAutoNum type="alphaLcPeriod"/>
              <a:tabLst>
                <a:tab pos="221075" algn="l"/>
              </a:tabLst>
            </a:pPr>
            <a:r>
              <a:rPr sz="2400" spc="-8" dirty="0">
                <a:solidFill>
                  <a:prstClr val="black"/>
                </a:solidFill>
                <a:cs typeface="Times New Roman" panose="02020603050405020304" pitchFamily="18" charset="0"/>
              </a:rPr>
              <a:t>Asymptotic </a:t>
            </a:r>
            <a:r>
              <a:rPr sz="2400" spc="-4" dirty="0">
                <a:solidFill>
                  <a:prstClr val="black"/>
                </a:solidFill>
                <a:cs typeface="Times New Roman" panose="02020603050405020304" pitchFamily="18" charset="0"/>
              </a:rPr>
              <a:t>Notations </a:t>
            </a:r>
            <a:r>
              <a:rPr sz="2400" dirty="0">
                <a:solidFill>
                  <a:prstClr val="black"/>
                </a:solidFill>
                <a:cs typeface="Times New Roman" panose="02020603050405020304" pitchFamily="18" charset="0"/>
              </a:rPr>
              <a:t>and its </a:t>
            </a:r>
            <a:r>
              <a:rPr sz="2400" spc="-8" dirty="0">
                <a:solidFill>
                  <a:prstClr val="black"/>
                </a:solidFill>
                <a:cs typeface="Times New Roman" panose="02020603050405020304" pitchFamily="18" charset="0"/>
              </a:rPr>
              <a:t>properties.</a:t>
            </a:r>
            <a:endParaRPr sz="2400" dirty="0">
              <a:solidFill>
                <a:prstClr val="black"/>
              </a:solidFill>
              <a:cs typeface="Times New Roman" panose="02020603050405020304" pitchFamily="18" charset="0"/>
            </a:endParaRPr>
          </a:p>
          <a:p>
            <a:pPr marL="199073" indent="-189119">
              <a:lnSpc>
                <a:spcPct val="150000"/>
              </a:lnSpc>
              <a:buFontTx/>
              <a:buAutoNum type="alphaLcPeriod"/>
              <a:tabLst>
                <a:tab pos="199596" algn="l"/>
              </a:tabLst>
            </a:pPr>
            <a:r>
              <a:rPr sz="2400" spc="-4" dirty="0">
                <a:solidFill>
                  <a:prstClr val="black"/>
                </a:solidFill>
                <a:cs typeface="Times New Roman" panose="02020603050405020304" pitchFamily="18" charset="0"/>
              </a:rPr>
              <a:t>Mathematical analysis </a:t>
            </a:r>
            <a:r>
              <a:rPr sz="2400" spc="-12" dirty="0">
                <a:solidFill>
                  <a:prstClr val="black"/>
                </a:solidFill>
                <a:cs typeface="Times New Roman" panose="02020603050405020304" pitchFamily="18" charset="0"/>
              </a:rPr>
              <a:t>for Recursive</a:t>
            </a:r>
            <a:r>
              <a:rPr sz="2400" spc="29"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algorithms.</a:t>
            </a:r>
            <a:endParaRPr sz="2400" dirty="0">
              <a:solidFill>
                <a:prstClr val="black"/>
              </a:solidFill>
              <a:cs typeface="Times New Roman" panose="02020603050405020304" pitchFamily="18" charset="0"/>
            </a:endParaRPr>
          </a:p>
          <a:p>
            <a:pPr marL="220551" indent="-210598">
              <a:lnSpc>
                <a:spcPct val="150000"/>
              </a:lnSpc>
              <a:buFontTx/>
              <a:buAutoNum type="alphaLcPeriod"/>
              <a:tabLst>
                <a:tab pos="221075" algn="l"/>
              </a:tabLst>
            </a:pPr>
            <a:r>
              <a:rPr sz="2400" spc="-4" dirty="0">
                <a:solidFill>
                  <a:prstClr val="black"/>
                </a:solidFill>
                <a:cs typeface="Times New Roman" panose="02020603050405020304" pitchFamily="18" charset="0"/>
              </a:rPr>
              <a:t>Mathematical analysis </a:t>
            </a:r>
            <a:r>
              <a:rPr sz="2400" spc="-12" dirty="0">
                <a:solidFill>
                  <a:prstClr val="black"/>
                </a:solidFill>
                <a:cs typeface="Times New Roman" panose="02020603050405020304" pitchFamily="18" charset="0"/>
              </a:rPr>
              <a:t>for </a:t>
            </a:r>
            <a:r>
              <a:rPr sz="2400" spc="-8" dirty="0">
                <a:solidFill>
                  <a:prstClr val="black"/>
                </a:solidFill>
                <a:cs typeface="Times New Roman" panose="02020603050405020304" pitchFamily="18" charset="0"/>
              </a:rPr>
              <a:t>Non-recursive</a:t>
            </a:r>
            <a:r>
              <a:rPr sz="2400" spc="33" dirty="0">
                <a:solidFill>
                  <a:prstClr val="black"/>
                </a:solidFill>
                <a:cs typeface="Times New Roman" panose="02020603050405020304" pitchFamily="18" charset="0"/>
              </a:rPr>
              <a:t> </a:t>
            </a:r>
            <a:r>
              <a:rPr sz="2400" spc="-4" dirty="0">
                <a:solidFill>
                  <a:prstClr val="black"/>
                </a:solidFill>
                <a:cs typeface="Times New Roman" panose="02020603050405020304" pitchFamily="18" charset="0"/>
              </a:rPr>
              <a:t>algorithms.</a:t>
            </a:r>
            <a:endParaRPr sz="2400" dirty="0">
              <a:solidFill>
                <a:prstClr val="black"/>
              </a:solidFill>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28D139-EFA7-406D-B88B-F94014C7AADC}"/>
              </a:ext>
            </a:extLst>
          </p:cNvPr>
          <p:cNvSpPr txBox="1"/>
          <p:nvPr/>
        </p:nvSpPr>
        <p:spPr>
          <a:xfrm>
            <a:off x="990600" y="1981200"/>
            <a:ext cx="8356892" cy="6270947"/>
          </a:xfrm>
          <a:prstGeom prst="rect">
            <a:avLst/>
          </a:prstGeom>
          <a:noFill/>
        </p:spPr>
        <p:txBody>
          <a:bodyPr wrap="square">
            <a:spAutoFit/>
          </a:bodyPr>
          <a:lstStyle/>
          <a:p>
            <a:pPr marL="10478" marR="4191">
              <a:lnSpc>
                <a:spcPts val="3300"/>
              </a:lnSpc>
            </a:pPr>
            <a:r>
              <a:rPr lang="en-US" sz="2400" spc="-8" dirty="0">
                <a:solidFill>
                  <a:prstClr val="black"/>
                </a:solidFill>
                <a:cs typeface="Times New Roman" panose="02020603050405020304" pitchFamily="18" charset="0"/>
              </a:rPr>
              <a:t>The main purpose of algorithm analysis is to design efficient algorithms</a:t>
            </a:r>
          </a:p>
          <a:p>
            <a:pPr marL="10478" marR="4191">
              <a:lnSpc>
                <a:spcPts val="3300"/>
              </a:lnSpc>
            </a:pPr>
            <a:r>
              <a:rPr lang="en-US" sz="2400" spc="-8" dirty="0">
                <a:solidFill>
                  <a:prstClr val="black"/>
                </a:solidFill>
                <a:cs typeface="Times New Roman" panose="02020603050405020304" pitchFamily="18" charset="0"/>
              </a:rPr>
              <a:t>There are two </a:t>
            </a:r>
            <a:r>
              <a:rPr lang="en-US" sz="2400" dirty="0">
                <a:solidFill>
                  <a:prstClr val="black"/>
                </a:solidFill>
                <a:cs typeface="Times New Roman" panose="02020603050405020304" pitchFamily="18" charset="0"/>
              </a:rPr>
              <a:t>kinds </a:t>
            </a:r>
            <a:r>
              <a:rPr lang="en-US" sz="2400" spc="-4" dirty="0">
                <a:solidFill>
                  <a:prstClr val="black"/>
                </a:solidFill>
                <a:cs typeface="Times New Roman" panose="02020603050405020304" pitchFamily="18" charset="0"/>
              </a:rPr>
              <a:t>of efficiencies </a:t>
            </a:r>
            <a:r>
              <a:rPr lang="en-US" sz="2400" spc="-12" dirty="0">
                <a:solidFill>
                  <a:prstClr val="black"/>
                </a:solidFill>
                <a:cs typeface="Times New Roman" panose="02020603050405020304" pitchFamily="18" charset="0"/>
              </a:rPr>
              <a:t>to </a:t>
            </a:r>
            <a:r>
              <a:rPr lang="en-US" sz="2400" spc="-8" dirty="0">
                <a:solidFill>
                  <a:prstClr val="black"/>
                </a:solidFill>
                <a:cs typeface="Times New Roman" panose="02020603050405020304" pitchFamily="18" charset="0"/>
              </a:rPr>
              <a:t>analyze </a:t>
            </a:r>
            <a:r>
              <a:rPr lang="en-US" sz="2400" dirty="0">
                <a:solidFill>
                  <a:prstClr val="black"/>
                </a:solidFill>
                <a:cs typeface="Times New Roman" panose="02020603050405020304" pitchFamily="18" charset="0"/>
              </a:rPr>
              <a:t>the </a:t>
            </a:r>
            <a:r>
              <a:rPr lang="en-US" sz="2400" spc="-8" dirty="0">
                <a:solidFill>
                  <a:prstClr val="black"/>
                </a:solidFill>
                <a:cs typeface="Times New Roman" panose="02020603050405020304" pitchFamily="18" charset="0"/>
              </a:rPr>
              <a:t>efficiency </a:t>
            </a:r>
            <a:r>
              <a:rPr lang="en-US" sz="2400" spc="-4" dirty="0">
                <a:solidFill>
                  <a:prstClr val="black"/>
                </a:solidFill>
                <a:cs typeface="Times New Roman" panose="02020603050405020304" pitchFamily="18" charset="0"/>
              </a:rPr>
              <a:t>of </a:t>
            </a:r>
            <a:r>
              <a:rPr lang="en-US" sz="2400" spc="-8" dirty="0">
                <a:solidFill>
                  <a:prstClr val="black"/>
                </a:solidFill>
                <a:cs typeface="Times New Roman" panose="02020603050405020304" pitchFamily="18" charset="0"/>
              </a:rPr>
              <a:t>any </a:t>
            </a:r>
            <a:r>
              <a:rPr lang="en-US" sz="2400" spc="-4" dirty="0">
                <a:solidFill>
                  <a:prstClr val="black"/>
                </a:solidFill>
                <a:cs typeface="Times New Roman" panose="02020603050405020304" pitchFamily="18" charset="0"/>
              </a:rPr>
              <a:t>algorithm. They  </a:t>
            </a:r>
            <a:r>
              <a:rPr lang="en-US" sz="2400" spc="-8" dirty="0">
                <a:solidFill>
                  <a:prstClr val="black"/>
                </a:solidFill>
                <a:cs typeface="Times New Roman" panose="02020603050405020304" pitchFamily="18" charset="0"/>
              </a:rPr>
              <a:t>are:</a:t>
            </a:r>
            <a:endParaRPr lang="en-US" sz="2400" dirty="0">
              <a:solidFill>
                <a:prstClr val="black"/>
              </a:solidFill>
              <a:cs typeface="Times New Roman" panose="02020603050405020304" pitchFamily="18" charset="0"/>
            </a:endParaRPr>
          </a:p>
          <a:p>
            <a:pPr marL="293370" indent="-282893">
              <a:lnSpc>
                <a:spcPts val="3300"/>
              </a:lnSpc>
              <a:buFont typeface="Arial"/>
              <a:buChar char="•"/>
              <a:tabLst>
                <a:tab pos="292846" algn="l"/>
                <a:tab pos="293370" algn="l"/>
              </a:tabLst>
            </a:pPr>
            <a:r>
              <a:rPr lang="en-US" sz="2400" b="1" i="1" spc="-4" dirty="0">
                <a:solidFill>
                  <a:prstClr val="black"/>
                </a:solidFill>
                <a:cs typeface="Times New Roman" panose="02020603050405020304" pitchFamily="18" charset="0"/>
              </a:rPr>
              <a:t>Space </a:t>
            </a:r>
            <a:r>
              <a:rPr lang="en-US" sz="2400" b="1" i="1" dirty="0">
                <a:solidFill>
                  <a:prstClr val="black"/>
                </a:solidFill>
                <a:cs typeface="Times New Roman" panose="02020603050405020304" pitchFamily="18" charset="0"/>
              </a:rPr>
              <a:t>efficiency</a:t>
            </a:r>
            <a:r>
              <a:rPr lang="en-US" sz="2400" dirty="0">
                <a:solidFill>
                  <a:prstClr val="black"/>
                </a:solidFill>
                <a:cs typeface="Times New Roman" panose="02020603050405020304" pitchFamily="18" charset="0"/>
              </a:rPr>
              <a:t>, </a:t>
            </a:r>
            <a:r>
              <a:rPr lang="en-US" sz="2400" spc="-4" dirty="0">
                <a:solidFill>
                  <a:prstClr val="black"/>
                </a:solidFill>
                <a:cs typeface="Times New Roman" panose="02020603050405020304" pitchFamily="18" charset="0"/>
              </a:rPr>
              <a:t>indicating how </a:t>
            </a:r>
            <a:r>
              <a:rPr lang="en-US" sz="2400" dirty="0">
                <a:solidFill>
                  <a:prstClr val="black"/>
                </a:solidFill>
                <a:cs typeface="Times New Roman" panose="02020603050405020304" pitchFamily="18" charset="0"/>
              </a:rPr>
              <a:t>much </a:t>
            </a:r>
            <a:r>
              <a:rPr lang="en-US" sz="2400" spc="-17" dirty="0">
                <a:solidFill>
                  <a:prstClr val="black"/>
                </a:solidFill>
                <a:cs typeface="Times New Roman" panose="02020603050405020304" pitchFamily="18" charset="0"/>
              </a:rPr>
              <a:t>extra </a:t>
            </a:r>
            <a:r>
              <a:rPr lang="en-US" sz="2400" dirty="0">
                <a:solidFill>
                  <a:prstClr val="black"/>
                </a:solidFill>
                <a:cs typeface="Times New Roman" panose="02020603050405020304" pitchFamily="18" charset="0"/>
              </a:rPr>
              <a:t>memory it </a:t>
            </a:r>
            <a:r>
              <a:rPr lang="en-US" sz="2400" spc="-4" dirty="0">
                <a:solidFill>
                  <a:prstClr val="black"/>
                </a:solidFill>
                <a:cs typeface="Times New Roman" panose="02020603050405020304" pitchFamily="18" charset="0"/>
              </a:rPr>
              <a:t>uses.</a:t>
            </a:r>
            <a:endParaRPr lang="en-US" sz="2400" b="1" i="1" spc="-4" dirty="0">
              <a:solidFill>
                <a:prstClr val="black"/>
              </a:solidFill>
              <a:cs typeface="Times New Roman" panose="02020603050405020304" pitchFamily="18" charset="0"/>
            </a:endParaRPr>
          </a:p>
          <a:p>
            <a:pPr marL="293370" indent="-282893">
              <a:lnSpc>
                <a:spcPts val="3300"/>
              </a:lnSpc>
              <a:buFont typeface="Arial"/>
              <a:buChar char="•"/>
              <a:tabLst>
                <a:tab pos="292846" algn="l"/>
                <a:tab pos="293370" algn="l"/>
              </a:tabLst>
            </a:pPr>
            <a:r>
              <a:rPr lang="en-US" sz="2400" b="1" i="1" spc="-4" dirty="0">
                <a:solidFill>
                  <a:prstClr val="black"/>
                </a:solidFill>
                <a:cs typeface="Times New Roman" panose="02020603050405020304" pitchFamily="18" charset="0"/>
              </a:rPr>
              <a:t>Time </a:t>
            </a:r>
            <a:r>
              <a:rPr lang="en-US" sz="2400" b="1" i="1" dirty="0">
                <a:solidFill>
                  <a:prstClr val="black"/>
                </a:solidFill>
                <a:cs typeface="Times New Roman" panose="02020603050405020304" pitchFamily="18" charset="0"/>
              </a:rPr>
              <a:t>efficiency</a:t>
            </a:r>
            <a:r>
              <a:rPr lang="en-US" sz="2400" dirty="0">
                <a:solidFill>
                  <a:prstClr val="black"/>
                </a:solidFill>
                <a:cs typeface="Times New Roman" panose="02020603050405020304" pitchFamily="18" charset="0"/>
              </a:rPr>
              <a:t>, </a:t>
            </a:r>
            <a:r>
              <a:rPr lang="en-US" sz="2400" spc="-4" dirty="0">
                <a:solidFill>
                  <a:prstClr val="black"/>
                </a:solidFill>
                <a:cs typeface="Times New Roman" panose="02020603050405020304" pitchFamily="18" charset="0"/>
              </a:rPr>
              <a:t>indicating how </a:t>
            </a:r>
            <a:r>
              <a:rPr lang="en-US" sz="2400" spc="-17" dirty="0">
                <a:solidFill>
                  <a:prstClr val="black"/>
                </a:solidFill>
                <a:cs typeface="Times New Roman" panose="02020603050405020304" pitchFamily="18" charset="0"/>
              </a:rPr>
              <a:t>fast </a:t>
            </a:r>
            <a:r>
              <a:rPr lang="en-US" sz="2400" dirty="0">
                <a:solidFill>
                  <a:prstClr val="black"/>
                </a:solidFill>
                <a:cs typeface="Times New Roman" panose="02020603050405020304" pitchFamily="18" charset="0"/>
              </a:rPr>
              <a:t>the </a:t>
            </a:r>
            <a:r>
              <a:rPr lang="en-US" sz="2400" spc="-4" dirty="0">
                <a:solidFill>
                  <a:prstClr val="black"/>
                </a:solidFill>
                <a:cs typeface="Times New Roman" panose="02020603050405020304" pitchFamily="18" charset="0"/>
              </a:rPr>
              <a:t>algorithm runs</a:t>
            </a:r>
          </a:p>
          <a:p>
            <a:pPr marL="10477">
              <a:lnSpc>
                <a:spcPts val="3300"/>
              </a:lnSpc>
              <a:tabLst>
                <a:tab pos="292846" algn="l"/>
                <a:tab pos="293370" algn="l"/>
              </a:tabLst>
            </a:pPr>
            <a:endParaRPr lang="en-GB" sz="2400" spc="-10" dirty="0">
              <a:latin typeface="Carlito"/>
              <a:cs typeface="Carlito"/>
            </a:endParaRPr>
          </a:p>
          <a:p>
            <a:pPr marL="10477">
              <a:lnSpc>
                <a:spcPts val="3300"/>
              </a:lnSpc>
              <a:tabLst>
                <a:tab pos="292846" algn="l"/>
                <a:tab pos="293370" algn="l"/>
              </a:tabLst>
            </a:pPr>
            <a:r>
              <a:rPr lang="en-GB" sz="2400" spc="-10" dirty="0">
                <a:latin typeface="Carlito"/>
                <a:cs typeface="Carlito"/>
              </a:rPr>
              <a:t>Measuring </a:t>
            </a:r>
            <a:r>
              <a:rPr lang="en-GB" sz="2400" spc="-5" dirty="0">
                <a:latin typeface="Carlito"/>
                <a:cs typeface="Carlito"/>
              </a:rPr>
              <a:t>an </a:t>
            </a:r>
            <a:r>
              <a:rPr lang="en-GB" sz="2400" spc="-20" dirty="0">
                <a:latin typeface="Carlito"/>
                <a:cs typeface="Carlito"/>
              </a:rPr>
              <a:t>Input’s</a:t>
            </a:r>
            <a:r>
              <a:rPr lang="en-GB" sz="2400" spc="55" dirty="0">
                <a:latin typeface="Carlito"/>
                <a:cs typeface="Carlito"/>
              </a:rPr>
              <a:t> </a:t>
            </a:r>
            <a:r>
              <a:rPr lang="en-GB" sz="2400" spc="-25" dirty="0">
                <a:latin typeface="Carlito"/>
                <a:cs typeface="Carlito"/>
              </a:rPr>
              <a:t>Size</a:t>
            </a:r>
            <a:endParaRPr lang="en-GB" sz="2400" dirty="0">
              <a:latin typeface="Carlito"/>
              <a:cs typeface="Carlito"/>
            </a:endParaRPr>
          </a:p>
          <a:p>
            <a:pPr marL="10477">
              <a:lnSpc>
                <a:spcPts val="3300"/>
              </a:lnSpc>
              <a:tabLst>
                <a:tab pos="292846" algn="l"/>
                <a:tab pos="293370" algn="l"/>
              </a:tabLst>
            </a:pPr>
            <a:r>
              <a:rPr lang="en-GB" sz="2800" spc="-5" dirty="0">
                <a:latin typeface="Carlito"/>
                <a:cs typeface="Carlito"/>
              </a:rPr>
              <a:t>			</a:t>
            </a:r>
            <a:r>
              <a:rPr lang="en-GB" sz="2400" spc="-5" dirty="0">
                <a:latin typeface="Carlito"/>
                <a:cs typeface="Carlito"/>
              </a:rPr>
              <a:t>run </a:t>
            </a:r>
            <a:r>
              <a:rPr lang="en-GB" sz="2400" spc="-10" dirty="0">
                <a:latin typeface="Carlito"/>
                <a:cs typeface="Carlito"/>
              </a:rPr>
              <a:t>longer </a:t>
            </a:r>
            <a:r>
              <a:rPr lang="en-GB" sz="2400" spc="-5" dirty="0">
                <a:latin typeface="Carlito"/>
                <a:cs typeface="Carlito"/>
              </a:rPr>
              <a:t>on </a:t>
            </a:r>
            <a:r>
              <a:rPr lang="en-GB" sz="2400" spc="-15" dirty="0">
                <a:latin typeface="Carlito"/>
                <a:cs typeface="Carlito"/>
              </a:rPr>
              <a:t>larger</a:t>
            </a:r>
            <a:r>
              <a:rPr lang="en-GB" sz="2400" spc="-75" dirty="0">
                <a:latin typeface="Carlito"/>
                <a:cs typeface="Carlito"/>
              </a:rPr>
              <a:t> </a:t>
            </a:r>
            <a:r>
              <a:rPr lang="en-GB" sz="2400" spc="-5" dirty="0">
                <a:latin typeface="Carlito"/>
                <a:cs typeface="Carlito"/>
              </a:rPr>
              <a:t>inputs</a:t>
            </a:r>
            <a:endParaRPr lang="en-GB" sz="2400" dirty="0">
              <a:latin typeface="Carlito"/>
              <a:cs typeface="Carlito"/>
            </a:endParaRPr>
          </a:p>
          <a:p>
            <a:pPr marL="355600" indent="-342900">
              <a:lnSpc>
                <a:spcPct val="100000"/>
              </a:lnSpc>
              <a:spcBef>
                <a:spcPts val="645"/>
              </a:spcBef>
              <a:buFont typeface="Arial"/>
              <a:buChar char="•"/>
              <a:tabLst>
                <a:tab pos="354965" algn="l"/>
                <a:tab pos="355600" algn="l"/>
              </a:tabLst>
            </a:pPr>
            <a:r>
              <a:rPr lang="en-GB" sz="2400" spc="-10" dirty="0">
                <a:latin typeface="Carlito"/>
                <a:cs typeface="Carlito"/>
              </a:rPr>
              <a:t>Units </a:t>
            </a:r>
            <a:r>
              <a:rPr lang="en-GB" sz="2400" spc="-25" dirty="0">
                <a:latin typeface="Carlito"/>
                <a:cs typeface="Carlito"/>
              </a:rPr>
              <a:t>for </a:t>
            </a:r>
            <a:r>
              <a:rPr lang="en-GB" sz="2400" spc="-10" dirty="0">
                <a:latin typeface="Carlito"/>
                <a:cs typeface="Carlito"/>
              </a:rPr>
              <a:t>Measuring Running</a:t>
            </a:r>
            <a:r>
              <a:rPr lang="en-GB" sz="2400" spc="110" dirty="0">
                <a:latin typeface="Carlito"/>
                <a:cs typeface="Carlito"/>
              </a:rPr>
              <a:t> </a:t>
            </a:r>
            <a:r>
              <a:rPr lang="en-GB" sz="2400" spc="-10" dirty="0">
                <a:latin typeface="Carlito"/>
                <a:cs typeface="Carlito"/>
              </a:rPr>
              <a:t>time</a:t>
            </a:r>
          </a:p>
          <a:p>
            <a:pPr marL="12700">
              <a:lnSpc>
                <a:spcPct val="100000"/>
              </a:lnSpc>
              <a:spcBef>
                <a:spcPts val="645"/>
              </a:spcBef>
              <a:tabLst>
                <a:tab pos="354965" algn="l"/>
                <a:tab pos="355600" algn="l"/>
              </a:tabLst>
            </a:pPr>
            <a:r>
              <a:rPr lang="en-GB" sz="2800" spc="-10" dirty="0">
                <a:latin typeface="Carlito"/>
                <a:cs typeface="Carlito"/>
              </a:rPr>
              <a:t>			</a:t>
            </a:r>
            <a:r>
              <a:rPr lang="en-GB" sz="2400" spc="-5" dirty="0">
                <a:latin typeface="Carlito"/>
                <a:cs typeface="Carlito"/>
              </a:rPr>
              <a:t>Basic</a:t>
            </a:r>
            <a:r>
              <a:rPr lang="en-GB" sz="2400" spc="-85" dirty="0">
                <a:latin typeface="Carlito"/>
                <a:cs typeface="Carlito"/>
              </a:rPr>
              <a:t> </a:t>
            </a:r>
            <a:r>
              <a:rPr lang="en-GB" sz="2400" spc="-15" dirty="0">
                <a:latin typeface="Carlito"/>
                <a:cs typeface="Carlito"/>
              </a:rPr>
              <a:t>operation</a:t>
            </a:r>
            <a:endParaRPr lang="en-GB" sz="2400" dirty="0">
              <a:latin typeface="Carlito"/>
              <a:cs typeface="Carlito"/>
            </a:endParaRPr>
          </a:p>
          <a:p>
            <a:pPr marL="12700">
              <a:lnSpc>
                <a:spcPct val="100000"/>
              </a:lnSpc>
              <a:spcBef>
                <a:spcPts val="645"/>
              </a:spcBef>
              <a:tabLst>
                <a:tab pos="354965" algn="l"/>
                <a:tab pos="355600" algn="l"/>
              </a:tabLst>
            </a:pPr>
            <a:r>
              <a:rPr lang="en-GB" sz="2400" spc="-15" dirty="0">
                <a:latin typeface="Carlito"/>
                <a:cs typeface="Carlito"/>
              </a:rPr>
              <a:t>				</a:t>
            </a:r>
            <a:r>
              <a:rPr lang="en-GB" sz="2000" spc="-15" dirty="0">
                <a:latin typeface="Carlito"/>
                <a:cs typeface="Carlito"/>
              </a:rPr>
              <a:t>Order </a:t>
            </a:r>
            <a:r>
              <a:rPr lang="en-GB" sz="2000" spc="-5" dirty="0">
                <a:latin typeface="Carlito"/>
                <a:cs typeface="Carlito"/>
              </a:rPr>
              <a:t>of</a:t>
            </a:r>
            <a:r>
              <a:rPr lang="en-GB" sz="2000" spc="-60" dirty="0">
                <a:latin typeface="Carlito"/>
                <a:cs typeface="Carlito"/>
              </a:rPr>
              <a:t> </a:t>
            </a:r>
            <a:r>
              <a:rPr lang="en-GB" sz="2000" spc="-20" dirty="0">
                <a:latin typeface="Carlito"/>
                <a:cs typeface="Carlito"/>
              </a:rPr>
              <a:t>Growth</a:t>
            </a:r>
            <a:endParaRPr lang="en-GB" sz="2000" dirty="0">
              <a:latin typeface="Carlito"/>
              <a:cs typeface="Carlito"/>
            </a:endParaRPr>
          </a:p>
          <a:p>
            <a:pPr marL="293370" indent="-282893">
              <a:lnSpc>
                <a:spcPts val="3300"/>
              </a:lnSpc>
              <a:buFont typeface="Arial"/>
              <a:buChar char="•"/>
              <a:tabLst>
                <a:tab pos="292846" algn="l"/>
                <a:tab pos="293370" algn="l"/>
              </a:tabLst>
            </a:pPr>
            <a:endParaRPr lang="en-US" sz="2400" dirty="0">
              <a:solidFill>
                <a:prstClr val="black"/>
              </a:solidFill>
              <a:cs typeface="Times New Roman" panose="02020603050405020304" pitchFamily="18" charset="0"/>
            </a:endParaRPr>
          </a:p>
          <a:p>
            <a:pPr marL="293370" indent="-282893">
              <a:lnSpc>
                <a:spcPts val="3300"/>
              </a:lnSpc>
              <a:buFont typeface="Arial"/>
              <a:buChar char="•"/>
              <a:tabLst>
                <a:tab pos="292846" algn="l"/>
                <a:tab pos="293370" algn="l"/>
              </a:tabLst>
            </a:pPr>
            <a:endParaRPr lang="en-US" sz="2400" dirty="0">
              <a:solidFill>
                <a:prstClr val="black"/>
              </a:solidFill>
              <a:cs typeface="Times New Roman" panose="02020603050405020304" pitchFamily="18" charset="0"/>
            </a:endParaRPr>
          </a:p>
        </p:txBody>
      </p:sp>
      <p:sp>
        <p:nvSpPr>
          <p:cNvPr id="7" name="TextBox 6">
            <a:extLst>
              <a:ext uri="{FF2B5EF4-FFF2-40B4-BE49-F238E27FC236}">
                <a16:creationId xmlns:a16="http://schemas.microsoft.com/office/drawing/2014/main" id="{E063A5F0-13B1-4281-99A4-199109692E5C}"/>
              </a:ext>
            </a:extLst>
          </p:cNvPr>
          <p:cNvSpPr txBox="1"/>
          <p:nvPr/>
        </p:nvSpPr>
        <p:spPr>
          <a:xfrm>
            <a:off x="3161800" y="762000"/>
            <a:ext cx="3734799" cy="441468"/>
          </a:xfrm>
          <a:prstGeom prst="rect">
            <a:avLst/>
          </a:prstGeom>
        </p:spPr>
        <p:txBody>
          <a:bodyPr vert="horz" wrap="square" lIns="0" tIns="10478" rIns="0" bIns="0" rtlCol="0">
            <a:spAutoFit/>
          </a:bodyPr>
          <a:lstStyle>
            <a:lvl1pPr marL="10478" algn="ctr">
              <a:spcBef>
                <a:spcPts val="83"/>
              </a:spcBef>
              <a:defRPr kumimoji="1" sz="2800" b="1" i="0">
                <a:solidFill>
                  <a:srgbClr val="000099"/>
                </a:solidFill>
                <a:effectLst>
                  <a:outerShdw blurRad="38100" dist="38100" dir="2700000" algn="tl">
                    <a:srgbClr val="000000">
                      <a:alpha val="43137"/>
                    </a:srgbClr>
                  </a:outerShdw>
                </a:effectLst>
                <a:latin typeface="Carlito"/>
                <a:ea typeface="+mj-ea"/>
              </a:defRPr>
            </a:lvl1pPr>
          </a:lstStyle>
          <a:p>
            <a:r>
              <a:rPr lang="en-US" dirty="0"/>
              <a:t>Analysis Framework</a:t>
            </a:r>
          </a:p>
        </p:txBody>
      </p:sp>
    </p:spTree>
    <p:extLst>
      <p:ext uri="{BB962C8B-B14F-4D97-AF65-F5344CB8AC3E}">
        <p14:creationId xmlns:p14="http://schemas.microsoft.com/office/powerpoint/2010/main" val="3418683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2362-A71F-45E5-BFDA-BDDAA7922D89}"/>
              </a:ext>
            </a:extLst>
          </p:cNvPr>
          <p:cNvSpPr>
            <a:spLocks noGrp="1"/>
          </p:cNvSpPr>
          <p:nvPr>
            <p:ph type="title"/>
          </p:nvPr>
        </p:nvSpPr>
        <p:spPr>
          <a:xfrm>
            <a:off x="1676400" y="1371600"/>
            <a:ext cx="7067234" cy="492443"/>
          </a:xfrm>
        </p:spPr>
        <p:txBody>
          <a:bodyPr/>
          <a:lstStyle/>
          <a:p>
            <a:pPr marL="10478" algn="ctr" rtl="0">
              <a:spcBef>
                <a:spcPts val="83"/>
              </a:spcBef>
            </a:pPr>
            <a:r>
              <a:rPr kumimoji="1" lang="en-US" sz="3200" b="1" kern="1200" dirty="0">
                <a:effectLst>
                  <a:outerShdw blurRad="38100" dist="38100" dir="2700000" algn="tl">
                    <a:srgbClr val="000000">
                      <a:alpha val="43137"/>
                    </a:srgbClr>
                  </a:outerShdw>
                </a:effectLst>
                <a:cs typeface="+mn-cs"/>
              </a:rPr>
              <a:t>Space Efficiency</a:t>
            </a:r>
          </a:p>
        </p:txBody>
      </p:sp>
      <p:sp>
        <p:nvSpPr>
          <p:cNvPr id="3" name="Text Placeholder 2">
            <a:extLst>
              <a:ext uri="{FF2B5EF4-FFF2-40B4-BE49-F238E27FC236}">
                <a16:creationId xmlns:a16="http://schemas.microsoft.com/office/drawing/2014/main" id="{76FA3E09-3C83-4DC6-9CB5-D315A0CFF988}"/>
              </a:ext>
            </a:extLst>
          </p:cNvPr>
          <p:cNvSpPr>
            <a:spLocks noGrp="1"/>
          </p:cNvSpPr>
          <p:nvPr>
            <p:ph type="body" idx="1"/>
          </p:nvPr>
        </p:nvSpPr>
        <p:spPr>
          <a:xfrm>
            <a:off x="1066800" y="2438400"/>
            <a:ext cx="8153400" cy="2712730"/>
          </a:xfrm>
        </p:spPr>
        <p:txBody>
          <a:bodyPr/>
          <a:lstStyle/>
          <a:p>
            <a:pPr>
              <a:lnSpc>
                <a:spcPct val="150000"/>
              </a:lnSpc>
            </a:pPr>
            <a:r>
              <a:rPr lang="en-US" kern="1200" spc="-8" dirty="0">
                <a:solidFill>
                  <a:prstClr val="black"/>
                </a:solidFill>
                <a:latin typeface="+mn-lt"/>
                <a:cs typeface="Times New Roman" panose="02020603050405020304" pitchFamily="18" charset="0"/>
              </a:rPr>
              <a:t>Space complexity of an algorithm depends on following factors</a:t>
            </a:r>
          </a:p>
          <a:p>
            <a:pPr marL="235744" indent="-235744">
              <a:lnSpc>
                <a:spcPct val="150000"/>
              </a:lnSpc>
              <a:buFont typeface="Arial" panose="020B0604020202020204" pitchFamily="34" charset="0"/>
              <a:buChar char="•"/>
            </a:pPr>
            <a:r>
              <a:rPr lang="en-US" kern="1200" spc="-8" dirty="0">
                <a:solidFill>
                  <a:prstClr val="black"/>
                </a:solidFill>
                <a:latin typeface="+mn-lt"/>
                <a:cs typeface="Times New Roman" panose="02020603050405020304" pitchFamily="18" charset="0"/>
              </a:rPr>
              <a:t>Program Space</a:t>
            </a:r>
          </a:p>
          <a:p>
            <a:pPr marL="235744" indent="-235744">
              <a:lnSpc>
                <a:spcPct val="150000"/>
              </a:lnSpc>
              <a:buFont typeface="Arial" panose="020B0604020202020204" pitchFamily="34" charset="0"/>
              <a:buChar char="•"/>
            </a:pPr>
            <a:r>
              <a:rPr lang="en-US" kern="1200" spc="-8" dirty="0">
                <a:solidFill>
                  <a:prstClr val="black"/>
                </a:solidFill>
                <a:latin typeface="+mn-lt"/>
                <a:cs typeface="Times New Roman" panose="02020603050405020304" pitchFamily="18" charset="0"/>
              </a:rPr>
              <a:t>Data Space</a:t>
            </a:r>
          </a:p>
          <a:p>
            <a:pPr marL="235744" indent="-235744">
              <a:lnSpc>
                <a:spcPct val="150000"/>
              </a:lnSpc>
              <a:buFont typeface="Arial" panose="020B0604020202020204" pitchFamily="34" charset="0"/>
              <a:buChar char="•"/>
            </a:pPr>
            <a:r>
              <a:rPr lang="en-US" kern="1200" spc="-8" dirty="0">
                <a:solidFill>
                  <a:prstClr val="black"/>
                </a:solidFill>
                <a:latin typeface="+mn-lt"/>
                <a:cs typeface="Times New Roman" panose="02020603050405020304" pitchFamily="18" charset="0"/>
              </a:rPr>
              <a:t>Stack Space</a:t>
            </a:r>
          </a:p>
        </p:txBody>
      </p:sp>
    </p:spTree>
    <p:extLst>
      <p:ext uri="{BB962C8B-B14F-4D97-AF65-F5344CB8AC3E}">
        <p14:creationId xmlns:p14="http://schemas.microsoft.com/office/powerpoint/2010/main" val="2206746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A1B99E-0AEE-4361-AF6C-1558FC9526BC}"/>
              </a:ext>
            </a:extLst>
          </p:cNvPr>
          <p:cNvSpPr>
            <a:spLocks noGrp="1"/>
          </p:cNvSpPr>
          <p:nvPr>
            <p:ph type="body" idx="1"/>
          </p:nvPr>
        </p:nvSpPr>
        <p:spPr>
          <a:xfrm>
            <a:off x="334930" y="457200"/>
            <a:ext cx="9388539" cy="553998"/>
          </a:xfrm>
        </p:spPr>
        <p:txBody>
          <a:bodyPr/>
          <a:lstStyle/>
          <a:p>
            <a:pPr marL="10478" algn="ctr" rtl="0">
              <a:spcBef>
                <a:spcPts val="83"/>
              </a:spcBef>
            </a:pPr>
            <a:r>
              <a:rPr kumimoji="1" lang="en-US" sz="3600" b="1" kern="1200" dirty="0">
                <a:solidFill>
                  <a:srgbClr val="000099"/>
                </a:solidFill>
                <a:effectLst>
                  <a:outerShdw blurRad="38100" dist="38100" dir="2700000" algn="tl">
                    <a:srgbClr val="000000">
                      <a:alpha val="43137"/>
                    </a:srgbClr>
                  </a:outerShdw>
                </a:effectLst>
                <a:ea typeface="+mj-ea"/>
                <a:cs typeface="+mn-cs"/>
              </a:rPr>
              <a:t>Measuring an Input’s Size</a:t>
            </a:r>
          </a:p>
        </p:txBody>
      </p:sp>
      <p:sp>
        <p:nvSpPr>
          <p:cNvPr id="9" name="object 2">
            <a:extLst>
              <a:ext uri="{FF2B5EF4-FFF2-40B4-BE49-F238E27FC236}">
                <a16:creationId xmlns:a16="http://schemas.microsoft.com/office/drawing/2014/main" id="{2455A392-043F-4E41-9464-E87458732CC3}"/>
              </a:ext>
            </a:extLst>
          </p:cNvPr>
          <p:cNvSpPr txBox="1"/>
          <p:nvPr/>
        </p:nvSpPr>
        <p:spPr>
          <a:xfrm>
            <a:off x="540077" y="1371600"/>
            <a:ext cx="8978244" cy="5493828"/>
          </a:xfrm>
          <a:prstGeom prst="rect">
            <a:avLst/>
          </a:prstGeom>
        </p:spPr>
        <p:txBody>
          <a:bodyPr vert="horz" wrap="square" lIns="0" tIns="11001" rIns="0" bIns="0" rtlCol="0">
            <a:spAutoFit/>
          </a:bodyPr>
          <a:lstStyle/>
          <a:p>
            <a:pPr marL="292846" indent="-282893" algn="just">
              <a:lnSpc>
                <a:spcPct val="150000"/>
              </a:lnSpc>
              <a:buFont typeface="Arial" panose="020B0604020202020204" pitchFamily="34" charset="0"/>
              <a:buChar char="•"/>
              <a:tabLst>
                <a:tab pos="339471" algn="l"/>
                <a:tab pos="339995" algn="l"/>
              </a:tabLst>
            </a:pPr>
            <a:r>
              <a:rPr lang="en-US" sz="2400" dirty="0">
                <a:latin typeface="Calibri" panose="020F0502020204030204" pitchFamily="34" charset="0"/>
                <a:ea typeface="Calibri" panose="020F0502020204030204" pitchFamily="34" charset="0"/>
                <a:cs typeface="Calibri" panose="020F0502020204030204" pitchFamily="34" charset="0"/>
              </a:rPr>
              <a:t>Most algorithms run longer on larger inputs.</a:t>
            </a:r>
            <a:endPar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293370" indent="-282893" algn="just">
              <a:lnSpc>
                <a:spcPct val="150000"/>
              </a:lnSpc>
              <a:buFont typeface="Arial" panose="020B0604020202020204" pitchFamily="34" charset="0"/>
              <a:buChar char="•"/>
              <a:tabLst>
                <a:tab pos="293370" algn="l"/>
              </a:tabLst>
            </a:pPr>
            <a:r>
              <a:rPr lang="en-US" sz="2400" dirty="0">
                <a:latin typeface="Calibri" panose="020F0502020204030204" pitchFamily="34" charset="0"/>
                <a:ea typeface="Calibri" panose="020F0502020204030204" pitchFamily="34" charset="0"/>
                <a:cs typeface="Calibri" panose="020F0502020204030204" pitchFamily="34" charset="0"/>
              </a:rPr>
              <a:t>It takes longer time to sort larger arrays, multiply larger matrices and so on</a:t>
            </a:r>
            <a:endParaRPr lang="en-US" sz="2400" spc="-4"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297299" indent="-297299" algn="just">
              <a:lnSpc>
                <a:spcPct val="150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Therefore, it is logical to investigate an algorithm’s efficiency as a function of some parameter “n” indicating the algorithm’s input size.</a:t>
            </a:r>
            <a:r>
              <a:rPr lang="en-US" sz="2400" spc="-4" dirty="0">
                <a:solidFill>
                  <a:prstClr val="black"/>
                </a:solidFill>
                <a:latin typeface="Calibri" panose="020F0502020204030204" pitchFamily="34" charset="0"/>
                <a:ea typeface="Calibri" panose="020F0502020204030204" pitchFamily="34" charset="0"/>
                <a:cs typeface="Calibri" panose="020F0502020204030204" pitchFamily="34" charset="0"/>
              </a:rPr>
              <a:t> </a:t>
            </a:r>
          </a:p>
          <a:p>
            <a:pPr marL="297299" indent="-297299" algn="just">
              <a:lnSpc>
                <a:spcPct val="150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Here, the parameter “n” differs based on problem statement </a:t>
            </a:r>
          </a:p>
          <a:p>
            <a:pPr marL="297299" indent="-297299" algn="just">
              <a:lnSpc>
                <a:spcPct val="150000"/>
              </a:lnSpc>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Calibri" panose="020F0502020204030204" pitchFamily="34" charset="0"/>
              </a:rPr>
              <a:t>Ex 1:</a:t>
            </a:r>
            <a:r>
              <a:rPr lang="en-US" sz="2400" dirty="0">
                <a:latin typeface="Calibri" panose="020F0502020204030204" pitchFamily="34" charset="0"/>
                <a:ea typeface="Calibri" panose="020F0502020204030204" pitchFamily="34" charset="0"/>
                <a:cs typeface="Calibri" panose="020F0502020204030204" pitchFamily="34" charset="0"/>
              </a:rPr>
              <a:t>  Parameter “n” will be the size of the list for problems like searching, sorting</a:t>
            </a:r>
            <a:r>
              <a:rPr lang="en-US" sz="2400" spc="-4" dirty="0">
                <a:solidFill>
                  <a:prstClr val="black"/>
                </a:solidFill>
                <a:latin typeface="Calibri" panose="020F0502020204030204" pitchFamily="34" charset="0"/>
                <a:ea typeface="Calibri" panose="020F0502020204030204" pitchFamily="34" charset="0"/>
                <a:cs typeface="Calibri" panose="020F0502020204030204" pitchFamily="34" charset="0"/>
              </a:rPr>
              <a:t>.</a:t>
            </a:r>
          </a:p>
          <a:p>
            <a:pPr marL="297299" indent="-297299" algn="just">
              <a:lnSpc>
                <a:spcPct val="150000"/>
              </a:lnSpc>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Calibri" panose="020F0502020204030204" pitchFamily="34" charset="0"/>
              </a:rPr>
              <a:t>Ex 2 : </a:t>
            </a:r>
            <a:r>
              <a:rPr lang="en-US" sz="2400" dirty="0">
                <a:latin typeface="Calibri" panose="020F0502020204030204" pitchFamily="34" charset="0"/>
                <a:ea typeface="Calibri" panose="020F0502020204030204" pitchFamily="34" charset="0"/>
                <a:cs typeface="Calibri" panose="020F0502020204030204" pitchFamily="34" charset="0"/>
              </a:rPr>
              <a:t>In case of evaluating a polynomial of degree n, parameter will be in terms of polynomial degree or the number of coefficients.</a:t>
            </a:r>
            <a:endParaRPr lang="en-US" sz="2400" spc="-4"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43730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B3D3D-1E32-4010-805D-A5853A85ED80}"/>
              </a:ext>
            </a:extLst>
          </p:cNvPr>
          <p:cNvSpPr>
            <a:spLocks noGrp="1"/>
          </p:cNvSpPr>
          <p:nvPr>
            <p:ph type="title"/>
          </p:nvPr>
        </p:nvSpPr>
        <p:spPr>
          <a:xfrm>
            <a:off x="965200" y="2286000"/>
            <a:ext cx="8304054" cy="3693319"/>
          </a:xfrm>
        </p:spPr>
        <p:txBody>
          <a:bodyPr/>
          <a:lstStyle/>
          <a:p>
            <a:r>
              <a:rPr lang="en-US" sz="2400" kern="1200" dirty="0">
                <a:solidFill>
                  <a:schemeClr val="tx1"/>
                </a:solidFill>
                <a:latin typeface="+mn-lt"/>
                <a:ea typeface="+mn-ea"/>
                <a:cs typeface="Times New Roman" panose="02020603050405020304" pitchFamily="18" charset="0"/>
              </a:rPr>
              <a:t>Using some standard unit of time for measuring running time like seconds, milliseconds has its own drawbacks</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Speed of a particular computer</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Compiler used in generating the machine code</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Programming language used</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Quality of a program</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So, we need a metric to measure an algorithm time efficiency that does not depend on these extraneous factors.</a:t>
            </a:r>
            <a:r>
              <a:rPr lang="en-US" sz="2400" dirty="0">
                <a:solidFill>
                  <a:schemeClr val="tx1"/>
                </a:solidFill>
                <a:latin typeface="+mn-lt"/>
              </a:rPr>
              <a:t/>
            </a:r>
            <a:br>
              <a:rPr lang="en-US" sz="2400" dirty="0">
                <a:solidFill>
                  <a:schemeClr val="tx1"/>
                </a:solidFill>
                <a:latin typeface="+mn-lt"/>
              </a:rPr>
            </a:br>
            <a:endParaRPr lang="en-US" sz="2400" dirty="0">
              <a:solidFill>
                <a:schemeClr val="tx1"/>
              </a:solidFill>
              <a:latin typeface="+mn-lt"/>
            </a:endParaRPr>
          </a:p>
        </p:txBody>
      </p:sp>
      <p:sp>
        <p:nvSpPr>
          <p:cNvPr id="3" name="Text Placeholder 2">
            <a:extLst>
              <a:ext uri="{FF2B5EF4-FFF2-40B4-BE49-F238E27FC236}">
                <a16:creationId xmlns:a16="http://schemas.microsoft.com/office/drawing/2014/main" id="{643CCA5D-AFEA-4CAE-9C48-7932019EEA24}"/>
              </a:ext>
            </a:extLst>
          </p:cNvPr>
          <p:cNvSpPr>
            <a:spLocks noGrp="1"/>
          </p:cNvSpPr>
          <p:nvPr>
            <p:ph type="body" idx="1"/>
          </p:nvPr>
        </p:nvSpPr>
        <p:spPr>
          <a:xfrm>
            <a:off x="591915" y="914400"/>
            <a:ext cx="8702739" cy="553998"/>
          </a:xfrm>
        </p:spPr>
        <p:txBody>
          <a:bodyPr/>
          <a:lstStyle/>
          <a:p>
            <a:pPr algn="ctr"/>
            <a:r>
              <a:rPr lang="en-US" sz="2970" b="1" kern="1200" spc="-4" dirty="0">
                <a:solidFill>
                  <a:prstClr val="black"/>
                </a:solidFill>
                <a:ea typeface="+mj-ea"/>
                <a:cs typeface="+mn-cs"/>
              </a:rPr>
              <a:t>    </a:t>
            </a:r>
            <a:r>
              <a:rPr kumimoji="1" lang="en-US" sz="3600" b="1" kern="1200" dirty="0">
                <a:solidFill>
                  <a:srgbClr val="000099"/>
                </a:solidFill>
                <a:effectLst>
                  <a:outerShdw blurRad="38100" dist="38100" dir="2700000" algn="tl">
                    <a:srgbClr val="000000">
                      <a:alpha val="43137"/>
                    </a:srgbClr>
                  </a:outerShdw>
                </a:effectLst>
                <a:ea typeface="+mj-ea"/>
                <a:cs typeface="+mn-cs"/>
              </a:rPr>
              <a:t>Units for Measuring Running Time</a:t>
            </a:r>
          </a:p>
        </p:txBody>
      </p:sp>
    </p:spTree>
    <p:extLst>
      <p:ext uri="{BB962C8B-B14F-4D97-AF65-F5344CB8AC3E}">
        <p14:creationId xmlns:p14="http://schemas.microsoft.com/office/powerpoint/2010/main" val="2312268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F8DDC-77DE-4056-B8FA-8364673FF414}"/>
              </a:ext>
            </a:extLst>
          </p:cNvPr>
          <p:cNvSpPr>
            <a:spLocks noGrp="1"/>
          </p:cNvSpPr>
          <p:nvPr>
            <p:ph type="title"/>
          </p:nvPr>
        </p:nvSpPr>
        <p:spPr>
          <a:xfrm>
            <a:off x="507810" y="1139666"/>
            <a:ext cx="9042780" cy="6647974"/>
          </a:xfrm>
        </p:spPr>
        <p:txBody>
          <a:bodyPr/>
          <a:lstStyle/>
          <a:p>
            <a:pPr>
              <a:spcBef>
                <a:spcPts val="300"/>
              </a:spcBef>
              <a:spcAft>
                <a:spcPts val="300"/>
              </a:spcAft>
            </a:pPr>
            <a:r>
              <a:rPr lang="en-US" sz="2400" kern="1200" dirty="0">
                <a:solidFill>
                  <a:schemeClr val="tx1"/>
                </a:solidFill>
                <a:latin typeface="+mn-lt"/>
                <a:ea typeface="+mn-ea"/>
                <a:cs typeface="Times New Roman" panose="02020603050405020304" pitchFamily="18" charset="0"/>
              </a:rPr>
              <a:t>The operation that is most time-consuming operation in an algorithm, which is in the innermost loop in an algorithm.</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This operation is contributing the most to the total running time.</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The basic operation is computed by the number of times it is executed</a:t>
            </a:r>
            <a:br>
              <a:rPr lang="en-US" sz="2400" kern="1200" dirty="0">
                <a:solidFill>
                  <a:schemeClr val="tx1"/>
                </a:solidFill>
                <a:latin typeface="+mn-lt"/>
                <a:ea typeface="+mn-ea"/>
                <a:cs typeface="Times New Roman" panose="02020603050405020304" pitchFamily="18" charset="0"/>
              </a:rPr>
            </a:br>
            <a:r>
              <a:rPr lang="en-US" sz="2400" kern="1200" dirty="0">
                <a:latin typeface="+mn-lt"/>
                <a:ea typeface="+mn-ea"/>
                <a:cs typeface="Times New Roman" panose="02020603050405020304" pitchFamily="18" charset="0"/>
              </a:rPr>
              <a:t/>
            </a:r>
            <a:br>
              <a:rPr lang="en-US" sz="2400" kern="1200" dirty="0">
                <a:latin typeface="+mn-lt"/>
                <a:ea typeface="+mn-ea"/>
                <a:cs typeface="Times New Roman" panose="02020603050405020304" pitchFamily="18" charset="0"/>
              </a:rPr>
            </a:br>
            <a:r>
              <a:rPr lang="en-US" sz="2400" b="1" kern="1200" dirty="0">
                <a:solidFill>
                  <a:srgbClr val="002060"/>
                </a:solidFill>
                <a:latin typeface="+mn-lt"/>
                <a:ea typeface="+mn-ea"/>
                <a:cs typeface="Times New Roman" panose="02020603050405020304" pitchFamily="18" charset="0"/>
              </a:rPr>
              <a:t>For Example :</a:t>
            </a:r>
            <a:r>
              <a:rPr lang="en-US" sz="2400" kern="1200" dirty="0">
                <a:latin typeface="+mn-lt"/>
                <a:ea typeface="+mn-ea"/>
                <a:cs typeface="Times New Roman" panose="02020603050405020304" pitchFamily="18" charset="0"/>
              </a:rPr>
              <a:t/>
            </a:r>
            <a:br>
              <a:rPr lang="en-US" sz="2400" kern="1200" dirty="0">
                <a:latin typeface="+mn-lt"/>
                <a:ea typeface="+mn-ea"/>
                <a:cs typeface="Times New Roman" panose="02020603050405020304" pitchFamily="18" charset="0"/>
              </a:rPr>
            </a:br>
            <a:r>
              <a:rPr lang="en-US" sz="2400" kern="1200" dirty="0">
                <a:latin typeface="+mn-lt"/>
                <a:ea typeface="+mn-ea"/>
                <a:cs typeface="Times New Roman" panose="02020603050405020304" pitchFamily="18" charset="0"/>
              </a:rPr>
              <a:t>// </a:t>
            </a:r>
            <a:r>
              <a:rPr lang="en-US" sz="2400" kern="1200" dirty="0">
                <a:solidFill>
                  <a:schemeClr val="tx1"/>
                </a:solidFill>
                <a:latin typeface="+mn-lt"/>
                <a:ea typeface="+mn-ea"/>
                <a:cs typeface="Times New Roman" panose="02020603050405020304" pitchFamily="18" charset="0"/>
              </a:rPr>
              <a:t>Addition of two matrices</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void </a:t>
            </a:r>
            <a:r>
              <a:rPr lang="en-US" sz="2400" kern="1200" dirty="0" err="1">
                <a:solidFill>
                  <a:schemeClr val="tx1"/>
                </a:solidFill>
                <a:latin typeface="+mn-lt"/>
                <a:ea typeface="+mn-ea"/>
                <a:cs typeface="Times New Roman" panose="02020603050405020304" pitchFamily="18" charset="0"/>
              </a:rPr>
              <a:t>addmatrix</a:t>
            </a:r>
            <a:r>
              <a:rPr lang="en-US" sz="2400" kern="1200" dirty="0">
                <a:solidFill>
                  <a:schemeClr val="tx1"/>
                </a:solidFill>
                <a:latin typeface="+mn-lt"/>
                <a:ea typeface="+mn-ea"/>
                <a:cs typeface="Times New Roman" panose="02020603050405020304" pitchFamily="18" charset="0"/>
              </a:rPr>
              <a:t>(int a[][], int b[][])</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int </a:t>
            </a:r>
            <a:r>
              <a:rPr lang="en-US" sz="2400" kern="1200" dirty="0" err="1">
                <a:solidFill>
                  <a:schemeClr val="tx1"/>
                </a:solidFill>
                <a:latin typeface="+mn-lt"/>
                <a:ea typeface="+mn-ea"/>
                <a:cs typeface="Times New Roman" panose="02020603050405020304" pitchFamily="18" charset="0"/>
              </a:rPr>
              <a:t>i,j,c</a:t>
            </a:r>
            <a:r>
              <a:rPr lang="en-US" sz="2400" kern="1200" dirty="0">
                <a:solidFill>
                  <a:schemeClr val="tx1"/>
                </a:solidFill>
                <a:latin typeface="+mn-lt"/>
                <a:ea typeface="+mn-ea"/>
                <a:cs typeface="Times New Roman" panose="02020603050405020304" pitchFamily="18" charset="0"/>
              </a:rPr>
              <a:t>[][];</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for </a:t>
            </a:r>
            <a:r>
              <a:rPr lang="en-US" sz="2400" kern="1200" dirty="0" err="1">
                <a:solidFill>
                  <a:schemeClr val="tx1"/>
                </a:solidFill>
                <a:latin typeface="+mn-lt"/>
                <a:ea typeface="+mn-ea"/>
                <a:cs typeface="Times New Roman" panose="02020603050405020304" pitchFamily="18" charset="0"/>
              </a:rPr>
              <a:t>i</a:t>
            </a:r>
            <a:r>
              <a:rPr lang="en-US" sz="2400" kern="1200" dirty="0">
                <a:solidFill>
                  <a:schemeClr val="tx1"/>
                </a:solidFill>
                <a:latin typeface="+mn-lt"/>
                <a:ea typeface="+mn-ea"/>
                <a:cs typeface="Times New Roman" panose="02020603050405020304" pitchFamily="18" charset="0"/>
              </a:rPr>
              <a:t>=1 to n</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for j=1 to n</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c[</a:t>
            </a:r>
            <a:r>
              <a:rPr lang="en-US" sz="2400" kern="1200" dirty="0" err="1">
                <a:solidFill>
                  <a:schemeClr val="tx1"/>
                </a:solidFill>
                <a:latin typeface="+mn-lt"/>
                <a:ea typeface="+mn-ea"/>
                <a:cs typeface="Times New Roman" panose="02020603050405020304" pitchFamily="18" charset="0"/>
              </a:rPr>
              <a:t>i</a:t>
            </a:r>
            <a:r>
              <a:rPr lang="en-US" sz="2400" kern="1200" dirty="0">
                <a:solidFill>
                  <a:schemeClr val="tx1"/>
                </a:solidFill>
                <a:latin typeface="+mn-lt"/>
                <a:ea typeface="+mn-ea"/>
                <a:cs typeface="Times New Roman" panose="02020603050405020304" pitchFamily="18" charset="0"/>
              </a:rPr>
              <a:t>][j]=a[</a:t>
            </a:r>
            <a:r>
              <a:rPr lang="en-US" sz="2400" kern="1200" dirty="0" err="1">
                <a:solidFill>
                  <a:schemeClr val="tx1"/>
                </a:solidFill>
                <a:latin typeface="+mn-lt"/>
                <a:ea typeface="+mn-ea"/>
                <a:cs typeface="Times New Roman" panose="02020603050405020304" pitchFamily="18" charset="0"/>
              </a:rPr>
              <a:t>i</a:t>
            </a:r>
            <a:r>
              <a:rPr lang="en-US" sz="2400" kern="1200" dirty="0">
                <a:solidFill>
                  <a:schemeClr val="tx1"/>
                </a:solidFill>
                <a:latin typeface="+mn-lt"/>
                <a:ea typeface="+mn-ea"/>
                <a:cs typeface="Times New Roman" panose="02020603050405020304" pitchFamily="18" charset="0"/>
              </a:rPr>
              <a:t>][j]+b[</a:t>
            </a:r>
            <a:r>
              <a:rPr lang="en-US" sz="2400" kern="1200" dirty="0" err="1">
                <a:solidFill>
                  <a:schemeClr val="tx1"/>
                </a:solidFill>
                <a:latin typeface="+mn-lt"/>
                <a:ea typeface="+mn-ea"/>
                <a:cs typeface="Times New Roman" panose="02020603050405020304" pitchFamily="18" charset="0"/>
              </a:rPr>
              <a:t>i</a:t>
            </a:r>
            <a:r>
              <a:rPr lang="en-US" sz="2400" kern="1200" dirty="0">
                <a:solidFill>
                  <a:schemeClr val="tx1"/>
                </a:solidFill>
                <a:latin typeface="+mn-lt"/>
                <a:ea typeface="+mn-ea"/>
                <a:cs typeface="Times New Roman" panose="02020603050405020304" pitchFamily="18" charset="0"/>
              </a:rPr>
              <a:t>][j]</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end for</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  end for</a:t>
            </a:r>
            <a:br>
              <a:rPr lang="en-US" sz="2400" kern="1200" dirty="0">
                <a:solidFill>
                  <a:schemeClr val="tx1"/>
                </a:solidFill>
                <a:latin typeface="+mn-lt"/>
                <a:ea typeface="+mn-ea"/>
                <a:cs typeface="Times New Roman" panose="02020603050405020304" pitchFamily="18" charset="0"/>
              </a:rPr>
            </a:br>
            <a:r>
              <a:rPr lang="en-US" sz="2400" kern="1200" dirty="0">
                <a:solidFill>
                  <a:schemeClr val="tx1"/>
                </a:solidFill>
                <a:latin typeface="+mn-lt"/>
                <a:ea typeface="+mn-ea"/>
                <a:cs typeface="Times New Roman" panose="02020603050405020304" pitchFamily="18" charset="0"/>
              </a:rPr>
              <a:t>}</a:t>
            </a:r>
          </a:p>
        </p:txBody>
      </p:sp>
      <p:sp>
        <p:nvSpPr>
          <p:cNvPr id="3" name="Text Placeholder 2">
            <a:extLst>
              <a:ext uri="{FF2B5EF4-FFF2-40B4-BE49-F238E27FC236}">
                <a16:creationId xmlns:a16="http://schemas.microsoft.com/office/drawing/2014/main" id="{B26C2543-654C-4D45-B2CB-00136167D6A8}"/>
              </a:ext>
            </a:extLst>
          </p:cNvPr>
          <p:cNvSpPr>
            <a:spLocks noGrp="1"/>
          </p:cNvSpPr>
          <p:nvPr>
            <p:ph type="body" idx="1"/>
          </p:nvPr>
        </p:nvSpPr>
        <p:spPr>
          <a:xfrm>
            <a:off x="774266" y="381000"/>
            <a:ext cx="8509868" cy="553998"/>
          </a:xfrm>
        </p:spPr>
        <p:txBody>
          <a:bodyPr/>
          <a:lstStyle/>
          <a:p>
            <a:pPr algn="ctr"/>
            <a:r>
              <a:rPr lang="en-US" sz="2970" b="1" kern="1200" spc="-4" dirty="0">
                <a:solidFill>
                  <a:prstClr val="black"/>
                </a:solidFill>
                <a:ea typeface="+mj-ea"/>
                <a:cs typeface="+mn-cs"/>
              </a:rPr>
              <a:t>    </a:t>
            </a:r>
            <a:r>
              <a:rPr kumimoji="1" lang="en-US" sz="3600" b="1" kern="1200" dirty="0">
                <a:solidFill>
                  <a:srgbClr val="000099"/>
                </a:solidFill>
                <a:effectLst>
                  <a:outerShdw blurRad="38100" dist="38100" dir="2700000" algn="tl">
                    <a:srgbClr val="000000">
                      <a:alpha val="43137"/>
                    </a:srgbClr>
                  </a:outerShdw>
                </a:effectLst>
                <a:ea typeface="+mj-ea"/>
                <a:cs typeface="+mn-cs"/>
              </a:rPr>
              <a:t>Basic Operation</a:t>
            </a:r>
          </a:p>
        </p:txBody>
      </p:sp>
    </p:spTree>
    <p:extLst>
      <p:ext uri="{BB962C8B-B14F-4D97-AF65-F5344CB8AC3E}">
        <p14:creationId xmlns:p14="http://schemas.microsoft.com/office/powerpoint/2010/main" val="3867127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BF4062D5-0411-4546-82C7-59D9694898AF}"/>
              </a:ext>
            </a:extLst>
          </p:cNvPr>
          <p:cNvSpPr>
            <a:spLocks noGrp="1" noChangeArrowheads="1"/>
          </p:cNvSpPr>
          <p:nvPr>
            <p:ph type="title"/>
          </p:nvPr>
        </p:nvSpPr>
        <p:spPr>
          <a:xfrm>
            <a:off x="763270" y="733044"/>
            <a:ext cx="8531860" cy="553998"/>
          </a:xfrm>
        </p:spPr>
        <p:txBody>
          <a:bodyPr/>
          <a:lstStyle/>
          <a:p>
            <a:pPr algn="ctr">
              <a:defRPr/>
            </a:pPr>
            <a:r>
              <a:rPr kumimoji="1" lang="en-US" altLang="en-US" b="1" kern="1200" dirty="0">
                <a:effectLst>
                  <a:outerShdw blurRad="38100" dist="38100" dir="2700000" algn="tl">
                    <a:srgbClr val="000000">
                      <a:alpha val="43137"/>
                    </a:srgbClr>
                  </a:outerShdw>
                </a:effectLst>
                <a:cs typeface="+mn-cs"/>
              </a:rPr>
              <a:t>Theoretical analysis of time efficiency</a:t>
            </a:r>
          </a:p>
        </p:txBody>
      </p:sp>
      <p:sp>
        <p:nvSpPr>
          <p:cNvPr id="190467" name="Rectangle 3">
            <a:extLst>
              <a:ext uri="{FF2B5EF4-FFF2-40B4-BE49-F238E27FC236}">
                <a16:creationId xmlns:a16="http://schemas.microsoft.com/office/drawing/2014/main" id="{01276F40-A503-40FA-94E6-607040A70A29}"/>
              </a:ext>
            </a:extLst>
          </p:cNvPr>
          <p:cNvSpPr>
            <a:spLocks noGrp="1" noChangeArrowheads="1"/>
          </p:cNvSpPr>
          <p:nvPr>
            <p:ph type="body" idx="1"/>
          </p:nvPr>
        </p:nvSpPr>
        <p:spPr>
          <a:xfrm>
            <a:off x="1143000" y="1787539"/>
            <a:ext cx="7772400" cy="3077766"/>
          </a:xfrm>
        </p:spPr>
        <p:txBody>
          <a:bodyPr/>
          <a:lstStyle/>
          <a:p>
            <a:pPr algn="just">
              <a:buFont typeface="Monotype Sorts" pitchFamily="2" charset="2"/>
              <a:buNone/>
              <a:defRPr/>
            </a:pPr>
            <a:r>
              <a:rPr lang="en-US" altLang="en-US" b="1" dirty="0">
                <a:solidFill>
                  <a:srgbClr val="002060"/>
                </a:solidFill>
                <a:effectLst/>
                <a:latin typeface="+mn-lt"/>
              </a:rPr>
              <a:t>Time efficiency </a:t>
            </a:r>
            <a:r>
              <a:rPr lang="en-US" altLang="en-US" dirty="0">
                <a:effectLst/>
                <a:latin typeface="+mn-lt"/>
              </a:rPr>
              <a:t>is analyzed by determining the number of repetitions of the </a:t>
            </a:r>
            <a:r>
              <a:rPr lang="en-US" altLang="en-US" i="1" u="sng" dirty="0">
                <a:effectLst/>
                <a:latin typeface="+mn-lt"/>
              </a:rPr>
              <a:t>basic operation</a:t>
            </a:r>
            <a:r>
              <a:rPr lang="en-US" altLang="en-US" dirty="0">
                <a:effectLst/>
                <a:latin typeface="+mn-lt"/>
              </a:rPr>
              <a:t> as a function of </a:t>
            </a:r>
            <a:r>
              <a:rPr lang="en-US" altLang="en-US" i="1" u="sng" dirty="0">
                <a:effectLst/>
                <a:latin typeface="+mn-lt"/>
              </a:rPr>
              <a:t>input size</a:t>
            </a:r>
          </a:p>
          <a:p>
            <a:pPr algn="just">
              <a:defRPr/>
            </a:pPr>
            <a:endParaRPr lang="en-US" altLang="en-US" i="1" u="sng" dirty="0">
              <a:effectLst/>
              <a:latin typeface="+mn-lt"/>
            </a:endParaRPr>
          </a:p>
          <a:p>
            <a:pPr algn="just">
              <a:defRPr/>
            </a:pPr>
            <a:r>
              <a:rPr lang="en-US" altLang="en-US" b="1" i="1" u="sng" dirty="0">
                <a:solidFill>
                  <a:srgbClr val="002060"/>
                </a:solidFill>
                <a:effectLst/>
                <a:latin typeface="+mn-lt"/>
              </a:rPr>
              <a:t>Basic operation</a:t>
            </a:r>
            <a:r>
              <a:rPr lang="en-US" altLang="en-US" dirty="0">
                <a:effectLst/>
                <a:latin typeface="+mn-lt"/>
              </a:rPr>
              <a:t>: the operation that contributes most towards the running time of the algorithm</a:t>
            </a:r>
          </a:p>
          <a:p>
            <a:pPr>
              <a:defRPr/>
            </a:pPr>
            <a:endParaRPr lang="en-US" altLang="en-US" dirty="0"/>
          </a:p>
          <a:p>
            <a:pPr>
              <a:defRPr/>
            </a:pPr>
            <a:endParaRPr lang="en-US" altLang="en-US" dirty="0"/>
          </a:p>
          <a:p>
            <a:pPr>
              <a:buFont typeface="Monotype Sorts" pitchFamily="2" charset="2"/>
              <a:buNone/>
              <a:defRPr/>
            </a:pPr>
            <a:r>
              <a:rPr lang="en-US" altLang="en-US" sz="2310" i="1" dirty="0"/>
              <a:t>                                      </a:t>
            </a:r>
            <a:r>
              <a:rPr lang="en-US" altLang="en-US" sz="3200" b="1" i="1" dirty="0">
                <a:solidFill>
                  <a:srgbClr val="002060"/>
                </a:solidFill>
              </a:rPr>
              <a:t>T</a:t>
            </a:r>
            <a:r>
              <a:rPr lang="en-US" altLang="en-US" sz="3200" b="1" dirty="0">
                <a:solidFill>
                  <a:srgbClr val="002060"/>
                </a:solidFill>
              </a:rPr>
              <a:t>(</a:t>
            </a:r>
            <a:r>
              <a:rPr lang="en-US" altLang="en-US" sz="3200" b="1" i="1" dirty="0">
                <a:solidFill>
                  <a:srgbClr val="002060"/>
                </a:solidFill>
              </a:rPr>
              <a:t>n</a:t>
            </a:r>
            <a:r>
              <a:rPr lang="en-US" altLang="en-US" sz="3200" b="1" dirty="0">
                <a:solidFill>
                  <a:srgbClr val="002060"/>
                </a:solidFill>
              </a:rPr>
              <a:t>) </a:t>
            </a:r>
            <a:r>
              <a:rPr lang="en-US" altLang="en-US" sz="3200" b="1" dirty="0">
                <a:solidFill>
                  <a:srgbClr val="002060"/>
                </a:solidFill>
                <a:latin typeface="Lucida Grande" pitchFamily="84" charset="0"/>
                <a:cs typeface="Times New Roman" panose="02020603050405020304" pitchFamily="18" charset="0"/>
              </a:rPr>
              <a:t>≈</a:t>
            </a:r>
            <a:r>
              <a:rPr lang="en-US" altLang="en-US" sz="3200" b="1" dirty="0">
                <a:solidFill>
                  <a:srgbClr val="002060"/>
                </a:solidFill>
              </a:rPr>
              <a:t> </a:t>
            </a:r>
            <a:r>
              <a:rPr lang="en-US" altLang="en-US" sz="3200" b="1" i="1" dirty="0" err="1">
                <a:solidFill>
                  <a:srgbClr val="002060"/>
                </a:solidFill>
              </a:rPr>
              <a:t>c</a:t>
            </a:r>
            <a:r>
              <a:rPr lang="en-US" altLang="en-US" sz="3200" b="1" i="1" baseline="-25000" dirty="0" err="1">
                <a:solidFill>
                  <a:srgbClr val="002060"/>
                </a:solidFill>
              </a:rPr>
              <a:t>op</a:t>
            </a:r>
            <a:r>
              <a:rPr lang="en-US" altLang="en-US" sz="3200" b="1" i="1" dirty="0" err="1">
                <a:solidFill>
                  <a:srgbClr val="002060"/>
                </a:solidFill>
              </a:rPr>
              <a:t>C</a:t>
            </a:r>
            <a:r>
              <a:rPr lang="en-US" altLang="en-US" sz="3200" b="1" dirty="0">
                <a:solidFill>
                  <a:srgbClr val="002060"/>
                </a:solidFill>
              </a:rPr>
              <a:t>(</a:t>
            </a:r>
            <a:r>
              <a:rPr lang="en-US" altLang="en-US" sz="3200" b="1" i="1" dirty="0">
                <a:solidFill>
                  <a:srgbClr val="002060"/>
                </a:solidFill>
              </a:rPr>
              <a:t>n</a:t>
            </a:r>
            <a:r>
              <a:rPr lang="en-US" altLang="en-US" sz="3200" b="1" dirty="0">
                <a:solidFill>
                  <a:srgbClr val="002060"/>
                </a:solidFill>
              </a:rPr>
              <a:t>)</a:t>
            </a:r>
            <a:endParaRPr lang="en-US" altLang="en-US" sz="2640" b="1" dirty="0">
              <a:solidFill>
                <a:srgbClr val="002060"/>
              </a:solidFill>
            </a:endParaRPr>
          </a:p>
        </p:txBody>
      </p:sp>
      <p:grpSp>
        <p:nvGrpSpPr>
          <p:cNvPr id="7172" name="Group 15">
            <a:extLst>
              <a:ext uri="{FF2B5EF4-FFF2-40B4-BE49-F238E27FC236}">
                <a16:creationId xmlns:a16="http://schemas.microsoft.com/office/drawing/2014/main" id="{3C20A8C9-8131-47F6-9521-A9925AA3C030}"/>
              </a:ext>
            </a:extLst>
          </p:cNvPr>
          <p:cNvGrpSpPr>
            <a:grpSpLocks/>
          </p:cNvGrpSpPr>
          <p:nvPr/>
        </p:nvGrpSpPr>
        <p:grpSpPr bwMode="auto">
          <a:xfrm>
            <a:off x="2020847" y="3657600"/>
            <a:ext cx="6016705" cy="2522458"/>
            <a:chOff x="504" y="2474"/>
            <a:chExt cx="4594" cy="1926"/>
          </a:xfrm>
        </p:grpSpPr>
        <p:sp>
          <p:nvSpPr>
            <p:cNvPr id="7173" name="Text Box 4">
              <a:extLst>
                <a:ext uri="{FF2B5EF4-FFF2-40B4-BE49-F238E27FC236}">
                  <a16:creationId xmlns:a16="http://schemas.microsoft.com/office/drawing/2014/main" id="{C24E6F0D-3317-4C02-AA13-D005EF1A48B2}"/>
                </a:ext>
              </a:extLst>
            </p:cNvPr>
            <p:cNvSpPr txBox="1">
              <a:spLocks noChangeArrowheads="1"/>
            </p:cNvSpPr>
            <p:nvPr/>
          </p:nvSpPr>
          <p:spPr bwMode="auto">
            <a:xfrm>
              <a:off x="504" y="3429"/>
              <a:ext cx="1145" cy="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dirty="0"/>
                <a:t>running time</a:t>
              </a:r>
            </a:p>
          </p:txBody>
        </p:sp>
        <p:sp>
          <p:nvSpPr>
            <p:cNvPr id="7174" name="Text Box 5">
              <a:extLst>
                <a:ext uri="{FF2B5EF4-FFF2-40B4-BE49-F238E27FC236}">
                  <a16:creationId xmlns:a16="http://schemas.microsoft.com/office/drawing/2014/main" id="{7156C629-7E62-4F0D-8D75-6A4D89725D5C}"/>
                </a:ext>
              </a:extLst>
            </p:cNvPr>
            <p:cNvSpPr txBox="1">
              <a:spLocks noChangeArrowheads="1"/>
            </p:cNvSpPr>
            <p:nvPr/>
          </p:nvSpPr>
          <p:spPr bwMode="auto">
            <a:xfrm>
              <a:off x="1476" y="3860"/>
              <a:ext cx="1606" cy="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dirty="0"/>
                <a:t>execution time</a:t>
              </a:r>
            </a:p>
            <a:p>
              <a:pPr eaLnBrk="0" fontAlgn="base" hangingPunct="0">
                <a:spcBef>
                  <a:spcPct val="0"/>
                </a:spcBef>
                <a:spcAft>
                  <a:spcPct val="0"/>
                </a:spcAft>
              </a:pPr>
              <a:r>
                <a:rPr lang="en-US" altLang="en-US" sz="2000" dirty="0"/>
                <a:t>for basic operation</a:t>
              </a:r>
            </a:p>
          </p:txBody>
        </p:sp>
        <p:sp>
          <p:nvSpPr>
            <p:cNvPr id="7175" name="Text Box 6">
              <a:extLst>
                <a:ext uri="{FF2B5EF4-FFF2-40B4-BE49-F238E27FC236}">
                  <a16:creationId xmlns:a16="http://schemas.microsoft.com/office/drawing/2014/main" id="{2C64D70B-F0AD-4402-B09C-FE45F16BFE47}"/>
                </a:ext>
              </a:extLst>
            </p:cNvPr>
            <p:cNvSpPr txBox="1">
              <a:spLocks noChangeArrowheads="1"/>
            </p:cNvSpPr>
            <p:nvPr/>
          </p:nvSpPr>
          <p:spPr bwMode="auto">
            <a:xfrm>
              <a:off x="3323" y="3598"/>
              <a:ext cx="1775" cy="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dirty="0"/>
                <a:t>Number of times basic operation is executed</a:t>
              </a:r>
            </a:p>
          </p:txBody>
        </p:sp>
        <p:sp>
          <p:nvSpPr>
            <p:cNvPr id="7176" name="Line 7">
              <a:extLst>
                <a:ext uri="{FF2B5EF4-FFF2-40B4-BE49-F238E27FC236}">
                  <a16:creationId xmlns:a16="http://schemas.microsoft.com/office/drawing/2014/main" id="{D5466E5A-1F8D-4BD4-BA22-03194EB025FC}"/>
                </a:ext>
              </a:extLst>
            </p:cNvPr>
            <p:cNvSpPr>
              <a:spLocks noChangeShapeType="1"/>
            </p:cNvSpPr>
            <p:nvPr/>
          </p:nvSpPr>
          <p:spPr bwMode="auto">
            <a:xfrm flipV="1">
              <a:off x="1271" y="3233"/>
              <a:ext cx="508" cy="288"/>
            </a:xfrm>
            <a:prstGeom prst="line">
              <a:avLst/>
            </a:prstGeom>
            <a:noFill/>
            <a:ln w="38100">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980">
                <a:solidFill>
                  <a:srgbClr val="FFFFFF"/>
                </a:solidFill>
                <a:latin typeface="Times New Roman" panose="02020603050405020304" pitchFamily="18" charset="0"/>
              </a:endParaRPr>
            </a:p>
          </p:txBody>
        </p:sp>
        <p:sp>
          <p:nvSpPr>
            <p:cNvPr id="7177" name="Line 8">
              <a:extLst>
                <a:ext uri="{FF2B5EF4-FFF2-40B4-BE49-F238E27FC236}">
                  <a16:creationId xmlns:a16="http://schemas.microsoft.com/office/drawing/2014/main" id="{33FD0E20-AEB7-4F30-B623-39C1124CA074}"/>
                </a:ext>
              </a:extLst>
            </p:cNvPr>
            <p:cNvSpPr>
              <a:spLocks noChangeShapeType="1"/>
            </p:cNvSpPr>
            <p:nvPr/>
          </p:nvSpPr>
          <p:spPr bwMode="auto">
            <a:xfrm flipV="1">
              <a:off x="2460" y="3373"/>
              <a:ext cx="234" cy="541"/>
            </a:xfrm>
            <a:prstGeom prst="line">
              <a:avLst/>
            </a:prstGeom>
            <a:noFill/>
            <a:ln w="38100">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980">
                <a:solidFill>
                  <a:srgbClr val="FFFFFF"/>
                </a:solidFill>
                <a:latin typeface="Times New Roman" panose="02020603050405020304" pitchFamily="18" charset="0"/>
              </a:endParaRPr>
            </a:p>
          </p:txBody>
        </p:sp>
        <p:sp>
          <p:nvSpPr>
            <p:cNvPr id="7178" name="Line 9">
              <a:extLst>
                <a:ext uri="{FF2B5EF4-FFF2-40B4-BE49-F238E27FC236}">
                  <a16:creationId xmlns:a16="http://schemas.microsoft.com/office/drawing/2014/main" id="{212C2AED-06D8-4632-BB1F-37D6D531EE29}"/>
                </a:ext>
              </a:extLst>
            </p:cNvPr>
            <p:cNvSpPr>
              <a:spLocks noChangeShapeType="1"/>
            </p:cNvSpPr>
            <p:nvPr/>
          </p:nvSpPr>
          <p:spPr bwMode="auto">
            <a:xfrm flipH="1" flipV="1">
              <a:off x="3262" y="3384"/>
              <a:ext cx="243" cy="256"/>
            </a:xfrm>
            <a:prstGeom prst="line">
              <a:avLst/>
            </a:prstGeom>
            <a:noFill/>
            <a:ln w="38100">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980">
                <a:solidFill>
                  <a:srgbClr val="FFFFFF"/>
                </a:solidFill>
                <a:latin typeface="Times New Roman" panose="02020603050405020304" pitchFamily="18" charset="0"/>
              </a:endParaRPr>
            </a:p>
          </p:txBody>
        </p:sp>
        <p:sp>
          <p:nvSpPr>
            <p:cNvPr id="7179" name="Text Box 10">
              <a:extLst>
                <a:ext uri="{FF2B5EF4-FFF2-40B4-BE49-F238E27FC236}">
                  <a16:creationId xmlns:a16="http://schemas.microsoft.com/office/drawing/2014/main" id="{640F02D4-6360-4F1C-A8E6-DD3A126C974F}"/>
                </a:ext>
              </a:extLst>
            </p:cNvPr>
            <p:cNvSpPr txBox="1">
              <a:spLocks noChangeArrowheads="1"/>
            </p:cNvSpPr>
            <p:nvPr/>
          </p:nvSpPr>
          <p:spPr bwMode="auto">
            <a:xfrm>
              <a:off x="2405" y="2474"/>
              <a:ext cx="895" cy="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US" altLang="en-US" sz="2000" dirty="0"/>
                <a:t>input size</a:t>
              </a:r>
            </a:p>
          </p:txBody>
        </p:sp>
        <p:sp>
          <p:nvSpPr>
            <p:cNvPr id="7180" name="Line 11">
              <a:extLst>
                <a:ext uri="{FF2B5EF4-FFF2-40B4-BE49-F238E27FC236}">
                  <a16:creationId xmlns:a16="http://schemas.microsoft.com/office/drawing/2014/main" id="{22FFC63C-3873-4262-9E22-46034808A305}"/>
                </a:ext>
              </a:extLst>
            </p:cNvPr>
            <p:cNvSpPr>
              <a:spLocks noChangeShapeType="1"/>
            </p:cNvSpPr>
            <p:nvPr/>
          </p:nvSpPr>
          <p:spPr bwMode="auto">
            <a:xfrm>
              <a:off x="2987" y="2759"/>
              <a:ext cx="336" cy="306"/>
            </a:xfrm>
            <a:prstGeom prst="line">
              <a:avLst/>
            </a:prstGeom>
            <a:noFill/>
            <a:ln w="38100">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980">
                <a:solidFill>
                  <a:srgbClr val="FFFFFF"/>
                </a:solidFill>
                <a:latin typeface="Times New Roman" panose="02020603050405020304" pitchFamily="18" charset="0"/>
              </a:endParaRPr>
            </a:p>
          </p:txBody>
        </p:sp>
        <p:sp>
          <p:nvSpPr>
            <p:cNvPr id="7181" name="Line 12">
              <a:extLst>
                <a:ext uri="{FF2B5EF4-FFF2-40B4-BE49-F238E27FC236}">
                  <a16:creationId xmlns:a16="http://schemas.microsoft.com/office/drawing/2014/main" id="{82490086-D028-4804-A6D8-72B026497C98}"/>
                </a:ext>
              </a:extLst>
            </p:cNvPr>
            <p:cNvSpPr>
              <a:spLocks noChangeShapeType="1"/>
            </p:cNvSpPr>
            <p:nvPr/>
          </p:nvSpPr>
          <p:spPr bwMode="auto">
            <a:xfrm flipH="1">
              <a:off x="2087" y="2752"/>
              <a:ext cx="528" cy="288"/>
            </a:xfrm>
            <a:prstGeom prst="line">
              <a:avLst/>
            </a:prstGeom>
            <a:noFill/>
            <a:ln w="38100">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980">
                <a:solidFill>
                  <a:srgbClr val="FFFFFF"/>
                </a:solidFill>
                <a:latin typeface="Times New Roman" panose="02020603050405020304" pitchFamily="18" charset="0"/>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C695-345A-4D75-889C-99232923DDA2}"/>
              </a:ext>
            </a:extLst>
          </p:cNvPr>
          <p:cNvSpPr>
            <a:spLocks noGrp="1"/>
          </p:cNvSpPr>
          <p:nvPr>
            <p:ph type="title"/>
          </p:nvPr>
        </p:nvSpPr>
        <p:spPr>
          <a:xfrm>
            <a:off x="798829" y="609600"/>
            <a:ext cx="8531860" cy="553998"/>
          </a:xfrm>
        </p:spPr>
        <p:txBody>
          <a:bodyPr/>
          <a:lstStyle/>
          <a:p>
            <a:pPr algn="ctr"/>
            <a:r>
              <a:rPr kumimoji="1" lang="en-US" b="1" kern="1200" dirty="0">
                <a:effectLst>
                  <a:outerShdw blurRad="38100" dist="38100" dir="2700000" algn="tl">
                    <a:srgbClr val="000000">
                      <a:alpha val="43137"/>
                    </a:srgbClr>
                  </a:outerShdw>
                </a:effectLst>
                <a:cs typeface="+mn-cs"/>
              </a:rPr>
              <a:t>Order of Growth</a:t>
            </a:r>
          </a:p>
        </p:txBody>
      </p:sp>
      <p:sp>
        <p:nvSpPr>
          <p:cNvPr id="3" name="Content Placeholder 2">
            <a:extLst>
              <a:ext uri="{FF2B5EF4-FFF2-40B4-BE49-F238E27FC236}">
                <a16:creationId xmlns:a16="http://schemas.microsoft.com/office/drawing/2014/main" id="{09ACB815-0405-4725-84AD-72A7012EBB1D}"/>
              </a:ext>
            </a:extLst>
          </p:cNvPr>
          <p:cNvSpPr>
            <a:spLocks noGrp="1"/>
          </p:cNvSpPr>
          <p:nvPr>
            <p:ph idx="1"/>
          </p:nvPr>
        </p:nvSpPr>
        <p:spPr>
          <a:xfrm>
            <a:off x="913763" y="1828800"/>
            <a:ext cx="8687437" cy="4078039"/>
          </a:xfrm>
        </p:spPr>
        <p:txBody>
          <a:bodyPr/>
          <a:lstStyle/>
          <a:p>
            <a:pPr marL="342900" indent="-342900" algn="just">
              <a:spcBef>
                <a:spcPts val="300"/>
              </a:spcBef>
              <a:spcAft>
                <a:spcPts val="300"/>
              </a:spcAft>
              <a:buFont typeface="Wingdings" panose="05000000000000000000" pitchFamily="2" charset="2"/>
              <a:buChar char="§"/>
            </a:pPr>
            <a:r>
              <a:rPr lang="en-GB" b="1" spc="-10" dirty="0">
                <a:latin typeface="+mn-lt"/>
              </a:rPr>
              <a:t>Order </a:t>
            </a:r>
            <a:r>
              <a:rPr lang="en-GB" b="1" dirty="0">
                <a:latin typeface="+mn-lt"/>
              </a:rPr>
              <a:t>of </a:t>
            </a:r>
            <a:r>
              <a:rPr lang="en-GB" b="1" spc="-5" dirty="0">
                <a:latin typeface="+mn-lt"/>
              </a:rPr>
              <a:t>growth </a:t>
            </a:r>
            <a:r>
              <a:rPr lang="en-GB" spc="-5" dirty="0">
                <a:latin typeface="+mn-lt"/>
              </a:rPr>
              <a:t>of </a:t>
            </a:r>
            <a:r>
              <a:rPr lang="en-GB" dirty="0">
                <a:latin typeface="+mn-lt"/>
              </a:rPr>
              <a:t>an </a:t>
            </a:r>
            <a:r>
              <a:rPr lang="en-GB" spc="-5" dirty="0">
                <a:latin typeface="+mn-lt"/>
              </a:rPr>
              <a:t>algorithm is </a:t>
            </a:r>
            <a:r>
              <a:rPr lang="en-GB" dirty="0">
                <a:latin typeface="+mn-lt"/>
              </a:rPr>
              <a:t>a </a:t>
            </a:r>
            <a:r>
              <a:rPr lang="en-GB" spc="-25" dirty="0">
                <a:latin typeface="+mn-lt"/>
              </a:rPr>
              <a:t>way </a:t>
            </a:r>
            <a:r>
              <a:rPr lang="en-GB" spc="-5" dirty="0">
                <a:latin typeface="+mn-lt"/>
              </a:rPr>
              <a:t>of </a:t>
            </a:r>
            <a:r>
              <a:rPr lang="en-GB" spc="-15" dirty="0">
                <a:latin typeface="+mn-lt"/>
              </a:rPr>
              <a:t>stating </a:t>
            </a:r>
            <a:r>
              <a:rPr lang="en-GB" spc="-10" dirty="0">
                <a:latin typeface="+mn-lt"/>
              </a:rPr>
              <a:t>how </a:t>
            </a:r>
            <a:r>
              <a:rPr lang="en-GB" spc="-15" dirty="0">
                <a:latin typeface="+mn-lt"/>
              </a:rPr>
              <a:t>execution  </a:t>
            </a:r>
            <a:r>
              <a:rPr lang="en-GB" spc="-5" dirty="0">
                <a:latin typeface="+mn-lt"/>
              </a:rPr>
              <a:t>time or </a:t>
            </a:r>
            <a:r>
              <a:rPr lang="en-GB" dirty="0">
                <a:latin typeface="+mn-lt"/>
              </a:rPr>
              <a:t>memory </a:t>
            </a:r>
            <a:r>
              <a:rPr lang="en-GB" spc="-5" dirty="0">
                <a:latin typeface="+mn-lt"/>
              </a:rPr>
              <a:t>occupied </a:t>
            </a:r>
            <a:r>
              <a:rPr lang="en-GB" spc="-10" dirty="0">
                <a:latin typeface="+mn-lt"/>
              </a:rPr>
              <a:t>by </a:t>
            </a:r>
            <a:r>
              <a:rPr lang="en-GB" spc="-5" dirty="0">
                <a:latin typeface="+mn-lt"/>
              </a:rPr>
              <a:t>it </a:t>
            </a:r>
            <a:r>
              <a:rPr lang="en-GB" spc="-10" dirty="0">
                <a:latin typeface="+mn-lt"/>
              </a:rPr>
              <a:t>changes </a:t>
            </a:r>
            <a:r>
              <a:rPr lang="en-GB" spc="-5" dirty="0">
                <a:latin typeface="+mn-lt"/>
              </a:rPr>
              <a:t>with the </a:t>
            </a:r>
            <a:r>
              <a:rPr lang="en-GB" spc="-5" dirty="0">
                <a:solidFill>
                  <a:srgbClr val="0000CC"/>
                </a:solidFill>
                <a:latin typeface="+mn-lt"/>
              </a:rPr>
              <a:t>input</a:t>
            </a:r>
            <a:r>
              <a:rPr lang="en-GB" spc="-30" dirty="0">
                <a:solidFill>
                  <a:srgbClr val="0000CC"/>
                </a:solidFill>
                <a:latin typeface="+mn-lt"/>
              </a:rPr>
              <a:t> </a:t>
            </a:r>
            <a:r>
              <a:rPr lang="en-GB" spc="-10" dirty="0">
                <a:solidFill>
                  <a:srgbClr val="0000CC"/>
                </a:solidFill>
                <a:latin typeface="+mn-lt"/>
              </a:rPr>
              <a:t>size</a:t>
            </a:r>
            <a:r>
              <a:rPr lang="en-GB" spc="-10" dirty="0">
                <a:latin typeface="+mn-lt"/>
              </a:rPr>
              <a:t>.</a:t>
            </a:r>
            <a:endParaRPr lang="en-GB" dirty="0">
              <a:latin typeface="+mn-lt"/>
            </a:endParaRPr>
          </a:p>
          <a:p>
            <a:pPr marL="342900" indent="-342900" algn="just">
              <a:spcBef>
                <a:spcPts val="300"/>
              </a:spcBef>
              <a:spcAft>
                <a:spcPts val="300"/>
              </a:spcAft>
              <a:buFont typeface="Wingdings" panose="05000000000000000000" pitchFamily="2" charset="2"/>
              <a:buChar char="§"/>
            </a:pPr>
            <a:r>
              <a:rPr lang="en-US" dirty="0">
                <a:effectLst/>
                <a:latin typeface="+mn-lt"/>
              </a:rPr>
              <a:t>The algorithm is expected to work faster for all values of  “n”.</a:t>
            </a:r>
          </a:p>
          <a:p>
            <a:pPr marL="342900" indent="-342900" algn="just">
              <a:spcBef>
                <a:spcPts val="300"/>
              </a:spcBef>
              <a:spcAft>
                <a:spcPts val="300"/>
              </a:spcAft>
              <a:buFont typeface="Wingdings" panose="05000000000000000000" pitchFamily="2" charset="2"/>
              <a:buChar char="§"/>
            </a:pPr>
            <a:r>
              <a:rPr lang="en-US" dirty="0">
                <a:effectLst/>
                <a:latin typeface="+mn-lt"/>
              </a:rPr>
              <a:t>Some algorithms execute faster for smaller values of n, but as the value of “n” increases, they tend to be slow.</a:t>
            </a:r>
          </a:p>
          <a:p>
            <a:pPr marL="355600" indent="-342900" algn="just">
              <a:lnSpc>
                <a:spcPct val="100000"/>
              </a:lnSpc>
              <a:spcBef>
                <a:spcPts val="575"/>
              </a:spcBef>
              <a:buFont typeface="Arial"/>
              <a:buChar char="•"/>
              <a:tabLst>
                <a:tab pos="354965" algn="l"/>
                <a:tab pos="355600" algn="l"/>
              </a:tabLst>
            </a:pPr>
            <a:r>
              <a:rPr lang="en-GB" spc="-20" dirty="0">
                <a:latin typeface="+mn-lt"/>
              </a:rPr>
              <a:t>Why </a:t>
            </a:r>
            <a:r>
              <a:rPr lang="en-GB" spc="-5" dirty="0">
                <a:latin typeface="+mn-lt"/>
              </a:rPr>
              <a:t>emphasis on </a:t>
            </a:r>
            <a:r>
              <a:rPr lang="en-GB" spc="-15" dirty="0">
                <a:solidFill>
                  <a:srgbClr val="0000CC"/>
                </a:solidFill>
                <a:latin typeface="+mn-lt"/>
              </a:rPr>
              <a:t>large </a:t>
            </a:r>
            <a:r>
              <a:rPr lang="en-GB" spc="-5" dirty="0">
                <a:latin typeface="+mn-lt"/>
              </a:rPr>
              <a:t>input</a:t>
            </a:r>
            <a:r>
              <a:rPr lang="en-GB" spc="25" dirty="0">
                <a:latin typeface="+mn-lt"/>
              </a:rPr>
              <a:t> </a:t>
            </a:r>
            <a:r>
              <a:rPr lang="en-GB" spc="-15" dirty="0">
                <a:latin typeface="+mn-lt"/>
              </a:rPr>
              <a:t>sizes?</a:t>
            </a:r>
            <a:endParaRPr lang="en-GB" dirty="0">
              <a:latin typeface="+mn-lt"/>
            </a:endParaRPr>
          </a:p>
          <a:p>
            <a:pPr marL="355600" marR="253365" indent="-342900" algn="just">
              <a:lnSpc>
                <a:spcPct val="100000"/>
              </a:lnSpc>
              <a:spcBef>
                <a:spcPts val="575"/>
              </a:spcBef>
              <a:buFont typeface="Arial"/>
              <a:buChar char="•"/>
              <a:tabLst>
                <a:tab pos="354965" algn="l"/>
                <a:tab pos="355600" algn="l"/>
              </a:tabLst>
            </a:pPr>
            <a:r>
              <a:rPr lang="en-GB" spc="-5" dirty="0">
                <a:latin typeface="+mn-lt"/>
              </a:rPr>
              <a:t>Because </a:t>
            </a:r>
            <a:r>
              <a:rPr lang="en-GB" spc="-20" dirty="0">
                <a:latin typeface="+mn-lt"/>
              </a:rPr>
              <a:t>for </a:t>
            </a:r>
            <a:r>
              <a:rPr lang="en-GB" spc="-15" dirty="0">
                <a:latin typeface="+mn-lt"/>
              </a:rPr>
              <a:t>large </a:t>
            </a:r>
            <a:r>
              <a:rPr lang="en-GB" spc="-10" dirty="0">
                <a:latin typeface="+mn-lt"/>
              </a:rPr>
              <a:t>values </a:t>
            </a:r>
            <a:r>
              <a:rPr lang="en-GB" spc="-5" dirty="0">
                <a:latin typeface="+mn-lt"/>
              </a:rPr>
              <a:t>of n, it is the function's </a:t>
            </a:r>
            <a:r>
              <a:rPr lang="en-GB" spc="-10" dirty="0">
                <a:latin typeface="+mn-lt"/>
              </a:rPr>
              <a:t>order </a:t>
            </a:r>
            <a:r>
              <a:rPr lang="en-GB" spc="-5" dirty="0">
                <a:latin typeface="+mn-lt"/>
              </a:rPr>
              <a:t>of </a:t>
            </a:r>
            <a:r>
              <a:rPr lang="en-GB" spc="-15" dirty="0">
                <a:latin typeface="+mn-lt"/>
              </a:rPr>
              <a:t>growth </a:t>
            </a:r>
            <a:r>
              <a:rPr lang="en-GB" spc="-10" dirty="0">
                <a:latin typeface="+mn-lt"/>
              </a:rPr>
              <a:t>that</a:t>
            </a:r>
            <a:r>
              <a:rPr lang="en-GB" spc="-30" dirty="0">
                <a:latin typeface="+mn-lt"/>
              </a:rPr>
              <a:t> </a:t>
            </a:r>
            <a:r>
              <a:rPr lang="en-GB" spc="-10" dirty="0">
                <a:latin typeface="+mn-lt"/>
              </a:rPr>
              <a:t>counts.</a:t>
            </a:r>
            <a:endParaRPr lang="en-GB" dirty="0">
              <a:latin typeface="+mn-lt"/>
            </a:endParaRPr>
          </a:p>
          <a:p>
            <a:pPr marL="342900" indent="-342900" algn="just">
              <a:spcBef>
                <a:spcPts val="300"/>
              </a:spcBef>
              <a:spcAft>
                <a:spcPts val="300"/>
              </a:spcAft>
              <a:buFont typeface="Wingdings" panose="05000000000000000000" pitchFamily="2" charset="2"/>
              <a:buChar char="§"/>
            </a:pPr>
            <a:r>
              <a:rPr lang="en-US" dirty="0">
                <a:effectLst/>
                <a:latin typeface="+mn-lt"/>
              </a:rPr>
              <a:t>This change in behavior of the algorithm and algorithm’s efficiency can be analyzed by considering the highest order of “n”.</a:t>
            </a:r>
          </a:p>
        </p:txBody>
      </p:sp>
    </p:spTree>
    <p:extLst>
      <p:ext uri="{BB962C8B-B14F-4D97-AF65-F5344CB8AC3E}">
        <p14:creationId xmlns:p14="http://schemas.microsoft.com/office/powerpoint/2010/main" val="1551222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14DC-D985-4C81-B1D6-9DE7597854D1}"/>
              </a:ext>
            </a:extLst>
          </p:cNvPr>
          <p:cNvSpPr>
            <a:spLocks noGrp="1"/>
          </p:cNvSpPr>
          <p:nvPr>
            <p:ph type="title"/>
          </p:nvPr>
        </p:nvSpPr>
        <p:spPr>
          <a:xfrm>
            <a:off x="763270" y="733044"/>
            <a:ext cx="8531860" cy="553998"/>
          </a:xfrm>
        </p:spPr>
        <p:txBody>
          <a:bodyPr/>
          <a:lstStyle/>
          <a:p>
            <a:pPr algn="ctr"/>
            <a:r>
              <a:rPr kumimoji="1" lang="en-US" b="1" kern="1200" dirty="0">
                <a:effectLst>
                  <a:outerShdw blurRad="38100" dist="38100" dir="2700000" algn="tl">
                    <a:srgbClr val="000000">
                      <a:alpha val="43137"/>
                    </a:srgbClr>
                  </a:outerShdw>
                </a:effectLst>
                <a:cs typeface="+mn-cs"/>
              </a:rPr>
              <a:t>What is Highest order of “n”</a:t>
            </a:r>
          </a:p>
        </p:txBody>
      </p:sp>
      <p:sp>
        <p:nvSpPr>
          <p:cNvPr id="3" name="Content Placeholder 2">
            <a:extLst>
              <a:ext uri="{FF2B5EF4-FFF2-40B4-BE49-F238E27FC236}">
                <a16:creationId xmlns:a16="http://schemas.microsoft.com/office/drawing/2014/main" id="{7143C9FD-C35B-4A95-8682-2A2ABAB0CB39}"/>
              </a:ext>
            </a:extLst>
          </p:cNvPr>
          <p:cNvSpPr>
            <a:spLocks noGrp="1"/>
          </p:cNvSpPr>
          <p:nvPr>
            <p:ph idx="1"/>
          </p:nvPr>
        </p:nvSpPr>
        <p:spPr>
          <a:xfrm>
            <a:off x="1752600" y="1828800"/>
            <a:ext cx="6320028" cy="4431983"/>
          </a:xfrm>
        </p:spPr>
        <p:txBody>
          <a:bodyPr/>
          <a:lstStyle/>
          <a:p>
            <a:r>
              <a:rPr lang="en-US" b="0" dirty="0">
                <a:solidFill>
                  <a:srgbClr val="002060"/>
                </a:solidFill>
                <a:effectLst/>
              </a:rPr>
              <a:t>Example 1:</a:t>
            </a:r>
          </a:p>
          <a:p>
            <a:r>
              <a:rPr lang="en-US" b="0" dirty="0">
                <a:effectLst/>
              </a:rPr>
              <a:t>for(</a:t>
            </a:r>
            <a:r>
              <a:rPr lang="en-US" b="0" dirty="0" err="1">
                <a:effectLst/>
              </a:rPr>
              <a:t>i</a:t>
            </a:r>
            <a:r>
              <a:rPr lang="en-US" b="0" dirty="0">
                <a:effectLst/>
              </a:rPr>
              <a:t>=0;i&lt;</a:t>
            </a:r>
            <a:r>
              <a:rPr lang="en-US" b="0" dirty="0" err="1">
                <a:effectLst/>
              </a:rPr>
              <a:t>n;i</a:t>
            </a:r>
            <a:r>
              <a:rPr lang="en-US" b="0" dirty="0">
                <a:effectLst/>
              </a:rPr>
              <a:t>++)</a:t>
            </a:r>
          </a:p>
          <a:p>
            <a:r>
              <a:rPr lang="en-US" b="0" dirty="0">
                <a:effectLst/>
              </a:rPr>
              <a:t>sum=</a:t>
            </a:r>
            <a:r>
              <a:rPr lang="en-US" b="0" dirty="0" err="1">
                <a:effectLst/>
              </a:rPr>
              <a:t>sum+a</a:t>
            </a:r>
            <a:r>
              <a:rPr lang="en-US" b="0" dirty="0">
                <a:effectLst/>
              </a:rPr>
              <a:t>[</a:t>
            </a:r>
            <a:r>
              <a:rPr lang="en-US" b="0" dirty="0" err="1">
                <a:effectLst/>
              </a:rPr>
              <a:t>i</a:t>
            </a:r>
            <a:r>
              <a:rPr lang="en-US" b="0" dirty="0">
                <a:effectLst/>
              </a:rPr>
              <a:t>];</a:t>
            </a:r>
          </a:p>
          <a:p>
            <a:endParaRPr lang="en-US" dirty="0">
              <a:effectLst/>
            </a:endParaRPr>
          </a:p>
          <a:p>
            <a:r>
              <a:rPr lang="en-US" b="1" dirty="0">
                <a:solidFill>
                  <a:srgbClr val="002060"/>
                </a:solidFill>
                <a:effectLst/>
              </a:rPr>
              <a:t>O(n)=n</a:t>
            </a:r>
          </a:p>
          <a:p>
            <a:endParaRPr lang="en-US" dirty="0">
              <a:effectLst/>
            </a:endParaRPr>
          </a:p>
          <a:p>
            <a:r>
              <a:rPr lang="en-US" b="0" dirty="0">
                <a:solidFill>
                  <a:srgbClr val="002060"/>
                </a:solidFill>
                <a:effectLst/>
              </a:rPr>
              <a:t>Example 2:</a:t>
            </a:r>
          </a:p>
          <a:p>
            <a:r>
              <a:rPr lang="en-US" b="0" dirty="0">
                <a:effectLst/>
              </a:rPr>
              <a:t>for(</a:t>
            </a:r>
            <a:r>
              <a:rPr lang="en-US" b="0" dirty="0" err="1">
                <a:effectLst/>
              </a:rPr>
              <a:t>i</a:t>
            </a:r>
            <a:r>
              <a:rPr lang="en-US" b="0" dirty="0">
                <a:effectLst/>
              </a:rPr>
              <a:t>=0;i&lt;</a:t>
            </a:r>
            <a:r>
              <a:rPr lang="en-US" b="0" dirty="0" err="1">
                <a:effectLst/>
              </a:rPr>
              <a:t>n;i</a:t>
            </a:r>
            <a:r>
              <a:rPr lang="en-US" b="0" dirty="0">
                <a:effectLst/>
              </a:rPr>
              <a:t>++)</a:t>
            </a:r>
          </a:p>
          <a:p>
            <a:r>
              <a:rPr lang="en-US" b="0" dirty="0">
                <a:effectLst/>
              </a:rPr>
              <a:t>	for(</a:t>
            </a:r>
            <a:r>
              <a:rPr lang="en-US" b="0" dirty="0" err="1">
                <a:effectLst/>
              </a:rPr>
              <a:t>i</a:t>
            </a:r>
            <a:r>
              <a:rPr lang="en-US" b="0" dirty="0">
                <a:effectLst/>
              </a:rPr>
              <a:t>=0;i&lt;</a:t>
            </a:r>
            <a:r>
              <a:rPr lang="en-US" b="0" dirty="0" err="1">
                <a:effectLst/>
              </a:rPr>
              <a:t>n;i</a:t>
            </a:r>
            <a:r>
              <a:rPr lang="en-US" b="0" dirty="0">
                <a:effectLst/>
              </a:rPr>
              <a:t>++)</a:t>
            </a:r>
          </a:p>
          <a:p>
            <a:r>
              <a:rPr lang="en-US" b="0" dirty="0">
                <a:effectLst/>
              </a:rPr>
              <a:t>		sum[</a:t>
            </a:r>
            <a:r>
              <a:rPr lang="en-US" b="0" dirty="0" err="1">
                <a:effectLst/>
              </a:rPr>
              <a:t>i</a:t>
            </a:r>
            <a:r>
              <a:rPr lang="en-US" b="0" dirty="0">
                <a:effectLst/>
              </a:rPr>
              <a:t>][j]=a[</a:t>
            </a:r>
            <a:r>
              <a:rPr lang="en-US" b="0" dirty="0" err="1">
                <a:effectLst/>
              </a:rPr>
              <a:t>i</a:t>
            </a:r>
            <a:r>
              <a:rPr lang="en-US" b="0" dirty="0">
                <a:effectLst/>
              </a:rPr>
              <a:t>]+b[</a:t>
            </a:r>
            <a:r>
              <a:rPr lang="en-US" b="0" dirty="0" err="1">
                <a:effectLst/>
              </a:rPr>
              <a:t>i</a:t>
            </a:r>
            <a:r>
              <a:rPr lang="en-US" b="0" dirty="0">
                <a:effectLst/>
              </a:rPr>
              <a:t>];</a:t>
            </a:r>
          </a:p>
          <a:p>
            <a:endParaRPr lang="en-US" b="0" dirty="0">
              <a:effectLst/>
            </a:endParaRPr>
          </a:p>
          <a:p>
            <a:r>
              <a:rPr lang="en-US" b="1" dirty="0">
                <a:solidFill>
                  <a:srgbClr val="002060"/>
                </a:solidFill>
                <a:effectLst/>
              </a:rPr>
              <a:t>O(n)=n^2</a:t>
            </a:r>
          </a:p>
        </p:txBody>
      </p:sp>
    </p:spTree>
    <p:extLst>
      <p:ext uri="{BB962C8B-B14F-4D97-AF65-F5344CB8AC3E}">
        <p14:creationId xmlns:p14="http://schemas.microsoft.com/office/powerpoint/2010/main" val="156586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a:extLst>
              <a:ext uri="{FF2B5EF4-FFF2-40B4-BE49-F238E27FC236}">
                <a16:creationId xmlns:a16="http://schemas.microsoft.com/office/drawing/2014/main" id="{AAC494AC-0C40-44BF-9A88-A3FCBFE5B030}"/>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447800" y="2057400"/>
            <a:ext cx="7467600" cy="3657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4983" name="Rectangle 7">
            <a:extLst>
              <a:ext uri="{FF2B5EF4-FFF2-40B4-BE49-F238E27FC236}">
                <a16:creationId xmlns:a16="http://schemas.microsoft.com/office/drawing/2014/main" id="{646ADE60-C95A-4D6C-BC81-8BB238DB6D98}"/>
              </a:ext>
            </a:extLst>
          </p:cNvPr>
          <p:cNvSpPr>
            <a:spLocks noGrp="1" noChangeArrowheads="1"/>
          </p:cNvSpPr>
          <p:nvPr>
            <p:ph type="title"/>
          </p:nvPr>
        </p:nvSpPr>
        <p:spPr>
          <a:xfrm>
            <a:off x="762000" y="838200"/>
            <a:ext cx="8763000" cy="685800"/>
          </a:xfrm>
        </p:spPr>
        <p:txBody>
          <a:bodyPr/>
          <a:lstStyle/>
          <a:p>
            <a:pPr>
              <a:defRPr/>
            </a:pPr>
            <a:r>
              <a:rPr kumimoji="1" lang="en-US" altLang="en-US" b="1" kern="1200" dirty="0">
                <a:effectLst>
                  <a:outerShdw blurRad="38100" dist="38100" dir="2700000" algn="tl">
                    <a:srgbClr val="000000">
                      <a:alpha val="43137"/>
                    </a:srgbClr>
                  </a:outerShdw>
                </a:effectLst>
                <a:cs typeface="+mn-cs"/>
              </a:rPr>
              <a:t>Values of some important functions as n </a:t>
            </a:r>
            <a:r>
              <a:rPr kumimoji="1" lang="en-US" altLang="en-US" b="1" kern="1200" dirty="0">
                <a:effectLst>
                  <a:outerShdw blurRad="38100" dist="38100" dir="2700000" algn="tl">
                    <a:srgbClr val="000000">
                      <a:alpha val="43137"/>
                    </a:srgbClr>
                  </a:outerShdw>
                </a:effectLst>
                <a:cs typeface="+mn-cs"/>
                <a:sym typeface="Symbol" panose="05050102010706020507" pitchFamily="18" charset="2"/>
              </a:rPr>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C695-345A-4D75-889C-99232923DDA2}"/>
              </a:ext>
            </a:extLst>
          </p:cNvPr>
          <p:cNvSpPr>
            <a:spLocks noGrp="1"/>
          </p:cNvSpPr>
          <p:nvPr>
            <p:ph type="title"/>
          </p:nvPr>
        </p:nvSpPr>
        <p:spPr>
          <a:xfrm>
            <a:off x="763270" y="733044"/>
            <a:ext cx="8531860" cy="553998"/>
          </a:xfrm>
        </p:spPr>
        <p:txBody>
          <a:bodyPr/>
          <a:lstStyle/>
          <a:p>
            <a:pPr algn="ctr"/>
            <a:r>
              <a:rPr kumimoji="1" lang="en-US" b="1" kern="1200" dirty="0">
                <a:effectLst>
                  <a:outerShdw blurRad="38100" dist="38100" dir="2700000" algn="tl">
                    <a:srgbClr val="000000">
                      <a:alpha val="43137"/>
                    </a:srgbClr>
                  </a:outerShdw>
                </a:effectLst>
                <a:cs typeface="+mn-cs"/>
              </a:rPr>
              <a:t>Order of Growth</a:t>
            </a:r>
          </a:p>
        </p:txBody>
      </p:sp>
      <p:graphicFrame>
        <p:nvGraphicFramePr>
          <p:cNvPr id="4" name="Table 3">
            <a:extLst>
              <a:ext uri="{FF2B5EF4-FFF2-40B4-BE49-F238E27FC236}">
                <a16:creationId xmlns:a16="http://schemas.microsoft.com/office/drawing/2014/main" id="{005929CD-A5A2-07BC-6262-8C04EC7C1EB1}"/>
              </a:ext>
            </a:extLst>
          </p:cNvPr>
          <p:cNvGraphicFramePr>
            <a:graphicFrameLocks noGrp="1"/>
          </p:cNvGraphicFramePr>
          <p:nvPr>
            <p:extLst>
              <p:ext uri="{D42A27DB-BD31-4B8C-83A1-F6EECF244321}">
                <p14:modId xmlns:p14="http://schemas.microsoft.com/office/powerpoint/2010/main" val="301791689"/>
              </p:ext>
            </p:extLst>
          </p:nvPr>
        </p:nvGraphicFramePr>
        <p:xfrm>
          <a:off x="1371600" y="1600200"/>
          <a:ext cx="6934200" cy="56083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59378533"/>
                    </a:ext>
                  </a:extLst>
                </a:gridCol>
                <a:gridCol w="3505200">
                  <a:extLst>
                    <a:ext uri="{9D8B030D-6E8A-4147-A177-3AD203B41FA5}">
                      <a16:colId xmlns:a16="http://schemas.microsoft.com/office/drawing/2014/main" val="2565913810"/>
                    </a:ext>
                  </a:extLst>
                </a:gridCol>
                <a:gridCol w="2209800">
                  <a:extLst>
                    <a:ext uri="{9D8B030D-6E8A-4147-A177-3AD203B41FA5}">
                      <a16:colId xmlns:a16="http://schemas.microsoft.com/office/drawing/2014/main" val="3555030898"/>
                    </a:ext>
                  </a:extLst>
                </a:gridCol>
              </a:tblGrid>
              <a:tr h="370840">
                <a:tc>
                  <a:txBody>
                    <a:bodyPr/>
                    <a:lstStyle/>
                    <a:p>
                      <a:pPr algn="ctr"/>
                      <a:r>
                        <a:rPr lang="en-US" sz="2000" dirty="0"/>
                        <a:t>Order of growth</a:t>
                      </a:r>
                      <a:endParaRPr lang="en-IN" sz="2000" dirty="0"/>
                    </a:p>
                  </a:txBody>
                  <a:tcPr anchor="ctr"/>
                </a:tc>
                <a:tc>
                  <a:txBody>
                    <a:bodyPr/>
                    <a:lstStyle/>
                    <a:p>
                      <a:pPr algn="ctr"/>
                      <a:r>
                        <a:rPr lang="en-US" sz="2000" dirty="0"/>
                        <a:t>Meaning</a:t>
                      </a:r>
                      <a:endParaRPr lang="en-IN" sz="2000" dirty="0"/>
                    </a:p>
                  </a:txBody>
                  <a:tcPr anchor="ctr"/>
                </a:tc>
                <a:tc>
                  <a:txBody>
                    <a:bodyPr/>
                    <a:lstStyle/>
                    <a:p>
                      <a:pPr algn="ctr"/>
                      <a:r>
                        <a:rPr lang="en-US" sz="2000" dirty="0"/>
                        <a:t>Example</a:t>
                      </a:r>
                      <a:endParaRPr lang="en-IN" sz="2000" dirty="0"/>
                    </a:p>
                  </a:txBody>
                  <a:tcPr anchor="ctr"/>
                </a:tc>
                <a:extLst>
                  <a:ext uri="{0D108BD9-81ED-4DB2-BD59-A6C34878D82A}">
                    <a16:rowId xmlns:a16="http://schemas.microsoft.com/office/drawing/2014/main" val="2362728660"/>
                  </a:ext>
                </a:extLst>
              </a:tr>
              <a:tr h="370840">
                <a:tc>
                  <a:txBody>
                    <a:bodyPr/>
                    <a:lstStyle/>
                    <a:p>
                      <a:pPr algn="ctr"/>
                      <a:r>
                        <a:rPr lang="en-US" sz="2000" dirty="0" err="1">
                          <a:effectLst/>
                        </a:rPr>
                        <a:t>logn</a:t>
                      </a:r>
                      <a:endParaRPr lang="en-IN" sz="2000" dirty="0"/>
                    </a:p>
                  </a:txBody>
                  <a:tcPr/>
                </a:tc>
                <a:tc>
                  <a:txBody>
                    <a:bodyPr/>
                    <a:lstStyle/>
                    <a:p>
                      <a:pPr algn="ctr"/>
                      <a:r>
                        <a:rPr lang="en-US" sz="2000" dirty="0">
                          <a:effectLst/>
                        </a:rPr>
                        <a:t>indicates the running time of algorithm is logarithmic</a:t>
                      </a:r>
                      <a:endParaRPr lang="en-IN" sz="2000" dirty="0"/>
                    </a:p>
                  </a:txBody>
                  <a:tcPr/>
                </a:tc>
                <a:tc>
                  <a:txBody>
                    <a:bodyPr/>
                    <a:lstStyle/>
                    <a:p>
                      <a:pPr algn="ctr"/>
                      <a:r>
                        <a:rPr lang="en-US" sz="2000" dirty="0">
                          <a:effectLst/>
                        </a:rPr>
                        <a:t>Binary Search</a:t>
                      </a:r>
                      <a:endParaRPr lang="en-IN" sz="2000" dirty="0"/>
                    </a:p>
                  </a:txBody>
                  <a:tcPr/>
                </a:tc>
                <a:extLst>
                  <a:ext uri="{0D108BD9-81ED-4DB2-BD59-A6C34878D82A}">
                    <a16:rowId xmlns:a16="http://schemas.microsoft.com/office/drawing/2014/main" val="3200433384"/>
                  </a:ext>
                </a:extLst>
              </a:tr>
              <a:tr h="370840">
                <a:tc>
                  <a:txBody>
                    <a:bodyPr/>
                    <a:lstStyle/>
                    <a:p>
                      <a:pPr algn="ctr"/>
                      <a:r>
                        <a:rPr lang="en-US" sz="2000" dirty="0">
                          <a:effectLst/>
                        </a:rPr>
                        <a:t>N</a:t>
                      </a:r>
                      <a:endParaRPr lang="en-IN" sz="2000" dirty="0"/>
                    </a:p>
                  </a:txBody>
                  <a:tcPr/>
                </a:tc>
                <a:tc>
                  <a:txBody>
                    <a:bodyPr/>
                    <a:lstStyle/>
                    <a:p>
                      <a:pPr algn="ctr"/>
                      <a:r>
                        <a:rPr lang="en-US" sz="2000" dirty="0">
                          <a:effectLst/>
                        </a:rPr>
                        <a:t>indicates the running time of algorithm is linear</a:t>
                      </a:r>
                      <a:endParaRPr lang="en-IN" sz="2000" dirty="0"/>
                    </a:p>
                  </a:txBody>
                  <a:tcPr/>
                </a:tc>
                <a:tc>
                  <a:txBody>
                    <a:bodyPr/>
                    <a:lstStyle/>
                    <a:p>
                      <a:pPr algn="ctr"/>
                      <a:r>
                        <a:rPr lang="en-US" sz="2000" dirty="0">
                          <a:effectLst/>
                        </a:rPr>
                        <a:t>Linear search</a:t>
                      </a:r>
                      <a:endParaRPr lang="en-IN" sz="2000" dirty="0"/>
                    </a:p>
                  </a:txBody>
                  <a:tcPr/>
                </a:tc>
                <a:extLst>
                  <a:ext uri="{0D108BD9-81ED-4DB2-BD59-A6C34878D82A}">
                    <a16:rowId xmlns:a16="http://schemas.microsoft.com/office/drawing/2014/main" val="1519254960"/>
                  </a:ext>
                </a:extLst>
              </a:tr>
              <a:tr h="370840">
                <a:tc>
                  <a:txBody>
                    <a:bodyPr/>
                    <a:lstStyle/>
                    <a:p>
                      <a:pPr algn="ctr"/>
                      <a:r>
                        <a:rPr lang="en-US" sz="2000" dirty="0" err="1">
                          <a:effectLst/>
                        </a:rPr>
                        <a:t>nlogn</a:t>
                      </a:r>
                      <a:endParaRPr lang="en-IN" sz="2000" dirty="0"/>
                    </a:p>
                  </a:txBody>
                  <a:tcPr/>
                </a:tc>
                <a:tc>
                  <a:txBody>
                    <a:bodyPr/>
                    <a:lstStyle/>
                    <a:p>
                      <a:pPr algn="ctr"/>
                      <a:r>
                        <a:rPr lang="en-US" sz="2000" dirty="0">
                          <a:effectLst/>
                        </a:rPr>
                        <a:t>indicates the running time of algorithm is </a:t>
                      </a:r>
                      <a:r>
                        <a:rPr lang="en-US" sz="2000" dirty="0" err="1">
                          <a:effectLst/>
                        </a:rPr>
                        <a:t>nlogn</a:t>
                      </a:r>
                      <a:endParaRPr lang="en-IN" sz="2000" dirty="0"/>
                    </a:p>
                  </a:txBody>
                  <a:tcPr/>
                </a:tc>
                <a:tc>
                  <a:txBody>
                    <a:bodyPr/>
                    <a:lstStyle/>
                    <a:p>
                      <a:pPr algn="ctr"/>
                      <a:r>
                        <a:rPr lang="en-US" sz="2000" dirty="0">
                          <a:effectLst/>
                        </a:rPr>
                        <a:t>Quick sort</a:t>
                      </a:r>
                      <a:endParaRPr lang="en-IN" sz="2000" dirty="0"/>
                    </a:p>
                  </a:txBody>
                  <a:tcPr/>
                </a:tc>
                <a:extLst>
                  <a:ext uri="{0D108BD9-81ED-4DB2-BD59-A6C34878D82A}">
                    <a16:rowId xmlns:a16="http://schemas.microsoft.com/office/drawing/2014/main" val="880762371"/>
                  </a:ext>
                </a:extLst>
              </a:tr>
              <a:tr h="370840">
                <a:tc>
                  <a:txBody>
                    <a:bodyPr/>
                    <a:lstStyle/>
                    <a:p>
                      <a:pPr algn="ctr"/>
                      <a:r>
                        <a:rPr lang="en-US" sz="2000" dirty="0">
                          <a:effectLst/>
                        </a:rPr>
                        <a:t>n</a:t>
                      </a:r>
                      <a:r>
                        <a:rPr lang="en-US" sz="2000" baseline="30000" dirty="0">
                          <a:effectLst/>
                        </a:rPr>
                        <a:t>2</a:t>
                      </a:r>
                      <a:endParaRPr lang="en-IN" sz="2000" dirty="0"/>
                    </a:p>
                  </a:txBody>
                  <a:tcPr/>
                </a:tc>
                <a:tc>
                  <a:txBody>
                    <a:bodyPr/>
                    <a:lstStyle/>
                    <a:p>
                      <a:pPr algn="ctr"/>
                      <a:r>
                        <a:rPr lang="en-US" sz="2000" dirty="0">
                          <a:effectLst/>
                        </a:rPr>
                        <a:t>indicates the running time of algorithm is quadratic</a:t>
                      </a:r>
                      <a:endParaRPr lang="en-IN" sz="2000" dirty="0"/>
                    </a:p>
                  </a:txBody>
                  <a:tcPr/>
                </a:tc>
                <a:tc>
                  <a:txBody>
                    <a:bodyPr/>
                    <a:lstStyle/>
                    <a:p>
                      <a:pPr algn="ctr"/>
                      <a:r>
                        <a:rPr lang="en-US" sz="2000" dirty="0">
                          <a:effectLst/>
                        </a:rPr>
                        <a:t>Bubble sort</a:t>
                      </a:r>
                      <a:endParaRPr lang="en-IN" sz="2000" dirty="0"/>
                    </a:p>
                  </a:txBody>
                  <a:tcPr/>
                </a:tc>
                <a:extLst>
                  <a:ext uri="{0D108BD9-81ED-4DB2-BD59-A6C34878D82A}">
                    <a16:rowId xmlns:a16="http://schemas.microsoft.com/office/drawing/2014/main" val="2546488395"/>
                  </a:ext>
                </a:extLst>
              </a:tr>
              <a:tr h="370840">
                <a:tc>
                  <a:txBody>
                    <a:bodyPr/>
                    <a:lstStyle/>
                    <a:p>
                      <a:pPr algn="ctr"/>
                      <a:r>
                        <a:rPr lang="en-US" sz="2000" dirty="0">
                          <a:effectLst/>
                        </a:rPr>
                        <a:t>n</a:t>
                      </a:r>
                      <a:r>
                        <a:rPr lang="en-US" sz="2000" baseline="30000" dirty="0">
                          <a:effectLst/>
                        </a:rPr>
                        <a:t>3</a:t>
                      </a:r>
                      <a:endParaRPr lang="en-IN" sz="2000" dirty="0"/>
                    </a:p>
                  </a:txBody>
                  <a:tcPr/>
                </a:tc>
                <a:tc>
                  <a:txBody>
                    <a:bodyPr/>
                    <a:lstStyle/>
                    <a:p>
                      <a:pPr algn="ctr"/>
                      <a:r>
                        <a:rPr lang="en-US" sz="2000" dirty="0">
                          <a:effectLst/>
                        </a:rPr>
                        <a:t>indicates the running time of algorithm is cubic</a:t>
                      </a:r>
                      <a:endParaRPr lang="en-IN" sz="2000" dirty="0"/>
                    </a:p>
                  </a:txBody>
                  <a:tcPr/>
                </a:tc>
                <a:tc>
                  <a:txBody>
                    <a:bodyPr/>
                    <a:lstStyle/>
                    <a:p>
                      <a:pPr algn="ctr"/>
                      <a:r>
                        <a:rPr lang="en-US" sz="2000" dirty="0">
                          <a:effectLst/>
                        </a:rPr>
                        <a:t>Matrix multiplication</a:t>
                      </a:r>
                      <a:endParaRPr lang="en-IN" sz="2000" dirty="0"/>
                    </a:p>
                  </a:txBody>
                  <a:tcPr/>
                </a:tc>
                <a:extLst>
                  <a:ext uri="{0D108BD9-81ED-4DB2-BD59-A6C34878D82A}">
                    <a16:rowId xmlns:a16="http://schemas.microsoft.com/office/drawing/2014/main" val="3512188895"/>
                  </a:ext>
                </a:extLst>
              </a:tr>
              <a:tr h="370840">
                <a:tc>
                  <a:txBody>
                    <a:bodyPr/>
                    <a:lstStyle/>
                    <a:p>
                      <a:pPr algn="ctr"/>
                      <a:r>
                        <a:rPr lang="en-US" sz="2000" dirty="0">
                          <a:effectLst/>
                        </a:rPr>
                        <a:t>2</a:t>
                      </a:r>
                      <a:r>
                        <a:rPr lang="en-US" sz="2000" baseline="30000" dirty="0">
                          <a:effectLst/>
                        </a:rPr>
                        <a:t>n</a:t>
                      </a:r>
                      <a:endParaRPr lang="en-IN" sz="2000" dirty="0"/>
                    </a:p>
                  </a:txBody>
                  <a:tcPr/>
                </a:tc>
                <a:tc>
                  <a:txBody>
                    <a:bodyPr/>
                    <a:lstStyle/>
                    <a:p>
                      <a:pPr algn="ctr"/>
                      <a:r>
                        <a:rPr lang="en-US" sz="2000" dirty="0">
                          <a:effectLst/>
                        </a:rPr>
                        <a:t>indicates the running time of algorithm is exponential</a:t>
                      </a:r>
                      <a:endParaRPr lang="en-IN" sz="2000" dirty="0"/>
                    </a:p>
                  </a:txBody>
                  <a:tcPr/>
                </a:tc>
                <a:tc>
                  <a:txBody>
                    <a:bodyPr/>
                    <a:lstStyle/>
                    <a:p>
                      <a:pPr algn="ctr"/>
                      <a:r>
                        <a:rPr lang="en-US" sz="2000" dirty="0">
                          <a:effectLst/>
                        </a:rPr>
                        <a:t>Subset problem</a:t>
                      </a:r>
                      <a:endParaRPr lang="en-IN" sz="2000" dirty="0"/>
                    </a:p>
                  </a:txBody>
                  <a:tcPr/>
                </a:tc>
                <a:extLst>
                  <a:ext uri="{0D108BD9-81ED-4DB2-BD59-A6C34878D82A}">
                    <a16:rowId xmlns:a16="http://schemas.microsoft.com/office/drawing/2014/main" val="346096244"/>
                  </a:ext>
                </a:extLst>
              </a:tr>
              <a:tr h="370840">
                <a:tc>
                  <a:txBody>
                    <a:bodyPr/>
                    <a:lstStyle/>
                    <a:p>
                      <a:pPr algn="ctr"/>
                      <a:r>
                        <a:rPr lang="en-US" sz="2000" dirty="0">
                          <a:effectLst/>
                        </a:rPr>
                        <a:t>n!</a:t>
                      </a:r>
                      <a:endParaRPr lang="en-IN" sz="2000" dirty="0"/>
                    </a:p>
                  </a:txBody>
                  <a:tcPr/>
                </a:tc>
                <a:tc>
                  <a:txBody>
                    <a:bodyPr/>
                    <a:lstStyle/>
                    <a:p>
                      <a:pPr algn="ctr"/>
                      <a:r>
                        <a:rPr lang="en-US" sz="2000" dirty="0">
                          <a:effectLst/>
                        </a:rPr>
                        <a:t>indicates the running time of algorithm is factorial</a:t>
                      </a:r>
                      <a:endParaRPr lang="en-IN" sz="2000" dirty="0"/>
                    </a:p>
                  </a:txBody>
                  <a:tcPr/>
                </a:tc>
                <a:tc>
                  <a:txBody>
                    <a:bodyPr/>
                    <a:lstStyle/>
                    <a:p>
                      <a:pPr algn="ctr"/>
                      <a:r>
                        <a:rPr lang="en-US" sz="2000" dirty="0">
                          <a:effectLst/>
                        </a:rPr>
                        <a:t>TSP</a:t>
                      </a:r>
                      <a:endParaRPr lang="en-IN" sz="2000" dirty="0"/>
                    </a:p>
                  </a:txBody>
                  <a:tcPr/>
                </a:tc>
                <a:extLst>
                  <a:ext uri="{0D108BD9-81ED-4DB2-BD59-A6C34878D82A}">
                    <a16:rowId xmlns:a16="http://schemas.microsoft.com/office/drawing/2014/main" val="2356362951"/>
                  </a:ext>
                </a:extLst>
              </a:tr>
            </a:tbl>
          </a:graphicData>
        </a:graphic>
      </p:graphicFrame>
    </p:spTree>
    <p:extLst>
      <p:ext uri="{BB962C8B-B14F-4D97-AF65-F5344CB8AC3E}">
        <p14:creationId xmlns:p14="http://schemas.microsoft.com/office/powerpoint/2010/main" val="1907094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50DC6-8E40-42D2-87AE-1EFB843AF560}"/>
              </a:ext>
            </a:extLst>
          </p:cNvPr>
          <p:cNvSpPr>
            <a:spLocks noGrp="1"/>
          </p:cNvSpPr>
          <p:nvPr>
            <p:ph type="title"/>
          </p:nvPr>
        </p:nvSpPr>
        <p:spPr>
          <a:xfrm>
            <a:off x="838200" y="914400"/>
            <a:ext cx="8531860" cy="553998"/>
          </a:xfrm>
        </p:spPr>
        <p:txBody>
          <a:bodyPr/>
          <a:lstStyle/>
          <a:p>
            <a:pPr algn="ctr"/>
            <a:r>
              <a:rPr kumimoji="1" lang="en-US" b="1" kern="1200" dirty="0">
                <a:effectLst>
                  <a:outerShdw blurRad="38100" dist="38100" dir="2700000" algn="tl">
                    <a:srgbClr val="000000">
                      <a:alpha val="43137"/>
                    </a:srgbClr>
                  </a:outerShdw>
                </a:effectLst>
                <a:cs typeface="+mn-cs"/>
              </a:rPr>
              <a:t>Order of Growth (Contd..)</a:t>
            </a:r>
          </a:p>
        </p:txBody>
      </p:sp>
      <p:sp>
        <p:nvSpPr>
          <p:cNvPr id="3" name="Content Placeholder 2">
            <a:extLst>
              <a:ext uri="{FF2B5EF4-FFF2-40B4-BE49-F238E27FC236}">
                <a16:creationId xmlns:a16="http://schemas.microsoft.com/office/drawing/2014/main" id="{CCFA8E91-8EDE-4997-8FD0-660752A1A0F6}"/>
              </a:ext>
            </a:extLst>
          </p:cNvPr>
          <p:cNvSpPr>
            <a:spLocks noGrp="1"/>
          </p:cNvSpPr>
          <p:nvPr>
            <p:ph idx="1"/>
          </p:nvPr>
        </p:nvSpPr>
        <p:spPr>
          <a:xfrm>
            <a:off x="838200" y="2133600"/>
            <a:ext cx="8456930" cy="3734356"/>
          </a:xfrm>
        </p:spPr>
        <p:txBody>
          <a:bodyPr/>
          <a:lstStyle/>
          <a:p>
            <a:pPr marL="342900" indent="-342900" algn="just">
              <a:spcBef>
                <a:spcPts val="400"/>
              </a:spcBef>
              <a:spcAft>
                <a:spcPts val="400"/>
              </a:spcAft>
              <a:buFont typeface="Arial" panose="020B0604020202020204" pitchFamily="34" charset="0"/>
              <a:buChar char="•"/>
            </a:pPr>
            <a:r>
              <a:rPr lang="en-US" dirty="0">
                <a:effectLst/>
              </a:rPr>
              <a:t>The function growing slower among these is logarithmic</a:t>
            </a:r>
          </a:p>
          <a:p>
            <a:pPr marL="342900" indent="-342900" algn="just">
              <a:spcBef>
                <a:spcPts val="400"/>
              </a:spcBef>
              <a:spcAft>
                <a:spcPts val="400"/>
              </a:spcAft>
              <a:buFont typeface="Arial" panose="020B0604020202020204" pitchFamily="34" charset="0"/>
              <a:buChar char="•"/>
            </a:pPr>
            <a:r>
              <a:rPr lang="en-US" dirty="0">
                <a:effectLst/>
              </a:rPr>
              <a:t>The exponential and factorial function grow so fast that their values becomes astronomically large even for smaller values of “n”</a:t>
            </a:r>
          </a:p>
          <a:p>
            <a:pPr marL="342900" indent="-342900" algn="just">
              <a:spcBef>
                <a:spcPts val="400"/>
              </a:spcBef>
              <a:spcAft>
                <a:spcPts val="400"/>
              </a:spcAft>
              <a:buFont typeface="Arial" panose="020B0604020202020204" pitchFamily="34" charset="0"/>
              <a:buChar char="•"/>
            </a:pPr>
            <a:r>
              <a:rPr lang="en-US" dirty="0">
                <a:effectLst/>
              </a:rPr>
              <a:t>The exponential and factorial function are practical for solving only problems of small size.</a:t>
            </a:r>
          </a:p>
          <a:p>
            <a:pPr marL="342900" indent="-342900" algn="just">
              <a:spcBef>
                <a:spcPts val="400"/>
              </a:spcBef>
              <a:spcAft>
                <a:spcPts val="400"/>
              </a:spcAft>
              <a:buFont typeface="Arial" panose="020B0604020202020204" pitchFamily="34" charset="0"/>
              <a:buChar char="•"/>
            </a:pPr>
            <a:r>
              <a:rPr lang="en-US" dirty="0">
                <a:effectLst/>
              </a:rPr>
              <a:t>So, it can be ordered according to order of growth as shown below</a:t>
            </a:r>
          </a:p>
          <a:p>
            <a:pPr marL="342900" indent="-342900" algn="ctr">
              <a:spcBef>
                <a:spcPts val="400"/>
              </a:spcBef>
              <a:spcAft>
                <a:spcPts val="400"/>
              </a:spcAft>
              <a:buFont typeface="Arial" panose="020B0604020202020204" pitchFamily="34" charset="0"/>
              <a:buChar char="•"/>
            </a:pPr>
            <a:r>
              <a:rPr lang="en-US" dirty="0"/>
              <a:t>1 &lt; </a:t>
            </a:r>
            <a:r>
              <a:rPr lang="en-US" dirty="0" err="1"/>
              <a:t>logn</a:t>
            </a:r>
            <a:r>
              <a:rPr lang="en-US" dirty="0"/>
              <a:t> &lt; n &lt; </a:t>
            </a:r>
            <a:r>
              <a:rPr lang="en-US" dirty="0" err="1"/>
              <a:t>nlogn</a:t>
            </a:r>
            <a:r>
              <a:rPr lang="en-US" dirty="0"/>
              <a:t> &lt; n</a:t>
            </a:r>
            <a:r>
              <a:rPr lang="en-US" baseline="30000" dirty="0"/>
              <a:t>2</a:t>
            </a:r>
            <a:r>
              <a:rPr lang="en-US" dirty="0"/>
              <a:t> &lt; n</a:t>
            </a:r>
            <a:r>
              <a:rPr lang="en-US" baseline="30000" dirty="0"/>
              <a:t>3</a:t>
            </a:r>
            <a:r>
              <a:rPr lang="en-US" dirty="0"/>
              <a:t> &lt; 2</a:t>
            </a:r>
            <a:r>
              <a:rPr lang="en-US" baseline="30000" dirty="0"/>
              <a:t>n</a:t>
            </a:r>
            <a:r>
              <a:rPr lang="en-US" dirty="0"/>
              <a:t> &lt; n!</a:t>
            </a:r>
          </a:p>
        </p:txBody>
      </p:sp>
    </p:spTree>
    <p:extLst>
      <p:ext uri="{BB962C8B-B14F-4D97-AF65-F5344CB8AC3E}">
        <p14:creationId xmlns:p14="http://schemas.microsoft.com/office/powerpoint/2010/main" val="1800942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2"/>
          <p:cNvGrpSpPr/>
          <p:nvPr/>
        </p:nvGrpSpPr>
        <p:grpSpPr>
          <a:xfrm>
            <a:off x="762000" y="739140"/>
            <a:ext cx="8382000" cy="6347460"/>
            <a:chOff x="762000" y="739140"/>
            <a:chExt cx="7696200" cy="6024880"/>
          </a:xfrm>
        </p:grpSpPr>
        <p:sp>
          <p:nvSpPr>
            <p:cNvPr id="5" name="object 3"/>
            <p:cNvSpPr/>
            <p:nvPr/>
          </p:nvSpPr>
          <p:spPr>
            <a:xfrm>
              <a:off x="762000" y="739140"/>
              <a:ext cx="7696200" cy="3148583"/>
            </a:xfrm>
            <a:prstGeom prst="rect">
              <a:avLst/>
            </a:prstGeom>
            <a:blipFill>
              <a:blip r:embed="rId2" cstate="print"/>
              <a:stretch>
                <a:fillRect/>
              </a:stretch>
            </a:blipFill>
          </p:spPr>
          <p:txBody>
            <a:bodyPr wrap="square" lIns="0" tIns="0" rIns="0" bIns="0" rtlCol="0"/>
            <a:lstStyle/>
            <a:p>
              <a:endParaRPr/>
            </a:p>
          </p:txBody>
        </p:sp>
        <p:sp>
          <p:nvSpPr>
            <p:cNvPr id="6" name="object 4"/>
            <p:cNvSpPr/>
            <p:nvPr/>
          </p:nvSpPr>
          <p:spPr>
            <a:xfrm>
              <a:off x="4724400" y="3886200"/>
              <a:ext cx="3733800" cy="2877312"/>
            </a:xfrm>
            <a:prstGeom prst="rect">
              <a:avLst/>
            </a:prstGeom>
            <a:blipFill>
              <a:blip r:embed="rId3"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1277626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43200" y="771201"/>
            <a:ext cx="4782592" cy="513715"/>
          </a:xfrm>
          <a:prstGeom prst="rect">
            <a:avLst/>
          </a:prstGeom>
        </p:spPr>
        <p:txBody>
          <a:bodyPr vert="horz" wrap="square" lIns="0" tIns="12700" rIns="0" bIns="0" rtlCol="0">
            <a:spAutoFit/>
          </a:bodyPr>
          <a:lstStyle/>
          <a:p>
            <a:pPr marL="12700" algn="ctr">
              <a:lnSpc>
                <a:spcPct val="100000"/>
              </a:lnSpc>
              <a:spcBef>
                <a:spcPts val="100"/>
              </a:spcBef>
            </a:pPr>
            <a:r>
              <a:rPr sz="3200" spc="-10" dirty="0"/>
              <a:t>Analysis</a:t>
            </a:r>
            <a:r>
              <a:rPr sz="3200" spc="-30" dirty="0"/>
              <a:t> </a:t>
            </a:r>
            <a:r>
              <a:rPr sz="3200" spc="-15" dirty="0"/>
              <a:t>Framework</a:t>
            </a:r>
            <a:endParaRPr sz="3200" dirty="0"/>
          </a:p>
        </p:txBody>
      </p:sp>
      <p:sp>
        <p:nvSpPr>
          <p:cNvPr id="3" name="object 3"/>
          <p:cNvSpPr txBox="1"/>
          <p:nvPr/>
        </p:nvSpPr>
        <p:spPr>
          <a:xfrm>
            <a:off x="993138" y="1524406"/>
            <a:ext cx="5102861" cy="1562100"/>
          </a:xfrm>
          <a:prstGeom prst="rect">
            <a:avLst/>
          </a:prstGeom>
        </p:spPr>
        <p:txBody>
          <a:bodyPr vert="horz" wrap="square" lIns="0" tIns="97790" rIns="0" bIns="0" rtlCol="0">
            <a:spAutoFit/>
          </a:bodyPr>
          <a:lstStyle/>
          <a:p>
            <a:pPr marL="355600" indent="-342900">
              <a:lnSpc>
                <a:spcPct val="100000"/>
              </a:lnSpc>
              <a:spcBef>
                <a:spcPts val="770"/>
              </a:spcBef>
              <a:buFont typeface="Arial"/>
              <a:buChar char="•"/>
              <a:tabLst>
                <a:tab pos="354965" algn="l"/>
                <a:tab pos="355600" algn="l"/>
              </a:tabLst>
            </a:pPr>
            <a:r>
              <a:rPr sz="2800" spc="-30" dirty="0">
                <a:latin typeface="Carlito"/>
                <a:cs typeface="Carlito"/>
              </a:rPr>
              <a:t>Worst-Case</a:t>
            </a:r>
            <a:endParaRPr sz="2800" dirty="0">
              <a:latin typeface="Carlito"/>
              <a:cs typeface="Carlito"/>
            </a:endParaRPr>
          </a:p>
          <a:p>
            <a:pPr marL="355600" indent="-342900">
              <a:lnSpc>
                <a:spcPct val="100000"/>
              </a:lnSpc>
              <a:spcBef>
                <a:spcPts val="675"/>
              </a:spcBef>
              <a:buFont typeface="Arial"/>
              <a:buChar char="•"/>
              <a:tabLst>
                <a:tab pos="354965" algn="l"/>
                <a:tab pos="355600" algn="l"/>
              </a:tabLst>
            </a:pPr>
            <a:r>
              <a:rPr sz="2800" spc="-10" dirty="0">
                <a:latin typeface="Carlito"/>
                <a:cs typeface="Carlito"/>
              </a:rPr>
              <a:t>Best-Case</a:t>
            </a:r>
            <a:endParaRPr sz="2800" dirty="0">
              <a:latin typeface="Carlito"/>
              <a:cs typeface="Carlito"/>
            </a:endParaRPr>
          </a:p>
          <a:p>
            <a:pPr marL="355600" indent="-342900">
              <a:lnSpc>
                <a:spcPct val="100000"/>
              </a:lnSpc>
              <a:spcBef>
                <a:spcPts val="670"/>
              </a:spcBef>
              <a:buFont typeface="Arial"/>
              <a:buChar char="•"/>
              <a:tabLst>
                <a:tab pos="354965" algn="l"/>
                <a:tab pos="355600" algn="l"/>
              </a:tabLst>
            </a:pPr>
            <a:r>
              <a:rPr sz="2800" spc="-20" dirty="0">
                <a:latin typeface="Carlito"/>
                <a:cs typeface="Carlito"/>
              </a:rPr>
              <a:t>Average-Case</a:t>
            </a:r>
            <a:r>
              <a:rPr sz="2800" spc="-40" dirty="0">
                <a:latin typeface="Carlito"/>
                <a:cs typeface="Carlito"/>
              </a:rPr>
              <a:t> </a:t>
            </a:r>
            <a:r>
              <a:rPr sz="2800" spc="-20" dirty="0">
                <a:latin typeface="Carlito"/>
                <a:cs typeface="Carlito"/>
              </a:rPr>
              <a:t>Efficiencies</a:t>
            </a:r>
            <a:endParaRPr sz="2800" dirty="0">
              <a:latin typeface="Carlito"/>
              <a:cs typeface="Carlito"/>
            </a:endParaRPr>
          </a:p>
        </p:txBody>
      </p:sp>
      <p:sp>
        <p:nvSpPr>
          <p:cNvPr id="4" name="object 4"/>
          <p:cNvSpPr/>
          <p:nvPr/>
        </p:nvSpPr>
        <p:spPr>
          <a:xfrm>
            <a:off x="3581400" y="3276600"/>
            <a:ext cx="4953000" cy="3165348"/>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50891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CCA256-40F4-4942-8C87-76D11EBC9792}"/>
              </a:ext>
            </a:extLst>
          </p:cNvPr>
          <p:cNvSpPr>
            <a:spLocks noGrp="1"/>
          </p:cNvSpPr>
          <p:nvPr>
            <p:ph idx="1"/>
          </p:nvPr>
        </p:nvSpPr>
        <p:spPr>
          <a:xfrm>
            <a:off x="310515" y="1219200"/>
            <a:ext cx="9437370" cy="5867400"/>
          </a:xfrm>
        </p:spPr>
        <p:txBody>
          <a:bodyPr>
            <a:noAutofit/>
          </a:bodyPr>
          <a:lstStyle/>
          <a:p>
            <a:pPr>
              <a:spcBef>
                <a:spcPts val="495"/>
              </a:spcBef>
            </a:pPr>
            <a:r>
              <a:rPr lang="en-US" b="1" dirty="0">
                <a:solidFill>
                  <a:srgbClr val="CC00FF"/>
                </a:solidFill>
                <a:latin typeface="+mn-lt"/>
              </a:rPr>
              <a:t>Algorithm</a:t>
            </a:r>
            <a:r>
              <a:rPr lang="en-US" dirty="0">
                <a:latin typeface="+mn-lt"/>
              </a:rPr>
              <a:t>: Linear Search(</a:t>
            </a:r>
            <a:r>
              <a:rPr lang="en-US" dirty="0" err="1">
                <a:latin typeface="+mn-lt"/>
              </a:rPr>
              <a:t>K,a</a:t>
            </a:r>
            <a:r>
              <a:rPr lang="en-US" dirty="0">
                <a:latin typeface="+mn-lt"/>
              </a:rPr>
              <a:t>[],n)</a:t>
            </a:r>
          </a:p>
          <a:p>
            <a:pPr>
              <a:spcBef>
                <a:spcPts val="495"/>
              </a:spcBef>
            </a:pPr>
            <a:r>
              <a:rPr lang="en-US" dirty="0">
                <a:latin typeface="+mn-lt"/>
              </a:rPr>
              <a:t>//  </a:t>
            </a:r>
            <a:r>
              <a:rPr lang="en-US" b="1" dirty="0">
                <a:solidFill>
                  <a:srgbClr val="CC00FF"/>
                </a:solidFill>
                <a:latin typeface="+mn-lt"/>
              </a:rPr>
              <a:t>Purpose </a:t>
            </a:r>
            <a:r>
              <a:rPr lang="en-US" dirty="0">
                <a:latin typeface="+mn-lt"/>
              </a:rPr>
              <a:t>: Searches for a given value in a given array by sequential search</a:t>
            </a:r>
          </a:p>
          <a:p>
            <a:pPr>
              <a:spcBef>
                <a:spcPts val="495"/>
              </a:spcBef>
            </a:pPr>
            <a:r>
              <a:rPr lang="en-US" dirty="0">
                <a:latin typeface="+mn-lt"/>
              </a:rPr>
              <a:t>//  </a:t>
            </a:r>
            <a:r>
              <a:rPr lang="en-US" dirty="0">
                <a:solidFill>
                  <a:srgbClr val="CC00FF"/>
                </a:solidFill>
                <a:latin typeface="+mn-lt"/>
              </a:rPr>
              <a:t>Inputs:</a:t>
            </a:r>
          </a:p>
          <a:p>
            <a:pPr>
              <a:spcBef>
                <a:spcPts val="495"/>
              </a:spcBef>
            </a:pPr>
            <a:r>
              <a:rPr lang="en-US" dirty="0">
                <a:latin typeface="+mn-lt"/>
              </a:rPr>
              <a:t>//  n – The number of items present in the table</a:t>
            </a:r>
          </a:p>
          <a:p>
            <a:pPr>
              <a:spcBef>
                <a:spcPts val="495"/>
              </a:spcBef>
            </a:pPr>
            <a:r>
              <a:rPr lang="en-US" dirty="0">
                <a:latin typeface="+mn-lt"/>
              </a:rPr>
              <a:t>//  a – the elements of an array</a:t>
            </a:r>
          </a:p>
          <a:p>
            <a:pPr>
              <a:spcBef>
                <a:spcPts val="495"/>
              </a:spcBef>
            </a:pPr>
            <a:r>
              <a:rPr lang="en-US" dirty="0">
                <a:latin typeface="+mn-lt"/>
              </a:rPr>
              <a:t>//  K – the items to be searched in array</a:t>
            </a:r>
          </a:p>
          <a:p>
            <a:pPr>
              <a:spcBef>
                <a:spcPts val="495"/>
              </a:spcBef>
            </a:pPr>
            <a:r>
              <a:rPr lang="en-US" dirty="0">
                <a:latin typeface="+mn-lt"/>
              </a:rPr>
              <a:t>//  </a:t>
            </a:r>
            <a:r>
              <a:rPr lang="en-US" dirty="0">
                <a:solidFill>
                  <a:srgbClr val="CC00FF"/>
                </a:solidFill>
                <a:latin typeface="+mn-lt"/>
              </a:rPr>
              <a:t>Output</a:t>
            </a:r>
          </a:p>
          <a:p>
            <a:pPr>
              <a:spcBef>
                <a:spcPts val="495"/>
              </a:spcBef>
            </a:pPr>
            <a:r>
              <a:rPr lang="en-US" dirty="0">
                <a:latin typeface="+mn-lt"/>
              </a:rPr>
              <a:t>//  The index of the first element of a[] that matches K</a:t>
            </a:r>
          </a:p>
          <a:p>
            <a:pPr>
              <a:spcBef>
                <a:spcPts val="495"/>
              </a:spcBef>
            </a:pPr>
            <a:r>
              <a:rPr lang="en-US" dirty="0">
                <a:latin typeface="+mn-lt"/>
              </a:rPr>
              <a:t>      or -1 if there are no matching elements	</a:t>
            </a:r>
          </a:p>
          <a:p>
            <a:pPr>
              <a:spcBef>
                <a:spcPts val="495"/>
              </a:spcBef>
            </a:pPr>
            <a:r>
              <a:rPr lang="en-US" dirty="0">
                <a:latin typeface="+mn-lt"/>
              </a:rPr>
              <a:t>	i    0</a:t>
            </a:r>
          </a:p>
          <a:p>
            <a:pPr>
              <a:spcBef>
                <a:spcPts val="495"/>
              </a:spcBef>
            </a:pPr>
            <a:r>
              <a:rPr lang="en-US" dirty="0">
                <a:latin typeface="+mn-lt"/>
              </a:rPr>
              <a:t>	while </a:t>
            </a:r>
            <a:r>
              <a:rPr lang="en-US" dirty="0" err="1">
                <a:latin typeface="+mn-lt"/>
              </a:rPr>
              <a:t>i</a:t>
            </a:r>
            <a:r>
              <a:rPr lang="en-US" dirty="0">
                <a:latin typeface="+mn-lt"/>
              </a:rPr>
              <a:t>&lt;n and a[</a:t>
            </a:r>
            <a:r>
              <a:rPr lang="en-US" dirty="0" err="1">
                <a:latin typeface="+mn-lt"/>
              </a:rPr>
              <a:t>i</a:t>
            </a:r>
            <a:r>
              <a:rPr lang="en-US" dirty="0">
                <a:latin typeface="+mn-lt"/>
              </a:rPr>
              <a:t>]!=k do</a:t>
            </a:r>
          </a:p>
          <a:p>
            <a:pPr>
              <a:spcBef>
                <a:spcPts val="495"/>
              </a:spcBef>
            </a:pPr>
            <a:r>
              <a:rPr lang="en-US" dirty="0">
                <a:latin typeface="+mn-lt"/>
              </a:rPr>
              <a:t>		</a:t>
            </a:r>
            <a:r>
              <a:rPr lang="en-US" dirty="0" err="1">
                <a:latin typeface="+mn-lt"/>
              </a:rPr>
              <a:t>i</a:t>
            </a:r>
            <a:r>
              <a:rPr lang="en-US" dirty="0">
                <a:latin typeface="+mn-lt"/>
              </a:rPr>
              <a:t>    i+1</a:t>
            </a:r>
          </a:p>
          <a:p>
            <a:pPr>
              <a:spcBef>
                <a:spcPts val="495"/>
              </a:spcBef>
            </a:pPr>
            <a:r>
              <a:rPr lang="en-US" dirty="0">
                <a:latin typeface="+mn-lt"/>
              </a:rPr>
              <a:t>	if </a:t>
            </a:r>
            <a:r>
              <a:rPr lang="en-US" dirty="0" err="1">
                <a:latin typeface="+mn-lt"/>
              </a:rPr>
              <a:t>i</a:t>
            </a:r>
            <a:r>
              <a:rPr lang="en-US" dirty="0">
                <a:latin typeface="+mn-lt"/>
              </a:rPr>
              <a:t>&lt;n return </a:t>
            </a:r>
            <a:r>
              <a:rPr lang="en-US" dirty="0" err="1">
                <a:latin typeface="+mn-lt"/>
              </a:rPr>
              <a:t>i</a:t>
            </a:r>
            <a:endParaRPr lang="en-US" dirty="0">
              <a:latin typeface="+mn-lt"/>
            </a:endParaRPr>
          </a:p>
          <a:p>
            <a:pPr>
              <a:spcBef>
                <a:spcPts val="495"/>
              </a:spcBef>
            </a:pPr>
            <a:r>
              <a:rPr lang="en-US" dirty="0">
                <a:latin typeface="+mn-lt"/>
              </a:rPr>
              <a:t>	else return -1</a:t>
            </a:r>
          </a:p>
        </p:txBody>
      </p:sp>
      <p:sp>
        <p:nvSpPr>
          <p:cNvPr id="4" name="Rectangle 2">
            <a:extLst>
              <a:ext uri="{FF2B5EF4-FFF2-40B4-BE49-F238E27FC236}">
                <a16:creationId xmlns:a16="http://schemas.microsoft.com/office/drawing/2014/main" id="{2B516E4F-F8CA-403F-927F-14C664F69F04}"/>
              </a:ext>
            </a:extLst>
          </p:cNvPr>
          <p:cNvSpPr txBox="1">
            <a:spLocks noChangeArrowheads="1"/>
          </p:cNvSpPr>
          <p:nvPr/>
        </p:nvSpPr>
        <p:spPr>
          <a:xfrm>
            <a:off x="1409700" y="355600"/>
            <a:ext cx="7239000" cy="502920"/>
          </a:xfrm>
          <a:prstGeom prst="rect">
            <a:avLst/>
          </a:prstGeom>
        </p:spPr>
        <p:txBody>
          <a:bodyPr vert="horz" lIns="75438" tIns="37719" rIns="75438" bIns="37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kumimoji="1" lang="en-US" altLang="en-US" sz="3600" b="1" dirty="0">
                <a:solidFill>
                  <a:srgbClr val="000099"/>
                </a:solidFill>
                <a:effectLst>
                  <a:outerShdw blurRad="38100" dist="38100" dir="2700000" algn="tl">
                    <a:srgbClr val="000000">
                      <a:alpha val="43137"/>
                    </a:srgbClr>
                  </a:outerShdw>
                </a:effectLst>
                <a:latin typeface="Carlito"/>
                <a:cs typeface="+mn-cs"/>
              </a:rPr>
              <a:t>Best-case, Average-case, Worst-case</a:t>
            </a:r>
          </a:p>
        </p:txBody>
      </p:sp>
      <p:cxnSp>
        <p:nvCxnSpPr>
          <p:cNvPr id="5" name="Straight Arrow Connector 4">
            <a:extLst>
              <a:ext uri="{FF2B5EF4-FFF2-40B4-BE49-F238E27FC236}">
                <a16:creationId xmlns:a16="http://schemas.microsoft.com/office/drawing/2014/main" id="{B4B5B940-A6B5-EF50-8B1E-96B0F1C5BA50}"/>
              </a:ext>
            </a:extLst>
          </p:cNvPr>
          <p:cNvCxnSpPr>
            <a:cxnSpLocks/>
          </p:cNvCxnSpPr>
          <p:nvPr/>
        </p:nvCxnSpPr>
        <p:spPr>
          <a:xfrm flipH="1">
            <a:off x="2209800" y="6172200"/>
            <a:ext cx="241300"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CC4E5769-EF72-7A98-0932-55E62D22F258}"/>
              </a:ext>
            </a:extLst>
          </p:cNvPr>
          <p:cNvCxnSpPr>
            <a:cxnSpLocks/>
          </p:cNvCxnSpPr>
          <p:nvPr/>
        </p:nvCxnSpPr>
        <p:spPr>
          <a:xfrm flipH="1">
            <a:off x="1303020" y="5257800"/>
            <a:ext cx="241300"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12650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403330E8-BA58-4191-9F8E-C8E5B837D373}"/>
              </a:ext>
            </a:extLst>
          </p:cNvPr>
          <p:cNvSpPr>
            <a:spLocks noGrp="1" noChangeArrowheads="1"/>
          </p:cNvSpPr>
          <p:nvPr>
            <p:ph type="title"/>
          </p:nvPr>
        </p:nvSpPr>
        <p:spPr>
          <a:xfrm>
            <a:off x="1143000" y="381000"/>
            <a:ext cx="8534399" cy="553998"/>
          </a:xfrm>
        </p:spPr>
        <p:txBody>
          <a:bodyPr/>
          <a:lstStyle/>
          <a:p>
            <a:pPr>
              <a:defRPr/>
            </a:pPr>
            <a:r>
              <a:rPr kumimoji="1" lang="en-US" altLang="en-US" b="1" kern="1200" dirty="0">
                <a:effectLst>
                  <a:outerShdw blurRad="38100" dist="38100" dir="2700000" algn="tl">
                    <a:srgbClr val="000000">
                      <a:alpha val="43137"/>
                    </a:srgbClr>
                  </a:outerShdw>
                </a:effectLst>
                <a:cs typeface="+mn-cs"/>
              </a:rPr>
              <a:t>Best-case, average-case, worst-case</a:t>
            </a:r>
          </a:p>
        </p:txBody>
      </p:sp>
      <p:sp>
        <p:nvSpPr>
          <p:cNvPr id="2" name="TextBox 1">
            <a:extLst>
              <a:ext uri="{FF2B5EF4-FFF2-40B4-BE49-F238E27FC236}">
                <a16:creationId xmlns:a16="http://schemas.microsoft.com/office/drawing/2014/main" id="{D62D448A-646E-4210-8801-EF5E75D76C5A}"/>
              </a:ext>
            </a:extLst>
          </p:cNvPr>
          <p:cNvSpPr txBox="1"/>
          <p:nvPr/>
        </p:nvSpPr>
        <p:spPr>
          <a:xfrm>
            <a:off x="266700" y="1143288"/>
            <a:ext cx="9525000" cy="6273512"/>
          </a:xfrm>
          <a:prstGeom prst="rect">
            <a:avLst/>
          </a:prstGeom>
          <a:noFill/>
        </p:spPr>
        <p:txBody>
          <a:bodyPr wrap="square" rtlCol="0">
            <a:spAutoFit/>
          </a:bodyPr>
          <a:lstStyle/>
          <a:p>
            <a:r>
              <a:rPr lang="en-US" sz="2400" b="1" dirty="0">
                <a:solidFill>
                  <a:srgbClr val="C00000"/>
                </a:solidFill>
              </a:rPr>
              <a:t>Best case efficiency </a:t>
            </a:r>
          </a:p>
          <a:p>
            <a:pPr marL="342900" indent="-342900" algn="just">
              <a:spcBef>
                <a:spcPts val="495"/>
              </a:spcBef>
              <a:buFont typeface="Arial" panose="020B0604020202020204" pitchFamily="34" charset="0"/>
              <a:buChar char="•"/>
            </a:pPr>
            <a:r>
              <a:rPr lang="en-US" sz="2400" dirty="0"/>
              <a:t>The best-case efficiency of an algorithm is its efficiency for the best-case input of size n. </a:t>
            </a:r>
          </a:p>
          <a:p>
            <a:pPr marL="342900" indent="-342900" algn="just">
              <a:spcBef>
                <a:spcPts val="495"/>
              </a:spcBef>
              <a:buFont typeface="Arial" panose="020B0604020202020204" pitchFamily="34" charset="0"/>
              <a:buChar char="•"/>
            </a:pPr>
            <a:r>
              <a:rPr lang="en-US" sz="2400" dirty="0"/>
              <a:t>The algorithm runs the fastest among all possible inputs of that size n.</a:t>
            </a:r>
          </a:p>
          <a:p>
            <a:pPr marL="342900" indent="-342900" algn="just">
              <a:spcBef>
                <a:spcPts val="495"/>
              </a:spcBef>
              <a:buFont typeface="Arial" panose="020B0604020202020204" pitchFamily="34" charset="0"/>
              <a:buChar char="•"/>
            </a:pPr>
            <a:r>
              <a:rPr lang="en-US" sz="2400" dirty="0"/>
              <a:t>In sequential search, If we search a first element in list of size n. (i.e. first element equal to a search key), then the running time is </a:t>
            </a:r>
            <a:r>
              <a:rPr lang="en-US" sz="2400" dirty="0" err="1"/>
              <a:t>C</a:t>
            </a:r>
            <a:r>
              <a:rPr lang="en-US" sz="2400" baseline="-25000" dirty="0" err="1"/>
              <a:t>best</a:t>
            </a:r>
            <a:r>
              <a:rPr lang="en-US" sz="2400" dirty="0"/>
              <a:t>(n)=1.</a:t>
            </a:r>
          </a:p>
          <a:p>
            <a:pPr>
              <a:spcBef>
                <a:spcPts val="495"/>
              </a:spcBef>
            </a:pPr>
            <a:r>
              <a:rPr lang="en-US" sz="2400" b="1" dirty="0">
                <a:solidFill>
                  <a:srgbClr val="C00000"/>
                </a:solidFill>
              </a:rPr>
              <a:t>Worst-case efficiency</a:t>
            </a:r>
            <a:endParaRPr lang="en-US" sz="2400" b="1" dirty="0"/>
          </a:p>
          <a:p>
            <a:pPr marL="342900" indent="-342900" algn="just">
              <a:spcBef>
                <a:spcPts val="495"/>
              </a:spcBef>
              <a:buFont typeface="Arial" panose="020B0604020202020204" pitchFamily="34" charset="0"/>
              <a:buChar char="•"/>
            </a:pPr>
            <a:r>
              <a:rPr lang="en-US" sz="2400" dirty="0"/>
              <a:t>The worst-case efficiency of an algorithm is its efficiency for the worst-case input of size n.</a:t>
            </a:r>
          </a:p>
          <a:p>
            <a:pPr marL="342900" indent="-342900" algn="just">
              <a:spcBef>
                <a:spcPts val="495"/>
              </a:spcBef>
              <a:buFont typeface="Arial" panose="020B0604020202020204" pitchFamily="34" charset="0"/>
              <a:buChar char="•"/>
            </a:pPr>
            <a:r>
              <a:rPr lang="en-US" sz="2400" dirty="0"/>
              <a:t>The algorithm runs the longest among all possible inputs of that size. </a:t>
            </a:r>
          </a:p>
          <a:p>
            <a:pPr marL="342900" indent="-342900" algn="just">
              <a:spcBef>
                <a:spcPts val="495"/>
              </a:spcBef>
              <a:buFont typeface="Arial" panose="020B0604020202020204" pitchFamily="34" charset="0"/>
              <a:buChar char="•"/>
            </a:pPr>
            <a:r>
              <a:rPr lang="en-US" sz="2400" dirty="0"/>
              <a:t>For the input of size n, the running time is </a:t>
            </a:r>
            <a:r>
              <a:rPr lang="en-US" sz="2400" dirty="0" err="1"/>
              <a:t>C</a:t>
            </a:r>
            <a:r>
              <a:rPr lang="en-US" sz="2400" baseline="-25000" dirty="0" err="1"/>
              <a:t>worst</a:t>
            </a:r>
            <a:r>
              <a:rPr lang="en-US" sz="2400" dirty="0"/>
              <a:t>(n) = n.</a:t>
            </a:r>
          </a:p>
          <a:p>
            <a:pPr>
              <a:spcBef>
                <a:spcPts val="495"/>
              </a:spcBef>
            </a:pPr>
            <a:r>
              <a:rPr lang="en-US" sz="2400" b="1" dirty="0">
                <a:solidFill>
                  <a:srgbClr val="C00000"/>
                </a:solidFill>
              </a:rPr>
              <a:t>Average case efficiency </a:t>
            </a:r>
          </a:p>
          <a:p>
            <a:pPr marL="342900" indent="-342900" algn="just">
              <a:spcBef>
                <a:spcPts val="495"/>
              </a:spcBef>
              <a:buFont typeface="Arial" panose="020B0604020202020204" pitchFamily="34" charset="0"/>
              <a:buChar char="•"/>
            </a:pPr>
            <a:r>
              <a:rPr lang="en-US" sz="2400" dirty="0"/>
              <a:t>The Average case efficiency lies between best case and worst case.</a:t>
            </a:r>
          </a:p>
          <a:p>
            <a:pPr marL="342900" indent="-342900" algn="just">
              <a:spcBef>
                <a:spcPts val="495"/>
              </a:spcBef>
              <a:buFont typeface="Arial" panose="020B0604020202020204" pitchFamily="34" charset="0"/>
              <a:buChar char="•"/>
            </a:pPr>
            <a:r>
              <a:rPr lang="en-US" sz="2400" dirty="0"/>
              <a:t>The average number of comparisons made by sequential search is            </a:t>
            </a:r>
            <a:r>
              <a:rPr lang="en-US" sz="2400" dirty="0" err="1"/>
              <a:t>C</a:t>
            </a:r>
            <a:r>
              <a:rPr lang="en-US" sz="2400" baseline="-25000" dirty="0" err="1"/>
              <a:t>avg</a:t>
            </a:r>
            <a:r>
              <a:rPr lang="en-US" sz="2400" dirty="0"/>
              <a:t>=(n+1)/2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3139" y="740320"/>
            <a:ext cx="7693661" cy="635000"/>
          </a:xfrm>
          <a:prstGeom prst="rect">
            <a:avLst/>
          </a:prstGeom>
        </p:spPr>
        <p:txBody>
          <a:bodyPr vert="horz" wrap="square" lIns="0" tIns="12065" rIns="0" bIns="0" rtlCol="0">
            <a:spAutoFit/>
          </a:bodyPr>
          <a:lstStyle/>
          <a:p>
            <a:pPr marL="12700">
              <a:lnSpc>
                <a:spcPct val="100000"/>
              </a:lnSpc>
              <a:spcBef>
                <a:spcPts val="95"/>
              </a:spcBef>
            </a:pPr>
            <a:r>
              <a:rPr sz="4000" spc="-5" dirty="0">
                <a:solidFill>
                  <a:srgbClr val="BF0000"/>
                </a:solidFill>
              </a:rPr>
              <a:t>Summary of </a:t>
            </a:r>
            <a:r>
              <a:rPr sz="4000" spc="-10" dirty="0">
                <a:solidFill>
                  <a:srgbClr val="BF0000"/>
                </a:solidFill>
              </a:rPr>
              <a:t>analysis</a:t>
            </a:r>
            <a:r>
              <a:rPr sz="4000" spc="-40" dirty="0">
                <a:solidFill>
                  <a:srgbClr val="BF0000"/>
                </a:solidFill>
              </a:rPr>
              <a:t> </a:t>
            </a:r>
            <a:r>
              <a:rPr sz="4000" spc="-25" dirty="0">
                <a:solidFill>
                  <a:srgbClr val="BF0000"/>
                </a:solidFill>
              </a:rPr>
              <a:t>framework</a:t>
            </a:r>
            <a:endParaRPr sz="4000" dirty="0"/>
          </a:p>
        </p:txBody>
      </p:sp>
      <p:sp>
        <p:nvSpPr>
          <p:cNvPr id="3" name="object 3"/>
          <p:cNvSpPr/>
          <p:nvPr/>
        </p:nvSpPr>
        <p:spPr>
          <a:xfrm>
            <a:off x="457200" y="3886200"/>
            <a:ext cx="9142730" cy="3427729"/>
          </a:xfrm>
          <a:custGeom>
            <a:avLst/>
            <a:gdLst/>
            <a:ahLst/>
            <a:cxnLst/>
            <a:rect l="l" t="t" r="r" b="b"/>
            <a:pathLst>
              <a:path w="9142730" h="3427729">
                <a:moveTo>
                  <a:pt x="0" y="3427476"/>
                </a:moveTo>
                <a:lnTo>
                  <a:pt x="9142476" y="3427476"/>
                </a:lnTo>
                <a:lnTo>
                  <a:pt x="9142476" y="0"/>
                </a:lnTo>
                <a:lnTo>
                  <a:pt x="0" y="0"/>
                </a:lnTo>
                <a:lnTo>
                  <a:pt x="0" y="3427476"/>
                </a:lnTo>
                <a:close/>
              </a:path>
            </a:pathLst>
          </a:custGeom>
          <a:solidFill>
            <a:srgbClr val="FFFFFF"/>
          </a:solidFill>
        </p:spPr>
        <p:txBody>
          <a:bodyPr wrap="square" lIns="0" tIns="0" rIns="0" bIns="0" rtlCol="0"/>
          <a:lstStyle/>
          <a:p>
            <a:endParaRPr/>
          </a:p>
        </p:txBody>
      </p:sp>
      <p:sp>
        <p:nvSpPr>
          <p:cNvPr id="4" name="object 4"/>
          <p:cNvSpPr txBox="1"/>
          <p:nvPr/>
        </p:nvSpPr>
        <p:spPr>
          <a:xfrm>
            <a:off x="993139" y="1613408"/>
            <a:ext cx="8002905" cy="4970591"/>
          </a:xfrm>
          <a:prstGeom prst="rect">
            <a:avLst/>
          </a:prstGeom>
        </p:spPr>
        <p:txBody>
          <a:bodyPr vert="horz" wrap="square" lIns="0" tIns="12700" rIns="0" bIns="0" rtlCol="0">
            <a:spAutoFit/>
          </a:bodyPr>
          <a:lstStyle/>
          <a:p>
            <a:pPr marL="355600" marR="13970" indent="-342900">
              <a:lnSpc>
                <a:spcPct val="100000"/>
              </a:lnSpc>
              <a:spcBef>
                <a:spcPts val="100"/>
              </a:spcBef>
              <a:buFont typeface="Arial"/>
              <a:buChar char="•"/>
              <a:tabLst>
                <a:tab pos="354965" algn="l"/>
                <a:tab pos="355600" algn="l"/>
              </a:tabLst>
            </a:pPr>
            <a:r>
              <a:rPr sz="2400" spc="-5" dirty="0">
                <a:cs typeface="Carlito"/>
              </a:rPr>
              <a:t>Both time </a:t>
            </a:r>
            <a:r>
              <a:rPr sz="2400" dirty="0">
                <a:cs typeface="Carlito"/>
              </a:rPr>
              <a:t>and </a:t>
            </a:r>
            <a:r>
              <a:rPr sz="2400" spc="-5" dirty="0">
                <a:cs typeface="Carlito"/>
              </a:rPr>
              <a:t>space </a:t>
            </a:r>
            <a:r>
              <a:rPr sz="2400" spc="-10" dirty="0">
                <a:cs typeface="Carlito"/>
              </a:rPr>
              <a:t>efficiencies </a:t>
            </a:r>
            <a:r>
              <a:rPr sz="2400" spc="-15" dirty="0">
                <a:cs typeface="Carlito"/>
              </a:rPr>
              <a:t>are </a:t>
            </a:r>
            <a:r>
              <a:rPr sz="2400" spc="-10" dirty="0">
                <a:cs typeface="Carlito"/>
              </a:rPr>
              <a:t>measured </a:t>
            </a:r>
            <a:r>
              <a:rPr sz="2400" dirty="0">
                <a:cs typeface="Carlito"/>
              </a:rPr>
              <a:t>as </a:t>
            </a:r>
            <a:r>
              <a:rPr sz="2400" spc="-5" dirty="0">
                <a:cs typeface="Carlito"/>
              </a:rPr>
              <a:t>functions of  the algorithm's input</a:t>
            </a:r>
            <a:r>
              <a:rPr sz="2400" spc="-60" dirty="0">
                <a:cs typeface="Carlito"/>
              </a:rPr>
              <a:t> </a:t>
            </a:r>
            <a:r>
              <a:rPr sz="2400" spc="-15" dirty="0">
                <a:cs typeface="Carlito"/>
              </a:rPr>
              <a:t>size.</a:t>
            </a:r>
            <a:endParaRPr sz="2400" dirty="0">
              <a:cs typeface="Carlito"/>
            </a:endParaRPr>
          </a:p>
          <a:p>
            <a:pPr marL="756285" lvl="1" indent="-287020">
              <a:lnSpc>
                <a:spcPct val="100000"/>
              </a:lnSpc>
              <a:spcBef>
                <a:spcPts val="575"/>
              </a:spcBef>
              <a:buFont typeface="Arial"/>
              <a:buChar char="–"/>
              <a:tabLst>
                <a:tab pos="756920" algn="l"/>
              </a:tabLst>
            </a:pPr>
            <a:r>
              <a:rPr sz="2400" spc="-5" dirty="0">
                <a:cs typeface="Carlito"/>
              </a:rPr>
              <a:t>Time </a:t>
            </a:r>
            <a:r>
              <a:rPr sz="2400" spc="-10" dirty="0">
                <a:cs typeface="Carlito"/>
              </a:rPr>
              <a:t>efficiency </a:t>
            </a:r>
            <a:r>
              <a:rPr sz="2400" dirty="0">
                <a:cs typeface="Carlito"/>
              </a:rPr>
              <a:t>- </a:t>
            </a:r>
            <a:r>
              <a:rPr sz="2400" spc="-5" dirty="0">
                <a:cs typeface="Carlito"/>
              </a:rPr>
              <a:t>basic</a:t>
            </a:r>
            <a:r>
              <a:rPr sz="2400" spc="-10" dirty="0">
                <a:cs typeface="Carlito"/>
              </a:rPr>
              <a:t> </a:t>
            </a:r>
            <a:r>
              <a:rPr sz="2400" spc="-15" dirty="0">
                <a:cs typeface="Carlito"/>
              </a:rPr>
              <a:t>operation</a:t>
            </a:r>
            <a:endParaRPr sz="2400" dirty="0">
              <a:cs typeface="Carlito"/>
            </a:endParaRPr>
          </a:p>
          <a:p>
            <a:pPr marL="756285" lvl="1" indent="-287020">
              <a:lnSpc>
                <a:spcPct val="100000"/>
              </a:lnSpc>
              <a:spcBef>
                <a:spcPts val="575"/>
              </a:spcBef>
              <a:buFont typeface="Arial"/>
              <a:buChar char="–"/>
              <a:tabLst>
                <a:tab pos="756920" algn="l"/>
              </a:tabLst>
            </a:pPr>
            <a:r>
              <a:rPr sz="2400" spc="-5" dirty="0">
                <a:cs typeface="Carlito"/>
              </a:rPr>
              <a:t>Space </a:t>
            </a:r>
            <a:r>
              <a:rPr sz="2400" spc="-10" dirty="0">
                <a:cs typeface="Carlito"/>
              </a:rPr>
              <a:t>efficiency </a:t>
            </a:r>
            <a:r>
              <a:rPr sz="2400" dirty="0">
                <a:cs typeface="Carlito"/>
              </a:rPr>
              <a:t>- </a:t>
            </a:r>
            <a:r>
              <a:rPr sz="2400" spc="-20" dirty="0">
                <a:cs typeface="Carlito"/>
              </a:rPr>
              <a:t>extra </a:t>
            </a:r>
            <a:r>
              <a:rPr sz="2400" dirty="0">
                <a:cs typeface="Carlito"/>
              </a:rPr>
              <a:t>memory</a:t>
            </a:r>
            <a:r>
              <a:rPr sz="2400" spc="-45" dirty="0">
                <a:cs typeface="Carlito"/>
              </a:rPr>
              <a:t> </a:t>
            </a:r>
            <a:r>
              <a:rPr sz="2400" spc="-5" dirty="0">
                <a:cs typeface="Carlito"/>
              </a:rPr>
              <a:t>units</a:t>
            </a:r>
            <a:endParaRPr sz="2400" dirty="0">
              <a:cs typeface="Carlito"/>
            </a:endParaRPr>
          </a:p>
          <a:p>
            <a:pPr marL="355600" marR="5080" indent="-342900">
              <a:lnSpc>
                <a:spcPct val="100000"/>
              </a:lnSpc>
              <a:spcBef>
                <a:spcPts val="2305"/>
              </a:spcBef>
              <a:buFont typeface="Arial"/>
              <a:buChar char="•"/>
              <a:tabLst>
                <a:tab pos="354965" algn="l"/>
                <a:tab pos="355600" algn="l"/>
              </a:tabLst>
            </a:pPr>
            <a:r>
              <a:rPr sz="2400" spc="-5" dirty="0">
                <a:cs typeface="Carlito"/>
              </a:rPr>
              <a:t>The </a:t>
            </a:r>
            <a:r>
              <a:rPr sz="2400" spc="-10" dirty="0">
                <a:cs typeface="Carlito"/>
              </a:rPr>
              <a:t>efficiencies </a:t>
            </a:r>
            <a:r>
              <a:rPr sz="2400" spc="-5" dirty="0">
                <a:cs typeface="Carlito"/>
              </a:rPr>
              <a:t>of some algorithms </a:t>
            </a:r>
            <a:r>
              <a:rPr sz="2400" spc="-20" dirty="0">
                <a:cs typeface="Carlito"/>
              </a:rPr>
              <a:t>may differ </a:t>
            </a:r>
            <a:r>
              <a:rPr sz="2400" spc="-10" dirty="0">
                <a:cs typeface="Carlito"/>
              </a:rPr>
              <a:t>significantly </a:t>
            </a:r>
            <a:r>
              <a:rPr sz="2400" spc="-20" dirty="0">
                <a:cs typeface="Carlito"/>
              </a:rPr>
              <a:t>for </a:t>
            </a:r>
            <a:r>
              <a:rPr sz="2400" spc="-5" dirty="0">
                <a:cs typeface="Carlito"/>
              </a:rPr>
              <a:t>inputs of the same</a:t>
            </a:r>
            <a:r>
              <a:rPr sz="2400" spc="-35" dirty="0">
                <a:cs typeface="Carlito"/>
              </a:rPr>
              <a:t> </a:t>
            </a:r>
            <a:r>
              <a:rPr sz="2400" spc="-15" dirty="0">
                <a:cs typeface="Carlito"/>
              </a:rPr>
              <a:t>size.</a:t>
            </a:r>
            <a:endParaRPr sz="2400" dirty="0">
              <a:cs typeface="Carlito"/>
            </a:endParaRPr>
          </a:p>
          <a:p>
            <a:pPr marL="756285" marR="250190" lvl="1" indent="-287020">
              <a:lnSpc>
                <a:spcPct val="100000"/>
              </a:lnSpc>
              <a:spcBef>
                <a:spcPts val="575"/>
              </a:spcBef>
              <a:buFont typeface="Arial"/>
              <a:buChar char="–"/>
              <a:tabLst>
                <a:tab pos="756920" algn="l"/>
              </a:tabLst>
            </a:pPr>
            <a:r>
              <a:rPr sz="2400" spc="-15" dirty="0">
                <a:cs typeface="Carlito"/>
              </a:rPr>
              <a:t>For </a:t>
            </a:r>
            <a:r>
              <a:rPr sz="2400" spc="-5" dirty="0">
                <a:cs typeface="Carlito"/>
              </a:rPr>
              <a:t>such algorithms, </a:t>
            </a:r>
            <a:r>
              <a:rPr sz="2400" spc="-15" dirty="0">
                <a:cs typeface="Carlito"/>
              </a:rPr>
              <a:t>we </a:t>
            </a:r>
            <a:r>
              <a:rPr sz="2400" spc="-5" dirty="0">
                <a:cs typeface="Carlito"/>
              </a:rPr>
              <a:t>need </a:t>
            </a:r>
            <a:r>
              <a:rPr sz="2400" spc="-15" dirty="0">
                <a:cs typeface="Carlito"/>
              </a:rPr>
              <a:t>to </a:t>
            </a:r>
            <a:r>
              <a:rPr sz="2400" spc="-10" dirty="0">
                <a:cs typeface="Carlito"/>
              </a:rPr>
              <a:t>distinguish between </a:t>
            </a:r>
            <a:r>
              <a:rPr sz="2400" spc="-5" dirty="0">
                <a:cs typeface="Carlito"/>
              </a:rPr>
              <a:t>the  </a:t>
            </a:r>
            <a:r>
              <a:rPr sz="2400" spc="-15" dirty="0">
                <a:cs typeface="Carlito"/>
              </a:rPr>
              <a:t>worst-case, average-case, </a:t>
            </a:r>
            <a:r>
              <a:rPr sz="2400" dirty="0">
                <a:cs typeface="Carlito"/>
              </a:rPr>
              <a:t>and </a:t>
            </a:r>
            <a:r>
              <a:rPr sz="2400" spc="-10" dirty="0">
                <a:cs typeface="Carlito"/>
              </a:rPr>
              <a:t>best-case</a:t>
            </a:r>
            <a:r>
              <a:rPr sz="2400" spc="-5" dirty="0">
                <a:cs typeface="Carlito"/>
              </a:rPr>
              <a:t> </a:t>
            </a:r>
            <a:r>
              <a:rPr sz="2400" spc="-10" dirty="0">
                <a:cs typeface="Carlito"/>
              </a:rPr>
              <a:t>efficiencies.</a:t>
            </a:r>
            <a:endParaRPr sz="2400" dirty="0">
              <a:cs typeface="Carlito"/>
            </a:endParaRPr>
          </a:p>
          <a:p>
            <a:pPr lvl="1">
              <a:lnSpc>
                <a:spcPct val="100000"/>
              </a:lnSpc>
              <a:spcBef>
                <a:spcPts val="25"/>
              </a:spcBef>
              <a:buFont typeface="Arial"/>
              <a:buChar char="–"/>
            </a:pPr>
            <a:endParaRPr sz="2400" dirty="0">
              <a:cs typeface="Carlito"/>
            </a:endParaRPr>
          </a:p>
          <a:p>
            <a:pPr marL="355600" marR="243204" indent="-342900">
              <a:lnSpc>
                <a:spcPct val="100000"/>
              </a:lnSpc>
              <a:buFont typeface="Arial"/>
              <a:buChar char="•"/>
              <a:tabLst>
                <a:tab pos="354965" algn="l"/>
                <a:tab pos="355600" algn="l"/>
              </a:tabLst>
            </a:pPr>
            <a:r>
              <a:rPr sz="2400" spc="-5" dirty="0">
                <a:cs typeface="Carlito"/>
              </a:rPr>
              <a:t>The </a:t>
            </a:r>
            <a:r>
              <a:rPr sz="2400" dirty="0">
                <a:cs typeface="Carlito"/>
              </a:rPr>
              <a:t>primary </a:t>
            </a:r>
            <a:r>
              <a:rPr sz="2400" spc="-20" dirty="0">
                <a:cs typeface="Carlito"/>
              </a:rPr>
              <a:t>interest </a:t>
            </a:r>
            <a:r>
              <a:rPr sz="2400" spc="-5" dirty="0">
                <a:cs typeface="Carlito"/>
              </a:rPr>
              <a:t>lies in the </a:t>
            </a:r>
            <a:r>
              <a:rPr sz="2400" spc="-10" dirty="0">
                <a:cs typeface="Carlito"/>
              </a:rPr>
              <a:t>order </a:t>
            </a:r>
            <a:r>
              <a:rPr sz="2400" spc="-5" dirty="0">
                <a:cs typeface="Carlito"/>
              </a:rPr>
              <a:t>of </a:t>
            </a:r>
            <a:r>
              <a:rPr sz="2400" spc="-15" dirty="0">
                <a:cs typeface="Carlito"/>
              </a:rPr>
              <a:t>growth </a:t>
            </a:r>
            <a:r>
              <a:rPr sz="2400" spc="-5" dirty="0">
                <a:cs typeface="Carlito"/>
              </a:rPr>
              <a:t>of the  algorithm's running time (or </a:t>
            </a:r>
            <a:r>
              <a:rPr sz="2400" spc="-20" dirty="0">
                <a:cs typeface="Carlito"/>
              </a:rPr>
              <a:t>extra </a:t>
            </a:r>
            <a:r>
              <a:rPr sz="2400" dirty="0">
                <a:cs typeface="Carlito"/>
              </a:rPr>
              <a:t>memory </a:t>
            </a:r>
            <a:r>
              <a:rPr sz="2400" spc="-5" dirty="0">
                <a:cs typeface="Carlito"/>
              </a:rPr>
              <a:t>units </a:t>
            </a:r>
            <a:r>
              <a:rPr sz="2400" spc="-10" dirty="0">
                <a:cs typeface="Carlito"/>
              </a:rPr>
              <a:t>consumed) </a:t>
            </a:r>
            <a:r>
              <a:rPr sz="2400" dirty="0">
                <a:cs typeface="Carlito"/>
              </a:rPr>
              <a:t>as </a:t>
            </a:r>
            <a:r>
              <a:rPr sz="2400" spc="-5" dirty="0">
                <a:cs typeface="Carlito"/>
              </a:rPr>
              <a:t>its input </a:t>
            </a:r>
            <a:r>
              <a:rPr sz="2400" spc="-15" dirty="0">
                <a:cs typeface="Carlito"/>
              </a:rPr>
              <a:t>size </a:t>
            </a:r>
            <a:r>
              <a:rPr sz="2400" spc="-10" dirty="0">
                <a:cs typeface="Carlito"/>
              </a:rPr>
              <a:t>goes </a:t>
            </a:r>
            <a:r>
              <a:rPr sz="2400" spc="-15" dirty="0">
                <a:cs typeface="Carlito"/>
              </a:rPr>
              <a:t>to</a:t>
            </a:r>
            <a:r>
              <a:rPr sz="2400" spc="-45" dirty="0">
                <a:cs typeface="Carlito"/>
              </a:rPr>
              <a:t> </a:t>
            </a:r>
            <a:r>
              <a:rPr sz="2400" spc="-25" dirty="0">
                <a:cs typeface="Carlito"/>
              </a:rPr>
              <a:t>infinity.</a:t>
            </a:r>
            <a:endParaRPr sz="2400" dirty="0">
              <a:cs typeface="Carlito"/>
            </a:endParaRPr>
          </a:p>
        </p:txBody>
      </p:sp>
    </p:spTree>
    <p:extLst>
      <p:ext uri="{BB962C8B-B14F-4D97-AF65-F5344CB8AC3E}">
        <p14:creationId xmlns:p14="http://schemas.microsoft.com/office/powerpoint/2010/main" val="27115644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EC25-5595-404F-B71A-E202B67BAA38}"/>
              </a:ext>
            </a:extLst>
          </p:cNvPr>
          <p:cNvSpPr>
            <a:spLocks noGrp="1"/>
          </p:cNvSpPr>
          <p:nvPr>
            <p:ph type="title"/>
          </p:nvPr>
        </p:nvSpPr>
        <p:spPr>
          <a:xfrm>
            <a:off x="762000" y="381000"/>
            <a:ext cx="8531860" cy="553998"/>
          </a:xfrm>
        </p:spPr>
        <p:txBody>
          <a:bodyPr/>
          <a:lstStyle/>
          <a:p>
            <a:pPr algn="ctr"/>
            <a:r>
              <a:rPr kumimoji="1" lang="en-US" b="1" kern="1200" dirty="0">
                <a:effectLst>
                  <a:outerShdw blurRad="38100" dist="38100" dir="2700000" algn="tl">
                    <a:srgbClr val="000000">
                      <a:alpha val="43137"/>
                    </a:srgbClr>
                  </a:outerShdw>
                </a:effectLst>
                <a:cs typeface="+mn-cs"/>
              </a:rPr>
              <a:t>Asymptotic notation</a:t>
            </a:r>
          </a:p>
        </p:txBody>
      </p:sp>
      <p:sp>
        <p:nvSpPr>
          <p:cNvPr id="3" name="Content Placeholder 2">
            <a:extLst>
              <a:ext uri="{FF2B5EF4-FFF2-40B4-BE49-F238E27FC236}">
                <a16:creationId xmlns:a16="http://schemas.microsoft.com/office/drawing/2014/main" id="{FF389FC8-5B23-457D-905C-9CFDE468C34E}"/>
              </a:ext>
            </a:extLst>
          </p:cNvPr>
          <p:cNvSpPr>
            <a:spLocks noGrp="1"/>
          </p:cNvSpPr>
          <p:nvPr>
            <p:ph idx="1"/>
          </p:nvPr>
        </p:nvSpPr>
        <p:spPr>
          <a:xfrm>
            <a:off x="304800" y="1143001"/>
            <a:ext cx="9216391" cy="6400800"/>
          </a:xfrm>
        </p:spPr>
        <p:txBody>
          <a:bodyPr/>
          <a:lstStyle/>
          <a:p>
            <a:pPr marL="355600" marR="5080" indent="-342900" algn="just">
              <a:lnSpc>
                <a:spcPct val="100000"/>
              </a:lnSpc>
              <a:spcBef>
                <a:spcPts val="600"/>
              </a:spcBef>
              <a:buFont typeface="Arial"/>
              <a:buChar char="•"/>
              <a:tabLst>
                <a:tab pos="434340" algn="l"/>
                <a:tab pos="434975" algn="l"/>
              </a:tabLst>
            </a:pPr>
            <a:r>
              <a:rPr lang="en-US" spc="-15" dirty="0">
                <a:solidFill>
                  <a:srgbClr val="002060"/>
                </a:solidFill>
                <a:latin typeface="+mn-lt"/>
              </a:rPr>
              <a:t>Asymptotic analysis </a:t>
            </a:r>
            <a:r>
              <a:rPr lang="en-US" spc="-15" dirty="0">
                <a:latin typeface="+mn-lt"/>
              </a:rPr>
              <a:t>is the process of calculating the running time of an algorithm in mathematical units to find the program's limitations, or “run-time performance.” </a:t>
            </a:r>
          </a:p>
          <a:p>
            <a:pPr marL="355600" marR="5080" indent="-342900" algn="just">
              <a:lnSpc>
                <a:spcPct val="100000"/>
              </a:lnSpc>
              <a:spcBef>
                <a:spcPts val="600"/>
              </a:spcBef>
              <a:buFont typeface="Arial"/>
              <a:buChar char="•"/>
              <a:tabLst>
                <a:tab pos="434340" algn="l"/>
                <a:tab pos="434975" algn="l"/>
              </a:tabLst>
            </a:pPr>
            <a:r>
              <a:rPr lang="en-US" spc="-15" dirty="0">
                <a:latin typeface="+mn-lt"/>
              </a:rPr>
              <a:t>The </a:t>
            </a:r>
            <a:r>
              <a:rPr lang="en-US" spc="-15" dirty="0">
                <a:solidFill>
                  <a:srgbClr val="002060"/>
                </a:solidFill>
                <a:latin typeface="+mn-lt"/>
              </a:rPr>
              <a:t>goal</a:t>
            </a:r>
            <a:r>
              <a:rPr lang="en-US" spc="-15" dirty="0">
                <a:latin typeface="+mn-lt"/>
              </a:rPr>
              <a:t> is to determine the </a:t>
            </a:r>
            <a:r>
              <a:rPr lang="en-US" spc="-15" dirty="0">
                <a:solidFill>
                  <a:srgbClr val="002060"/>
                </a:solidFill>
                <a:latin typeface="+mn-lt"/>
              </a:rPr>
              <a:t>best case, worst case and average case</a:t>
            </a:r>
            <a:r>
              <a:rPr lang="en-US" spc="-15" dirty="0">
                <a:latin typeface="+mn-lt"/>
              </a:rPr>
              <a:t> time required to execute a given task.</a:t>
            </a:r>
          </a:p>
          <a:p>
            <a:pPr marL="355600" marR="5080" indent="-342900" algn="just">
              <a:lnSpc>
                <a:spcPct val="100000"/>
              </a:lnSpc>
              <a:spcBef>
                <a:spcPts val="600"/>
              </a:spcBef>
              <a:buFont typeface="Arial"/>
              <a:buChar char="•"/>
              <a:tabLst>
                <a:tab pos="434340" algn="l"/>
                <a:tab pos="434975" algn="l"/>
              </a:tabLst>
            </a:pPr>
            <a:r>
              <a:rPr lang="en-US" spc="-15" dirty="0">
                <a:latin typeface="+mn-lt"/>
              </a:rPr>
              <a:t>The </a:t>
            </a:r>
            <a:r>
              <a:rPr lang="en-US" spc="-15" dirty="0">
                <a:solidFill>
                  <a:srgbClr val="002060"/>
                </a:solidFill>
                <a:latin typeface="+mn-lt"/>
              </a:rPr>
              <a:t>main idea </a:t>
            </a:r>
            <a:r>
              <a:rPr lang="en-US" spc="-15" dirty="0">
                <a:latin typeface="+mn-lt"/>
              </a:rPr>
              <a:t>of asymptotic analysis is to have a </a:t>
            </a:r>
            <a:r>
              <a:rPr lang="en-US" spc="-15" dirty="0">
                <a:solidFill>
                  <a:srgbClr val="002060"/>
                </a:solidFill>
                <a:latin typeface="+mn-lt"/>
              </a:rPr>
              <a:t>measure of the efficiency </a:t>
            </a:r>
            <a:r>
              <a:rPr lang="en-US" spc="-15" dirty="0">
                <a:latin typeface="+mn-lt"/>
              </a:rPr>
              <a:t>of algorithms that don’t depend on machine-specific constants and doesn’t require algorithms to be implemented and time taken by programs to be compared. </a:t>
            </a:r>
          </a:p>
          <a:p>
            <a:pPr marL="355600" marR="5080" indent="-342900" algn="just">
              <a:lnSpc>
                <a:spcPct val="100000"/>
              </a:lnSpc>
              <a:spcBef>
                <a:spcPts val="600"/>
              </a:spcBef>
              <a:buFont typeface="Arial"/>
              <a:buChar char="•"/>
              <a:tabLst>
                <a:tab pos="434340" algn="l"/>
                <a:tab pos="434975" algn="l"/>
              </a:tabLst>
            </a:pPr>
            <a:r>
              <a:rPr lang="en-US" spc="-15" dirty="0">
                <a:solidFill>
                  <a:srgbClr val="002060"/>
                </a:solidFill>
                <a:latin typeface="+mn-lt"/>
              </a:rPr>
              <a:t>Asymptotic notations </a:t>
            </a:r>
            <a:r>
              <a:rPr lang="en-US" spc="-15" dirty="0">
                <a:latin typeface="+mn-lt"/>
              </a:rPr>
              <a:t>are mathematical tools to represent the time complexity of algorithms for asymptotic analysis.  </a:t>
            </a:r>
            <a:endParaRPr lang="en-IN" spc="-15" dirty="0">
              <a:latin typeface="+mn-lt"/>
            </a:endParaRPr>
          </a:p>
          <a:p>
            <a:pPr marL="355600" marR="5080" indent="-342900" algn="just">
              <a:lnSpc>
                <a:spcPct val="100000"/>
              </a:lnSpc>
              <a:spcBef>
                <a:spcPts val="600"/>
              </a:spcBef>
              <a:buFont typeface="Arial"/>
              <a:buChar char="•"/>
              <a:tabLst>
                <a:tab pos="434340" algn="l"/>
                <a:tab pos="434975" algn="l"/>
              </a:tabLst>
            </a:pPr>
            <a:r>
              <a:rPr lang="en-US" dirty="0">
                <a:effectLst/>
                <a:latin typeface="+mn-lt"/>
              </a:rPr>
              <a:t>To compare and rank order of growth, computer scientists use three notations</a:t>
            </a:r>
          </a:p>
          <a:p>
            <a:pPr lvl="1">
              <a:spcBef>
                <a:spcPts val="400"/>
              </a:spcBef>
              <a:spcAft>
                <a:spcPts val="400"/>
              </a:spcAft>
            </a:pPr>
            <a:r>
              <a:rPr lang="en-US" sz="2400" dirty="0">
                <a:solidFill>
                  <a:srgbClr val="002060"/>
                </a:solidFill>
                <a:effectLst/>
              </a:rPr>
              <a:t>O (big oh)</a:t>
            </a:r>
          </a:p>
          <a:p>
            <a:pPr lvl="1"/>
            <a:r>
              <a:rPr lang="el-GR" sz="2400" dirty="0">
                <a:solidFill>
                  <a:srgbClr val="002060"/>
                </a:solidFill>
                <a:effectLst/>
              </a:rPr>
              <a:t>Ω</a:t>
            </a:r>
            <a:r>
              <a:rPr lang="en-US" sz="2400" dirty="0">
                <a:solidFill>
                  <a:srgbClr val="002060"/>
                </a:solidFill>
                <a:effectLst/>
              </a:rPr>
              <a:t> (big omega)</a:t>
            </a:r>
          </a:p>
          <a:p>
            <a:pPr lvl="1"/>
            <a:r>
              <a:rPr lang="en-US" sz="2400" dirty="0">
                <a:solidFill>
                  <a:srgbClr val="002060"/>
                </a:solidFill>
                <a:effectLst/>
              </a:rPr>
              <a:t>Θ (big theta)</a:t>
            </a:r>
          </a:p>
          <a:p>
            <a:pPr lvl="1"/>
            <a:endParaRPr lang="en-US" sz="2400" dirty="0">
              <a:solidFill>
                <a:schemeClr val="tx1"/>
              </a:solidFill>
              <a:effectLst/>
            </a:endParaRPr>
          </a:p>
        </p:txBody>
      </p:sp>
    </p:spTree>
    <p:extLst>
      <p:ext uri="{BB962C8B-B14F-4D97-AF65-F5344CB8AC3E}">
        <p14:creationId xmlns:p14="http://schemas.microsoft.com/office/powerpoint/2010/main" val="3830403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EC25-5595-404F-B71A-E202B67BAA38}"/>
              </a:ext>
            </a:extLst>
          </p:cNvPr>
          <p:cNvSpPr>
            <a:spLocks noGrp="1"/>
          </p:cNvSpPr>
          <p:nvPr>
            <p:ph type="title"/>
          </p:nvPr>
        </p:nvSpPr>
        <p:spPr>
          <a:xfrm>
            <a:off x="763270" y="733044"/>
            <a:ext cx="8531860" cy="553998"/>
          </a:xfrm>
        </p:spPr>
        <p:txBody>
          <a:bodyPr/>
          <a:lstStyle/>
          <a:p>
            <a:pPr algn="ctr"/>
            <a:r>
              <a:rPr kumimoji="1" lang="en-US" b="1" kern="1200" dirty="0">
                <a:effectLst>
                  <a:outerShdw blurRad="38100" dist="38100" dir="2700000" algn="tl">
                    <a:srgbClr val="000000">
                      <a:alpha val="43137"/>
                    </a:srgbClr>
                  </a:outerShdw>
                </a:effectLst>
                <a:cs typeface="+mn-cs"/>
              </a:rPr>
              <a:t>Informal definition:  Big Oh(O)</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F389FC8-5B23-457D-905C-9CFDE468C34E}"/>
                  </a:ext>
                </a:extLst>
              </p:cNvPr>
              <p:cNvSpPr>
                <a:spLocks noGrp="1"/>
              </p:cNvSpPr>
              <p:nvPr>
                <p:ph idx="1"/>
              </p:nvPr>
            </p:nvSpPr>
            <p:spPr>
              <a:xfrm>
                <a:off x="993138" y="1684502"/>
                <a:ext cx="8074661" cy="6017032"/>
              </a:xfrm>
            </p:spPr>
            <p:txBody>
              <a:bodyPr/>
              <a:lstStyle/>
              <a:p>
                <a:pPr algn="just">
                  <a:lnSpc>
                    <a:spcPct val="150000"/>
                  </a:lnSpc>
                </a:pPr>
                <a:r>
                  <a:rPr lang="en-US" dirty="0">
                    <a:effectLst/>
                  </a:rPr>
                  <a:t>Assuming n indicates the size of input and g(n) is a function.</a:t>
                </a:r>
              </a:p>
              <a:p>
                <a:pPr algn="just">
                  <a:lnSpc>
                    <a:spcPct val="150000"/>
                  </a:lnSpc>
                </a:pPr>
                <a:r>
                  <a:rPr lang="en-US" dirty="0">
                    <a:effectLst/>
                  </a:rPr>
                  <a:t>Informally O(g(n)) is defined as a set of functions with a small  or same order of growth as g(n) as n goes to infinity</a:t>
                </a:r>
              </a:p>
              <a:p>
                <a:pPr algn="just">
                  <a:lnSpc>
                    <a:spcPct val="150000"/>
                  </a:lnSpc>
                </a:pPr>
                <a:r>
                  <a:rPr lang="en-US" dirty="0">
                    <a:effectLst/>
                  </a:rPr>
                  <a:t>Ex : Let g(n)=n</a:t>
                </a:r>
                <a:r>
                  <a:rPr lang="en-US" baseline="30000" dirty="0">
                    <a:effectLst/>
                  </a:rPr>
                  <a:t>3</a:t>
                </a:r>
                <a:r>
                  <a:rPr lang="en-US" dirty="0">
                    <a:effectLst/>
                  </a:rPr>
                  <a:t>,  since n and n</a:t>
                </a:r>
                <a:r>
                  <a:rPr lang="en-US" baseline="30000" dirty="0">
                    <a:effectLst/>
                  </a:rPr>
                  <a:t>2</a:t>
                </a:r>
                <a:r>
                  <a:rPr lang="en-US" dirty="0">
                    <a:effectLst/>
                  </a:rPr>
                  <a:t> have small order of growth  and n</a:t>
                </a:r>
                <a:r>
                  <a:rPr lang="en-US" baseline="30000" dirty="0">
                    <a:effectLst/>
                  </a:rPr>
                  <a:t>3</a:t>
                </a:r>
                <a:r>
                  <a:rPr lang="en-US" dirty="0">
                    <a:effectLst/>
                  </a:rPr>
                  <a:t> has same order of growth when compared to n</a:t>
                </a:r>
                <a:r>
                  <a:rPr lang="en-US" baseline="30000" dirty="0">
                    <a:effectLst/>
                  </a:rPr>
                  <a:t>3</a:t>
                </a:r>
                <a:r>
                  <a:rPr lang="en-US" dirty="0">
                    <a:effectLst/>
                  </a:rPr>
                  <a:t>, we say</a:t>
                </a:r>
              </a:p>
              <a:p>
                <a:pPr lvl="1" algn="just">
                  <a:lnSpc>
                    <a:spcPct val="150000"/>
                  </a:lnSpc>
                </a:pPr>
                <a:r>
                  <a:rPr lang="en-US" sz="2400" dirty="0">
                    <a:solidFill>
                      <a:schemeClr val="tx1"/>
                    </a:solidFill>
                    <a:effectLst/>
                  </a:rPr>
                  <a:t>n </a:t>
                </a:r>
                <a:r>
                  <a:rPr lang="az-Cyrl-AZ"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Є</a:t>
                </a:r>
                <a:r>
                  <a:rPr lang="en-US" sz="2400" dirty="0">
                    <a:solidFill>
                      <a:schemeClr val="tx1"/>
                    </a:solidFill>
                    <a:effectLst/>
                  </a:rPr>
                  <a:t> O(n</a:t>
                </a:r>
                <a:r>
                  <a:rPr lang="en-US" sz="2400" baseline="30000" dirty="0">
                    <a:solidFill>
                      <a:schemeClr val="tx1"/>
                    </a:solidFill>
                    <a:effectLst/>
                  </a:rPr>
                  <a:t>3</a:t>
                </a:r>
                <a:r>
                  <a:rPr lang="en-US" sz="2400" dirty="0">
                    <a:solidFill>
                      <a:schemeClr val="tx1"/>
                    </a:solidFill>
                    <a:effectLst/>
                  </a:rPr>
                  <a:t>)</a:t>
                </a:r>
              </a:p>
              <a:p>
                <a:pPr lvl="1" algn="just">
                  <a:lnSpc>
                    <a:spcPct val="150000"/>
                  </a:lnSpc>
                </a:pPr>
                <a:r>
                  <a:rPr lang="en-US" sz="2400" dirty="0">
                    <a:solidFill>
                      <a:schemeClr val="tx1"/>
                    </a:solidFill>
                    <a:effectLst/>
                  </a:rPr>
                  <a:t>n</a:t>
                </a:r>
                <a:r>
                  <a:rPr lang="en-US" sz="2400" baseline="30000" dirty="0">
                    <a:solidFill>
                      <a:schemeClr val="tx1"/>
                    </a:solidFill>
                    <a:effectLst/>
                  </a:rPr>
                  <a:t>2</a:t>
                </a:r>
                <a:r>
                  <a:rPr lang="en-US" sz="2400" dirty="0">
                    <a:solidFill>
                      <a:schemeClr val="tx1"/>
                    </a:solidFill>
                    <a:effectLst/>
                  </a:rPr>
                  <a:t> </a:t>
                </a:r>
                <a:r>
                  <a:rPr lang="az-Cyrl-AZ"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Є</a:t>
                </a:r>
                <a:r>
                  <a:rPr lang="en-US" sz="2400" dirty="0">
                    <a:solidFill>
                      <a:schemeClr val="tx1"/>
                    </a:solidFill>
                    <a:effectLst/>
                  </a:rPr>
                  <a:t> O(n</a:t>
                </a:r>
                <a:r>
                  <a:rPr lang="en-US" sz="2400" baseline="30000" dirty="0">
                    <a:solidFill>
                      <a:schemeClr val="tx1"/>
                    </a:solidFill>
                    <a:effectLst/>
                  </a:rPr>
                  <a:t>3</a:t>
                </a:r>
                <a:r>
                  <a:rPr lang="en-US" sz="2400" dirty="0">
                    <a:solidFill>
                      <a:schemeClr val="tx1"/>
                    </a:solidFill>
                    <a:effectLst/>
                  </a:rPr>
                  <a:t>)</a:t>
                </a:r>
              </a:p>
              <a:p>
                <a:pPr lvl="1" algn="just">
                  <a:lnSpc>
                    <a:spcPct val="150000"/>
                  </a:lnSpc>
                </a:pPr>
                <a:r>
                  <a:rPr lang="en-US" sz="2400" dirty="0">
                    <a:solidFill>
                      <a:schemeClr val="tx1"/>
                    </a:solidFill>
                    <a:effectLst/>
                  </a:rPr>
                  <a:t>n</a:t>
                </a:r>
                <a:r>
                  <a:rPr lang="en-US" sz="2400" baseline="30000" dirty="0">
                    <a:solidFill>
                      <a:schemeClr val="tx1"/>
                    </a:solidFill>
                    <a:effectLst/>
                  </a:rPr>
                  <a:t>3</a:t>
                </a:r>
                <a:r>
                  <a:rPr lang="en-US" sz="2400" dirty="0">
                    <a:solidFill>
                      <a:schemeClr val="tx1"/>
                    </a:solidFill>
                    <a:effectLst/>
                  </a:rPr>
                  <a:t> </a:t>
                </a:r>
                <a:r>
                  <a:rPr lang="az-Cyrl-AZ"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Є</a:t>
                </a:r>
                <a:r>
                  <a:rPr lang="en-US" sz="2400" dirty="0">
                    <a:solidFill>
                      <a:schemeClr val="tx1"/>
                    </a:solidFill>
                    <a:effectLst/>
                  </a:rPr>
                  <a:t> O(n</a:t>
                </a:r>
                <a:r>
                  <a:rPr lang="en-US" sz="2400" baseline="30000" dirty="0">
                    <a:solidFill>
                      <a:schemeClr val="tx1"/>
                    </a:solidFill>
                    <a:effectLst/>
                  </a:rPr>
                  <a:t>3</a:t>
                </a:r>
                <a:r>
                  <a:rPr lang="en-US" sz="2400" dirty="0">
                    <a:solidFill>
                      <a:schemeClr val="tx1"/>
                    </a:solidFill>
                    <a:effectLst/>
                  </a:rPr>
                  <a:t>)</a:t>
                </a:r>
              </a:p>
              <a:p>
                <a:pPr marL="25400">
                  <a:lnSpc>
                    <a:spcPct val="100000"/>
                  </a:lnSpc>
                  <a:spcBef>
                    <a:spcPts val="605"/>
                  </a:spcBef>
                </a:pPr>
                <a:r>
                  <a:rPr lang="en-US" sz="2400" dirty="0">
                    <a:solidFill>
                      <a:schemeClr val="tx1"/>
                    </a:solidFill>
                    <a:effectLst/>
                  </a:rPr>
                  <a:t>But </a:t>
                </a:r>
                <a:r>
                  <a:rPr lang="en-US" sz="2600" spc="-5" dirty="0">
                    <a:solidFill>
                      <a:srgbClr val="C00000"/>
                    </a:solidFill>
                  </a:rPr>
                  <a:t>n</a:t>
                </a:r>
                <a:r>
                  <a:rPr lang="en-US" sz="2600" spc="-5" baseline="30000" dirty="0">
                    <a:solidFill>
                      <a:srgbClr val="C00000"/>
                    </a:solidFill>
                  </a:rPr>
                  <a:t>4</a:t>
                </a:r>
                <a14:m>
                  <m:oMath xmlns:m="http://schemas.openxmlformats.org/officeDocument/2006/math">
                    <m:r>
                      <a:rPr lang="en-US" sz="2600" i="1" spc="-5">
                        <a:solidFill>
                          <a:srgbClr val="C00000"/>
                        </a:solidFill>
                        <a:latin typeface="Cambria Math" panose="02040503050406030204" pitchFamily="18" charset="0"/>
                        <a:ea typeface="Cambria Math" panose="02040503050406030204" pitchFamily="18" charset="0"/>
                      </a:rPr>
                      <m:t>∉</m:t>
                    </m:r>
                  </m:oMath>
                </a14:m>
                <a:r>
                  <a:rPr lang="en-US" sz="2600" spc="-5" dirty="0">
                    <a:solidFill>
                      <a:srgbClr val="C00000"/>
                    </a:solidFill>
                  </a:rPr>
                  <a:t>O(n</a:t>
                </a:r>
                <a:r>
                  <a:rPr lang="en-US" sz="2600" spc="-5" baseline="30000" dirty="0">
                    <a:solidFill>
                      <a:srgbClr val="C00000"/>
                    </a:solidFill>
                  </a:rPr>
                  <a:t>3</a:t>
                </a:r>
                <a:r>
                  <a:rPr lang="en-US" sz="2600" spc="-5" dirty="0">
                    <a:solidFill>
                      <a:srgbClr val="C00000"/>
                    </a:solidFill>
                  </a:rPr>
                  <a:t>) </a:t>
                </a:r>
                <a:endParaRPr lang="en-US" dirty="0">
                  <a:solidFill>
                    <a:schemeClr val="bg2"/>
                  </a:solidFill>
                </a:endParaRPr>
              </a:p>
            </p:txBody>
          </p:sp>
        </mc:Choice>
        <mc:Fallback xmlns="">
          <p:sp>
            <p:nvSpPr>
              <p:cNvPr id="3" name="Content Placeholder 2">
                <a:extLst>
                  <a:ext uri="{FF2B5EF4-FFF2-40B4-BE49-F238E27FC236}">
                    <a16:creationId xmlns:a16="http://schemas.microsoft.com/office/drawing/2014/main" id="{FF389FC8-5B23-457D-905C-9CFDE468C34E}"/>
                  </a:ext>
                </a:extLst>
              </p:cNvPr>
              <p:cNvSpPr>
                <a:spLocks noGrp="1" noRot="1" noChangeAspect="1" noMove="1" noResize="1" noEditPoints="1" noAdjustHandles="1" noChangeArrowheads="1" noChangeShapeType="1" noTextEdit="1"/>
              </p:cNvSpPr>
              <p:nvPr>
                <p:ph idx="1"/>
              </p:nvPr>
            </p:nvSpPr>
            <p:spPr>
              <a:xfrm>
                <a:off x="993138" y="1684502"/>
                <a:ext cx="8074661" cy="6017032"/>
              </a:xfrm>
              <a:blipFill>
                <a:blip r:embed="rId2"/>
                <a:stretch>
                  <a:fillRect l="-2341" r="-2266" b="-2229"/>
                </a:stretch>
              </a:blipFill>
            </p:spPr>
            <p:txBody>
              <a:bodyPr/>
              <a:lstStyle/>
              <a:p>
                <a:r>
                  <a:rPr lang="en-IN">
                    <a:noFill/>
                  </a:rPr>
                  <a:t> </a:t>
                </a:r>
              </a:p>
            </p:txBody>
          </p:sp>
        </mc:Fallback>
      </mc:AlternateContent>
    </p:spTree>
    <p:extLst>
      <p:ext uri="{BB962C8B-B14F-4D97-AF65-F5344CB8AC3E}">
        <p14:creationId xmlns:p14="http://schemas.microsoft.com/office/powerpoint/2010/main" val="3536492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EC25-5595-404F-B71A-E202B67BAA38}"/>
              </a:ext>
            </a:extLst>
          </p:cNvPr>
          <p:cNvSpPr>
            <a:spLocks noGrp="1"/>
          </p:cNvSpPr>
          <p:nvPr>
            <p:ph type="title"/>
          </p:nvPr>
        </p:nvSpPr>
        <p:spPr>
          <a:xfrm>
            <a:off x="763270" y="733044"/>
            <a:ext cx="8531860" cy="553998"/>
          </a:xfrm>
        </p:spPr>
        <p:txBody>
          <a:bodyPr/>
          <a:lstStyle/>
          <a:p>
            <a:pPr algn="ctr"/>
            <a:r>
              <a:rPr kumimoji="1" lang="en-US" b="1" kern="1200" dirty="0">
                <a:effectLst>
                  <a:outerShdw blurRad="38100" dist="38100" dir="2700000" algn="tl">
                    <a:srgbClr val="000000">
                      <a:alpha val="43137"/>
                    </a:srgbClr>
                  </a:outerShdw>
                </a:effectLst>
                <a:cs typeface="+mn-cs"/>
              </a:rPr>
              <a:t>Informal definition: Big Omega(</a:t>
            </a:r>
            <a:r>
              <a:rPr kumimoji="1" lang="el-GR" b="1" kern="1200" dirty="0">
                <a:effectLst>
                  <a:outerShdw blurRad="38100" dist="38100" dir="2700000" algn="tl">
                    <a:srgbClr val="000000">
                      <a:alpha val="43137"/>
                    </a:srgbClr>
                  </a:outerShdw>
                </a:effectLst>
                <a:cs typeface="+mn-cs"/>
              </a:rPr>
              <a:t>Ω</a:t>
            </a:r>
            <a:r>
              <a:rPr kumimoji="1" lang="en-US" b="1" kern="1200" dirty="0">
                <a:effectLst>
                  <a:outerShdw blurRad="38100" dist="38100" dir="2700000" algn="tl">
                    <a:srgbClr val="000000">
                      <a:alpha val="43137"/>
                    </a:srgbClr>
                  </a:outerShdw>
                </a:effectLst>
                <a:cs typeface="+mn-cs"/>
              </a:rPr>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F389FC8-5B23-457D-905C-9CFDE468C34E}"/>
                  </a:ext>
                </a:extLst>
              </p:cNvPr>
              <p:cNvSpPr>
                <a:spLocks noGrp="1"/>
              </p:cNvSpPr>
              <p:nvPr>
                <p:ph idx="1"/>
              </p:nvPr>
            </p:nvSpPr>
            <p:spPr>
              <a:xfrm>
                <a:off x="993139" y="1684502"/>
                <a:ext cx="7660640" cy="5678478"/>
              </a:xfrm>
            </p:spPr>
            <p:txBody>
              <a:bodyPr/>
              <a:lstStyle/>
              <a:p>
                <a:pPr algn="just">
                  <a:lnSpc>
                    <a:spcPct val="150000"/>
                  </a:lnSpc>
                </a:pPr>
                <a:r>
                  <a:rPr lang="en-US" dirty="0">
                    <a:effectLst/>
                    <a:latin typeface="Calibri" panose="020F0502020204030204" pitchFamily="34" charset="0"/>
                    <a:ea typeface="Calibri" panose="020F0502020204030204" pitchFamily="34" charset="0"/>
                    <a:cs typeface="Calibri" panose="020F0502020204030204" pitchFamily="34" charset="0"/>
                  </a:rPr>
                  <a:t>Assuming n indicates the size of input and g(n) is a function.</a:t>
                </a:r>
              </a:p>
              <a:p>
                <a:pPr algn="just">
                  <a:lnSpc>
                    <a:spcPct val="150000"/>
                  </a:lnSpc>
                </a:pPr>
                <a:r>
                  <a:rPr lang="en-US" dirty="0">
                    <a:effectLst/>
                    <a:latin typeface="Calibri" panose="020F0502020204030204" pitchFamily="34" charset="0"/>
                    <a:ea typeface="Calibri" panose="020F0502020204030204" pitchFamily="34" charset="0"/>
                    <a:cs typeface="Calibri" panose="020F0502020204030204" pitchFamily="34" charset="0"/>
                  </a:rPr>
                  <a:t>Informally </a:t>
                </a:r>
                <a:r>
                  <a:rPr lang="el-GR"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Ω</a:t>
                </a:r>
                <a:r>
                  <a:rPr lang="en-US" dirty="0">
                    <a:effectLst/>
                    <a:latin typeface="Calibri" panose="020F0502020204030204" pitchFamily="34" charset="0"/>
                    <a:ea typeface="Calibri" panose="020F0502020204030204" pitchFamily="34" charset="0"/>
                    <a:cs typeface="Calibri" panose="020F0502020204030204" pitchFamily="34" charset="0"/>
                  </a:rPr>
                  <a:t>(g(n)) is defined as a set of functions with a larger  or same order of growth as g(n) as n goes to infinity</a:t>
                </a:r>
              </a:p>
              <a:p>
                <a:pPr algn="just">
                  <a:lnSpc>
                    <a:spcPct val="150000"/>
                  </a:lnSpc>
                </a:pPr>
                <a:r>
                  <a:rPr lang="en-US" dirty="0">
                    <a:effectLst/>
                    <a:latin typeface="Calibri" panose="020F0502020204030204" pitchFamily="34" charset="0"/>
                    <a:ea typeface="Calibri" panose="020F0502020204030204" pitchFamily="34" charset="0"/>
                    <a:cs typeface="Calibri" panose="020F0502020204030204" pitchFamily="34" charset="0"/>
                  </a:rPr>
                  <a:t>Ex : Let g(n)=n</a:t>
                </a:r>
                <a:r>
                  <a:rPr lang="en-US" baseline="30000" dirty="0">
                    <a:effectLst/>
                    <a:latin typeface="Calibri" panose="020F0502020204030204" pitchFamily="34" charset="0"/>
                    <a:ea typeface="Calibri" panose="020F0502020204030204" pitchFamily="34" charset="0"/>
                    <a:cs typeface="Calibri" panose="020F0502020204030204" pitchFamily="34" charset="0"/>
                  </a:rPr>
                  <a:t>3</a:t>
                </a:r>
                <a:r>
                  <a:rPr lang="en-US" dirty="0">
                    <a:effectLst/>
                    <a:latin typeface="Calibri" panose="020F0502020204030204" pitchFamily="34" charset="0"/>
                    <a:ea typeface="Calibri" panose="020F0502020204030204" pitchFamily="34" charset="0"/>
                    <a:cs typeface="Calibri" panose="020F0502020204030204" pitchFamily="34" charset="0"/>
                  </a:rPr>
                  <a:t>,  since n</a:t>
                </a:r>
                <a:r>
                  <a:rPr lang="en-US" baseline="30000" dirty="0">
                    <a:effectLst/>
                    <a:latin typeface="Calibri" panose="020F0502020204030204" pitchFamily="34" charset="0"/>
                    <a:ea typeface="Calibri" panose="020F0502020204030204" pitchFamily="34" charset="0"/>
                    <a:cs typeface="Calibri" panose="020F0502020204030204" pitchFamily="34" charset="0"/>
                  </a:rPr>
                  <a:t>3</a:t>
                </a:r>
                <a:r>
                  <a:rPr lang="en-US" dirty="0">
                    <a:effectLst/>
                    <a:latin typeface="Calibri" panose="020F0502020204030204" pitchFamily="34" charset="0"/>
                    <a:ea typeface="Calibri" panose="020F0502020204030204" pitchFamily="34" charset="0"/>
                    <a:cs typeface="Calibri" panose="020F0502020204030204" pitchFamily="34" charset="0"/>
                  </a:rPr>
                  <a:t> and n</a:t>
                </a:r>
                <a:r>
                  <a:rPr lang="en-US" baseline="30000" dirty="0">
                    <a:effectLst/>
                    <a:latin typeface="Calibri" panose="020F0502020204030204" pitchFamily="34" charset="0"/>
                    <a:ea typeface="Calibri" panose="020F0502020204030204" pitchFamily="34" charset="0"/>
                    <a:cs typeface="Calibri" panose="020F0502020204030204" pitchFamily="34" charset="0"/>
                  </a:rPr>
                  <a:t>4</a:t>
                </a:r>
                <a:r>
                  <a:rPr lang="en-US" dirty="0">
                    <a:effectLst/>
                    <a:latin typeface="Calibri" panose="020F0502020204030204" pitchFamily="34" charset="0"/>
                    <a:ea typeface="Calibri" panose="020F0502020204030204" pitchFamily="34" charset="0"/>
                    <a:cs typeface="Calibri" panose="020F0502020204030204" pitchFamily="34" charset="0"/>
                  </a:rPr>
                  <a:t> have large order of growth  and same order of growth when compared to n</a:t>
                </a:r>
                <a:r>
                  <a:rPr lang="en-US" baseline="30000" dirty="0">
                    <a:effectLst/>
                    <a:latin typeface="Calibri" panose="020F0502020204030204" pitchFamily="34" charset="0"/>
                    <a:ea typeface="Calibri" panose="020F0502020204030204" pitchFamily="34" charset="0"/>
                    <a:cs typeface="Calibri" panose="020F0502020204030204" pitchFamily="34" charset="0"/>
                  </a:rPr>
                  <a:t>3</a:t>
                </a:r>
                <a:r>
                  <a:rPr lang="en-US" dirty="0">
                    <a:effectLst/>
                    <a:latin typeface="Calibri" panose="020F0502020204030204" pitchFamily="34" charset="0"/>
                    <a:ea typeface="Calibri" panose="020F0502020204030204" pitchFamily="34" charset="0"/>
                    <a:cs typeface="Calibri" panose="020F0502020204030204" pitchFamily="34" charset="0"/>
                  </a:rPr>
                  <a:t>, we say</a:t>
                </a:r>
              </a:p>
              <a:p>
                <a:pPr lvl="1" algn="just">
                  <a:lnSpc>
                    <a:spcPct val="150000"/>
                  </a:lnSpc>
                </a:pP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z-Cyrl-AZ"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Є</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l-GR"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Ω</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1" algn="just">
                  <a:lnSpc>
                    <a:spcPct val="150000"/>
                  </a:lnSpc>
                </a:pP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z-Cyrl-AZ"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Є</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l-GR"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Ω</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1" algn="just">
                  <a:lnSpc>
                    <a:spcPct val="150000"/>
                  </a:lnSpc>
                </a:pP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0.001n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z-Cyrl-AZ"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Є</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l-GR"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Ω</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1" algn="just">
                  <a:lnSpc>
                    <a:spcPct val="150000"/>
                  </a:lnSpc>
                </a:pP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But n </a:t>
                </a:r>
                <a14:m>
                  <m:oMath xmlns:m="http://schemas.openxmlformats.org/officeDocument/2006/math">
                    <m:r>
                      <a:rPr lang="en-US" sz="2400" i="1" spc="-5">
                        <a:solidFill>
                          <a:srgbClr val="C00000"/>
                        </a:solidFill>
                        <a:latin typeface="Cambria Math" panose="02040503050406030204" pitchFamily="18" charset="0"/>
                        <a:ea typeface="Cambria Math" panose="02040503050406030204" pitchFamily="18" charset="0"/>
                        <a:cs typeface="Carlito"/>
                      </a:rPr>
                      <m:t>∉</m:t>
                    </m:r>
                  </m:oMath>
                </a14:m>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l-GR"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Ω</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and 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14:m>
                  <m:oMath xmlns:m="http://schemas.openxmlformats.org/officeDocument/2006/math">
                    <m:r>
                      <a:rPr lang="en-US" sz="2400" i="1" spc="-5">
                        <a:solidFill>
                          <a:srgbClr val="C00000"/>
                        </a:solidFill>
                        <a:latin typeface="Cambria Math" panose="02040503050406030204" pitchFamily="18" charset="0"/>
                        <a:ea typeface="Cambria Math" panose="02040503050406030204" pitchFamily="18" charset="0"/>
                        <a:cs typeface="Carlito"/>
                      </a:rPr>
                      <m:t>∉</m:t>
                    </m:r>
                  </m:oMath>
                </a14:m>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l-GR"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Ω</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1">
                  <a:lnSpc>
                    <a:spcPct val="150000"/>
                  </a:lnSpc>
                </a:pPr>
                <a:endParaRPr lang="en-US" dirty="0">
                  <a:solidFill>
                    <a:schemeClr val="bg2"/>
                  </a:solidFill>
                  <a:effectLst/>
                </a:endParaRPr>
              </a:p>
              <a:p>
                <a:pPr lvl="1"/>
                <a:endParaRPr lang="en-US" dirty="0">
                  <a:solidFill>
                    <a:schemeClr val="bg2"/>
                  </a:solidFill>
                </a:endParaRPr>
              </a:p>
            </p:txBody>
          </p:sp>
        </mc:Choice>
        <mc:Fallback xmlns="">
          <p:sp>
            <p:nvSpPr>
              <p:cNvPr id="3" name="Content Placeholder 2">
                <a:extLst>
                  <a:ext uri="{FF2B5EF4-FFF2-40B4-BE49-F238E27FC236}">
                    <a16:creationId xmlns:a16="http://schemas.microsoft.com/office/drawing/2014/main" id="{FF389FC8-5B23-457D-905C-9CFDE468C34E}"/>
                  </a:ext>
                </a:extLst>
              </p:cNvPr>
              <p:cNvSpPr>
                <a:spLocks noGrp="1" noRot="1" noChangeAspect="1" noMove="1" noResize="1" noEditPoints="1" noAdjustHandles="1" noChangeArrowheads="1" noChangeShapeType="1" noTextEdit="1"/>
              </p:cNvSpPr>
              <p:nvPr>
                <p:ph idx="1"/>
              </p:nvPr>
            </p:nvSpPr>
            <p:spPr>
              <a:xfrm>
                <a:off x="993139" y="1684502"/>
                <a:ext cx="7660640" cy="5678478"/>
              </a:xfrm>
              <a:blipFill>
                <a:blip r:embed="rId2"/>
                <a:stretch>
                  <a:fillRect l="-2466" r="-2387"/>
                </a:stretch>
              </a:blipFill>
            </p:spPr>
            <p:txBody>
              <a:bodyPr/>
              <a:lstStyle/>
              <a:p>
                <a:r>
                  <a:rPr lang="en-IN">
                    <a:noFill/>
                  </a:rPr>
                  <a:t> </a:t>
                </a:r>
              </a:p>
            </p:txBody>
          </p:sp>
        </mc:Fallback>
      </mc:AlternateContent>
    </p:spTree>
    <p:extLst>
      <p:ext uri="{BB962C8B-B14F-4D97-AF65-F5344CB8AC3E}">
        <p14:creationId xmlns:p14="http://schemas.microsoft.com/office/powerpoint/2010/main" val="11478945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EC25-5595-404F-B71A-E202B67BAA38}"/>
              </a:ext>
            </a:extLst>
          </p:cNvPr>
          <p:cNvSpPr>
            <a:spLocks noGrp="1"/>
          </p:cNvSpPr>
          <p:nvPr>
            <p:ph type="title"/>
          </p:nvPr>
        </p:nvSpPr>
        <p:spPr>
          <a:xfrm>
            <a:off x="763270" y="733044"/>
            <a:ext cx="8531860" cy="553998"/>
          </a:xfrm>
        </p:spPr>
        <p:txBody>
          <a:bodyPr/>
          <a:lstStyle/>
          <a:p>
            <a:pPr algn="ctr"/>
            <a:r>
              <a:rPr kumimoji="1" lang="en-US" b="1" kern="1200" dirty="0">
                <a:effectLst>
                  <a:outerShdw blurRad="38100" dist="38100" dir="2700000" algn="tl">
                    <a:srgbClr val="000000">
                      <a:alpha val="43137"/>
                    </a:srgbClr>
                  </a:outerShdw>
                </a:effectLst>
                <a:cs typeface="+mn-cs"/>
              </a:rPr>
              <a:t>Informal definition of Big Theta(Θ )</a:t>
            </a:r>
          </a:p>
        </p:txBody>
      </p:sp>
      <p:sp>
        <p:nvSpPr>
          <p:cNvPr id="3" name="Content Placeholder 2">
            <a:extLst>
              <a:ext uri="{FF2B5EF4-FFF2-40B4-BE49-F238E27FC236}">
                <a16:creationId xmlns:a16="http://schemas.microsoft.com/office/drawing/2014/main" id="{FF389FC8-5B23-457D-905C-9CFDE468C34E}"/>
              </a:ext>
            </a:extLst>
          </p:cNvPr>
          <p:cNvSpPr>
            <a:spLocks noGrp="1"/>
          </p:cNvSpPr>
          <p:nvPr>
            <p:ph idx="1"/>
          </p:nvPr>
        </p:nvSpPr>
        <p:spPr>
          <a:xfrm>
            <a:off x="993138" y="1684502"/>
            <a:ext cx="7693661" cy="3877985"/>
          </a:xfrm>
        </p:spPr>
        <p:txBody>
          <a:bodyPr/>
          <a:lstStyle/>
          <a:p>
            <a:pPr algn="just">
              <a:lnSpc>
                <a:spcPct val="150000"/>
              </a:lnSpc>
            </a:pPr>
            <a:r>
              <a:rPr lang="en-US" dirty="0">
                <a:effectLst/>
                <a:latin typeface="Calibri" panose="020F0502020204030204" pitchFamily="34" charset="0"/>
                <a:ea typeface="Calibri" panose="020F0502020204030204" pitchFamily="34" charset="0"/>
                <a:cs typeface="Calibri" panose="020F0502020204030204" pitchFamily="34" charset="0"/>
              </a:rPr>
              <a:t>Assuming n indicates the size of input and g(n) is a function.</a:t>
            </a:r>
          </a:p>
          <a:p>
            <a:pPr algn="just">
              <a:lnSpc>
                <a:spcPct val="150000"/>
              </a:lnSpc>
            </a:pPr>
            <a:r>
              <a:rPr lang="en-US" dirty="0">
                <a:effectLst/>
                <a:latin typeface="Calibri" panose="020F0502020204030204" pitchFamily="34" charset="0"/>
                <a:ea typeface="Calibri" panose="020F0502020204030204" pitchFamily="34" charset="0"/>
                <a:cs typeface="Calibri" panose="020F0502020204030204" pitchFamily="34" charset="0"/>
              </a:rPr>
              <a:t>Informally </a:t>
            </a:r>
            <a:r>
              <a:rPr lang="en-US" dirty="0">
                <a:solidFill>
                  <a:schemeClr val="tx1"/>
                </a:solidFill>
                <a:effectLst/>
                <a:latin typeface="Calibri" panose="020F0502020204030204" pitchFamily="34" charset="0"/>
                <a:ea typeface="Calibri" panose="020F0502020204030204" pitchFamily="34" charset="0"/>
                <a:cs typeface="Calibri" panose="020F0502020204030204" pitchFamily="34" charset="0"/>
              </a:rPr>
              <a:t>Θ</a:t>
            </a:r>
            <a:r>
              <a:rPr lang="en-US" dirty="0">
                <a:effectLst/>
                <a:latin typeface="Calibri" panose="020F0502020204030204" pitchFamily="34" charset="0"/>
                <a:ea typeface="Calibri" panose="020F0502020204030204" pitchFamily="34" charset="0"/>
                <a:cs typeface="Calibri" panose="020F0502020204030204" pitchFamily="34" charset="0"/>
              </a:rPr>
              <a:t>(g(n)) is defined as a set of functions that have same order of growth as g(n) as n goes to infinity</a:t>
            </a:r>
          </a:p>
          <a:p>
            <a:pPr algn="just">
              <a:lnSpc>
                <a:spcPct val="150000"/>
              </a:lnSpc>
            </a:pPr>
            <a:r>
              <a:rPr lang="en-US" dirty="0">
                <a:effectLst/>
                <a:latin typeface="Calibri" panose="020F0502020204030204" pitchFamily="34" charset="0"/>
                <a:ea typeface="Calibri" panose="020F0502020204030204" pitchFamily="34" charset="0"/>
                <a:cs typeface="Calibri" panose="020F0502020204030204" pitchFamily="34" charset="0"/>
              </a:rPr>
              <a:t>Ex : Let g(n)=n</a:t>
            </a:r>
            <a:r>
              <a:rPr lang="en-US" baseline="30000" dirty="0">
                <a:effectLst/>
                <a:latin typeface="Calibri" panose="020F0502020204030204" pitchFamily="34" charset="0"/>
                <a:ea typeface="Calibri" panose="020F0502020204030204" pitchFamily="34" charset="0"/>
                <a:cs typeface="Calibri" panose="020F0502020204030204" pitchFamily="34" charset="0"/>
              </a:rPr>
              <a:t>2</a:t>
            </a:r>
            <a:r>
              <a:rPr lang="en-US" dirty="0">
                <a:effectLst/>
                <a:latin typeface="Calibri" panose="020F0502020204030204" pitchFamily="34" charset="0"/>
                <a:ea typeface="Calibri" panose="020F0502020204030204" pitchFamily="34" charset="0"/>
                <a:cs typeface="Calibri" panose="020F0502020204030204" pitchFamily="34" charset="0"/>
              </a:rPr>
              <a:t>,  since an</a:t>
            </a:r>
            <a:r>
              <a:rPr lang="en-US" baseline="30000" dirty="0">
                <a:effectLst/>
                <a:latin typeface="Calibri" panose="020F0502020204030204" pitchFamily="34" charset="0"/>
                <a:ea typeface="Calibri" panose="020F0502020204030204" pitchFamily="34" charset="0"/>
                <a:cs typeface="Calibri" panose="020F0502020204030204" pitchFamily="34" charset="0"/>
              </a:rPr>
              <a:t>2</a:t>
            </a:r>
            <a:r>
              <a:rPr lang="en-US" dirty="0">
                <a:effectLst/>
                <a:latin typeface="Calibri" panose="020F0502020204030204" pitchFamily="34" charset="0"/>
                <a:ea typeface="Calibri" panose="020F0502020204030204" pitchFamily="34" charset="0"/>
                <a:cs typeface="Calibri" panose="020F0502020204030204" pitchFamily="34" charset="0"/>
              </a:rPr>
              <a:t>+bn+c for a&gt;0 and n</a:t>
            </a:r>
            <a:r>
              <a:rPr lang="en-US" baseline="30000" dirty="0">
                <a:effectLst/>
                <a:latin typeface="Calibri" panose="020F0502020204030204" pitchFamily="34" charset="0"/>
                <a:ea typeface="Calibri" panose="020F0502020204030204" pitchFamily="34" charset="0"/>
                <a:cs typeface="Calibri" panose="020F0502020204030204" pitchFamily="34" charset="0"/>
              </a:rPr>
              <a:t>2</a:t>
            </a:r>
            <a:r>
              <a:rPr lang="en-US" dirty="0">
                <a:effectLst/>
                <a:latin typeface="Calibri" panose="020F0502020204030204" pitchFamily="34" charset="0"/>
                <a:ea typeface="Calibri" panose="020F0502020204030204" pitchFamily="34" charset="0"/>
                <a:cs typeface="Calibri" panose="020F0502020204030204" pitchFamily="34" charset="0"/>
              </a:rPr>
              <a:t>+log have same order of growth  as that of n</a:t>
            </a:r>
            <a:r>
              <a:rPr lang="en-US" baseline="30000" dirty="0">
                <a:effectLst/>
                <a:latin typeface="Calibri" panose="020F0502020204030204" pitchFamily="34" charset="0"/>
                <a:ea typeface="Calibri" panose="020F0502020204030204" pitchFamily="34" charset="0"/>
                <a:cs typeface="Calibri" panose="020F0502020204030204" pitchFamily="34" charset="0"/>
              </a:rPr>
              <a:t>2</a:t>
            </a:r>
            <a:r>
              <a:rPr lang="en-US" dirty="0">
                <a:effectLst/>
                <a:latin typeface="Calibri" panose="020F0502020204030204" pitchFamily="34" charset="0"/>
                <a:ea typeface="Calibri" panose="020F0502020204030204" pitchFamily="34" charset="0"/>
                <a:cs typeface="Calibri" panose="020F0502020204030204" pitchFamily="34" charset="0"/>
              </a:rPr>
              <a:t>, we say</a:t>
            </a:r>
          </a:p>
          <a:p>
            <a:pPr lvl="1" algn="just">
              <a:lnSpc>
                <a:spcPct val="150000"/>
              </a:lnSpc>
            </a:pP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+bn+c </a:t>
            </a:r>
            <a:r>
              <a:rPr lang="az-Cyrl-AZ"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Є</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Θ(n</a:t>
            </a:r>
            <a:r>
              <a:rPr lang="en-US" sz="24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lvl="1"/>
            <a:endParaRPr lang="en-US" dirty="0">
              <a:solidFill>
                <a:schemeClr val="bg2"/>
              </a:solidFill>
            </a:endParaRPr>
          </a:p>
          <a:p>
            <a:pPr lvl="1"/>
            <a:endParaRPr lang="en-US" dirty="0">
              <a:solidFill>
                <a:schemeClr val="bg2"/>
              </a:solidFill>
            </a:endParaRPr>
          </a:p>
        </p:txBody>
      </p:sp>
    </p:spTree>
    <p:extLst>
      <p:ext uri="{BB962C8B-B14F-4D97-AF65-F5344CB8AC3E}">
        <p14:creationId xmlns:p14="http://schemas.microsoft.com/office/powerpoint/2010/main" val="35213445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2">
            <a:extLst>
              <a:ext uri="{FF2B5EF4-FFF2-40B4-BE49-F238E27FC236}">
                <a16:creationId xmlns:a16="http://schemas.microsoft.com/office/drawing/2014/main" id="{B30A5201-5FFB-433B-9DA4-7ABB716E94BC}"/>
              </a:ext>
            </a:extLst>
          </p:cNvPr>
          <p:cNvSpPr>
            <a:spLocks noGrp="1" noChangeArrowheads="1"/>
          </p:cNvSpPr>
          <p:nvPr>
            <p:ph type="title"/>
          </p:nvPr>
        </p:nvSpPr>
        <p:spPr>
          <a:xfrm>
            <a:off x="1583413" y="1272064"/>
            <a:ext cx="6789420" cy="914096"/>
          </a:xfrm>
        </p:spPr>
        <p:txBody>
          <a:bodyPr/>
          <a:lstStyle/>
          <a:p>
            <a:pPr algn="l" eaLnBrk="1" hangingPunct="1">
              <a:defRPr/>
            </a:pPr>
            <a:r>
              <a:rPr lang="tr-TR" sz="2970" b="1" i="1" dirty="0"/>
              <a:t>               </a:t>
            </a:r>
            <a:r>
              <a:rPr lang="en-US" sz="2970" i="1" dirty="0"/>
              <a:t/>
            </a:r>
            <a:br>
              <a:rPr lang="en-US" sz="2970" i="1" dirty="0"/>
            </a:br>
            <a:endParaRPr lang="en-US" sz="2970" i="1" dirty="0"/>
          </a:p>
        </p:txBody>
      </p:sp>
      <p:sp>
        <p:nvSpPr>
          <p:cNvPr id="6153" name="Rectangle 3">
            <a:extLst>
              <a:ext uri="{FF2B5EF4-FFF2-40B4-BE49-F238E27FC236}">
                <a16:creationId xmlns:a16="http://schemas.microsoft.com/office/drawing/2014/main" id="{2E29EE8D-0D08-4316-B060-82666DCE1F63}"/>
              </a:ext>
            </a:extLst>
          </p:cNvPr>
          <p:cNvSpPr>
            <a:spLocks noChangeArrowheads="1"/>
          </p:cNvSpPr>
          <p:nvPr/>
        </p:nvSpPr>
        <p:spPr bwMode="auto">
          <a:xfrm>
            <a:off x="596623" y="533400"/>
            <a:ext cx="8763000" cy="942975"/>
          </a:xfrm>
          <a:prstGeom prst="rect">
            <a:avLst/>
          </a:prstGeom>
          <a:noFill/>
          <a:ln>
            <a:noFill/>
          </a:ln>
        </p:spPr>
        <p:txBody>
          <a:bodyPr anchor="ctr"/>
          <a:lstStyle/>
          <a:p>
            <a:pPr eaLnBrk="0" fontAlgn="base" hangingPunct="0">
              <a:spcBef>
                <a:spcPct val="0"/>
              </a:spcBef>
              <a:spcAft>
                <a:spcPct val="0"/>
              </a:spcAft>
              <a:defRPr/>
            </a:pPr>
            <a:r>
              <a:rPr kumimoji="1" lang="en-US" sz="3600" b="1" dirty="0">
                <a:solidFill>
                  <a:srgbClr val="000099"/>
                </a:solidFill>
                <a:effectLst>
                  <a:outerShdw blurRad="38100" dist="38100" dir="2700000" algn="tl">
                    <a:srgbClr val="000000">
                      <a:alpha val="43137"/>
                    </a:srgbClr>
                  </a:outerShdw>
                </a:effectLst>
                <a:latin typeface="Carlito"/>
                <a:ea typeface="+mj-ea"/>
              </a:rPr>
              <a:t>Formal definition: Big - Oh(O) Notation</a:t>
            </a:r>
          </a:p>
        </p:txBody>
      </p:sp>
      <p:sp>
        <p:nvSpPr>
          <p:cNvPr id="3" name="TextBox 2">
            <a:extLst>
              <a:ext uri="{FF2B5EF4-FFF2-40B4-BE49-F238E27FC236}">
                <a16:creationId xmlns:a16="http://schemas.microsoft.com/office/drawing/2014/main" id="{2C0B7445-859B-7AEB-8712-8B53C67F02BB}"/>
              </a:ext>
            </a:extLst>
          </p:cNvPr>
          <p:cNvSpPr txBox="1"/>
          <p:nvPr/>
        </p:nvSpPr>
        <p:spPr>
          <a:xfrm>
            <a:off x="1030455" y="1828800"/>
            <a:ext cx="7895336" cy="4955203"/>
          </a:xfrm>
          <a:prstGeom prst="rect">
            <a:avLst/>
          </a:prstGeom>
          <a:noFill/>
        </p:spPr>
        <p:txBody>
          <a:bodyPr wrap="square">
            <a:spAutoFit/>
          </a:bodyPr>
          <a:lstStyle/>
          <a:p>
            <a:pPr algn="just"/>
            <a:r>
              <a:rPr lang="en-US" sz="2400" dirty="0"/>
              <a:t>A function t(n) is said to be in O(g(n)), denoted t(n) ∈ O(g(n)), if t(n) is bounded above by some constant multiple of g(n) for all large n, i.e., if there exist some positive constant c and some nonnegative integer n</a:t>
            </a:r>
            <a:r>
              <a:rPr lang="en-US" sz="2400" baseline="-25000" dirty="0"/>
              <a:t>0</a:t>
            </a:r>
            <a:r>
              <a:rPr lang="en-US" sz="2400" dirty="0"/>
              <a:t> such that </a:t>
            </a:r>
          </a:p>
          <a:p>
            <a:pPr algn="just"/>
            <a:r>
              <a:rPr lang="en-US" sz="2400" dirty="0"/>
              <a:t>	</a:t>
            </a:r>
            <a:r>
              <a:rPr lang="en-US" sz="2800" dirty="0">
                <a:solidFill>
                  <a:srgbClr val="002060"/>
                </a:solidFill>
              </a:rPr>
              <a:t>t(n) ≤ </a:t>
            </a:r>
            <a:r>
              <a:rPr lang="en-US" sz="2800" dirty="0" err="1">
                <a:solidFill>
                  <a:srgbClr val="002060"/>
                </a:solidFill>
              </a:rPr>
              <a:t>c.g</a:t>
            </a:r>
            <a:r>
              <a:rPr lang="en-US" sz="2800" dirty="0">
                <a:solidFill>
                  <a:srgbClr val="002060"/>
                </a:solidFill>
              </a:rPr>
              <a:t>(n) for all n≥n</a:t>
            </a:r>
            <a:r>
              <a:rPr lang="en-US" sz="2800" baseline="-25000" dirty="0">
                <a:solidFill>
                  <a:srgbClr val="002060"/>
                </a:solidFill>
              </a:rPr>
              <a:t>0</a:t>
            </a:r>
            <a:r>
              <a:rPr lang="en-US" sz="2400" dirty="0"/>
              <a:t>.</a:t>
            </a:r>
          </a:p>
          <a:p>
            <a:pPr algn="just"/>
            <a:endParaRPr lang="en-US" sz="2400" dirty="0"/>
          </a:p>
          <a:p>
            <a:pPr algn="just"/>
            <a:r>
              <a:rPr lang="en-US" sz="2400" dirty="0"/>
              <a:t>Example: Let us formally prove that </a:t>
            </a:r>
            <a:r>
              <a:rPr lang="en-IN" sz="2400" dirty="0"/>
              <a:t>100n + 5∈ O(n</a:t>
            </a:r>
            <a:r>
              <a:rPr lang="en-IN" sz="2400" baseline="30000" dirty="0"/>
              <a:t>2</a:t>
            </a:r>
            <a:r>
              <a:rPr lang="en-IN" sz="2400" dirty="0"/>
              <a:t>)</a:t>
            </a:r>
          </a:p>
          <a:p>
            <a:pPr algn="just"/>
            <a:endParaRPr lang="pt-BR" sz="2400" dirty="0"/>
          </a:p>
          <a:p>
            <a:pPr algn="just"/>
            <a:r>
              <a:rPr lang="pt-BR" sz="2400" dirty="0"/>
              <a:t>                  100n +5 ≤ 100n+n(for all n≥5) = 101n ≤ 101n</a:t>
            </a:r>
            <a:r>
              <a:rPr lang="pt-BR" sz="2400" baseline="30000" dirty="0"/>
              <a:t>2</a:t>
            </a:r>
            <a:r>
              <a:rPr lang="pt-BR" sz="2400" dirty="0"/>
              <a:t>.</a:t>
            </a:r>
          </a:p>
          <a:p>
            <a:pPr algn="just"/>
            <a:endParaRPr lang="pt-BR" sz="2400" dirty="0"/>
          </a:p>
          <a:p>
            <a:pPr algn="just"/>
            <a:r>
              <a:rPr lang="pt-BR" sz="2400" dirty="0"/>
              <a:t> </a:t>
            </a:r>
            <a:r>
              <a:rPr lang="en-US" sz="2400" dirty="0"/>
              <a:t>Thus, as values of the constants c and n</a:t>
            </a:r>
            <a:r>
              <a:rPr lang="en-US" sz="2400" baseline="-25000" dirty="0"/>
              <a:t>0</a:t>
            </a:r>
            <a:r>
              <a:rPr lang="en-US" sz="2400" dirty="0"/>
              <a:t> required by the definition, we can take 101 and 5, respectively.</a:t>
            </a:r>
          </a:p>
          <a:p>
            <a:pPr algn="just"/>
            <a:endParaRPr lang="en-IN"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3EEC-250B-42F7-8748-2F04BB3DE6D7}"/>
              </a:ext>
            </a:extLst>
          </p:cNvPr>
          <p:cNvSpPr>
            <a:spLocks noGrp="1"/>
          </p:cNvSpPr>
          <p:nvPr>
            <p:ph type="title"/>
          </p:nvPr>
        </p:nvSpPr>
        <p:spPr>
          <a:xfrm>
            <a:off x="536142" y="685800"/>
            <a:ext cx="7038785" cy="457048"/>
          </a:xfrm>
        </p:spPr>
        <p:txBody>
          <a:bodyPr/>
          <a:lstStyle/>
          <a:p>
            <a:pPr algn="l">
              <a:defRPr/>
            </a:pPr>
            <a:r>
              <a:rPr kumimoji="1" lang="en-US" sz="2970" b="1" kern="1200" dirty="0">
                <a:solidFill>
                  <a:schemeClr val="tx1"/>
                </a:solidFill>
              </a:rPr>
              <a:t>    Example : Big - Oh(O) Notation</a:t>
            </a:r>
          </a:p>
        </p:txBody>
      </p:sp>
      <p:sp>
        <p:nvSpPr>
          <p:cNvPr id="3" name="TextBox 2">
            <a:extLst>
              <a:ext uri="{FF2B5EF4-FFF2-40B4-BE49-F238E27FC236}">
                <a16:creationId xmlns:a16="http://schemas.microsoft.com/office/drawing/2014/main" id="{1E400C95-CBA4-40DE-84EF-ECDC877158B0}"/>
              </a:ext>
            </a:extLst>
          </p:cNvPr>
          <p:cNvSpPr txBox="1"/>
          <p:nvPr/>
        </p:nvSpPr>
        <p:spPr>
          <a:xfrm>
            <a:off x="501506" y="1600200"/>
            <a:ext cx="4680094" cy="5303760"/>
          </a:xfrm>
          <a:prstGeom prst="rect">
            <a:avLst/>
          </a:prstGeom>
          <a:noFill/>
        </p:spPr>
        <p:txBody>
          <a:bodyPr wrap="square" rtlCol="0">
            <a:spAutoFit/>
          </a:bodyPr>
          <a:lstStyle/>
          <a:p>
            <a:r>
              <a:rPr lang="en-US" sz="2400" dirty="0"/>
              <a:t>Let f(n) =2n</a:t>
            </a:r>
            <a:r>
              <a:rPr lang="en-US" sz="2400" baseline="30000" dirty="0"/>
              <a:t>2</a:t>
            </a:r>
            <a:r>
              <a:rPr lang="en-US" sz="2400" dirty="0"/>
              <a:t>+5n+1</a:t>
            </a:r>
          </a:p>
          <a:p>
            <a:r>
              <a:rPr lang="en-US" sz="2400" dirty="0"/>
              <a:t>Condition to satisfy f(n)&lt;=</a:t>
            </a:r>
            <a:r>
              <a:rPr lang="en-US" sz="2400" dirty="0" err="1"/>
              <a:t>c.g</a:t>
            </a:r>
            <a:r>
              <a:rPr lang="en-US" sz="2400" dirty="0"/>
              <a:t>(n)</a:t>
            </a:r>
          </a:p>
          <a:p>
            <a:endParaRPr lang="en-US" sz="2400" dirty="0"/>
          </a:p>
          <a:p>
            <a:r>
              <a:rPr lang="en-US" sz="2400" dirty="0"/>
              <a:t>So, here let choose g(n)=n</a:t>
            </a:r>
            <a:r>
              <a:rPr lang="en-US" sz="2400" baseline="30000" dirty="0"/>
              <a:t>2</a:t>
            </a:r>
            <a:r>
              <a:rPr lang="en-US" sz="2400" dirty="0"/>
              <a:t> and c=4</a:t>
            </a:r>
          </a:p>
          <a:p>
            <a:endParaRPr lang="en-US" sz="2400" dirty="0"/>
          </a:p>
          <a:p>
            <a:r>
              <a:rPr lang="en-US" sz="2400" dirty="0"/>
              <a:t>2n</a:t>
            </a:r>
            <a:r>
              <a:rPr lang="en-US" sz="2400" baseline="30000" dirty="0"/>
              <a:t>2</a:t>
            </a:r>
            <a:r>
              <a:rPr lang="en-US" sz="2400" dirty="0"/>
              <a:t>+5n+1&lt;=4n</a:t>
            </a:r>
            <a:r>
              <a:rPr lang="en-US" sz="2400" baseline="30000" dirty="0"/>
              <a:t>2</a:t>
            </a:r>
          </a:p>
          <a:p>
            <a:endParaRPr lang="en-US" sz="2400" baseline="30000" dirty="0"/>
          </a:p>
          <a:p>
            <a:r>
              <a:rPr lang="en-US" sz="2400" dirty="0"/>
              <a:t>When n=1, 8&lt;=4, false</a:t>
            </a:r>
          </a:p>
          <a:p>
            <a:r>
              <a:rPr lang="en-US" sz="2400" dirty="0"/>
              <a:t>When n=2, 19&lt;=16, false</a:t>
            </a:r>
          </a:p>
          <a:p>
            <a:r>
              <a:rPr lang="en-US" sz="2400" dirty="0"/>
              <a:t>When n=3, 34&lt;=36, true</a:t>
            </a:r>
          </a:p>
          <a:p>
            <a:r>
              <a:rPr lang="en-US" sz="2400" dirty="0"/>
              <a:t>When n=4, 53&lt;=64, true</a:t>
            </a:r>
          </a:p>
          <a:p>
            <a:endParaRPr lang="en-US" sz="2400" dirty="0"/>
          </a:p>
          <a:p>
            <a:r>
              <a:rPr lang="en-US" sz="2400" dirty="0"/>
              <a:t>So, f(n)=O(n</a:t>
            </a:r>
            <a:r>
              <a:rPr lang="en-US" sz="2400" baseline="30000" dirty="0"/>
              <a:t>2</a:t>
            </a:r>
            <a:r>
              <a:rPr lang="en-US" sz="2400" dirty="0"/>
              <a:t>) for all n&gt;=3, c=4</a:t>
            </a:r>
          </a:p>
          <a:p>
            <a:endParaRPr lang="en-US" sz="1485" baseline="30000" dirty="0"/>
          </a:p>
          <a:p>
            <a:endParaRPr lang="en-US" sz="1485" baseline="30000" dirty="0"/>
          </a:p>
          <a:p>
            <a:endParaRPr lang="en-US" sz="1485" dirty="0"/>
          </a:p>
        </p:txBody>
      </p:sp>
      <p:sp>
        <p:nvSpPr>
          <p:cNvPr id="5" name="TextBox 4">
            <a:extLst>
              <a:ext uri="{FF2B5EF4-FFF2-40B4-BE49-F238E27FC236}">
                <a16:creationId xmlns:a16="http://schemas.microsoft.com/office/drawing/2014/main" id="{F1FE2092-24EC-4D28-828B-5AE483EE8DCE}"/>
              </a:ext>
            </a:extLst>
          </p:cNvPr>
          <p:cNvSpPr txBox="1"/>
          <p:nvPr/>
        </p:nvSpPr>
        <p:spPr>
          <a:xfrm>
            <a:off x="5209308" y="1579418"/>
            <a:ext cx="4680093" cy="4412746"/>
          </a:xfrm>
          <a:prstGeom prst="rect">
            <a:avLst/>
          </a:prstGeom>
          <a:noFill/>
        </p:spPr>
        <p:txBody>
          <a:bodyPr wrap="square" rtlCol="0">
            <a:spAutoFit/>
          </a:bodyPr>
          <a:lstStyle/>
          <a:p>
            <a:r>
              <a:rPr lang="en-US" sz="2400" dirty="0"/>
              <a:t>Let f(n) =2n</a:t>
            </a:r>
            <a:r>
              <a:rPr lang="en-US" sz="2400" baseline="30000" dirty="0"/>
              <a:t>2</a:t>
            </a:r>
            <a:r>
              <a:rPr lang="en-US" sz="2400" dirty="0"/>
              <a:t>+5n+1</a:t>
            </a:r>
          </a:p>
          <a:p>
            <a:r>
              <a:rPr lang="en-US" sz="2400" dirty="0"/>
              <a:t>Condition to satisfy f(n)&lt;=</a:t>
            </a:r>
            <a:r>
              <a:rPr lang="en-US" sz="2400" dirty="0" err="1"/>
              <a:t>c.g</a:t>
            </a:r>
            <a:r>
              <a:rPr lang="en-US" sz="2400" dirty="0"/>
              <a:t>(n)</a:t>
            </a:r>
          </a:p>
          <a:p>
            <a:endParaRPr lang="en-US" sz="2400" dirty="0"/>
          </a:p>
          <a:p>
            <a:r>
              <a:rPr lang="en-US" sz="2400" dirty="0"/>
              <a:t>So, here let choose g(n)=n</a:t>
            </a:r>
            <a:r>
              <a:rPr lang="en-US" sz="2400" baseline="30000" dirty="0"/>
              <a:t>3</a:t>
            </a:r>
            <a:r>
              <a:rPr lang="en-US" sz="2400" dirty="0"/>
              <a:t> and c=4</a:t>
            </a:r>
          </a:p>
          <a:p>
            <a:endParaRPr lang="en-US" sz="2400" dirty="0"/>
          </a:p>
          <a:p>
            <a:r>
              <a:rPr lang="en-US" sz="2400" dirty="0"/>
              <a:t>2n</a:t>
            </a:r>
            <a:r>
              <a:rPr lang="en-US" sz="2400" baseline="30000" dirty="0"/>
              <a:t>2</a:t>
            </a:r>
            <a:r>
              <a:rPr lang="en-US" sz="2400" dirty="0"/>
              <a:t>+5n+1&lt;=4n</a:t>
            </a:r>
            <a:r>
              <a:rPr lang="en-US" sz="2400" baseline="30000" dirty="0"/>
              <a:t>3</a:t>
            </a:r>
          </a:p>
          <a:p>
            <a:endParaRPr lang="en-US" sz="2400" baseline="30000" dirty="0"/>
          </a:p>
          <a:p>
            <a:r>
              <a:rPr lang="en-US" sz="2400" dirty="0"/>
              <a:t>When n=1, 8&lt;=4, false</a:t>
            </a:r>
          </a:p>
          <a:p>
            <a:r>
              <a:rPr lang="en-US" sz="2400" dirty="0"/>
              <a:t>When n=2, 19&lt;=32, true</a:t>
            </a:r>
          </a:p>
          <a:p>
            <a:endParaRPr lang="en-US" sz="2400" dirty="0"/>
          </a:p>
          <a:p>
            <a:r>
              <a:rPr lang="en-US" sz="2400" dirty="0"/>
              <a:t>So, f(n)=O(n</a:t>
            </a:r>
            <a:r>
              <a:rPr lang="en-US" sz="2400" baseline="30000" dirty="0"/>
              <a:t>3</a:t>
            </a:r>
            <a:r>
              <a:rPr lang="en-US" sz="2400" dirty="0"/>
              <a:t>) for all n&gt;=2, c=4</a:t>
            </a:r>
          </a:p>
          <a:p>
            <a:endParaRPr lang="en-US" sz="1485" baseline="30000" dirty="0"/>
          </a:p>
          <a:p>
            <a:endParaRPr lang="en-US" sz="1485" dirty="0"/>
          </a:p>
        </p:txBody>
      </p:sp>
    </p:spTree>
    <p:extLst>
      <p:ext uri="{BB962C8B-B14F-4D97-AF65-F5344CB8AC3E}">
        <p14:creationId xmlns:p14="http://schemas.microsoft.com/office/powerpoint/2010/main" val="1956437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7" name="Rectangle 5">
            <a:extLst>
              <a:ext uri="{FF2B5EF4-FFF2-40B4-BE49-F238E27FC236}">
                <a16:creationId xmlns:a16="http://schemas.microsoft.com/office/drawing/2014/main" id="{7D1B4FA4-FA6C-43EE-9B0A-475047C5CB10}"/>
              </a:ext>
            </a:extLst>
          </p:cNvPr>
          <p:cNvSpPr>
            <a:spLocks noGrp="1" noChangeArrowheads="1"/>
          </p:cNvSpPr>
          <p:nvPr>
            <p:ph type="title"/>
          </p:nvPr>
        </p:nvSpPr>
        <p:spPr>
          <a:xfrm>
            <a:off x="763270" y="733044"/>
            <a:ext cx="8531860" cy="553998"/>
          </a:xfrm>
        </p:spPr>
        <p:txBody>
          <a:bodyPr/>
          <a:lstStyle/>
          <a:p>
            <a:pPr algn="ctr">
              <a:defRPr/>
            </a:pPr>
            <a:r>
              <a:rPr lang="en-US" altLang="en-US" b="1" dirty="0">
                <a:solidFill>
                  <a:srgbClr val="002060"/>
                </a:solidFill>
              </a:rPr>
              <a:t>Big-oh</a:t>
            </a:r>
          </a:p>
        </p:txBody>
      </p:sp>
      <p:pic>
        <p:nvPicPr>
          <p:cNvPr id="25603" name="Picture 4">
            <a:extLst>
              <a:ext uri="{FF2B5EF4-FFF2-40B4-BE49-F238E27FC236}">
                <a16:creationId xmlns:a16="http://schemas.microsoft.com/office/drawing/2014/main" id="{6583A6CF-7A2B-4123-9716-9A2160787831}"/>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388870" y="2063115"/>
            <a:ext cx="5217795" cy="43547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2">
            <a:extLst>
              <a:ext uri="{FF2B5EF4-FFF2-40B4-BE49-F238E27FC236}">
                <a16:creationId xmlns:a16="http://schemas.microsoft.com/office/drawing/2014/main" id="{B30A5201-5FFB-433B-9DA4-7ABB716E94BC}"/>
              </a:ext>
            </a:extLst>
          </p:cNvPr>
          <p:cNvSpPr>
            <a:spLocks noGrp="1" noChangeArrowheads="1"/>
          </p:cNvSpPr>
          <p:nvPr>
            <p:ph type="title"/>
          </p:nvPr>
        </p:nvSpPr>
        <p:spPr>
          <a:xfrm>
            <a:off x="1583413" y="1272064"/>
            <a:ext cx="6789420" cy="914096"/>
          </a:xfrm>
        </p:spPr>
        <p:txBody>
          <a:bodyPr/>
          <a:lstStyle/>
          <a:p>
            <a:pPr algn="l" eaLnBrk="1" hangingPunct="1">
              <a:defRPr/>
            </a:pPr>
            <a:r>
              <a:rPr lang="tr-TR" sz="2970" b="1" i="1" dirty="0"/>
              <a:t>               </a:t>
            </a:r>
            <a:r>
              <a:rPr lang="en-US" sz="2970" i="1" dirty="0"/>
              <a:t/>
            </a:r>
            <a:br>
              <a:rPr lang="en-US" sz="2970" i="1" dirty="0"/>
            </a:br>
            <a:endParaRPr lang="en-US" sz="2970" i="1" dirty="0"/>
          </a:p>
        </p:txBody>
      </p:sp>
      <p:sp>
        <p:nvSpPr>
          <p:cNvPr id="6153" name="Rectangle 3">
            <a:extLst>
              <a:ext uri="{FF2B5EF4-FFF2-40B4-BE49-F238E27FC236}">
                <a16:creationId xmlns:a16="http://schemas.microsoft.com/office/drawing/2014/main" id="{2E29EE8D-0D08-4316-B060-82666DCE1F63}"/>
              </a:ext>
            </a:extLst>
          </p:cNvPr>
          <p:cNvSpPr>
            <a:spLocks noChangeArrowheads="1"/>
          </p:cNvSpPr>
          <p:nvPr/>
        </p:nvSpPr>
        <p:spPr bwMode="auto">
          <a:xfrm>
            <a:off x="457200" y="533400"/>
            <a:ext cx="9372600" cy="942975"/>
          </a:xfrm>
          <a:prstGeom prst="rect">
            <a:avLst/>
          </a:prstGeom>
          <a:noFill/>
          <a:ln>
            <a:noFill/>
          </a:ln>
        </p:spPr>
        <p:txBody>
          <a:bodyPr anchor="ctr"/>
          <a:lstStyle/>
          <a:p>
            <a:pPr eaLnBrk="0" fontAlgn="base" hangingPunct="0">
              <a:spcBef>
                <a:spcPct val="0"/>
              </a:spcBef>
              <a:spcAft>
                <a:spcPct val="0"/>
              </a:spcAft>
              <a:defRPr/>
            </a:pPr>
            <a:r>
              <a:rPr kumimoji="1" lang="en-US" sz="3600" b="1" dirty="0">
                <a:solidFill>
                  <a:srgbClr val="000099"/>
                </a:solidFill>
                <a:effectLst>
                  <a:outerShdw blurRad="38100" dist="38100" dir="2700000" algn="tl">
                    <a:srgbClr val="000000">
                      <a:alpha val="43137"/>
                    </a:srgbClr>
                  </a:outerShdw>
                </a:effectLst>
                <a:latin typeface="Carlito"/>
                <a:ea typeface="+mj-ea"/>
              </a:rPr>
              <a:t>Formal definition: Big Omega(</a:t>
            </a:r>
            <a:r>
              <a:rPr kumimoji="1" lang="el-GR" sz="3600" b="1" dirty="0">
                <a:solidFill>
                  <a:srgbClr val="000099"/>
                </a:solidFill>
                <a:effectLst>
                  <a:outerShdw blurRad="38100" dist="38100" dir="2700000" algn="tl">
                    <a:srgbClr val="000000">
                      <a:alpha val="43137"/>
                    </a:srgbClr>
                  </a:outerShdw>
                </a:effectLst>
                <a:latin typeface="Carlito"/>
                <a:ea typeface="+mj-ea"/>
              </a:rPr>
              <a:t>Ω</a:t>
            </a:r>
            <a:r>
              <a:rPr kumimoji="1" lang="en-US" sz="3600" b="1" dirty="0">
                <a:solidFill>
                  <a:srgbClr val="000099"/>
                </a:solidFill>
                <a:effectLst>
                  <a:outerShdw blurRad="38100" dist="38100" dir="2700000" algn="tl">
                    <a:srgbClr val="000000">
                      <a:alpha val="43137"/>
                    </a:srgbClr>
                  </a:outerShdw>
                </a:effectLst>
                <a:latin typeface="Carlito"/>
                <a:ea typeface="+mj-ea"/>
              </a:rPr>
              <a:t>) Notation</a:t>
            </a:r>
          </a:p>
        </p:txBody>
      </p:sp>
      <p:sp>
        <p:nvSpPr>
          <p:cNvPr id="3" name="TextBox 2">
            <a:extLst>
              <a:ext uri="{FF2B5EF4-FFF2-40B4-BE49-F238E27FC236}">
                <a16:creationId xmlns:a16="http://schemas.microsoft.com/office/drawing/2014/main" id="{C9144852-2131-2E53-FCA6-D683641452EE}"/>
              </a:ext>
            </a:extLst>
          </p:cNvPr>
          <p:cNvSpPr txBox="1"/>
          <p:nvPr/>
        </p:nvSpPr>
        <p:spPr>
          <a:xfrm>
            <a:off x="914400" y="2057400"/>
            <a:ext cx="8153400" cy="4216539"/>
          </a:xfrm>
          <a:prstGeom prst="rect">
            <a:avLst/>
          </a:prstGeom>
          <a:noFill/>
        </p:spPr>
        <p:txBody>
          <a:bodyPr wrap="square">
            <a:spAutoFit/>
          </a:bodyPr>
          <a:lstStyle/>
          <a:p>
            <a:r>
              <a:rPr lang="en-IN" sz="2400" dirty="0"/>
              <a:t>A function t(n) is said to be in (g(n)), denoted t(n)∈ (g(n)), if t (n) is bounded below by some positive constant multiple of g(n) for all large n, i.e., if there exist some positive constant c and some nonnegative integer n</a:t>
            </a:r>
            <a:r>
              <a:rPr lang="en-IN" sz="2400" baseline="-25000" dirty="0"/>
              <a:t>0</a:t>
            </a:r>
            <a:r>
              <a:rPr lang="en-IN" sz="2400" dirty="0"/>
              <a:t> such that </a:t>
            </a:r>
          </a:p>
          <a:p>
            <a:r>
              <a:rPr lang="en-IN" sz="2400" dirty="0"/>
              <a:t>	</a:t>
            </a:r>
            <a:r>
              <a:rPr lang="en-IN" sz="2800" dirty="0">
                <a:solidFill>
                  <a:srgbClr val="002060"/>
                </a:solidFill>
              </a:rPr>
              <a:t>t(n) ≥ </a:t>
            </a:r>
            <a:r>
              <a:rPr lang="en-IN" sz="2800" dirty="0" err="1">
                <a:solidFill>
                  <a:srgbClr val="002060"/>
                </a:solidFill>
              </a:rPr>
              <a:t>c.g</a:t>
            </a:r>
            <a:r>
              <a:rPr lang="en-IN" sz="2800" dirty="0">
                <a:solidFill>
                  <a:srgbClr val="002060"/>
                </a:solidFill>
              </a:rPr>
              <a:t>(n) for all n≥n</a:t>
            </a:r>
            <a:r>
              <a:rPr lang="en-IN" sz="2800" baseline="-25000" dirty="0">
                <a:solidFill>
                  <a:srgbClr val="002060"/>
                </a:solidFill>
              </a:rPr>
              <a:t>0</a:t>
            </a:r>
            <a:r>
              <a:rPr lang="en-IN" sz="2400" dirty="0"/>
              <a:t>.</a:t>
            </a:r>
          </a:p>
          <a:p>
            <a:endParaRPr lang="en-IN" sz="2400" dirty="0"/>
          </a:p>
          <a:p>
            <a:r>
              <a:rPr lang="en-IN" sz="2400" b="1" dirty="0">
                <a:solidFill>
                  <a:srgbClr val="002060"/>
                </a:solidFill>
              </a:rPr>
              <a:t>Example: </a:t>
            </a:r>
            <a:r>
              <a:rPr lang="en-US" sz="2400" dirty="0"/>
              <a:t>Let us formally prove that </a:t>
            </a:r>
            <a:r>
              <a:rPr lang="en-IN" sz="2400" dirty="0"/>
              <a:t>n</a:t>
            </a:r>
            <a:r>
              <a:rPr lang="en-IN" sz="2400" baseline="30000" dirty="0"/>
              <a:t>3</a:t>
            </a:r>
            <a:r>
              <a:rPr lang="en-IN" sz="2400" dirty="0"/>
              <a:t> ∈ (n</a:t>
            </a:r>
            <a:r>
              <a:rPr lang="en-IN" sz="2400" baseline="30000" dirty="0"/>
              <a:t>2</a:t>
            </a:r>
            <a:r>
              <a:rPr lang="en-IN" sz="2400" dirty="0"/>
              <a:t>)</a:t>
            </a:r>
          </a:p>
          <a:p>
            <a:r>
              <a:rPr lang="nb-NO" sz="2400" dirty="0"/>
              <a:t>		n</a:t>
            </a:r>
            <a:r>
              <a:rPr lang="nb-NO" sz="2400" baseline="30000" dirty="0"/>
              <a:t>3</a:t>
            </a:r>
            <a:r>
              <a:rPr lang="nb-NO" sz="2400" dirty="0"/>
              <a:t>  ≥ n</a:t>
            </a:r>
            <a:r>
              <a:rPr lang="nb-NO" sz="2400" baseline="30000" dirty="0"/>
              <a:t>2</a:t>
            </a:r>
            <a:r>
              <a:rPr lang="nb-NO" sz="2400" dirty="0"/>
              <a:t> for all n≥0,</a:t>
            </a:r>
          </a:p>
          <a:p>
            <a:r>
              <a:rPr lang="en-US" sz="2400" dirty="0"/>
              <a:t>	     i.e., we can select c = 1 and n</a:t>
            </a:r>
            <a:r>
              <a:rPr lang="en-US" sz="2400" baseline="-25000" dirty="0"/>
              <a:t>0</a:t>
            </a:r>
            <a:r>
              <a:rPr lang="en-US" sz="2400" dirty="0"/>
              <a:t> = 0</a:t>
            </a:r>
            <a:endParaRPr lang="en-IN" sz="2400" b="1" dirty="0">
              <a:solidFill>
                <a:srgbClr val="002060"/>
              </a:solidFill>
            </a:endParaRPr>
          </a:p>
          <a:p>
            <a:endParaRPr lang="en-IN" sz="2400" b="1" dirty="0">
              <a:solidFill>
                <a:srgbClr val="002060"/>
              </a:solidFill>
            </a:endParaRPr>
          </a:p>
          <a:p>
            <a:endParaRPr lang="en-IN" sz="2400" dirty="0"/>
          </a:p>
        </p:txBody>
      </p:sp>
    </p:spTree>
    <p:extLst>
      <p:ext uri="{BB962C8B-B14F-4D97-AF65-F5344CB8AC3E}">
        <p14:creationId xmlns:p14="http://schemas.microsoft.com/office/powerpoint/2010/main" val="17786869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3EEC-250B-42F7-8748-2F04BB3DE6D7}"/>
              </a:ext>
            </a:extLst>
          </p:cNvPr>
          <p:cNvSpPr>
            <a:spLocks noGrp="1"/>
          </p:cNvSpPr>
          <p:nvPr>
            <p:ph type="title"/>
          </p:nvPr>
        </p:nvSpPr>
        <p:spPr>
          <a:xfrm>
            <a:off x="1477275" y="990600"/>
            <a:ext cx="7038785" cy="457048"/>
          </a:xfrm>
        </p:spPr>
        <p:txBody>
          <a:bodyPr/>
          <a:lstStyle/>
          <a:p>
            <a:pPr algn="l">
              <a:defRPr/>
            </a:pPr>
            <a:r>
              <a:rPr kumimoji="1" lang="en-US" sz="2970" b="1" kern="1200" dirty="0">
                <a:solidFill>
                  <a:schemeClr val="tx1"/>
                </a:solidFill>
              </a:rPr>
              <a:t>    </a:t>
            </a:r>
            <a:r>
              <a:rPr kumimoji="1" lang="en-US" sz="2970" b="1" kern="1200" dirty="0">
                <a:solidFill>
                  <a:srgbClr val="002060"/>
                </a:solidFill>
              </a:rPr>
              <a:t>Example: Big Omega(</a:t>
            </a:r>
            <a:r>
              <a:rPr kumimoji="1" lang="el-GR" sz="2970" b="1" kern="1200" dirty="0">
                <a:solidFill>
                  <a:srgbClr val="002060"/>
                </a:solidFill>
              </a:rPr>
              <a:t>Ω</a:t>
            </a:r>
            <a:r>
              <a:rPr kumimoji="1" lang="en-US" sz="2970" b="1" kern="1200" dirty="0">
                <a:solidFill>
                  <a:srgbClr val="002060"/>
                </a:solidFill>
              </a:rPr>
              <a:t>) Notation</a:t>
            </a:r>
          </a:p>
        </p:txBody>
      </p:sp>
      <p:sp>
        <p:nvSpPr>
          <p:cNvPr id="3" name="TextBox 2">
            <a:extLst>
              <a:ext uri="{FF2B5EF4-FFF2-40B4-BE49-F238E27FC236}">
                <a16:creationId xmlns:a16="http://schemas.microsoft.com/office/drawing/2014/main" id="{1E400C95-CBA4-40DE-84EF-ECDC877158B0}"/>
              </a:ext>
            </a:extLst>
          </p:cNvPr>
          <p:cNvSpPr txBox="1"/>
          <p:nvPr/>
        </p:nvSpPr>
        <p:spPr>
          <a:xfrm>
            <a:off x="1992334" y="1762221"/>
            <a:ext cx="6770665" cy="5019579"/>
          </a:xfrm>
          <a:prstGeom prst="rect">
            <a:avLst/>
          </a:prstGeom>
          <a:noFill/>
        </p:spPr>
        <p:txBody>
          <a:bodyPr wrap="square" rtlCol="0">
            <a:spAutoFit/>
          </a:bodyPr>
          <a:lstStyle/>
          <a:p>
            <a:r>
              <a:rPr lang="en-US" sz="2800" dirty="0"/>
              <a:t>Let f(n) =2n</a:t>
            </a:r>
            <a:r>
              <a:rPr lang="en-US" sz="2800" baseline="30000" dirty="0"/>
              <a:t>2</a:t>
            </a:r>
            <a:r>
              <a:rPr lang="en-US" sz="2800" dirty="0"/>
              <a:t>+5n+1</a:t>
            </a:r>
          </a:p>
          <a:p>
            <a:r>
              <a:rPr lang="en-US" sz="2800" dirty="0"/>
              <a:t>Condition to satisfy f(n)&gt;=</a:t>
            </a:r>
            <a:r>
              <a:rPr lang="en-US" sz="2800" dirty="0" err="1"/>
              <a:t>c.g</a:t>
            </a:r>
            <a:r>
              <a:rPr lang="en-US" sz="2800" dirty="0"/>
              <a:t>(n)</a:t>
            </a:r>
          </a:p>
          <a:p>
            <a:endParaRPr lang="en-US" sz="2800" dirty="0"/>
          </a:p>
          <a:p>
            <a:r>
              <a:rPr lang="en-US" sz="2800" dirty="0"/>
              <a:t>So, here let us choose g(n)=n</a:t>
            </a:r>
            <a:r>
              <a:rPr lang="en-US" sz="2800" baseline="30000" dirty="0"/>
              <a:t>2</a:t>
            </a:r>
            <a:r>
              <a:rPr lang="en-US" sz="2800" dirty="0"/>
              <a:t> and c=2</a:t>
            </a:r>
          </a:p>
          <a:p>
            <a:endParaRPr lang="en-US" sz="2800" dirty="0"/>
          </a:p>
          <a:p>
            <a:r>
              <a:rPr lang="en-US" sz="2800" dirty="0"/>
              <a:t>2n</a:t>
            </a:r>
            <a:r>
              <a:rPr lang="en-US" sz="2800" baseline="30000" dirty="0"/>
              <a:t>2</a:t>
            </a:r>
            <a:r>
              <a:rPr lang="en-US" sz="2800" dirty="0"/>
              <a:t>+5n+1&gt;=2n</a:t>
            </a:r>
            <a:r>
              <a:rPr lang="en-US" sz="2800" baseline="30000" dirty="0"/>
              <a:t>2</a:t>
            </a:r>
          </a:p>
          <a:p>
            <a:endParaRPr lang="en-US" sz="2800" baseline="30000" dirty="0"/>
          </a:p>
          <a:p>
            <a:r>
              <a:rPr lang="en-US" sz="2800" dirty="0"/>
              <a:t>When n=1, 8</a:t>
            </a:r>
            <a:r>
              <a:rPr lang="en-US" sz="2800" dirty="0">
                <a:sym typeface="Wingdings" panose="05000000000000000000" pitchFamily="2" charset="2"/>
              </a:rPr>
              <a:t>&gt;=</a:t>
            </a:r>
            <a:r>
              <a:rPr lang="en-US" sz="2800" dirty="0"/>
              <a:t>4, true</a:t>
            </a:r>
          </a:p>
          <a:p>
            <a:endParaRPr lang="en-US" sz="2800" dirty="0"/>
          </a:p>
          <a:p>
            <a:r>
              <a:rPr lang="en-US" sz="2800" dirty="0"/>
              <a:t>So, f(n)=</a:t>
            </a:r>
            <a:r>
              <a:rPr lang="el-GR" sz="2800" dirty="0"/>
              <a:t> Ω</a:t>
            </a:r>
            <a:r>
              <a:rPr lang="en-US" sz="2800" dirty="0"/>
              <a:t>(n</a:t>
            </a:r>
            <a:r>
              <a:rPr lang="en-US" sz="2800" baseline="30000" dirty="0"/>
              <a:t>2</a:t>
            </a:r>
            <a:r>
              <a:rPr lang="en-US" sz="2800" dirty="0"/>
              <a:t>) for all n&gt;=1, c=2</a:t>
            </a:r>
          </a:p>
          <a:p>
            <a:endParaRPr lang="en-US" sz="2800" b="1" baseline="30000" dirty="0"/>
          </a:p>
          <a:p>
            <a:endParaRPr lang="en-US" sz="2400" b="1" baseline="30000" dirty="0"/>
          </a:p>
          <a:p>
            <a:endParaRPr lang="en-US" sz="1485" dirty="0"/>
          </a:p>
        </p:txBody>
      </p:sp>
    </p:spTree>
    <p:extLst>
      <p:ext uri="{BB962C8B-B14F-4D97-AF65-F5344CB8AC3E}">
        <p14:creationId xmlns:p14="http://schemas.microsoft.com/office/powerpoint/2010/main" val="19594093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43000" y="701040"/>
            <a:ext cx="4297680" cy="50139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64926" y="1295400"/>
            <a:ext cx="6088838" cy="14676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456944" y="2921507"/>
            <a:ext cx="4227226" cy="880871"/>
          </a:xfrm>
          <a:prstGeom prst="rect">
            <a:avLst/>
          </a:prstGeom>
          <a:blipFill>
            <a:blip r:embed="rId4" cstate="print"/>
            <a:stretch>
              <a:fillRect/>
            </a:stretch>
          </a:blipFill>
        </p:spPr>
        <p:txBody>
          <a:bodyPr wrap="square" lIns="0" tIns="0" rIns="0" bIns="0" rtlCol="0"/>
          <a:lstStyle/>
          <a:p>
            <a:endParaRPr/>
          </a:p>
        </p:txBody>
      </p:sp>
      <p:grpSp>
        <p:nvGrpSpPr>
          <p:cNvPr id="5" name="object 5"/>
          <p:cNvGrpSpPr/>
          <p:nvPr/>
        </p:nvGrpSpPr>
        <p:grpSpPr>
          <a:xfrm>
            <a:off x="1447800" y="3912108"/>
            <a:ext cx="5562600" cy="2651760"/>
            <a:chOff x="1447800" y="3912108"/>
            <a:chExt cx="5562600" cy="2651760"/>
          </a:xfrm>
        </p:grpSpPr>
        <p:sp>
          <p:nvSpPr>
            <p:cNvPr id="6" name="object 6"/>
            <p:cNvSpPr/>
            <p:nvPr/>
          </p:nvSpPr>
          <p:spPr>
            <a:xfrm>
              <a:off x="1484376" y="4811268"/>
              <a:ext cx="5526024" cy="1752600"/>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447800" y="3912108"/>
              <a:ext cx="4572000" cy="976883"/>
            </a:xfrm>
            <a:prstGeom prst="rect">
              <a:avLst/>
            </a:prstGeom>
            <a:blipFill>
              <a:blip r:embed="rId6"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406549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5" name="Rectangle 5">
            <a:extLst>
              <a:ext uri="{FF2B5EF4-FFF2-40B4-BE49-F238E27FC236}">
                <a16:creationId xmlns:a16="http://schemas.microsoft.com/office/drawing/2014/main" id="{08FCC83E-0D58-4FC3-8775-21AE7143C49B}"/>
              </a:ext>
            </a:extLst>
          </p:cNvPr>
          <p:cNvSpPr>
            <a:spLocks noGrp="1" noChangeArrowheads="1"/>
          </p:cNvSpPr>
          <p:nvPr>
            <p:ph type="title"/>
          </p:nvPr>
        </p:nvSpPr>
        <p:spPr>
          <a:xfrm>
            <a:off x="762000" y="990600"/>
            <a:ext cx="7038785" cy="457048"/>
          </a:xfrm>
        </p:spPr>
        <p:txBody>
          <a:bodyPr/>
          <a:lstStyle/>
          <a:p>
            <a:pPr algn="l">
              <a:defRPr/>
            </a:pPr>
            <a:r>
              <a:rPr kumimoji="1" lang="en-US" altLang="en-US" sz="2970" b="1" kern="1200" dirty="0">
                <a:solidFill>
                  <a:schemeClr val="tx1"/>
                </a:solidFill>
              </a:rPr>
              <a:t>     Big-omega</a:t>
            </a:r>
          </a:p>
        </p:txBody>
      </p:sp>
      <p:pic>
        <p:nvPicPr>
          <p:cNvPr id="27651" name="Picture 4">
            <a:extLst>
              <a:ext uri="{FF2B5EF4-FFF2-40B4-BE49-F238E27FC236}">
                <a16:creationId xmlns:a16="http://schemas.microsoft.com/office/drawing/2014/main" id="{9B2BDB3F-A78E-4162-994F-8EB1DD33BFB3}"/>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388870" y="2063116"/>
            <a:ext cx="4840605" cy="43206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6" name="Rectangle 2">
            <a:extLst>
              <a:ext uri="{FF2B5EF4-FFF2-40B4-BE49-F238E27FC236}">
                <a16:creationId xmlns:a16="http://schemas.microsoft.com/office/drawing/2014/main" id="{283334AF-1F1D-4909-BEB2-5EDB92F53166}"/>
              </a:ext>
            </a:extLst>
          </p:cNvPr>
          <p:cNvSpPr>
            <a:spLocks noGrp="1" noChangeArrowheads="1"/>
          </p:cNvSpPr>
          <p:nvPr>
            <p:ph type="title"/>
          </p:nvPr>
        </p:nvSpPr>
        <p:spPr>
          <a:xfrm>
            <a:off x="1143000" y="729853"/>
            <a:ext cx="8149551" cy="553998"/>
          </a:xfrm>
        </p:spPr>
        <p:txBody>
          <a:bodyPr/>
          <a:lstStyle/>
          <a:p>
            <a:pPr algn="ctr">
              <a:defRPr/>
            </a:pPr>
            <a:r>
              <a:rPr kumimoji="1" lang="en-US" b="1" kern="1200" dirty="0">
                <a:effectLst>
                  <a:outerShdw blurRad="38100" dist="38100" dir="2700000" algn="tl">
                    <a:srgbClr val="000000">
                      <a:alpha val="43137"/>
                    </a:srgbClr>
                  </a:outerShdw>
                </a:effectLst>
                <a:cs typeface="+mn-cs"/>
              </a:rPr>
              <a:t>Formal definition:  Θ Theta </a:t>
            </a:r>
            <a:r>
              <a:rPr kumimoji="1" lang="tr-TR" b="1" kern="1200" dirty="0">
                <a:effectLst>
                  <a:outerShdw blurRad="38100" dist="38100" dir="2700000" algn="tl">
                    <a:srgbClr val="000000">
                      <a:alpha val="43137"/>
                    </a:srgbClr>
                  </a:outerShdw>
                </a:effectLst>
                <a:cs typeface="+mn-cs"/>
              </a:rPr>
              <a:t>notation</a:t>
            </a:r>
            <a:endParaRPr kumimoji="1" lang="en-US" b="1" kern="1200" dirty="0">
              <a:effectLst>
                <a:outerShdw blurRad="38100" dist="38100" dir="2700000" algn="tl">
                  <a:srgbClr val="000000">
                    <a:alpha val="43137"/>
                  </a:srgbClr>
                </a:outerShdw>
              </a:effectLst>
              <a:cs typeface="+mn-cs"/>
            </a:endParaRPr>
          </a:p>
        </p:txBody>
      </p:sp>
      <p:sp>
        <p:nvSpPr>
          <p:cNvPr id="66563" name="Rectangle 3">
            <a:extLst>
              <a:ext uri="{FF2B5EF4-FFF2-40B4-BE49-F238E27FC236}">
                <a16:creationId xmlns:a16="http://schemas.microsoft.com/office/drawing/2014/main" id="{6B3DF3CE-C31B-4DC6-B11C-D64E09F1A6AC}"/>
              </a:ext>
            </a:extLst>
          </p:cNvPr>
          <p:cNvSpPr>
            <a:spLocks noChangeArrowheads="1"/>
          </p:cNvSpPr>
          <p:nvPr/>
        </p:nvSpPr>
        <p:spPr bwMode="auto">
          <a:xfrm>
            <a:off x="1634490" y="1283851"/>
            <a:ext cx="678942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tr-TR" altLang="en-US" sz="2310" b="1">
              <a:solidFill>
                <a:srgbClr val="0000CC"/>
              </a:solidFill>
            </a:endParaRPr>
          </a:p>
        </p:txBody>
      </p:sp>
      <p:sp>
        <p:nvSpPr>
          <p:cNvPr id="3" name="TextBox 2">
            <a:extLst>
              <a:ext uri="{FF2B5EF4-FFF2-40B4-BE49-F238E27FC236}">
                <a16:creationId xmlns:a16="http://schemas.microsoft.com/office/drawing/2014/main" id="{B5C0D27F-D847-B2F8-5527-E5A8612B2951}"/>
              </a:ext>
            </a:extLst>
          </p:cNvPr>
          <p:cNvSpPr txBox="1"/>
          <p:nvPr/>
        </p:nvSpPr>
        <p:spPr>
          <a:xfrm>
            <a:off x="1108364" y="1447800"/>
            <a:ext cx="8077200" cy="5119350"/>
          </a:xfrm>
          <a:prstGeom prst="rect">
            <a:avLst/>
          </a:prstGeom>
          <a:noFill/>
        </p:spPr>
        <p:txBody>
          <a:bodyPr wrap="square">
            <a:spAutoFit/>
          </a:bodyPr>
          <a:lstStyle/>
          <a:p>
            <a:pPr algn="just"/>
            <a:r>
              <a:rPr lang="en-IN" sz="2400" dirty="0"/>
              <a:t>A function t(n) is said to be in (g(n)), denoted t(n)∈(g(n)), if t(n) is bounded both above and below by some positive constant multiples of g(n) for all large n, i.e., if there exist some positive constants c1 and c2 and some nonnegative integer n</a:t>
            </a:r>
            <a:r>
              <a:rPr lang="en-IN" sz="2400" baseline="-25000" dirty="0"/>
              <a:t>0 </a:t>
            </a:r>
            <a:r>
              <a:rPr lang="en-IN" sz="2400" dirty="0"/>
              <a:t>such that 	</a:t>
            </a:r>
            <a:r>
              <a:rPr lang="en-IN" sz="2800" dirty="0">
                <a:solidFill>
                  <a:srgbClr val="002060"/>
                </a:solidFill>
              </a:rPr>
              <a:t>c2g(n) ≤ t(n) ≤ c1g(n) for all n ≥ n</a:t>
            </a:r>
            <a:r>
              <a:rPr lang="en-IN" sz="2800" baseline="-25000" dirty="0">
                <a:solidFill>
                  <a:srgbClr val="002060"/>
                </a:solidFill>
              </a:rPr>
              <a:t>0</a:t>
            </a:r>
          </a:p>
          <a:p>
            <a:pPr algn="just"/>
            <a:endParaRPr lang="en-IN" sz="2800" baseline="-25000" dirty="0">
              <a:solidFill>
                <a:srgbClr val="002060"/>
              </a:solidFill>
            </a:endParaRPr>
          </a:p>
          <a:p>
            <a:pPr algn="just"/>
            <a:r>
              <a:rPr lang="en-US" sz="2400" b="1" dirty="0">
                <a:solidFill>
                  <a:srgbClr val="002060"/>
                </a:solidFill>
              </a:rPr>
              <a:t>For example</a:t>
            </a:r>
            <a:r>
              <a:rPr lang="en-US" sz="2400" dirty="0"/>
              <a:t>, let us prove that 1/2n(n−1)∈</a:t>
            </a:r>
            <a:r>
              <a:rPr lang="en-US" sz="2400" dirty="0">
                <a:latin typeface="Calibri" panose="020F0502020204030204" pitchFamily="34" charset="0"/>
                <a:ea typeface="Calibri" panose="020F0502020204030204" pitchFamily="34" charset="0"/>
                <a:cs typeface="Calibri" panose="020F0502020204030204" pitchFamily="34" charset="0"/>
              </a:rPr>
              <a:t> Θ</a:t>
            </a:r>
            <a:r>
              <a:rPr lang="en-US" sz="2400" dirty="0"/>
              <a:t>(n</a:t>
            </a:r>
            <a:r>
              <a:rPr lang="en-US" sz="2400" baseline="30000" dirty="0"/>
              <a:t>2</a:t>
            </a:r>
            <a:r>
              <a:rPr lang="en-US" sz="2400" dirty="0"/>
              <a:t>). </a:t>
            </a:r>
          </a:p>
          <a:p>
            <a:pPr algn="just"/>
            <a:r>
              <a:rPr lang="en-US" sz="2400" dirty="0"/>
              <a:t>First, we prove the right inequality (the upper bound):</a:t>
            </a:r>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IN" sz="2400" baseline="-25000" dirty="0">
              <a:solidFill>
                <a:srgbClr val="002060"/>
              </a:solidFill>
            </a:endParaRPr>
          </a:p>
        </p:txBody>
      </p:sp>
      <p:pic>
        <p:nvPicPr>
          <p:cNvPr id="7" name="Picture 6">
            <a:extLst>
              <a:ext uri="{FF2B5EF4-FFF2-40B4-BE49-F238E27FC236}">
                <a16:creationId xmlns:a16="http://schemas.microsoft.com/office/drawing/2014/main" id="{564406B5-8AE0-7D8E-48E4-17E51698B792}"/>
              </a:ext>
            </a:extLst>
          </p:cNvPr>
          <p:cNvPicPr>
            <a:picLocks noChangeAspect="1"/>
          </p:cNvPicPr>
          <p:nvPr/>
        </p:nvPicPr>
        <p:blipFill>
          <a:blip r:embed="rId3"/>
          <a:stretch>
            <a:fillRect/>
          </a:stretch>
        </p:blipFill>
        <p:spPr>
          <a:xfrm>
            <a:off x="1634490" y="4571999"/>
            <a:ext cx="7052310" cy="2819401"/>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3" name="Rectangle 5">
            <a:extLst>
              <a:ext uri="{FF2B5EF4-FFF2-40B4-BE49-F238E27FC236}">
                <a16:creationId xmlns:a16="http://schemas.microsoft.com/office/drawing/2014/main" id="{DD004657-9F39-4989-8428-C2BB5E92B7B5}"/>
              </a:ext>
            </a:extLst>
          </p:cNvPr>
          <p:cNvSpPr>
            <a:spLocks noGrp="1" noChangeArrowheads="1"/>
          </p:cNvSpPr>
          <p:nvPr>
            <p:ph type="title"/>
          </p:nvPr>
        </p:nvSpPr>
        <p:spPr>
          <a:xfrm>
            <a:off x="1752600" y="1066800"/>
            <a:ext cx="7038785" cy="457048"/>
          </a:xfrm>
        </p:spPr>
        <p:txBody>
          <a:bodyPr/>
          <a:lstStyle/>
          <a:p>
            <a:pPr algn="ctr">
              <a:defRPr/>
            </a:pPr>
            <a:r>
              <a:rPr kumimoji="1" lang="en-US" altLang="en-US" sz="2970" b="1" kern="1200" dirty="0">
                <a:solidFill>
                  <a:schemeClr val="tx1"/>
                </a:solidFill>
              </a:rPr>
              <a:t>     Big-theta</a:t>
            </a:r>
          </a:p>
        </p:txBody>
      </p:sp>
      <p:pic>
        <p:nvPicPr>
          <p:cNvPr id="29699" name="Picture 4">
            <a:extLst>
              <a:ext uri="{FF2B5EF4-FFF2-40B4-BE49-F238E27FC236}">
                <a16:creationId xmlns:a16="http://schemas.microsoft.com/office/drawing/2014/main" id="{88E2BC95-A17F-4DF5-AB3F-6D1CCBA6B6EB}"/>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420302" y="2063115"/>
            <a:ext cx="5123498" cy="434423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3EEC-250B-42F7-8748-2F04BB3DE6D7}"/>
              </a:ext>
            </a:extLst>
          </p:cNvPr>
          <p:cNvSpPr>
            <a:spLocks noGrp="1"/>
          </p:cNvSpPr>
          <p:nvPr>
            <p:ph type="title"/>
          </p:nvPr>
        </p:nvSpPr>
        <p:spPr>
          <a:xfrm>
            <a:off x="1509807" y="838200"/>
            <a:ext cx="7038785" cy="553998"/>
          </a:xfrm>
        </p:spPr>
        <p:txBody>
          <a:bodyPr/>
          <a:lstStyle/>
          <a:p>
            <a:pPr algn="ctr">
              <a:defRPr/>
            </a:pPr>
            <a:r>
              <a:rPr kumimoji="1" lang="en-US" sz="2970" b="1" kern="1200" dirty="0">
                <a:solidFill>
                  <a:schemeClr val="tx1"/>
                </a:solidFill>
              </a:rPr>
              <a:t>    </a:t>
            </a:r>
            <a:r>
              <a:rPr kumimoji="1" lang="en-US" b="1" kern="1200" dirty="0">
                <a:effectLst>
                  <a:outerShdw blurRad="38100" dist="38100" dir="2700000" algn="tl">
                    <a:srgbClr val="000000">
                      <a:alpha val="43137"/>
                    </a:srgbClr>
                  </a:outerShdw>
                </a:effectLst>
                <a:cs typeface="+mn-cs"/>
              </a:rPr>
              <a:t>Example: Theta(Θ) Notation</a:t>
            </a:r>
          </a:p>
        </p:txBody>
      </p:sp>
      <p:sp>
        <p:nvSpPr>
          <p:cNvPr id="3" name="TextBox 2">
            <a:extLst>
              <a:ext uri="{FF2B5EF4-FFF2-40B4-BE49-F238E27FC236}">
                <a16:creationId xmlns:a16="http://schemas.microsoft.com/office/drawing/2014/main" id="{1E400C95-CBA4-40DE-84EF-ECDC877158B0}"/>
              </a:ext>
            </a:extLst>
          </p:cNvPr>
          <p:cNvSpPr txBox="1"/>
          <p:nvPr/>
        </p:nvSpPr>
        <p:spPr>
          <a:xfrm>
            <a:off x="1905000" y="1828800"/>
            <a:ext cx="6477000" cy="4934428"/>
          </a:xfrm>
          <a:prstGeom prst="rect">
            <a:avLst/>
          </a:prstGeom>
          <a:noFill/>
        </p:spPr>
        <p:txBody>
          <a:bodyPr wrap="square" rtlCol="0">
            <a:spAutoFit/>
          </a:bodyPr>
          <a:lstStyle/>
          <a:p>
            <a:r>
              <a:rPr lang="en-US" sz="2400" b="1" dirty="0"/>
              <a:t>Let f(n) =3n+2</a:t>
            </a:r>
          </a:p>
          <a:p>
            <a:r>
              <a:rPr lang="en-US" sz="2400" b="1" dirty="0"/>
              <a:t>Condition to satisfy c1.g(n)&lt;=f(n)&lt;=c2.g(n)</a:t>
            </a:r>
          </a:p>
          <a:p>
            <a:endParaRPr lang="en-US" sz="2400" b="1" dirty="0"/>
          </a:p>
          <a:p>
            <a:r>
              <a:rPr lang="en-US" sz="2400" b="1" dirty="0"/>
              <a:t>So, here let choose g(n)=n and c</a:t>
            </a:r>
            <a:r>
              <a:rPr lang="en-US" sz="2400" b="1" baseline="-25000" dirty="0"/>
              <a:t>1</a:t>
            </a:r>
            <a:r>
              <a:rPr lang="en-US" sz="2400" b="1" dirty="0"/>
              <a:t>=1, c</a:t>
            </a:r>
            <a:r>
              <a:rPr lang="en-US" sz="2400" b="1" baseline="-25000" dirty="0"/>
              <a:t>2</a:t>
            </a:r>
            <a:r>
              <a:rPr lang="en-US" sz="2400" b="1" dirty="0"/>
              <a:t>=4</a:t>
            </a:r>
          </a:p>
          <a:p>
            <a:endParaRPr lang="en-US" sz="2400" b="1" dirty="0"/>
          </a:p>
          <a:p>
            <a:r>
              <a:rPr lang="en-US" sz="2400" b="1" dirty="0"/>
              <a:t>1n &lt;= 3n+2 &lt;= 4n</a:t>
            </a:r>
            <a:endParaRPr lang="en-US" sz="2400" b="1" baseline="30000" dirty="0"/>
          </a:p>
          <a:p>
            <a:endParaRPr lang="en-US" sz="2400" b="1" baseline="30000" dirty="0"/>
          </a:p>
          <a:p>
            <a:r>
              <a:rPr lang="en-US" sz="2400" b="1" dirty="0"/>
              <a:t>When n=1, 1&lt;=5&lt;=4, false</a:t>
            </a:r>
          </a:p>
          <a:p>
            <a:r>
              <a:rPr lang="en-US" sz="2400" b="1" dirty="0"/>
              <a:t>When n=2, 2&lt;=8&lt;=8, true</a:t>
            </a:r>
          </a:p>
          <a:p>
            <a:endParaRPr lang="en-US" sz="2400" b="1" dirty="0"/>
          </a:p>
          <a:p>
            <a:endParaRPr lang="en-US" sz="2400" b="1" dirty="0"/>
          </a:p>
          <a:p>
            <a:r>
              <a:rPr lang="en-US" sz="2400" b="1" dirty="0"/>
              <a:t>So, f(n)=</a:t>
            </a:r>
            <a:r>
              <a:rPr lang="el-GR" sz="2400" b="1" dirty="0"/>
              <a:t> </a:t>
            </a:r>
            <a:r>
              <a:rPr lang="en-US" sz="2400" b="1" dirty="0"/>
              <a:t>Θ(n) for all n&gt;=2, c</a:t>
            </a:r>
            <a:r>
              <a:rPr lang="en-US" sz="2400" b="1" baseline="-25000" dirty="0"/>
              <a:t>1</a:t>
            </a:r>
            <a:r>
              <a:rPr lang="en-US" sz="2400" b="1" dirty="0"/>
              <a:t>=1, c</a:t>
            </a:r>
            <a:r>
              <a:rPr lang="en-US" sz="2400" b="1" baseline="-25000" dirty="0"/>
              <a:t>2</a:t>
            </a:r>
            <a:r>
              <a:rPr lang="en-US" sz="2400" b="1" dirty="0"/>
              <a:t>=4</a:t>
            </a:r>
          </a:p>
          <a:p>
            <a:endParaRPr lang="en-US" sz="1485" baseline="30000" dirty="0"/>
          </a:p>
          <a:p>
            <a:endParaRPr lang="en-US" sz="1485" baseline="30000" dirty="0"/>
          </a:p>
          <a:p>
            <a:endParaRPr lang="en-US" sz="1485" dirty="0"/>
          </a:p>
        </p:txBody>
      </p:sp>
    </p:spTree>
    <p:extLst>
      <p:ext uri="{BB962C8B-B14F-4D97-AF65-F5344CB8AC3E}">
        <p14:creationId xmlns:p14="http://schemas.microsoft.com/office/powerpoint/2010/main" val="6923764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85800"/>
            <a:ext cx="7086600" cy="594360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4136320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47800" y="381000"/>
            <a:ext cx="5524500" cy="6400800"/>
            <a:chOff x="1219200" y="685800"/>
            <a:chExt cx="5524500" cy="6400800"/>
          </a:xfrm>
        </p:grpSpPr>
        <p:sp>
          <p:nvSpPr>
            <p:cNvPr id="3" name="object 3"/>
            <p:cNvSpPr/>
            <p:nvPr/>
          </p:nvSpPr>
          <p:spPr>
            <a:xfrm>
              <a:off x="1219200" y="685800"/>
              <a:ext cx="5222748" cy="44958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94460" y="5029200"/>
              <a:ext cx="5349240" cy="2057400"/>
            </a:xfrm>
            <a:prstGeom prst="rect">
              <a:avLst/>
            </a:prstGeom>
            <a:blipFill>
              <a:blip r:embed="rId3"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7045569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91539" y="1062227"/>
            <a:ext cx="8276843" cy="5649468"/>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1549406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0600" y="1295400"/>
            <a:ext cx="8307324" cy="457200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7773601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a:extLst>
              <a:ext uri="{FF2B5EF4-FFF2-40B4-BE49-F238E27FC236}">
                <a16:creationId xmlns:a16="http://schemas.microsoft.com/office/drawing/2014/main" id="{A27E9F3C-1891-48D5-AEAF-283B84720FAA}"/>
              </a:ext>
            </a:extLst>
          </p:cNvPr>
          <p:cNvSpPr>
            <a:spLocks noGrp="1" noChangeArrowheads="1"/>
          </p:cNvSpPr>
          <p:nvPr>
            <p:ph type="title"/>
          </p:nvPr>
        </p:nvSpPr>
        <p:spPr>
          <a:xfrm>
            <a:off x="1752600" y="1220986"/>
            <a:ext cx="7048500" cy="457048"/>
          </a:xfrm>
        </p:spPr>
        <p:txBody>
          <a:bodyPr/>
          <a:lstStyle/>
          <a:p>
            <a:pPr>
              <a:defRPr/>
            </a:pPr>
            <a:r>
              <a:rPr lang="en-US" altLang="en-US" sz="2970" dirty="0">
                <a:solidFill>
                  <a:schemeClr val="tx2"/>
                </a:solidFill>
              </a:rPr>
              <a:t>Establishing order of growth using limits</a:t>
            </a:r>
          </a:p>
        </p:txBody>
      </p:sp>
      <p:sp>
        <p:nvSpPr>
          <p:cNvPr id="292867" name="Rectangle 3">
            <a:extLst>
              <a:ext uri="{FF2B5EF4-FFF2-40B4-BE49-F238E27FC236}">
                <a16:creationId xmlns:a16="http://schemas.microsoft.com/office/drawing/2014/main" id="{71D45271-FABA-42F5-A92C-8F1A1B612262}"/>
              </a:ext>
            </a:extLst>
          </p:cNvPr>
          <p:cNvSpPr>
            <a:spLocks noGrp="1" noChangeArrowheads="1"/>
          </p:cNvSpPr>
          <p:nvPr>
            <p:ph type="body" idx="1"/>
          </p:nvPr>
        </p:nvSpPr>
        <p:spPr>
          <a:xfrm>
            <a:off x="910736" y="2786063"/>
            <a:ext cx="2290542" cy="369332"/>
          </a:xfrm>
        </p:spPr>
        <p:txBody>
          <a:bodyPr/>
          <a:lstStyle/>
          <a:p>
            <a:pPr>
              <a:buFont typeface="Monotype Sorts" pitchFamily="2" charset="2"/>
              <a:buNone/>
              <a:defRPr/>
            </a:pPr>
            <a:r>
              <a:rPr lang="en-US" altLang="en-US" dirty="0" err="1"/>
              <a:t>lim</a:t>
            </a:r>
            <a:r>
              <a:rPr lang="en-US" altLang="en-US" baseline="-25000" dirty="0">
                <a:cs typeface="Times New Roman" panose="02020603050405020304" pitchFamily="18" charset="0"/>
              </a:rPr>
              <a:t> </a:t>
            </a:r>
            <a:r>
              <a:rPr lang="en-US" altLang="en-US" i="1" dirty="0">
                <a:cs typeface="Times New Roman" panose="02020603050405020304" pitchFamily="18" charset="0"/>
              </a:rPr>
              <a:t>t</a:t>
            </a:r>
            <a:r>
              <a:rPr lang="en-US" altLang="en-US" dirty="0"/>
              <a:t>(</a:t>
            </a:r>
            <a:r>
              <a:rPr lang="en-US" altLang="en-US" i="1" dirty="0"/>
              <a:t>n</a:t>
            </a:r>
            <a:r>
              <a:rPr lang="en-US" altLang="en-US" dirty="0"/>
              <a:t>)/</a:t>
            </a:r>
            <a:r>
              <a:rPr lang="en-US" altLang="en-US" i="1" dirty="0"/>
              <a:t>g</a:t>
            </a:r>
            <a:r>
              <a:rPr lang="en-US" altLang="en-US" dirty="0"/>
              <a:t>(</a:t>
            </a:r>
            <a:r>
              <a:rPr lang="en-US" altLang="en-US" i="1" dirty="0"/>
              <a:t>n</a:t>
            </a:r>
            <a:r>
              <a:rPr lang="en-US" altLang="en-US" dirty="0"/>
              <a:t>) = </a:t>
            </a:r>
          </a:p>
        </p:txBody>
      </p:sp>
      <p:grpSp>
        <p:nvGrpSpPr>
          <p:cNvPr id="35844" name="Group 4">
            <a:extLst>
              <a:ext uri="{FF2B5EF4-FFF2-40B4-BE49-F238E27FC236}">
                <a16:creationId xmlns:a16="http://schemas.microsoft.com/office/drawing/2014/main" id="{2EDAAF34-1BC8-4249-9592-064DB8957A34}"/>
              </a:ext>
            </a:extLst>
          </p:cNvPr>
          <p:cNvGrpSpPr>
            <a:grpSpLocks/>
          </p:cNvGrpSpPr>
          <p:nvPr/>
        </p:nvGrpSpPr>
        <p:grpSpPr bwMode="auto">
          <a:xfrm>
            <a:off x="2965436" y="2188140"/>
            <a:ext cx="6224947" cy="1760220"/>
            <a:chOff x="1287" y="881"/>
            <a:chExt cx="4753" cy="1344"/>
          </a:xfrm>
        </p:grpSpPr>
        <p:sp>
          <p:nvSpPr>
            <p:cNvPr id="35847" name="AutoShape 5">
              <a:extLst>
                <a:ext uri="{FF2B5EF4-FFF2-40B4-BE49-F238E27FC236}">
                  <a16:creationId xmlns:a16="http://schemas.microsoft.com/office/drawing/2014/main" id="{D53C0CA2-B417-402C-AD02-3BBE249C9097}"/>
                </a:ext>
              </a:extLst>
            </p:cNvPr>
            <p:cNvSpPr>
              <a:spLocks/>
            </p:cNvSpPr>
            <p:nvPr/>
          </p:nvSpPr>
          <p:spPr bwMode="auto">
            <a:xfrm>
              <a:off x="1287" y="881"/>
              <a:ext cx="336" cy="1344"/>
            </a:xfrm>
            <a:prstGeom prst="leftBrace">
              <a:avLst>
                <a:gd name="adj1" fmla="val 33333"/>
                <a:gd name="adj2" fmla="val 50000"/>
              </a:avLst>
            </a:prstGeom>
            <a:noFill/>
            <a:ln w="12700">
              <a:solidFill>
                <a:schemeClr val="tx2"/>
              </a:solidFill>
              <a:round/>
              <a:headEnd type="none" w="sm" len="sm"/>
              <a:tailEnd type="triangl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980">
                <a:solidFill>
                  <a:schemeClr val="tx2"/>
                </a:solidFill>
              </a:endParaRPr>
            </a:p>
          </p:txBody>
        </p:sp>
        <p:sp>
          <p:nvSpPr>
            <p:cNvPr id="292870" name="Text Box 6">
              <a:extLst>
                <a:ext uri="{FF2B5EF4-FFF2-40B4-BE49-F238E27FC236}">
                  <a16:creationId xmlns:a16="http://schemas.microsoft.com/office/drawing/2014/main" id="{A74D9BFB-B8EE-4EFE-BE6E-AC0DF3E65C8B}"/>
                </a:ext>
              </a:extLst>
            </p:cNvPr>
            <p:cNvSpPr txBox="1">
              <a:spLocks noChangeArrowheads="1"/>
            </p:cNvSpPr>
            <p:nvPr/>
          </p:nvSpPr>
          <p:spPr bwMode="auto">
            <a:xfrm>
              <a:off x="1458" y="912"/>
              <a:ext cx="4576" cy="306"/>
            </a:xfrm>
            <a:prstGeom prst="rect">
              <a:avLst/>
            </a:prstGeom>
            <a:noFill/>
            <a:ln>
              <a:noFill/>
            </a:ln>
            <a:effectLst/>
          </p:spPr>
          <p:txBody>
            <a:bodyPr wrap="none">
              <a:spAutoFit/>
            </a:bodyPr>
            <a:lstStyle/>
            <a:p>
              <a:pPr algn="ctr">
                <a:defRPr/>
              </a:pPr>
              <a:r>
                <a:rPr lang="en-US" altLang="en-US" sz="2000" b="1" dirty="0">
                  <a:solidFill>
                    <a:schemeClr val="tx2"/>
                  </a:solidFill>
                  <a:effectLst>
                    <a:outerShdw blurRad="38100" dist="38100" dir="2700000" algn="tl">
                      <a:srgbClr val="000000"/>
                    </a:outerShdw>
                  </a:effectLst>
                </a:rPr>
                <a:t>    0    </a:t>
              </a:r>
              <a:r>
                <a:rPr lang="en-US" altLang="en-US" sz="2000" dirty="0">
                  <a:solidFill>
                    <a:schemeClr val="tx2"/>
                  </a:solidFill>
                </a:rPr>
                <a:t>order of growth of </a:t>
              </a:r>
              <a:r>
                <a:rPr kumimoji="1" lang="en-US" altLang="en-US" sz="2000" b="1" i="1" dirty="0">
                  <a:solidFill>
                    <a:schemeClr val="tx2"/>
                  </a:solidFill>
                  <a:effectLst>
                    <a:outerShdw blurRad="38100" dist="38100" dir="2700000" algn="tl">
                      <a:srgbClr val="000000"/>
                    </a:outerShdw>
                  </a:effectLst>
                </a:rPr>
                <a:t>t</a:t>
              </a:r>
              <a:r>
                <a:rPr kumimoji="1" lang="en-US" altLang="en-US" sz="2000" b="1" dirty="0">
                  <a:solidFill>
                    <a:schemeClr val="tx2"/>
                  </a:solidFill>
                  <a:effectLst>
                    <a:outerShdw blurRad="38100" dist="38100" dir="2700000" algn="tl">
                      <a:srgbClr val="000000"/>
                    </a:outerShdw>
                  </a:effectLst>
                </a:rPr>
                <a:t>(</a:t>
              </a:r>
              <a:r>
                <a:rPr kumimoji="1" lang="en-US" altLang="en-US" sz="2000" b="1" i="1" dirty="0">
                  <a:solidFill>
                    <a:schemeClr val="tx2"/>
                  </a:solidFill>
                  <a:effectLst>
                    <a:outerShdw blurRad="38100" dist="38100" dir="2700000" algn="tl">
                      <a:srgbClr val="000000"/>
                    </a:outerShdw>
                  </a:effectLst>
                </a:rPr>
                <a:t>n)</a:t>
              </a:r>
              <a:r>
                <a:rPr lang="en-US" altLang="en-US" sz="2000" dirty="0">
                  <a:solidFill>
                    <a:schemeClr val="tx2"/>
                  </a:solidFill>
                </a:rPr>
                <a:t>  &lt;  order of growth of </a:t>
              </a:r>
              <a:r>
                <a:rPr kumimoji="1" lang="en-US" altLang="en-US" sz="2000" b="1" i="1" dirty="0">
                  <a:solidFill>
                    <a:schemeClr val="tx2"/>
                  </a:solidFill>
                  <a:effectLst>
                    <a:outerShdw blurRad="38100" dist="38100" dir="2700000" algn="tl">
                      <a:srgbClr val="000000"/>
                    </a:outerShdw>
                  </a:effectLst>
                </a:rPr>
                <a:t>g</a:t>
              </a:r>
              <a:r>
                <a:rPr kumimoji="1" lang="en-US" altLang="en-US" sz="2000" b="1" dirty="0">
                  <a:solidFill>
                    <a:schemeClr val="tx2"/>
                  </a:solidFill>
                  <a:effectLst>
                    <a:outerShdw blurRad="38100" dist="38100" dir="2700000" algn="tl">
                      <a:srgbClr val="000000"/>
                    </a:outerShdw>
                  </a:effectLst>
                </a:rPr>
                <a:t>(</a:t>
              </a:r>
              <a:r>
                <a:rPr kumimoji="1" lang="en-US" altLang="en-US" sz="2000" b="1" i="1" dirty="0">
                  <a:solidFill>
                    <a:schemeClr val="tx2"/>
                  </a:solidFill>
                  <a:effectLst>
                    <a:outerShdw blurRad="38100" dist="38100" dir="2700000" algn="tl">
                      <a:srgbClr val="000000"/>
                    </a:outerShdw>
                  </a:effectLst>
                </a:rPr>
                <a:t>n</a:t>
              </a:r>
              <a:r>
                <a:rPr kumimoji="1" lang="en-US" altLang="en-US" sz="2000" b="1" dirty="0">
                  <a:solidFill>
                    <a:schemeClr val="tx2"/>
                  </a:solidFill>
                  <a:effectLst>
                    <a:outerShdw blurRad="38100" dist="38100" dir="2700000" algn="tl">
                      <a:srgbClr val="000000"/>
                    </a:outerShdw>
                  </a:effectLst>
                </a:rPr>
                <a:t>)</a:t>
              </a:r>
              <a:r>
                <a:rPr kumimoji="1" lang="en-US" altLang="en-US" sz="2000" dirty="0">
                  <a:solidFill>
                    <a:schemeClr val="tx2"/>
                  </a:solidFill>
                </a:rPr>
                <a:t> </a:t>
              </a:r>
              <a:endParaRPr kumimoji="1" lang="en-US" altLang="en-US" sz="1650" dirty="0">
                <a:solidFill>
                  <a:schemeClr val="tx2"/>
                </a:solidFill>
              </a:endParaRPr>
            </a:p>
          </p:txBody>
        </p:sp>
        <p:sp>
          <p:nvSpPr>
            <p:cNvPr id="292871" name="Text Box 7">
              <a:extLst>
                <a:ext uri="{FF2B5EF4-FFF2-40B4-BE49-F238E27FC236}">
                  <a16:creationId xmlns:a16="http://schemas.microsoft.com/office/drawing/2014/main" id="{D7CAAADF-3EC8-4B03-9A01-7F7064763E9D}"/>
                </a:ext>
              </a:extLst>
            </p:cNvPr>
            <p:cNvSpPr txBox="1">
              <a:spLocks noChangeArrowheads="1"/>
            </p:cNvSpPr>
            <p:nvPr/>
          </p:nvSpPr>
          <p:spPr bwMode="auto">
            <a:xfrm>
              <a:off x="1549" y="1344"/>
              <a:ext cx="4491" cy="306"/>
            </a:xfrm>
            <a:prstGeom prst="rect">
              <a:avLst/>
            </a:prstGeom>
            <a:noFill/>
            <a:ln>
              <a:noFill/>
            </a:ln>
            <a:effectLst/>
          </p:spPr>
          <p:txBody>
            <a:bodyPr wrap="none">
              <a:spAutoFit/>
            </a:bodyPr>
            <a:lstStyle/>
            <a:p>
              <a:pPr algn="ctr">
                <a:defRPr/>
              </a:pPr>
              <a:r>
                <a:rPr lang="en-US" altLang="en-US" sz="2000" b="1" i="1" dirty="0">
                  <a:solidFill>
                    <a:schemeClr val="tx2"/>
                  </a:solidFill>
                  <a:effectLst>
                    <a:outerShdw blurRad="38100" dist="38100" dir="2700000" algn="tl">
                      <a:srgbClr val="000000"/>
                    </a:outerShdw>
                  </a:effectLst>
                </a:rPr>
                <a:t>c </a:t>
              </a:r>
              <a:r>
                <a:rPr lang="en-US" altLang="en-US" sz="2000" b="1" dirty="0">
                  <a:solidFill>
                    <a:schemeClr val="tx2"/>
                  </a:solidFill>
                  <a:effectLst>
                    <a:outerShdw blurRad="38100" dist="38100" dir="2700000" algn="tl">
                      <a:srgbClr val="000000"/>
                    </a:outerShdw>
                  </a:effectLst>
                </a:rPr>
                <a:t>&gt; 0</a:t>
              </a:r>
              <a:r>
                <a:rPr lang="en-US" altLang="en-US" sz="2000" dirty="0">
                  <a:solidFill>
                    <a:schemeClr val="tx2"/>
                  </a:solidFill>
                </a:rPr>
                <a:t>  order of growth of </a:t>
              </a:r>
              <a:r>
                <a:rPr kumimoji="1" lang="en-US" altLang="en-US" sz="2000" b="1" i="1" dirty="0">
                  <a:solidFill>
                    <a:schemeClr val="tx2"/>
                  </a:solidFill>
                  <a:effectLst>
                    <a:outerShdw blurRad="38100" dist="38100" dir="2700000" algn="tl">
                      <a:srgbClr val="000000"/>
                    </a:outerShdw>
                  </a:effectLst>
                </a:rPr>
                <a:t>t</a:t>
              </a:r>
              <a:r>
                <a:rPr kumimoji="1" lang="en-US" altLang="en-US" sz="2000" b="1" dirty="0">
                  <a:solidFill>
                    <a:schemeClr val="tx2"/>
                  </a:solidFill>
                  <a:effectLst>
                    <a:outerShdw blurRad="38100" dist="38100" dir="2700000" algn="tl">
                      <a:srgbClr val="000000"/>
                    </a:outerShdw>
                  </a:effectLst>
                </a:rPr>
                <a:t>(</a:t>
              </a:r>
              <a:r>
                <a:rPr kumimoji="1" lang="en-US" altLang="en-US" sz="2000" b="1" i="1" dirty="0">
                  <a:solidFill>
                    <a:schemeClr val="tx2"/>
                  </a:solidFill>
                  <a:effectLst>
                    <a:outerShdw blurRad="38100" dist="38100" dir="2700000" algn="tl">
                      <a:srgbClr val="000000"/>
                    </a:outerShdw>
                  </a:effectLst>
                </a:rPr>
                <a:t>n)</a:t>
              </a:r>
              <a:r>
                <a:rPr lang="en-US" altLang="en-US" sz="2000" dirty="0">
                  <a:solidFill>
                    <a:schemeClr val="tx2"/>
                  </a:solidFill>
                </a:rPr>
                <a:t> = order of growth of </a:t>
              </a:r>
              <a:r>
                <a:rPr kumimoji="1" lang="en-US" altLang="en-US" sz="2000" b="1" i="1" dirty="0">
                  <a:solidFill>
                    <a:schemeClr val="tx2"/>
                  </a:solidFill>
                  <a:effectLst>
                    <a:outerShdw blurRad="38100" dist="38100" dir="2700000" algn="tl">
                      <a:srgbClr val="000000"/>
                    </a:outerShdw>
                  </a:effectLst>
                </a:rPr>
                <a:t>g</a:t>
              </a:r>
              <a:r>
                <a:rPr kumimoji="1" lang="en-US" altLang="en-US" sz="2000" b="1" dirty="0">
                  <a:solidFill>
                    <a:schemeClr val="tx2"/>
                  </a:solidFill>
                  <a:effectLst>
                    <a:outerShdw blurRad="38100" dist="38100" dir="2700000" algn="tl">
                      <a:srgbClr val="000000"/>
                    </a:outerShdw>
                  </a:effectLst>
                </a:rPr>
                <a:t>(</a:t>
              </a:r>
              <a:r>
                <a:rPr kumimoji="1" lang="en-US" altLang="en-US" sz="2000" b="1" i="1" dirty="0">
                  <a:solidFill>
                    <a:schemeClr val="tx2"/>
                  </a:solidFill>
                  <a:effectLst>
                    <a:outerShdw blurRad="38100" dist="38100" dir="2700000" algn="tl">
                      <a:srgbClr val="000000"/>
                    </a:outerShdw>
                  </a:effectLst>
                </a:rPr>
                <a:t>n</a:t>
              </a:r>
              <a:r>
                <a:rPr kumimoji="1" lang="en-US" altLang="en-US" sz="2000" b="1" dirty="0">
                  <a:solidFill>
                    <a:schemeClr val="tx2"/>
                  </a:solidFill>
                  <a:effectLst>
                    <a:outerShdw blurRad="38100" dist="38100" dir="2700000" algn="tl">
                      <a:srgbClr val="000000"/>
                    </a:outerShdw>
                  </a:effectLst>
                </a:rPr>
                <a:t>)</a:t>
              </a:r>
              <a:r>
                <a:rPr kumimoji="1" lang="en-US" altLang="en-US" sz="2000" dirty="0">
                  <a:solidFill>
                    <a:schemeClr val="tx2"/>
                  </a:solidFill>
                </a:rPr>
                <a:t> </a:t>
              </a:r>
            </a:p>
          </p:txBody>
        </p:sp>
        <p:sp>
          <p:nvSpPr>
            <p:cNvPr id="292872" name="Text Box 8">
              <a:extLst>
                <a:ext uri="{FF2B5EF4-FFF2-40B4-BE49-F238E27FC236}">
                  <a16:creationId xmlns:a16="http://schemas.microsoft.com/office/drawing/2014/main" id="{E1FE87F2-C237-4EA7-B33D-814CC20D2B83}"/>
                </a:ext>
              </a:extLst>
            </p:cNvPr>
            <p:cNvSpPr txBox="1">
              <a:spLocks noChangeArrowheads="1"/>
            </p:cNvSpPr>
            <p:nvPr/>
          </p:nvSpPr>
          <p:spPr bwMode="auto">
            <a:xfrm>
              <a:off x="1559" y="1824"/>
              <a:ext cx="4465" cy="306"/>
            </a:xfrm>
            <a:prstGeom prst="rect">
              <a:avLst/>
            </a:prstGeom>
            <a:noFill/>
            <a:ln>
              <a:noFill/>
            </a:ln>
            <a:effectLst/>
          </p:spPr>
          <p:txBody>
            <a:bodyPr wrap="none">
              <a:spAutoFit/>
            </a:bodyPr>
            <a:lstStyle/>
            <a:p>
              <a:pPr algn="ctr">
                <a:defRPr/>
              </a:pPr>
              <a:r>
                <a:rPr lang="en-US" altLang="en-US" sz="2000" b="1" dirty="0">
                  <a:solidFill>
                    <a:schemeClr val="tx2"/>
                  </a:solidFill>
                  <a:effectLst>
                    <a:outerShdw blurRad="38100" dist="38100" dir="2700000" algn="tl">
                      <a:srgbClr val="000000"/>
                    </a:outerShdw>
                  </a:effectLst>
                  <a:cs typeface="Times New Roman" panose="02020603050405020304" pitchFamily="18" charset="0"/>
                </a:rPr>
                <a:t> ∞</a:t>
              </a:r>
              <a:r>
                <a:rPr lang="en-US" altLang="en-US" sz="2000" dirty="0">
                  <a:solidFill>
                    <a:schemeClr val="tx2"/>
                  </a:solidFill>
                </a:rPr>
                <a:t>    order of growth of </a:t>
              </a:r>
              <a:r>
                <a:rPr kumimoji="1" lang="en-US" altLang="en-US" sz="2000" b="1" i="1" dirty="0">
                  <a:solidFill>
                    <a:schemeClr val="tx2"/>
                  </a:solidFill>
                  <a:effectLst>
                    <a:outerShdw blurRad="38100" dist="38100" dir="2700000" algn="tl">
                      <a:srgbClr val="000000"/>
                    </a:outerShdw>
                  </a:effectLst>
                </a:rPr>
                <a:t>t</a:t>
              </a:r>
              <a:r>
                <a:rPr kumimoji="1" lang="en-US" altLang="en-US" sz="2000" b="1" dirty="0">
                  <a:solidFill>
                    <a:schemeClr val="tx2"/>
                  </a:solidFill>
                  <a:effectLst>
                    <a:outerShdw blurRad="38100" dist="38100" dir="2700000" algn="tl">
                      <a:srgbClr val="000000"/>
                    </a:outerShdw>
                  </a:effectLst>
                </a:rPr>
                <a:t>(</a:t>
              </a:r>
              <a:r>
                <a:rPr kumimoji="1" lang="en-US" altLang="en-US" sz="2000" b="1" i="1" dirty="0">
                  <a:solidFill>
                    <a:schemeClr val="tx2"/>
                  </a:solidFill>
                  <a:effectLst>
                    <a:outerShdw blurRad="38100" dist="38100" dir="2700000" algn="tl">
                      <a:srgbClr val="000000"/>
                    </a:outerShdw>
                  </a:effectLst>
                </a:rPr>
                <a:t>n)</a:t>
              </a:r>
              <a:r>
                <a:rPr lang="en-US" altLang="en-US" sz="2000" dirty="0">
                  <a:solidFill>
                    <a:schemeClr val="tx2"/>
                  </a:solidFill>
                </a:rPr>
                <a:t> &gt;  order of growth of </a:t>
              </a:r>
              <a:r>
                <a:rPr kumimoji="1" lang="en-US" altLang="en-US" sz="2000" b="1" i="1" dirty="0">
                  <a:solidFill>
                    <a:schemeClr val="tx2"/>
                  </a:solidFill>
                  <a:effectLst>
                    <a:outerShdw blurRad="38100" dist="38100" dir="2700000" algn="tl">
                      <a:srgbClr val="000000"/>
                    </a:outerShdw>
                  </a:effectLst>
                </a:rPr>
                <a:t>g</a:t>
              </a:r>
              <a:r>
                <a:rPr kumimoji="1" lang="en-US" altLang="en-US" sz="2000" b="1" dirty="0">
                  <a:solidFill>
                    <a:schemeClr val="tx2"/>
                  </a:solidFill>
                  <a:effectLst>
                    <a:outerShdw blurRad="38100" dist="38100" dir="2700000" algn="tl">
                      <a:srgbClr val="000000"/>
                    </a:outerShdw>
                  </a:effectLst>
                </a:rPr>
                <a:t>(</a:t>
              </a:r>
              <a:r>
                <a:rPr kumimoji="1" lang="en-US" altLang="en-US" sz="2000" b="1" i="1" dirty="0">
                  <a:solidFill>
                    <a:schemeClr val="tx2"/>
                  </a:solidFill>
                  <a:effectLst>
                    <a:outerShdw blurRad="38100" dist="38100" dir="2700000" algn="tl">
                      <a:srgbClr val="000000"/>
                    </a:outerShdw>
                  </a:effectLst>
                </a:rPr>
                <a:t>n</a:t>
              </a:r>
              <a:r>
                <a:rPr kumimoji="1" lang="en-US" altLang="en-US" sz="2000" b="1" dirty="0">
                  <a:solidFill>
                    <a:schemeClr val="tx2"/>
                  </a:solidFill>
                  <a:effectLst>
                    <a:outerShdw blurRad="38100" dist="38100" dir="2700000" algn="tl">
                      <a:srgbClr val="000000"/>
                    </a:outerShdw>
                  </a:effectLst>
                </a:rPr>
                <a:t>)</a:t>
              </a:r>
              <a:r>
                <a:rPr kumimoji="1" lang="en-US" altLang="en-US" sz="2000" dirty="0">
                  <a:solidFill>
                    <a:schemeClr val="tx2"/>
                  </a:solidFill>
                </a:rPr>
                <a:t> </a:t>
              </a:r>
            </a:p>
          </p:txBody>
        </p:sp>
      </p:grpSp>
      <p:sp>
        <p:nvSpPr>
          <p:cNvPr id="292873" name="Text Box 9">
            <a:extLst>
              <a:ext uri="{FF2B5EF4-FFF2-40B4-BE49-F238E27FC236}">
                <a16:creationId xmlns:a16="http://schemas.microsoft.com/office/drawing/2014/main" id="{D71E522F-A8A4-49CB-98FA-3487CF8C1098}"/>
              </a:ext>
            </a:extLst>
          </p:cNvPr>
          <p:cNvSpPr txBox="1">
            <a:spLocks noChangeArrowheads="1"/>
          </p:cNvSpPr>
          <p:nvPr/>
        </p:nvSpPr>
        <p:spPr bwMode="auto">
          <a:xfrm>
            <a:off x="1185900" y="4479272"/>
            <a:ext cx="6349365" cy="1859740"/>
          </a:xfrm>
          <a:prstGeom prst="rect">
            <a:avLst/>
          </a:prstGeom>
          <a:noFill/>
          <a:ln>
            <a:noFill/>
          </a:ln>
          <a:effectLst/>
        </p:spPr>
        <p:txBody>
          <a:bodyPr>
            <a:spAutoFit/>
          </a:bodyPr>
          <a:lstStyle/>
          <a:p>
            <a:pPr>
              <a:defRPr/>
            </a:pPr>
            <a:r>
              <a:rPr lang="en-US" altLang="en-US" sz="2800" b="1" dirty="0">
                <a:solidFill>
                  <a:schemeClr val="tx2"/>
                </a:solidFill>
              </a:rPr>
              <a:t>Examples:</a:t>
            </a:r>
          </a:p>
          <a:p>
            <a:pPr>
              <a:defRPr/>
            </a:pPr>
            <a:r>
              <a:rPr lang="en-US" altLang="en-US" sz="2400" b="1" dirty="0">
                <a:solidFill>
                  <a:schemeClr val="tx2"/>
                </a:solidFill>
              </a:rPr>
              <a:t>10</a:t>
            </a:r>
            <a:r>
              <a:rPr lang="en-US" altLang="en-US" sz="2400" b="1" i="1" dirty="0">
                <a:solidFill>
                  <a:schemeClr val="tx2"/>
                </a:solidFill>
              </a:rPr>
              <a:t>n</a:t>
            </a:r>
            <a:r>
              <a:rPr lang="en-US" altLang="en-US" sz="2400" b="1" dirty="0">
                <a:solidFill>
                  <a:schemeClr val="tx2"/>
                </a:solidFill>
              </a:rPr>
              <a:t>                vs.            </a:t>
            </a:r>
            <a:r>
              <a:rPr lang="en-US" altLang="en-US" sz="2400" b="1" i="1" dirty="0">
                <a:solidFill>
                  <a:schemeClr val="tx2"/>
                </a:solidFill>
              </a:rPr>
              <a:t>n</a:t>
            </a:r>
            <a:r>
              <a:rPr lang="en-US" altLang="en-US" sz="2400" b="1" baseline="30000" dirty="0">
                <a:solidFill>
                  <a:schemeClr val="tx2"/>
                </a:solidFill>
              </a:rPr>
              <a:t>2</a:t>
            </a:r>
            <a:r>
              <a:rPr lang="en-US" altLang="en-US" sz="2400" dirty="0">
                <a:solidFill>
                  <a:schemeClr val="tx2"/>
                </a:solidFill>
              </a:rPr>
              <a:t> </a:t>
            </a:r>
            <a:br>
              <a:rPr lang="en-US" altLang="en-US" sz="2400" dirty="0">
                <a:solidFill>
                  <a:schemeClr val="tx2"/>
                </a:solidFill>
              </a:rPr>
            </a:br>
            <a:r>
              <a:rPr lang="en-US" altLang="en-US" sz="2400" dirty="0">
                <a:solidFill>
                  <a:schemeClr val="tx2"/>
                </a:solidFill>
              </a:rPr>
              <a:t> </a:t>
            </a:r>
            <a:r>
              <a:rPr lang="en-US" altLang="en-US" sz="2400" b="1" i="1" dirty="0">
                <a:solidFill>
                  <a:schemeClr val="tx2"/>
                </a:solidFill>
              </a:rPr>
              <a:t>n</a:t>
            </a:r>
            <a:r>
              <a:rPr lang="en-US" altLang="en-US" sz="2400" b="1" dirty="0">
                <a:solidFill>
                  <a:schemeClr val="tx2"/>
                </a:solidFill>
              </a:rPr>
              <a:t>(</a:t>
            </a:r>
            <a:r>
              <a:rPr lang="en-US" altLang="en-US" sz="2400" b="1" i="1" dirty="0">
                <a:solidFill>
                  <a:schemeClr val="tx2"/>
                </a:solidFill>
              </a:rPr>
              <a:t>n</a:t>
            </a:r>
            <a:r>
              <a:rPr lang="en-US" altLang="en-US" sz="2400" b="1" dirty="0">
                <a:solidFill>
                  <a:schemeClr val="tx2"/>
                </a:solidFill>
              </a:rPr>
              <a:t>+1)/2      vs.            </a:t>
            </a:r>
            <a:r>
              <a:rPr lang="en-US" altLang="en-US" sz="2400" b="1" i="1" dirty="0">
                <a:solidFill>
                  <a:schemeClr val="tx2"/>
                </a:solidFill>
              </a:rPr>
              <a:t>n</a:t>
            </a:r>
            <a:r>
              <a:rPr lang="en-US" altLang="en-US" sz="2400" b="1" baseline="30000" dirty="0">
                <a:solidFill>
                  <a:schemeClr val="tx2"/>
                </a:solidFill>
              </a:rPr>
              <a:t>2</a:t>
            </a:r>
            <a:r>
              <a:rPr lang="en-US" altLang="en-US" sz="2400" dirty="0">
                <a:solidFill>
                  <a:schemeClr val="tx2"/>
                </a:solidFill>
              </a:rPr>
              <a:t> </a:t>
            </a:r>
          </a:p>
          <a:p>
            <a:pPr>
              <a:buFontTx/>
              <a:buChar char="•"/>
              <a:defRPr/>
            </a:pPr>
            <a:endParaRPr lang="en-US" altLang="en-US" sz="2400" dirty="0">
              <a:solidFill>
                <a:schemeClr val="tx2"/>
              </a:solidFill>
            </a:endParaRPr>
          </a:p>
          <a:p>
            <a:pPr>
              <a:defRPr/>
            </a:pPr>
            <a:endParaRPr lang="en-US" altLang="en-US" sz="1485" i="1" dirty="0">
              <a:solidFill>
                <a:schemeClr val="tx2"/>
              </a:solidFill>
            </a:endParaRPr>
          </a:p>
        </p:txBody>
      </p:sp>
      <p:sp>
        <p:nvSpPr>
          <p:cNvPr id="292874" name="Text Box 10">
            <a:extLst>
              <a:ext uri="{FF2B5EF4-FFF2-40B4-BE49-F238E27FC236}">
                <a16:creationId xmlns:a16="http://schemas.microsoft.com/office/drawing/2014/main" id="{6E2CA14F-41B1-4ADB-94D9-3B9D2EF2B48C}"/>
              </a:ext>
            </a:extLst>
          </p:cNvPr>
          <p:cNvSpPr txBox="1">
            <a:spLocks noChangeArrowheads="1"/>
          </p:cNvSpPr>
          <p:nvPr/>
        </p:nvSpPr>
        <p:spPr bwMode="auto">
          <a:xfrm>
            <a:off x="797598" y="3152955"/>
            <a:ext cx="817245" cy="320857"/>
          </a:xfrm>
          <a:prstGeom prst="rect">
            <a:avLst/>
          </a:prstGeom>
          <a:noFill/>
          <a:ln>
            <a:noFill/>
          </a:ln>
          <a:effectLst/>
        </p:spPr>
        <p:txBody>
          <a:bodyPr>
            <a:spAutoFit/>
          </a:bodyPr>
          <a:lstStyle/>
          <a:p>
            <a:pPr algn="ctr">
              <a:spcBef>
                <a:spcPct val="50000"/>
              </a:spcBef>
              <a:defRPr/>
            </a:pPr>
            <a:r>
              <a:rPr kumimoji="1" lang="en-US" altLang="en-US" sz="1485" b="1" i="1" dirty="0">
                <a:solidFill>
                  <a:schemeClr val="tx2"/>
                </a:solidFill>
                <a:effectLst>
                  <a:outerShdw blurRad="38100" dist="38100" dir="2700000" algn="tl">
                    <a:srgbClr val="000000"/>
                  </a:outerShdw>
                </a:effectLst>
              </a:rPr>
              <a:t>n</a:t>
            </a:r>
            <a:r>
              <a:rPr kumimoji="1" lang="en-US" altLang="en-US" sz="1485" b="1" dirty="0">
                <a:solidFill>
                  <a:schemeClr val="tx2"/>
                </a:solidFill>
                <a:effectLst>
                  <a:outerShdw blurRad="38100" dist="38100" dir="2700000" algn="tl">
                    <a:srgbClr val="000000"/>
                  </a:outerShdw>
                </a:effectLst>
              </a:rPr>
              <a: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38200" y="762000"/>
            <a:ext cx="8442960" cy="156813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85800" y="2438400"/>
            <a:ext cx="8871099" cy="72043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62000" y="3810000"/>
            <a:ext cx="8461248" cy="3810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62000" y="4267200"/>
            <a:ext cx="8450900" cy="1054813"/>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85800" y="5486400"/>
            <a:ext cx="8745485" cy="1059677"/>
          </a:xfrm>
          <a:prstGeom prst="rect">
            <a:avLst/>
          </a:prstGeom>
          <a:blipFill>
            <a:blip r:embed="rId6"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2839648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8200" y="1850727"/>
            <a:ext cx="835661" cy="391160"/>
          </a:xfrm>
          <a:prstGeom prst="rect">
            <a:avLst/>
          </a:prstGeom>
        </p:spPr>
        <p:txBody>
          <a:bodyPr vert="horz" wrap="square" lIns="0" tIns="12700" rIns="0" bIns="0" rtlCol="0">
            <a:spAutoFit/>
          </a:bodyPr>
          <a:lstStyle/>
          <a:p>
            <a:pPr marL="12700">
              <a:lnSpc>
                <a:spcPct val="100000"/>
              </a:lnSpc>
              <a:spcBef>
                <a:spcPts val="100"/>
              </a:spcBef>
            </a:pPr>
            <a:r>
              <a:rPr sz="2400" b="1" i="1" dirty="0">
                <a:solidFill>
                  <a:srgbClr val="000099"/>
                </a:solidFill>
                <a:latin typeface="Carlito"/>
                <a:cs typeface="Carlito"/>
              </a:rPr>
              <a:t>C</a:t>
            </a:r>
            <a:r>
              <a:rPr sz="2400" b="1" i="1" spc="-5" dirty="0">
                <a:solidFill>
                  <a:srgbClr val="000099"/>
                </a:solidFill>
                <a:latin typeface="Carlito"/>
                <a:cs typeface="Carlito"/>
              </a:rPr>
              <a:t>l</a:t>
            </a:r>
            <a:r>
              <a:rPr sz="2400" b="1" i="1" dirty="0">
                <a:solidFill>
                  <a:srgbClr val="000099"/>
                </a:solidFill>
                <a:latin typeface="Carlito"/>
                <a:cs typeface="Carlito"/>
              </a:rPr>
              <a:t>a</a:t>
            </a:r>
            <a:r>
              <a:rPr sz="2400" b="1" i="1" spc="-5" dirty="0">
                <a:solidFill>
                  <a:srgbClr val="000099"/>
                </a:solidFill>
                <a:latin typeface="Carlito"/>
                <a:cs typeface="Carlito"/>
              </a:rPr>
              <a:t>ss</a:t>
            </a:r>
            <a:endParaRPr sz="2400" dirty="0">
              <a:latin typeface="Carlito"/>
              <a:cs typeface="Carlito"/>
            </a:endParaRPr>
          </a:p>
        </p:txBody>
      </p:sp>
      <p:sp>
        <p:nvSpPr>
          <p:cNvPr id="3" name="object 3"/>
          <p:cNvSpPr txBox="1"/>
          <p:nvPr/>
        </p:nvSpPr>
        <p:spPr>
          <a:xfrm>
            <a:off x="2286000" y="1850727"/>
            <a:ext cx="4751705" cy="391160"/>
          </a:xfrm>
          <a:prstGeom prst="rect">
            <a:avLst/>
          </a:prstGeom>
        </p:spPr>
        <p:txBody>
          <a:bodyPr vert="horz" wrap="square" lIns="0" tIns="12700" rIns="0" bIns="0" rtlCol="0">
            <a:spAutoFit/>
          </a:bodyPr>
          <a:lstStyle/>
          <a:p>
            <a:pPr marL="12700">
              <a:lnSpc>
                <a:spcPct val="100000"/>
              </a:lnSpc>
              <a:spcBef>
                <a:spcPts val="100"/>
              </a:spcBef>
              <a:tabLst>
                <a:tab pos="3398520" algn="l"/>
              </a:tabLst>
            </a:pPr>
            <a:r>
              <a:rPr sz="2400" b="1" i="1" spc="-5" dirty="0">
                <a:solidFill>
                  <a:srgbClr val="000099"/>
                </a:solidFill>
                <a:latin typeface="Carlito"/>
                <a:cs typeface="Carlito"/>
              </a:rPr>
              <a:t>Name</a:t>
            </a:r>
            <a:r>
              <a:rPr lang="en-GB" sz="2400" b="1" i="1" spc="-5" dirty="0">
                <a:solidFill>
                  <a:srgbClr val="000099"/>
                </a:solidFill>
                <a:latin typeface="Carlito"/>
                <a:cs typeface="Carlito"/>
              </a:rPr>
              <a:t>                            </a:t>
            </a:r>
            <a:r>
              <a:rPr sz="2400" b="1" i="1" spc="-10" dirty="0">
                <a:solidFill>
                  <a:srgbClr val="000099"/>
                </a:solidFill>
                <a:latin typeface="Carlito"/>
                <a:cs typeface="Carlito"/>
              </a:rPr>
              <a:t>Comments</a:t>
            </a:r>
            <a:endParaRPr sz="2400" dirty="0">
              <a:latin typeface="Carlito"/>
              <a:cs typeface="Carlito"/>
            </a:endParaRPr>
          </a:p>
        </p:txBody>
      </p:sp>
      <p:sp>
        <p:nvSpPr>
          <p:cNvPr id="4" name="object 4"/>
          <p:cNvSpPr txBox="1">
            <a:spLocks noGrp="1"/>
          </p:cNvSpPr>
          <p:nvPr>
            <p:ph type="title"/>
          </p:nvPr>
        </p:nvSpPr>
        <p:spPr>
          <a:xfrm>
            <a:off x="1828800" y="685800"/>
            <a:ext cx="6231509" cy="566822"/>
          </a:xfrm>
          <a:prstGeom prst="rect">
            <a:avLst/>
          </a:prstGeom>
        </p:spPr>
        <p:txBody>
          <a:bodyPr vert="horz" wrap="square" lIns="0" tIns="12700" rIns="0" bIns="0" rtlCol="0">
            <a:spAutoFit/>
          </a:bodyPr>
          <a:lstStyle/>
          <a:p>
            <a:pPr marL="12700" algn="ctr">
              <a:lnSpc>
                <a:spcPct val="100000"/>
              </a:lnSpc>
              <a:spcBef>
                <a:spcPts val="100"/>
              </a:spcBef>
            </a:pPr>
            <a:r>
              <a:rPr kumimoji="1" b="1" kern="1200" dirty="0">
                <a:effectLst>
                  <a:outerShdw blurRad="38100" dist="38100" dir="2700000" algn="tl">
                    <a:srgbClr val="000000">
                      <a:alpha val="43137"/>
                    </a:srgbClr>
                  </a:outerShdw>
                </a:effectLst>
                <a:cs typeface="+mn-cs"/>
              </a:rPr>
              <a:t>Basic </a:t>
            </a:r>
            <a:r>
              <a:rPr kumimoji="1" sz="3200" b="1" kern="1200" dirty="0">
                <a:effectLst>
                  <a:outerShdw blurRad="38100" dist="38100" dir="2700000" algn="tl">
                    <a:srgbClr val="000000">
                      <a:alpha val="43137"/>
                    </a:srgbClr>
                  </a:outerShdw>
                </a:effectLst>
                <a:cs typeface="+mn-cs"/>
              </a:rPr>
              <a:t>Efficiency</a:t>
            </a:r>
            <a:r>
              <a:rPr kumimoji="1" b="1" kern="1200" dirty="0">
                <a:effectLst>
                  <a:outerShdw blurRad="38100" dist="38100" dir="2700000" algn="tl">
                    <a:srgbClr val="000000">
                      <a:alpha val="43137"/>
                    </a:srgbClr>
                  </a:outerShdw>
                </a:effectLst>
                <a:cs typeface="+mn-cs"/>
              </a:rPr>
              <a:t> classes</a:t>
            </a:r>
          </a:p>
        </p:txBody>
      </p:sp>
      <p:sp>
        <p:nvSpPr>
          <p:cNvPr id="5" name="object 5"/>
          <p:cNvSpPr/>
          <p:nvPr/>
        </p:nvSpPr>
        <p:spPr>
          <a:xfrm>
            <a:off x="914400" y="2209800"/>
            <a:ext cx="8688324" cy="4725924"/>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4910553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314" y="1530890"/>
            <a:ext cx="967104" cy="391160"/>
          </a:xfrm>
          <a:prstGeom prst="rect">
            <a:avLst/>
          </a:prstGeom>
        </p:spPr>
        <p:txBody>
          <a:bodyPr vert="horz" wrap="square" lIns="0" tIns="12700" rIns="0" bIns="0" rtlCol="0">
            <a:spAutoFit/>
          </a:bodyPr>
          <a:lstStyle/>
          <a:p>
            <a:pPr marL="12700">
              <a:lnSpc>
                <a:spcPct val="100000"/>
              </a:lnSpc>
              <a:spcBef>
                <a:spcPts val="100"/>
              </a:spcBef>
            </a:pPr>
            <a:r>
              <a:rPr sz="2400" b="1" i="1" dirty="0">
                <a:solidFill>
                  <a:srgbClr val="000099"/>
                </a:solidFill>
                <a:latin typeface="Carlito"/>
                <a:cs typeface="Carlito"/>
              </a:rPr>
              <a:t>C</a:t>
            </a:r>
            <a:r>
              <a:rPr sz="2400" b="1" i="1" spc="-5" dirty="0">
                <a:solidFill>
                  <a:srgbClr val="000099"/>
                </a:solidFill>
                <a:latin typeface="Carlito"/>
                <a:cs typeface="Carlito"/>
              </a:rPr>
              <a:t>l</a:t>
            </a:r>
            <a:r>
              <a:rPr sz="2400" b="1" i="1" dirty="0">
                <a:solidFill>
                  <a:srgbClr val="000099"/>
                </a:solidFill>
                <a:latin typeface="Carlito"/>
                <a:cs typeface="Carlito"/>
              </a:rPr>
              <a:t>a</a:t>
            </a:r>
            <a:r>
              <a:rPr sz="2400" b="1" i="1" spc="-5" dirty="0">
                <a:solidFill>
                  <a:srgbClr val="000099"/>
                </a:solidFill>
                <a:latin typeface="Carlito"/>
                <a:cs typeface="Carlito"/>
              </a:rPr>
              <a:t>ss</a:t>
            </a:r>
            <a:endParaRPr sz="2400" dirty="0">
              <a:latin typeface="Carlito"/>
              <a:cs typeface="Carlito"/>
            </a:endParaRPr>
          </a:p>
        </p:txBody>
      </p:sp>
      <p:sp>
        <p:nvSpPr>
          <p:cNvPr id="3" name="object 3"/>
          <p:cNvSpPr txBox="1"/>
          <p:nvPr/>
        </p:nvSpPr>
        <p:spPr>
          <a:xfrm>
            <a:off x="2133600" y="1507411"/>
            <a:ext cx="977545" cy="391160"/>
          </a:xfrm>
          <a:prstGeom prst="rect">
            <a:avLst/>
          </a:prstGeom>
        </p:spPr>
        <p:txBody>
          <a:bodyPr vert="horz" wrap="square" lIns="0" tIns="12700" rIns="0" bIns="0" rtlCol="0">
            <a:spAutoFit/>
          </a:bodyPr>
          <a:lstStyle/>
          <a:p>
            <a:pPr marL="12700">
              <a:lnSpc>
                <a:spcPct val="100000"/>
              </a:lnSpc>
              <a:spcBef>
                <a:spcPts val="100"/>
              </a:spcBef>
            </a:pPr>
            <a:r>
              <a:rPr sz="2400" b="1" i="1" spc="-5" dirty="0">
                <a:solidFill>
                  <a:srgbClr val="000099"/>
                </a:solidFill>
                <a:latin typeface="Carlito"/>
                <a:cs typeface="Carlito"/>
              </a:rPr>
              <a:t>N</a:t>
            </a:r>
            <a:r>
              <a:rPr sz="2400" b="1" i="1" dirty="0">
                <a:solidFill>
                  <a:srgbClr val="000099"/>
                </a:solidFill>
                <a:latin typeface="Carlito"/>
                <a:cs typeface="Carlito"/>
              </a:rPr>
              <a:t>ame</a:t>
            </a:r>
            <a:endParaRPr sz="2400" dirty="0">
              <a:latin typeface="Carlito"/>
              <a:cs typeface="Carlito"/>
            </a:endParaRPr>
          </a:p>
        </p:txBody>
      </p:sp>
      <p:sp>
        <p:nvSpPr>
          <p:cNvPr id="4" name="object 4"/>
          <p:cNvSpPr txBox="1">
            <a:spLocks noGrp="1"/>
          </p:cNvSpPr>
          <p:nvPr>
            <p:ph type="title"/>
          </p:nvPr>
        </p:nvSpPr>
        <p:spPr>
          <a:xfrm>
            <a:off x="4800600" y="1504181"/>
            <a:ext cx="1826260" cy="391160"/>
          </a:xfrm>
          <a:prstGeom prst="rect">
            <a:avLst/>
          </a:prstGeom>
        </p:spPr>
        <p:txBody>
          <a:bodyPr vert="horz" wrap="square" lIns="0" tIns="12700" rIns="0" bIns="0" rtlCol="0">
            <a:spAutoFit/>
          </a:bodyPr>
          <a:lstStyle/>
          <a:p>
            <a:pPr marL="12700">
              <a:lnSpc>
                <a:spcPct val="100000"/>
              </a:lnSpc>
              <a:spcBef>
                <a:spcPts val="100"/>
              </a:spcBef>
            </a:pPr>
            <a:r>
              <a:rPr sz="2400" b="1" i="1" spc="-10" dirty="0">
                <a:latin typeface="Carlito"/>
                <a:cs typeface="Carlito"/>
              </a:rPr>
              <a:t>Comments</a:t>
            </a:r>
            <a:endParaRPr sz="2400" dirty="0">
              <a:latin typeface="Carlito"/>
              <a:cs typeface="Carlito"/>
            </a:endParaRPr>
          </a:p>
        </p:txBody>
      </p:sp>
      <p:sp>
        <p:nvSpPr>
          <p:cNvPr id="5" name="object 5"/>
          <p:cNvSpPr/>
          <p:nvPr/>
        </p:nvSpPr>
        <p:spPr>
          <a:xfrm>
            <a:off x="652021" y="2362200"/>
            <a:ext cx="8916924" cy="4658868"/>
          </a:xfrm>
          <a:prstGeom prst="rect">
            <a:avLst/>
          </a:prstGeom>
          <a:blipFill>
            <a:blip r:embed="rId2" cstate="print"/>
            <a:stretch>
              <a:fillRect/>
            </a:stretch>
          </a:blipFill>
        </p:spPr>
        <p:txBody>
          <a:bodyPr wrap="square" lIns="0" tIns="0" rIns="0" bIns="0" rtlCol="0"/>
          <a:lstStyle/>
          <a:p>
            <a:endParaRPr/>
          </a:p>
        </p:txBody>
      </p:sp>
      <p:sp>
        <p:nvSpPr>
          <p:cNvPr id="8" name="object 4"/>
          <p:cNvSpPr txBox="1">
            <a:spLocks/>
          </p:cNvSpPr>
          <p:nvPr/>
        </p:nvSpPr>
        <p:spPr>
          <a:xfrm>
            <a:off x="1581418" y="685800"/>
            <a:ext cx="6629400" cy="505267"/>
          </a:xfrm>
          <a:prstGeom prst="rect">
            <a:avLst/>
          </a:prstGeom>
        </p:spPr>
        <p:txBody>
          <a:bodyPr vert="horz" wrap="square" lIns="0" tIns="12700" rIns="0" bIns="0" rtlCol="0">
            <a:spAutoFit/>
          </a:bodyPr>
          <a:lstStyle>
            <a:lvl1pPr>
              <a:defRPr sz="3600" b="0" i="0">
                <a:solidFill>
                  <a:srgbClr val="000099"/>
                </a:solidFill>
                <a:latin typeface="Carlito"/>
                <a:ea typeface="+mj-ea"/>
                <a:cs typeface="Carlito"/>
              </a:defRPr>
            </a:lvl1pPr>
          </a:lstStyle>
          <a:p>
            <a:pPr marL="12700" algn="ctr">
              <a:spcBef>
                <a:spcPts val="100"/>
              </a:spcBef>
            </a:pPr>
            <a:r>
              <a:rPr kumimoji="1" lang="en-IN" sz="3200" b="1" kern="1200" dirty="0">
                <a:effectLst>
                  <a:outerShdw blurRad="38100" dist="38100" dir="2700000" algn="tl">
                    <a:srgbClr val="000000">
                      <a:alpha val="43137"/>
                    </a:srgbClr>
                  </a:outerShdw>
                </a:effectLst>
                <a:cs typeface="+mn-cs"/>
              </a:rPr>
              <a:t>Basic Efficiency classes (Contd.)</a:t>
            </a:r>
          </a:p>
        </p:txBody>
      </p:sp>
    </p:spTree>
    <p:extLst>
      <p:ext uri="{BB962C8B-B14F-4D97-AF65-F5344CB8AC3E}">
        <p14:creationId xmlns:p14="http://schemas.microsoft.com/office/powerpoint/2010/main" val="21136421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2">
            <a:extLst>
              <a:ext uri="{FF2B5EF4-FFF2-40B4-BE49-F238E27FC236}">
                <a16:creationId xmlns:a16="http://schemas.microsoft.com/office/drawing/2014/main" id="{B30A5201-5FFB-433B-9DA4-7ABB716E94BC}"/>
              </a:ext>
            </a:extLst>
          </p:cNvPr>
          <p:cNvSpPr>
            <a:spLocks noGrp="1" noChangeArrowheads="1"/>
          </p:cNvSpPr>
          <p:nvPr>
            <p:ph type="title"/>
          </p:nvPr>
        </p:nvSpPr>
        <p:spPr>
          <a:xfrm>
            <a:off x="904444" y="1272064"/>
            <a:ext cx="8202980" cy="914096"/>
          </a:xfrm>
        </p:spPr>
        <p:txBody>
          <a:bodyPr/>
          <a:lstStyle/>
          <a:p>
            <a:pPr algn="l" eaLnBrk="1" hangingPunct="1">
              <a:defRPr/>
            </a:pPr>
            <a:r>
              <a:rPr lang="tr-TR" sz="2970" b="1" i="1" dirty="0"/>
              <a:t>               </a:t>
            </a:r>
            <a:r>
              <a:rPr lang="en-US" sz="2970" i="1" dirty="0"/>
              <a:t/>
            </a:r>
            <a:br>
              <a:rPr lang="en-US" sz="2970" i="1" dirty="0"/>
            </a:br>
            <a:endParaRPr lang="en-US" sz="2970" i="1" dirty="0"/>
          </a:p>
        </p:txBody>
      </p:sp>
      <p:sp>
        <p:nvSpPr>
          <p:cNvPr id="6153" name="Rectangle 3">
            <a:extLst>
              <a:ext uri="{FF2B5EF4-FFF2-40B4-BE49-F238E27FC236}">
                <a16:creationId xmlns:a16="http://schemas.microsoft.com/office/drawing/2014/main" id="{2E29EE8D-0D08-4316-B060-82666DCE1F63}"/>
              </a:ext>
            </a:extLst>
          </p:cNvPr>
          <p:cNvSpPr>
            <a:spLocks noChangeArrowheads="1"/>
          </p:cNvSpPr>
          <p:nvPr/>
        </p:nvSpPr>
        <p:spPr bwMode="auto">
          <a:xfrm>
            <a:off x="786" y="793688"/>
            <a:ext cx="9826130" cy="500372"/>
          </a:xfrm>
          <a:prstGeom prst="rect">
            <a:avLst/>
          </a:prstGeom>
          <a:noFill/>
          <a:ln>
            <a:noFill/>
          </a:ln>
        </p:spPr>
        <p:txBody>
          <a:bodyPr anchor="ctr"/>
          <a:lstStyle/>
          <a:p>
            <a:pPr fontAlgn="base">
              <a:spcBef>
                <a:spcPct val="0"/>
              </a:spcBef>
              <a:spcAft>
                <a:spcPct val="0"/>
              </a:spcAft>
              <a:defRPr/>
            </a:pPr>
            <a:r>
              <a:rPr kumimoji="1" lang="en-US" sz="2640" b="1" dirty="0">
                <a:effectLst>
                  <a:outerShdw blurRad="38100" dist="38100" dir="2700000" algn="tl">
                    <a:srgbClr val="000000">
                      <a:alpha val="43137"/>
                    </a:srgbClr>
                  </a:outerShdw>
                </a:effectLst>
                <a:latin typeface="+mj-lt"/>
                <a:ea typeface="+mj-ea"/>
                <a:cs typeface="+mj-cs"/>
              </a:rPr>
              <a:t>     </a:t>
            </a:r>
            <a:r>
              <a:rPr kumimoji="1" lang="en-US" sz="3400" b="1" dirty="0">
                <a:solidFill>
                  <a:srgbClr val="002060"/>
                </a:solidFill>
                <a:effectLst>
                  <a:outerShdw blurRad="38100" dist="38100" dir="2700000" algn="tl">
                    <a:srgbClr val="000000">
                      <a:alpha val="43137"/>
                    </a:srgbClr>
                  </a:outerShdw>
                </a:effectLst>
                <a:latin typeface="+mj-lt"/>
                <a:ea typeface="+mj-ea"/>
                <a:cs typeface="+mj-cs"/>
              </a:rPr>
              <a:t>Mathematical Analysis of Non- recursive Algorithm</a:t>
            </a:r>
          </a:p>
        </p:txBody>
      </p:sp>
      <p:sp>
        <p:nvSpPr>
          <p:cNvPr id="62468" name="Rectangle 4">
            <a:extLst>
              <a:ext uri="{FF2B5EF4-FFF2-40B4-BE49-F238E27FC236}">
                <a16:creationId xmlns:a16="http://schemas.microsoft.com/office/drawing/2014/main" id="{A8A8F1CA-A337-4049-9093-368BFB084282}"/>
              </a:ext>
            </a:extLst>
          </p:cNvPr>
          <p:cNvSpPr>
            <a:spLocks noChangeArrowheads="1"/>
          </p:cNvSpPr>
          <p:nvPr/>
        </p:nvSpPr>
        <p:spPr bwMode="auto">
          <a:xfrm>
            <a:off x="533401" y="1447800"/>
            <a:ext cx="8849580" cy="4332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fontAlgn="base">
              <a:spcBef>
                <a:spcPts val="495"/>
              </a:spcBef>
              <a:spcAft>
                <a:spcPts val="495"/>
              </a:spcAft>
            </a:pPr>
            <a:r>
              <a:rPr lang="en-US" sz="2640" b="1" dirty="0">
                <a:solidFill>
                  <a:srgbClr val="660033"/>
                </a:solidFill>
                <a:latin typeface="Times New Roman" panose="02020603050405020304" pitchFamily="18" charset="0"/>
                <a:cs typeface="Times New Roman" panose="02020603050405020304" pitchFamily="18" charset="0"/>
              </a:rPr>
              <a:t>Steps </a:t>
            </a:r>
          </a:p>
          <a:p>
            <a:pPr lvl="1" algn="just" fontAlgn="base">
              <a:spcBef>
                <a:spcPts val="495"/>
              </a:spcBef>
              <a:spcAft>
                <a:spcPts val="495"/>
              </a:spcAft>
            </a:pPr>
            <a:r>
              <a:rPr lang="en-US" sz="2600" dirty="0">
                <a:latin typeface="Times New Roman" panose="02020603050405020304" pitchFamily="18" charset="0"/>
                <a:cs typeface="Times New Roman" panose="02020603050405020304" pitchFamily="18" charset="0"/>
              </a:rPr>
              <a:t>Decide on parameter n indicating input size </a:t>
            </a:r>
          </a:p>
          <a:p>
            <a:pPr lvl="1" algn="just" fontAlgn="base">
              <a:spcBef>
                <a:spcPts val="495"/>
              </a:spcBef>
              <a:spcAft>
                <a:spcPts val="495"/>
              </a:spcAft>
            </a:pPr>
            <a:r>
              <a:rPr lang="en-US" sz="2600" dirty="0">
                <a:latin typeface="Times New Roman" panose="02020603050405020304" pitchFamily="18" charset="0"/>
                <a:cs typeface="Times New Roman" panose="02020603050405020304" pitchFamily="18" charset="0"/>
              </a:rPr>
              <a:t>Identify algorithm‘s basic operation(located in its innermost loop) </a:t>
            </a:r>
          </a:p>
          <a:p>
            <a:pPr lvl="1" algn="just" fontAlgn="base">
              <a:spcBef>
                <a:spcPts val="495"/>
              </a:spcBef>
              <a:spcAft>
                <a:spcPts val="495"/>
              </a:spcAft>
            </a:pPr>
            <a:r>
              <a:rPr lang="en-US" sz="2600" dirty="0">
                <a:latin typeface="Times New Roman" panose="02020603050405020304" pitchFamily="18" charset="0"/>
                <a:cs typeface="Times New Roman" panose="02020603050405020304" pitchFamily="18" charset="0"/>
              </a:rPr>
              <a:t>Check whether the no. of times the basic operation is executed depends only on the size of an input. If it also depends on some additional property, then the worst case, average case and if necessary best case efficiencies have to be investigated separately.  </a:t>
            </a:r>
          </a:p>
          <a:p>
            <a:pPr lvl="1" algn="just" fontAlgn="base">
              <a:spcBef>
                <a:spcPts val="495"/>
              </a:spcBef>
              <a:spcAft>
                <a:spcPts val="495"/>
              </a:spcAft>
            </a:pPr>
            <a:r>
              <a:rPr lang="en-US" sz="2600" dirty="0">
                <a:latin typeface="Times New Roman" panose="02020603050405020304" pitchFamily="18" charset="0"/>
                <a:cs typeface="Times New Roman" panose="02020603050405020304" pitchFamily="18" charset="0"/>
              </a:rPr>
              <a:t>Set up sum expressing the no. of times the algorithm’s basic operation is executed. </a:t>
            </a:r>
          </a:p>
          <a:p>
            <a:pPr lvl="1" algn="just" fontAlgn="base">
              <a:spcBef>
                <a:spcPts val="495"/>
              </a:spcBef>
              <a:spcAft>
                <a:spcPts val="495"/>
              </a:spcAft>
            </a:pPr>
            <a:r>
              <a:rPr lang="en-US" sz="2600" dirty="0">
                <a:latin typeface="Times New Roman" panose="02020603050405020304" pitchFamily="18" charset="0"/>
                <a:cs typeface="Times New Roman" panose="02020603050405020304" pitchFamily="18" charset="0"/>
              </a:rPr>
              <a:t>Simplify summation using standard formulas</a:t>
            </a:r>
            <a:endParaRPr lang="tr-TR" altLang="en-US" sz="2600" dirty="0">
              <a:latin typeface="Times New Roman" panose="02020603050405020304" pitchFamily="18" charset="0"/>
              <a:cs typeface="Times New Roman" panose="02020603050405020304" pitchFamily="18" charset="0"/>
            </a:endParaRPr>
          </a:p>
          <a:p>
            <a:pPr algn="just" fontAlgn="base">
              <a:lnSpc>
                <a:spcPct val="150000"/>
              </a:lnSpc>
              <a:spcAft>
                <a:spcPct val="0"/>
              </a:spcAft>
              <a:buNone/>
            </a:pPr>
            <a:endParaRPr lang="tr-TR" altLang="en-US" sz="2310" dirty="0">
              <a:solidFill>
                <a:srgbClr val="000000"/>
              </a:solidFill>
              <a:latin typeface="Times New Roman" panose="02020603050405020304" pitchFamily="18" charset="0"/>
              <a:cs typeface="Times New Roman" panose="02020603050405020304" pitchFamily="18" charset="0"/>
            </a:endParaRPr>
          </a:p>
          <a:p>
            <a:pPr fontAlgn="base">
              <a:spcAft>
                <a:spcPct val="0"/>
              </a:spcAft>
              <a:buNone/>
            </a:pPr>
            <a:endParaRPr lang="en-US" altLang="en-US" sz="1980" dirty="0">
              <a:solidFill>
                <a:srgbClr val="000000"/>
              </a:solidFill>
            </a:endParaRPr>
          </a:p>
        </p:txBody>
      </p:sp>
    </p:spTree>
    <p:extLst>
      <p:ext uri="{BB962C8B-B14F-4D97-AF65-F5344CB8AC3E}">
        <p14:creationId xmlns:p14="http://schemas.microsoft.com/office/powerpoint/2010/main" val="12836667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270" y="733044"/>
            <a:ext cx="8531860" cy="553998"/>
          </a:xfrm>
        </p:spPr>
        <p:txBody>
          <a:bodyPr/>
          <a:lstStyle/>
          <a:p>
            <a:r>
              <a:rPr lang="en-GB" dirty="0"/>
              <a:t>  </a:t>
            </a:r>
            <a:endParaRPr lang="en-IN" dirty="0"/>
          </a:p>
        </p:txBody>
      </p:sp>
      <p:pic>
        <p:nvPicPr>
          <p:cNvPr id="3" name="Picture 2"/>
          <p:cNvPicPr>
            <a:picLocks noChangeAspect="1"/>
          </p:cNvPicPr>
          <p:nvPr/>
        </p:nvPicPr>
        <p:blipFill>
          <a:blip r:embed="rId2"/>
          <a:stretch>
            <a:fillRect/>
          </a:stretch>
        </p:blipFill>
        <p:spPr>
          <a:xfrm>
            <a:off x="1302412" y="1772662"/>
            <a:ext cx="1628365" cy="970538"/>
          </a:xfrm>
          <a:prstGeom prst="rect">
            <a:avLst/>
          </a:prstGeom>
        </p:spPr>
      </p:pic>
      <p:pic>
        <p:nvPicPr>
          <p:cNvPr id="4" name="Picture 3"/>
          <p:cNvPicPr>
            <a:picLocks noChangeAspect="1"/>
          </p:cNvPicPr>
          <p:nvPr/>
        </p:nvPicPr>
        <p:blipFill>
          <a:blip r:embed="rId3"/>
          <a:stretch>
            <a:fillRect/>
          </a:stretch>
        </p:blipFill>
        <p:spPr>
          <a:xfrm>
            <a:off x="1047114" y="3236098"/>
            <a:ext cx="2229486" cy="970537"/>
          </a:xfrm>
          <a:prstGeom prst="rect">
            <a:avLst/>
          </a:prstGeom>
        </p:spPr>
      </p:pic>
      <p:pic>
        <p:nvPicPr>
          <p:cNvPr id="5" name="Picture 4"/>
          <p:cNvPicPr>
            <a:picLocks noChangeAspect="1"/>
          </p:cNvPicPr>
          <p:nvPr/>
        </p:nvPicPr>
        <p:blipFill>
          <a:blip r:embed="rId4"/>
          <a:stretch>
            <a:fillRect/>
          </a:stretch>
        </p:blipFill>
        <p:spPr>
          <a:xfrm>
            <a:off x="1021404" y="4536913"/>
            <a:ext cx="2940996" cy="1025687"/>
          </a:xfrm>
          <a:prstGeom prst="rect">
            <a:avLst/>
          </a:prstGeom>
        </p:spPr>
      </p:pic>
      <p:pic>
        <p:nvPicPr>
          <p:cNvPr id="8" name="Picture 7"/>
          <p:cNvPicPr>
            <a:picLocks noChangeAspect="1"/>
          </p:cNvPicPr>
          <p:nvPr/>
        </p:nvPicPr>
        <p:blipFill>
          <a:blip r:embed="rId5"/>
          <a:stretch>
            <a:fillRect/>
          </a:stretch>
        </p:blipFill>
        <p:spPr>
          <a:xfrm>
            <a:off x="5009561" y="1470270"/>
            <a:ext cx="4363039" cy="4241092"/>
          </a:xfrm>
          <a:prstGeom prst="rect">
            <a:avLst/>
          </a:prstGeom>
        </p:spPr>
      </p:pic>
      <p:sp>
        <p:nvSpPr>
          <p:cNvPr id="9" name="TextBox 8"/>
          <p:cNvSpPr txBox="1"/>
          <p:nvPr/>
        </p:nvSpPr>
        <p:spPr>
          <a:xfrm>
            <a:off x="325894" y="943201"/>
            <a:ext cx="3581400" cy="707886"/>
          </a:xfrm>
          <a:prstGeom prst="rect">
            <a:avLst/>
          </a:prstGeom>
          <a:noFill/>
        </p:spPr>
        <p:txBody>
          <a:bodyPr wrap="square" rtlCol="0">
            <a:spAutoFit/>
          </a:bodyPr>
          <a:lstStyle/>
          <a:p>
            <a:pPr algn="ctr"/>
            <a:r>
              <a:rPr lang="en-GB" sz="2000" b="1" dirty="0">
                <a:solidFill>
                  <a:srgbClr val="990033"/>
                </a:solidFill>
                <a:latin typeface="Times New Roman" panose="02020603050405020304" pitchFamily="18" charset="0"/>
                <a:cs typeface="Times New Roman" panose="02020603050405020304" pitchFamily="18" charset="0"/>
              </a:rPr>
              <a:t>Basic Rules of Sum Manipulation</a:t>
            </a:r>
            <a:endParaRPr lang="en-IN" sz="2000" b="1" dirty="0">
              <a:solidFill>
                <a:srgbClr val="990033"/>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5486400" y="1010043"/>
            <a:ext cx="3172968" cy="400110"/>
          </a:xfrm>
          <a:prstGeom prst="rect">
            <a:avLst/>
          </a:prstGeom>
          <a:noFill/>
        </p:spPr>
        <p:txBody>
          <a:bodyPr wrap="square" rtlCol="0">
            <a:spAutoFit/>
          </a:bodyPr>
          <a:lstStyle/>
          <a:p>
            <a:pPr algn="ctr"/>
            <a:r>
              <a:rPr lang="en-GB" sz="2000" b="1" dirty="0">
                <a:solidFill>
                  <a:srgbClr val="990033"/>
                </a:solidFill>
                <a:latin typeface="Times New Roman" panose="02020603050405020304" pitchFamily="18" charset="0"/>
                <a:cs typeface="Times New Roman" panose="02020603050405020304" pitchFamily="18" charset="0"/>
              </a:rPr>
              <a:t>Summation Formulas</a:t>
            </a:r>
            <a:endParaRPr lang="en-IN" sz="2000" b="1" dirty="0">
              <a:solidFill>
                <a:srgbClr val="9900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15203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30220-DDDC-4108-831C-0F558AEB4EF6}"/>
              </a:ext>
            </a:extLst>
          </p:cNvPr>
          <p:cNvSpPr>
            <a:spLocks noGrp="1"/>
          </p:cNvSpPr>
          <p:nvPr>
            <p:ph type="title"/>
          </p:nvPr>
        </p:nvSpPr>
        <p:spPr>
          <a:xfrm>
            <a:off x="1219200" y="990600"/>
            <a:ext cx="7038785" cy="406265"/>
          </a:xfrm>
        </p:spPr>
        <p:txBody>
          <a:bodyPr/>
          <a:lstStyle/>
          <a:p>
            <a:pPr algn="ctr"/>
            <a:r>
              <a:rPr kumimoji="1" lang="en-US" sz="2640" b="1" kern="1200" dirty="0">
                <a:solidFill>
                  <a:srgbClr val="002060"/>
                </a:solidFill>
              </a:rPr>
              <a:t>Example 1 : Max Element</a:t>
            </a:r>
          </a:p>
        </p:txBody>
      </p:sp>
      <p:sp>
        <p:nvSpPr>
          <p:cNvPr id="3" name="object 3">
            <a:extLst>
              <a:ext uri="{FF2B5EF4-FFF2-40B4-BE49-F238E27FC236}">
                <a16:creationId xmlns:a16="http://schemas.microsoft.com/office/drawing/2014/main" id="{D87D8A01-8C65-458A-8991-8354B05E56B6}"/>
              </a:ext>
            </a:extLst>
          </p:cNvPr>
          <p:cNvSpPr/>
          <p:nvPr/>
        </p:nvSpPr>
        <p:spPr>
          <a:xfrm>
            <a:off x="1828800" y="1905000"/>
            <a:ext cx="6663690" cy="4114800"/>
          </a:xfrm>
          <a:prstGeom prst="rect">
            <a:avLst/>
          </a:prstGeom>
          <a:blipFill>
            <a:blip r:embed="rId2" cstate="print"/>
            <a:stretch>
              <a:fillRect/>
            </a:stretch>
          </a:blipFill>
        </p:spPr>
        <p:txBody>
          <a:bodyPr wrap="square" lIns="0" tIns="0" rIns="0" bIns="0" rtlCol="0"/>
          <a:lstStyle/>
          <a:p>
            <a:endParaRPr sz="1485"/>
          </a:p>
        </p:txBody>
      </p:sp>
    </p:spTree>
    <p:extLst>
      <p:ext uri="{BB962C8B-B14F-4D97-AF65-F5344CB8AC3E}">
        <p14:creationId xmlns:p14="http://schemas.microsoft.com/office/powerpoint/2010/main" val="42312135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1B118-ECE6-4A40-85EF-3E092CE32526}"/>
              </a:ext>
            </a:extLst>
          </p:cNvPr>
          <p:cNvSpPr>
            <a:spLocks noGrp="1"/>
          </p:cNvSpPr>
          <p:nvPr>
            <p:ph type="title"/>
          </p:nvPr>
        </p:nvSpPr>
        <p:spPr>
          <a:xfrm>
            <a:off x="381000" y="152400"/>
            <a:ext cx="9052560" cy="406265"/>
          </a:xfrm>
        </p:spPr>
        <p:txBody>
          <a:bodyPr/>
          <a:lstStyle/>
          <a:p>
            <a:pPr algn="ctr"/>
            <a:r>
              <a:rPr kumimoji="1" lang="en-US" sz="2640" b="1" kern="1200" dirty="0">
                <a:solidFill>
                  <a:srgbClr val="002060"/>
                </a:solidFill>
              </a:rPr>
              <a:t>Analysis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B859012-A319-45E7-BE90-6337FA628B69}"/>
                  </a:ext>
                </a:extLst>
              </p:cNvPr>
              <p:cNvSpPr txBox="1"/>
              <p:nvPr/>
            </p:nvSpPr>
            <p:spPr>
              <a:xfrm>
                <a:off x="685800" y="838200"/>
                <a:ext cx="8878161" cy="6033383"/>
              </a:xfrm>
              <a:prstGeom prst="rect">
                <a:avLst/>
              </a:prstGeom>
              <a:noFill/>
            </p:spPr>
            <p:txBody>
              <a:bodyPr wrap="square" rtlCol="0">
                <a:spAutoFit/>
              </a:bodyPr>
              <a:lstStyle/>
              <a:p>
                <a:pPr marL="235744" indent="-235744">
                  <a:spcBef>
                    <a:spcPts val="495"/>
                  </a:spcBef>
                  <a:buFont typeface="Arial" panose="020B0604020202020204" pitchFamily="34" charset="0"/>
                  <a:buChar char="•"/>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Decide a parameter indicating an input’s size. Here a parameter indicating an input size is number of elements in an array </a:t>
                </a:r>
                <a:r>
                  <a:rPr lang="en-US" sz="2400" b="1" dirty="0">
                    <a:solidFill>
                      <a:srgbClr val="C00000"/>
                    </a:solidFill>
                    <a:latin typeface="Times New Roman" panose="02020603050405020304" pitchFamily="18" charset="0"/>
                    <a:ea typeface="Yu Gothic UI" panose="020B0500000000000000" pitchFamily="34" charset="-128"/>
                    <a:cs typeface="Times New Roman" panose="02020603050405020304" pitchFamily="18" charset="0"/>
                  </a:rPr>
                  <a:t>n</a:t>
                </a:r>
              </a:p>
              <a:p>
                <a:pPr marL="235744" indent="-235744">
                  <a:spcBef>
                    <a:spcPts val="495"/>
                  </a:spcBef>
                  <a:buFont typeface="Arial" panose="020B0604020202020204" pitchFamily="34" charset="0"/>
                  <a:buChar char="•"/>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Identify the algorithm’s basic operation </a:t>
                </a:r>
              </a:p>
              <a:p>
                <a:pPr marL="612934" lvl="1" indent="-235744">
                  <a:spcBef>
                    <a:spcPts val="495"/>
                  </a:spcBef>
                  <a:buFont typeface="Arial" panose="020B0604020202020204" pitchFamily="34" charset="0"/>
                  <a:buChar char="•"/>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a) comparison statement a[</a:t>
                </a:r>
                <a:r>
                  <a:rPr lang="en-US" sz="2400" dirty="0" err="1">
                    <a:latin typeface="Times New Roman" panose="02020603050405020304" pitchFamily="18" charset="0"/>
                    <a:ea typeface="Yu Gothic UI" panose="020B0500000000000000" pitchFamily="34" charset="-128"/>
                    <a:cs typeface="Times New Roman" panose="02020603050405020304" pitchFamily="18" charset="0"/>
                  </a:rPr>
                  <a:t>i</a:t>
                </a:r>
                <a:r>
                  <a:rPr lang="en-US" sz="2400" dirty="0">
                    <a:latin typeface="Times New Roman" panose="02020603050405020304" pitchFamily="18" charset="0"/>
                    <a:ea typeface="Yu Gothic UI" panose="020B0500000000000000" pitchFamily="34" charset="-128"/>
                    <a:cs typeface="Times New Roman" panose="02020603050405020304" pitchFamily="18" charset="0"/>
                  </a:rPr>
                  <a:t>]&gt;max  </a:t>
                </a:r>
              </a:p>
              <a:p>
                <a:pPr marL="612934" lvl="1" indent="-235744">
                  <a:spcBef>
                    <a:spcPts val="495"/>
                  </a:spcBef>
                  <a:buFont typeface="Arial" panose="020B0604020202020204" pitchFamily="34" charset="0"/>
                  <a:buChar char="•"/>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b) assignment statement a[</a:t>
                </a:r>
                <a:r>
                  <a:rPr lang="en-US" sz="2400" dirty="0" err="1">
                    <a:latin typeface="Times New Roman" panose="02020603050405020304" pitchFamily="18" charset="0"/>
                    <a:ea typeface="Yu Gothic UI" panose="020B0500000000000000" pitchFamily="34" charset="-128"/>
                    <a:cs typeface="Times New Roman" panose="02020603050405020304" pitchFamily="18" charset="0"/>
                  </a:rPr>
                  <a:t>i</a:t>
                </a:r>
                <a:r>
                  <a:rPr lang="en-US" sz="2400" dirty="0">
                    <a:latin typeface="Times New Roman" panose="02020603050405020304" pitchFamily="18" charset="0"/>
                    <a:ea typeface="Yu Gothic UI" panose="020B0500000000000000" pitchFamily="34" charset="-128"/>
                    <a:cs typeface="Times New Roman" panose="02020603050405020304" pitchFamily="18" charset="0"/>
                  </a:rPr>
                  <a:t>]=max</a:t>
                </a:r>
              </a:p>
              <a:p>
                <a:pPr marL="235744" indent="-235744">
                  <a:spcBef>
                    <a:spcPts val="495"/>
                  </a:spcBef>
                  <a:buFont typeface="Arial" panose="020B0604020202020204" pitchFamily="34" charset="0"/>
                  <a:buChar char="•"/>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No need to find best, worst or average case.</a:t>
                </a:r>
              </a:p>
              <a:p>
                <a:pPr marL="235744" indent="-235744">
                  <a:spcBef>
                    <a:spcPts val="495"/>
                  </a:spcBef>
                  <a:buFont typeface="Arial" panose="020B0604020202020204" pitchFamily="34" charset="0"/>
                  <a:buChar char="•"/>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Number of times basic operation is executed is denoted by c(n)</a:t>
                </a:r>
              </a:p>
              <a:p>
                <a:pPr marL="990124" lvl="2" indent="-235744">
                  <a:spcBef>
                    <a:spcPts val="495"/>
                  </a:spcBef>
                  <a:buFont typeface="Arial" panose="020B0604020202020204" pitchFamily="34" charset="0"/>
                  <a:buChar char="•"/>
                </a:pPr>
                <a14:m>
                  <m:oMath xmlns:m="http://schemas.openxmlformats.org/officeDocument/2006/math">
                    <m:r>
                      <a:rPr lang="en-US" sz="2400" i="1">
                        <a:latin typeface="Cambria Math" panose="02040503050406030204" pitchFamily="18" charset="0"/>
                      </a:rPr>
                      <m:t>𝑐</m:t>
                    </m:r>
                    <m:d>
                      <m:dPr>
                        <m:ctrlPr>
                          <a:rPr lang="en-US" sz="2400" i="1">
                            <a:latin typeface="Cambria Math" panose="02040503050406030204" pitchFamily="18" charset="0"/>
                          </a:rPr>
                        </m:ctrlPr>
                      </m:dPr>
                      <m:e>
                        <m:r>
                          <a:rPr lang="en-US" sz="2400" i="1">
                            <a:latin typeface="Cambria Math" panose="02040503050406030204" pitchFamily="18" charset="0"/>
                          </a:rPr>
                          <m:t>𝑛</m:t>
                        </m:r>
                      </m:e>
                    </m:d>
                    <m:r>
                      <a:rPr lang="en-US" sz="2400" i="1">
                        <a:latin typeface="Cambria Math" panose="02040503050406030204" pitchFamily="18" charset="0"/>
                      </a:rPr>
                      <m:t>=</m:t>
                    </m:r>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pt-BR" sz="2400" i="1">
                            <a:latin typeface="Cambria Math" panose="02040503050406030204" pitchFamily="18" charset="0"/>
                          </a:rPr>
                          <m:t>=</m:t>
                        </m:r>
                        <m:r>
                          <a:rPr lang="en-US" sz="2400" i="1">
                            <a:latin typeface="Cambria Math" panose="02040503050406030204" pitchFamily="18" charset="0"/>
                          </a:rPr>
                          <m:t>1</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1</m:t>
                        </m:r>
                      </m:e>
                    </m:nary>
                  </m:oMath>
                </a14:m>
                <a:endParaRPr lang="en-US" sz="2400" dirty="0">
                  <a:latin typeface="Times New Roman" panose="02020603050405020304" pitchFamily="18" charset="0"/>
                  <a:ea typeface="Yu Gothic UI" panose="020B0500000000000000" pitchFamily="34" charset="-128"/>
                  <a:cs typeface="Times New Roman" panose="02020603050405020304" pitchFamily="18" charset="0"/>
                </a:endParaRPr>
              </a:p>
              <a:p>
                <a:pPr marL="235744" indent="-235744">
                  <a:spcBef>
                    <a:spcPts val="495"/>
                  </a:spcBef>
                  <a:buFont typeface="Arial" panose="020B0604020202020204" pitchFamily="34" charset="0"/>
                  <a:buChar char="•"/>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Simplify using standard formula</a:t>
                </a:r>
              </a:p>
              <a:p>
                <a:pPr marL="612934" lvl="1" indent="-235744">
                  <a:spcBef>
                    <a:spcPts val="495"/>
                  </a:spcBef>
                  <a:buFont typeface="Arial" panose="020B0604020202020204" pitchFamily="34" charset="0"/>
                  <a:buChar char="•"/>
                </a:pPr>
                <a14:m>
                  <m:oMath xmlns:m="http://schemas.openxmlformats.org/officeDocument/2006/math">
                    <m:r>
                      <a:rPr lang="en-US" sz="2400" i="1">
                        <a:latin typeface="Cambria Math" panose="02040503050406030204" pitchFamily="18" charset="0"/>
                      </a:rPr>
                      <m:t>𝑐</m:t>
                    </m:r>
                    <m:d>
                      <m:dPr>
                        <m:ctrlPr>
                          <a:rPr lang="en-US" sz="2400" i="1">
                            <a:latin typeface="Cambria Math" panose="02040503050406030204" pitchFamily="18" charset="0"/>
                          </a:rPr>
                        </m:ctrlPr>
                      </m:dPr>
                      <m:e>
                        <m:r>
                          <a:rPr lang="en-US" sz="2400" i="1">
                            <a:latin typeface="Cambria Math" panose="02040503050406030204" pitchFamily="18" charset="0"/>
                          </a:rPr>
                          <m:t>𝑛</m:t>
                        </m:r>
                      </m:e>
                    </m:d>
                    <m:r>
                      <a:rPr lang="en-US" sz="2400" i="1">
                        <a:latin typeface="Cambria Math" panose="02040503050406030204" pitchFamily="18" charset="0"/>
                      </a:rPr>
                      <m:t>=</m:t>
                    </m:r>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pt-BR" sz="2400" i="1">
                            <a:latin typeface="Cambria Math" panose="02040503050406030204" pitchFamily="18" charset="0"/>
                          </a:rPr>
                          <m:t>=</m:t>
                        </m:r>
                        <m:r>
                          <a:rPr lang="en-US" sz="2400" i="1">
                            <a:latin typeface="Cambria Math" panose="02040503050406030204" pitchFamily="18" charset="0"/>
                          </a:rPr>
                          <m:t>1</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1</m:t>
                        </m:r>
                      </m:e>
                    </m:nary>
                  </m:oMath>
                </a14:m>
                <a:r>
                  <a:rPr lang="en-US" sz="2400" dirty="0">
                    <a:latin typeface="Times New Roman" panose="02020603050405020304" pitchFamily="18" charset="0"/>
                    <a:ea typeface="Yu Gothic UI" panose="020B0500000000000000" pitchFamily="34" charset="-128"/>
                    <a:cs typeface="Times New Roman" panose="02020603050405020304" pitchFamily="18" charset="0"/>
                  </a:rPr>
                  <a:t>=(n-1)-1+1=n-1      (by formula </a:t>
                </a:r>
                <a14:m>
                  <m:oMath xmlns:m="http://schemas.openxmlformats.org/officeDocument/2006/math">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pt-BR" sz="2400" i="1">
                            <a:latin typeface="Cambria Math" panose="02040503050406030204" pitchFamily="18" charset="0"/>
                          </a:rPr>
                          <m:t>=</m:t>
                        </m:r>
                        <m:r>
                          <a:rPr lang="en-US" sz="2400" i="1">
                            <a:latin typeface="Cambria Math" panose="02040503050406030204" pitchFamily="18" charset="0"/>
                          </a:rPr>
                          <m:t>𝐿</m:t>
                        </m:r>
                      </m:sub>
                      <m:sup>
                        <m:r>
                          <a:rPr lang="en-US" sz="2400" i="1">
                            <a:latin typeface="Cambria Math" panose="02040503050406030204" pitchFamily="18" charset="0"/>
                          </a:rPr>
                          <m:t>𝑈</m:t>
                        </m:r>
                      </m:sup>
                      <m:e>
                        <m:r>
                          <a:rPr lang="en-US" sz="2400" i="1">
                            <a:latin typeface="Cambria Math" panose="02040503050406030204" pitchFamily="18" charset="0"/>
                          </a:rPr>
                          <m:t>1=</m:t>
                        </m:r>
                        <m:r>
                          <a:rPr lang="en-US" sz="2400" i="1">
                            <a:latin typeface="Cambria Math" panose="02040503050406030204" pitchFamily="18" charset="0"/>
                          </a:rPr>
                          <m:t>𝑈</m:t>
                        </m:r>
                        <m:r>
                          <a:rPr lang="en-US" sz="2400" i="1">
                            <a:latin typeface="Cambria Math" panose="02040503050406030204" pitchFamily="18" charset="0"/>
                          </a:rPr>
                          <m:t>−</m:t>
                        </m:r>
                        <m:r>
                          <a:rPr lang="en-US" sz="2400" i="1">
                            <a:latin typeface="Cambria Math" panose="02040503050406030204" pitchFamily="18" charset="0"/>
                          </a:rPr>
                          <m:t>𝐿</m:t>
                        </m:r>
                        <m:r>
                          <a:rPr lang="en-US" sz="2400" i="1">
                            <a:latin typeface="Cambria Math" panose="02040503050406030204" pitchFamily="18" charset="0"/>
                          </a:rPr>
                          <m:t>+1</m:t>
                        </m:r>
                      </m:e>
                    </m:nary>
                  </m:oMath>
                </a14:m>
                <a:r>
                  <a:rPr lang="en-US" sz="2400" dirty="0">
                    <a:latin typeface="Times New Roman" panose="02020603050405020304" pitchFamily="18" charset="0"/>
                    <a:ea typeface="Yu Gothic UI" panose="020B0500000000000000" pitchFamily="34" charset="-128"/>
                    <a:cs typeface="Times New Roman" panose="02020603050405020304" pitchFamily="18" charset="0"/>
                  </a:rPr>
                  <a:t>)</a:t>
                </a:r>
              </a:p>
              <a:p>
                <a:pPr>
                  <a:spcBef>
                    <a:spcPts val="495"/>
                  </a:spcBef>
                </a:pPr>
                <a:endParaRPr lang="en-US" sz="2400" dirty="0">
                  <a:latin typeface="Times New Roman" panose="02020603050405020304" pitchFamily="18" charset="0"/>
                  <a:ea typeface="Yu Gothic UI" panose="020B0500000000000000" pitchFamily="34" charset="-128"/>
                  <a:cs typeface="Times New Roman" panose="02020603050405020304" pitchFamily="18" charset="0"/>
                </a:endParaRPr>
              </a:p>
              <a:p>
                <a:pPr>
                  <a:spcBef>
                    <a:spcPts val="495"/>
                  </a:spcBef>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Obtain its order of growth (nearest order of growth for n-1 is n)</a:t>
                </a:r>
              </a:p>
              <a:p>
                <a:pPr>
                  <a:spcBef>
                    <a:spcPts val="495"/>
                  </a:spcBef>
                </a:pPr>
                <a:r>
                  <a:rPr lang="en-US" sz="2400" dirty="0">
                    <a:latin typeface="Times New Roman" panose="02020603050405020304" pitchFamily="18" charset="0"/>
                    <a:ea typeface="Yu Gothic UI" panose="020B0500000000000000" pitchFamily="34" charset="-128"/>
                    <a:cs typeface="Times New Roman" panose="02020603050405020304" pitchFamily="18" charset="0"/>
                  </a:rPr>
                  <a:t>Therefore, Time Complexity to find maximum element is </a:t>
                </a:r>
                <a:r>
                  <a:rPr lang="en-US" sz="2400" b="1" dirty="0">
                    <a:solidFill>
                      <a:srgbClr val="C00000"/>
                    </a:solidFill>
                    <a:latin typeface="Times New Roman" panose="02020603050405020304" pitchFamily="18" charset="0"/>
                    <a:ea typeface="Yu Gothic UI" panose="020B0500000000000000" pitchFamily="34" charset="-128"/>
                    <a:cs typeface="Times New Roman" panose="02020603050405020304" pitchFamily="18" charset="0"/>
                  </a:rPr>
                  <a:t>Θ(n) </a:t>
                </a:r>
              </a:p>
            </p:txBody>
          </p:sp>
        </mc:Choice>
        <mc:Fallback xmlns="">
          <p:sp>
            <p:nvSpPr>
              <p:cNvPr id="3" name="TextBox 2">
                <a:extLst>
                  <a:ext uri="{FF2B5EF4-FFF2-40B4-BE49-F238E27FC236}">
                    <a16:creationId xmlns:a16="http://schemas.microsoft.com/office/drawing/2014/main" id="{FB859012-A319-45E7-BE90-6337FA628B69}"/>
                  </a:ext>
                </a:extLst>
              </p:cNvPr>
              <p:cNvSpPr txBox="1">
                <a:spLocks noRot="1" noChangeAspect="1" noMove="1" noResize="1" noEditPoints="1" noAdjustHandles="1" noChangeArrowheads="1" noChangeShapeType="1" noTextEdit="1"/>
              </p:cNvSpPr>
              <p:nvPr/>
            </p:nvSpPr>
            <p:spPr>
              <a:xfrm>
                <a:off x="685800" y="838200"/>
                <a:ext cx="8878161" cy="6033383"/>
              </a:xfrm>
              <a:prstGeom prst="rect">
                <a:avLst/>
              </a:prstGeom>
              <a:blipFill>
                <a:blip r:embed="rId2"/>
                <a:stretch>
                  <a:fillRect l="-1099" t="-809" b="-1314"/>
                </a:stretch>
              </a:blipFill>
            </p:spPr>
            <p:txBody>
              <a:bodyPr/>
              <a:lstStyle/>
              <a:p>
                <a:r>
                  <a:rPr lang="en-IN">
                    <a:noFill/>
                  </a:rPr>
                  <a:t> </a:t>
                </a:r>
              </a:p>
            </p:txBody>
          </p:sp>
        </mc:Fallback>
      </mc:AlternateContent>
    </p:spTree>
    <p:extLst>
      <p:ext uri="{BB962C8B-B14F-4D97-AF65-F5344CB8AC3E}">
        <p14:creationId xmlns:p14="http://schemas.microsoft.com/office/powerpoint/2010/main" val="1588742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32F45C97-26C4-4CD5-9830-5639EF0D8C31}"/>
              </a:ext>
            </a:extLst>
          </p:cNvPr>
          <p:cNvSpPr>
            <a:spLocks noGrp="1" noChangeArrowheads="1"/>
          </p:cNvSpPr>
          <p:nvPr>
            <p:ph type="title"/>
          </p:nvPr>
        </p:nvSpPr>
        <p:spPr>
          <a:xfrm>
            <a:off x="502920" y="1283852"/>
            <a:ext cx="9052560" cy="492443"/>
          </a:xfrm>
        </p:spPr>
        <p:txBody>
          <a:bodyPr/>
          <a:lstStyle/>
          <a:p>
            <a:pPr algn="ctr">
              <a:defRPr/>
            </a:pPr>
            <a:r>
              <a:rPr kumimoji="1" lang="en-US" altLang="en-US" sz="3200" b="1" kern="1200" dirty="0">
                <a:solidFill>
                  <a:srgbClr val="002060"/>
                </a:solidFill>
              </a:rPr>
              <a:t>Example 2: Matrix multiplication</a:t>
            </a:r>
          </a:p>
        </p:txBody>
      </p:sp>
      <p:pic>
        <p:nvPicPr>
          <p:cNvPr id="52227" name="Picture 4">
            <a:extLst>
              <a:ext uri="{FF2B5EF4-FFF2-40B4-BE49-F238E27FC236}">
                <a16:creationId xmlns:a16="http://schemas.microsoft.com/office/drawing/2014/main" id="{16105709-29C5-4DF4-82BC-9AEE74A14F35}"/>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481679" y="2133600"/>
            <a:ext cx="7253654" cy="4495800"/>
          </a:xfrm>
          <a:solidFill>
            <a:schemeClr val="tx1"/>
          </a:solidFill>
          <a:ln>
            <a:solidFill>
              <a:schemeClr val="tx1"/>
            </a:solidFill>
            <a:miter lim="800000"/>
            <a:headEnd/>
            <a:tailEnd/>
          </a:ln>
        </p:spPr>
      </p:pic>
    </p:spTree>
    <p:extLst>
      <p:ext uri="{BB962C8B-B14F-4D97-AF65-F5344CB8AC3E}">
        <p14:creationId xmlns:p14="http://schemas.microsoft.com/office/powerpoint/2010/main" val="16496324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1B118-ECE6-4A40-85EF-3E092CE32526}"/>
              </a:ext>
            </a:extLst>
          </p:cNvPr>
          <p:cNvSpPr>
            <a:spLocks noGrp="1"/>
          </p:cNvSpPr>
          <p:nvPr>
            <p:ph type="title"/>
          </p:nvPr>
        </p:nvSpPr>
        <p:spPr>
          <a:xfrm>
            <a:off x="579119" y="838200"/>
            <a:ext cx="9052560" cy="553998"/>
          </a:xfrm>
        </p:spPr>
        <p:txBody>
          <a:bodyPr/>
          <a:lstStyle/>
          <a:p>
            <a:pPr algn="ctr"/>
            <a:r>
              <a:rPr kumimoji="1" lang="en-US" sz="3200" b="1" kern="1200" dirty="0">
                <a:solidFill>
                  <a:srgbClr val="002060"/>
                </a:solidFill>
              </a:rPr>
              <a:t>A</a:t>
            </a:r>
            <a:r>
              <a:rPr kumimoji="1" lang="en-US" b="1" kern="1200" dirty="0">
                <a:solidFill>
                  <a:srgbClr val="002060"/>
                </a:solidFill>
              </a:rPr>
              <a:t>nalysis</a:t>
            </a:r>
            <a:endParaRPr kumimoji="1" lang="en-US" sz="3200" b="1" kern="1200" dirty="0">
              <a:solidFill>
                <a:srgbClr val="002060"/>
              </a:solidFill>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B859012-A319-45E7-BE90-6337FA628B69}"/>
                  </a:ext>
                </a:extLst>
              </p:cNvPr>
              <p:cNvSpPr txBox="1"/>
              <p:nvPr/>
            </p:nvSpPr>
            <p:spPr>
              <a:xfrm>
                <a:off x="355705" y="1752600"/>
                <a:ext cx="9296399" cy="4693785"/>
              </a:xfrm>
              <a:prstGeom prst="rect">
                <a:avLst/>
              </a:prstGeom>
              <a:noFill/>
            </p:spPr>
            <p:txBody>
              <a:bodyPr wrap="square" rtlCol="0">
                <a:spAutoFit/>
              </a:bodyPr>
              <a:lstStyle/>
              <a:p>
                <a:pPr marL="235744" indent="-235744">
                  <a:spcBef>
                    <a:spcPts val="495"/>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Here a parameter indicating an input size is taken as order of matrix “n”</a:t>
                </a:r>
              </a:p>
              <a:p>
                <a:pPr marL="235744" indent="-235744">
                  <a:spcBef>
                    <a:spcPts val="495"/>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Identify the algorithm’s basic operation </a:t>
                </a:r>
              </a:p>
              <a:p>
                <a:pPr marL="612934" lvl="1" indent="-235744">
                  <a:spcBef>
                    <a:spcPts val="495"/>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Here are two arithmetical operations in the innermost loop here—multiplication and addition. Let's consider multiplication as basic operation.</a:t>
                </a:r>
              </a:p>
              <a:p>
                <a:pPr marL="612934" lvl="1" indent="-235744">
                  <a:spcBef>
                    <a:spcPts val="495"/>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No need to find best, worst or average case.</a:t>
                </a:r>
              </a:p>
              <a:p>
                <a:pPr marL="235744" indent="-235744">
                  <a:spcBef>
                    <a:spcPts val="495"/>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Number of times basic operation is executed is denoted by c(n)</a:t>
                </a:r>
              </a:p>
              <a:p>
                <a:pPr marL="612934" lvl="1" indent="-235744">
                  <a:spcBef>
                    <a:spcPts val="495"/>
                  </a:spcBef>
                  <a:buFont typeface="Arial" panose="020B0604020202020204" pitchFamily="34" charset="0"/>
                  <a:buChar char="•"/>
                </a:pPr>
                <a14:m>
                  <m:oMath xmlns:m="http://schemas.openxmlformats.org/officeDocument/2006/math">
                    <m:r>
                      <a:rPr lang="en-US" sz="3200" i="1">
                        <a:latin typeface="Cambria Math" panose="02040503050406030204" pitchFamily="18" charset="0"/>
                      </a:rPr>
                      <m:t>𝑐</m:t>
                    </m:r>
                    <m:d>
                      <m:dPr>
                        <m:ctrlPr>
                          <a:rPr lang="en-US" sz="3200" i="1">
                            <a:latin typeface="Cambria Math" panose="02040503050406030204" pitchFamily="18" charset="0"/>
                          </a:rPr>
                        </m:ctrlPr>
                      </m:dPr>
                      <m:e>
                        <m:r>
                          <a:rPr lang="en-US" sz="3200" i="1">
                            <a:latin typeface="Cambria Math" panose="02040503050406030204" pitchFamily="18" charset="0"/>
                          </a:rPr>
                          <m:t>𝑛</m:t>
                        </m:r>
                      </m:e>
                    </m:d>
                    <m:r>
                      <a:rPr lang="en-US" sz="3200" i="1">
                        <a:latin typeface="Cambria Math" panose="02040503050406030204" pitchFamily="18" charset="0"/>
                      </a:rPr>
                      <m:t>=</m:t>
                    </m:r>
                    <m:nary>
                      <m:naryPr>
                        <m:chr m:val="∑"/>
                        <m:ctrlPr>
                          <a:rPr lang="pt-BR" sz="3200" i="1">
                            <a:latin typeface="Cambria Math" panose="02040503050406030204" pitchFamily="18" charset="0"/>
                          </a:rPr>
                        </m:ctrlPr>
                      </m:naryPr>
                      <m:sub>
                        <m:r>
                          <m:rPr>
                            <m:brk m:alnAt="23"/>
                          </m:rPr>
                          <a:rPr lang="en-US" sz="3200" i="1">
                            <a:latin typeface="Cambria Math" panose="02040503050406030204" pitchFamily="18" charset="0"/>
                          </a:rPr>
                          <m:t>𝑖</m:t>
                        </m:r>
                        <m:r>
                          <a:rPr lang="pt-BR" sz="3200" i="1">
                            <a:latin typeface="Cambria Math" panose="02040503050406030204" pitchFamily="18" charset="0"/>
                          </a:rPr>
                          <m:t>=</m:t>
                        </m:r>
                        <m:r>
                          <a:rPr lang="en-US" sz="3200" i="1">
                            <a:latin typeface="Cambria Math" panose="02040503050406030204" pitchFamily="18" charset="0"/>
                          </a:rPr>
                          <m:t>0</m:t>
                        </m:r>
                      </m:sub>
                      <m:sup>
                        <m:r>
                          <a:rPr lang="pt-BR" sz="3200" i="1">
                            <a:latin typeface="Cambria Math" panose="02040503050406030204" pitchFamily="18" charset="0"/>
                          </a:rPr>
                          <m:t>𝑛</m:t>
                        </m:r>
                        <m:r>
                          <a:rPr lang="en-US" sz="3200" i="1">
                            <a:latin typeface="Cambria Math" panose="02040503050406030204" pitchFamily="18" charset="0"/>
                          </a:rPr>
                          <m:t>−1</m:t>
                        </m:r>
                      </m:sup>
                      <m:e>
                        <m:r>
                          <a:rPr lang="en-US" sz="3200" i="1">
                            <a:latin typeface="Cambria Math" panose="02040503050406030204" pitchFamily="18" charset="0"/>
                          </a:rPr>
                          <m:t> </m:t>
                        </m:r>
                      </m:e>
                    </m:nary>
                    <m:nary>
                      <m:naryPr>
                        <m:chr m:val="∑"/>
                        <m:ctrlPr>
                          <a:rPr lang="pt-BR" sz="3200" i="1">
                            <a:latin typeface="Cambria Math" panose="02040503050406030204" pitchFamily="18" charset="0"/>
                          </a:rPr>
                        </m:ctrlPr>
                      </m:naryPr>
                      <m:sub>
                        <m:r>
                          <a:rPr lang="en-US" sz="3200" i="1">
                            <a:latin typeface="Cambria Math" panose="02040503050406030204" pitchFamily="18" charset="0"/>
                          </a:rPr>
                          <m:t>𝑗</m:t>
                        </m:r>
                        <m:r>
                          <a:rPr lang="pt-BR" sz="3200" i="1">
                            <a:latin typeface="Cambria Math" panose="02040503050406030204" pitchFamily="18" charset="0"/>
                          </a:rPr>
                          <m:t>=</m:t>
                        </m:r>
                        <m:r>
                          <a:rPr lang="en-US" sz="3200" i="1">
                            <a:latin typeface="Cambria Math" panose="02040503050406030204" pitchFamily="18" charset="0"/>
                          </a:rPr>
                          <m:t>0</m:t>
                        </m:r>
                      </m:sub>
                      <m:sup>
                        <m:r>
                          <a:rPr lang="pt-BR" sz="3200" i="1">
                            <a:latin typeface="Cambria Math" panose="02040503050406030204" pitchFamily="18" charset="0"/>
                          </a:rPr>
                          <m:t>𝑛</m:t>
                        </m:r>
                        <m:r>
                          <a:rPr lang="en-US" sz="3200" i="1">
                            <a:latin typeface="Cambria Math" panose="02040503050406030204" pitchFamily="18" charset="0"/>
                          </a:rPr>
                          <m:t>−1</m:t>
                        </m:r>
                      </m:sup>
                      <m:e>
                        <m:r>
                          <a:rPr lang="en-US" sz="3200" i="1">
                            <a:latin typeface="Cambria Math" panose="02040503050406030204" pitchFamily="18" charset="0"/>
                          </a:rPr>
                          <m:t> </m:t>
                        </m:r>
                      </m:e>
                    </m:nary>
                    <m:nary>
                      <m:naryPr>
                        <m:chr m:val="∑"/>
                        <m:ctrlPr>
                          <a:rPr lang="pt-BR" sz="3200" i="1">
                            <a:latin typeface="Cambria Math" panose="02040503050406030204" pitchFamily="18" charset="0"/>
                          </a:rPr>
                        </m:ctrlPr>
                      </m:naryPr>
                      <m:sub>
                        <m:r>
                          <a:rPr lang="en-US" sz="3200" i="1">
                            <a:latin typeface="Cambria Math" panose="02040503050406030204" pitchFamily="18" charset="0"/>
                          </a:rPr>
                          <m:t>𝑘</m:t>
                        </m:r>
                        <m:r>
                          <a:rPr lang="pt-BR" sz="3200" i="1">
                            <a:latin typeface="Cambria Math" panose="02040503050406030204" pitchFamily="18" charset="0"/>
                          </a:rPr>
                          <m:t>=</m:t>
                        </m:r>
                        <m:r>
                          <a:rPr lang="en-US" sz="3200" i="1">
                            <a:latin typeface="Cambria Math" panose="02040503050406030204" pitchFamily="18" charset="0"/>
                          </a:rPr>
                          <m:t>0</m:t>
                        </m:r>
                      </m:sub>
                      <m:sup>
                        <m:r>
                          <a:rPr lang="pt-BR" sz="3200" i="1">
                            <a:latin typeface="Cambria Math" panose="02040503050406030204" pitchFamily="18" charset="0"/>
                          </a:rPr>
                          <m:t>𝑛</m:t>
                        </m:r>
                        <m:r>
                          <a:rPr lang="en-US" sz="3200" i="1">
                            <a:latin typeface="Cambria Math" panose="02040503050406030204" pitchFamily="18" charset="0"/>
                          </a:rPr>
                          <m:t>−1</m:t>
                        </m:r>
                      </m:sup>
                      <m:e>
                        <m:r>
                          <a:rPr lang="en-US" sz="3200" i="1">
                            <a:latin typeface="Cambria Math" panose="02040503050406030204" pitchFamily="18" charset="0"/>
                          </a:rPr>
                          <m:t>1</m:t>
                        </m:r>
                      </m:e>
                    </m:nary>
                  </m:oMath>
                </a14:m>
                <a:endParaRPr lang="en-US" sz="3200" dirty="0">
                  <a:latin typeface="Times New Roman" panose="02020603050405020304" pitchFamily="18" charset="0"/>
                  <a:cs typeface="Times New Roman" panose="02020603050405020304" pitchFamily="18" charset="0"/>
                </a:endParaRPr>
              </a:p>
              <a:p>
                <a:pPr>
                  <a:spcBef>
                    <a:spcPts val="495"/>
                  </a:spcBef>
                </a:pPr>
                <a:endParaRPr lang="en-US" sz="2400" dirty="0">
                  <a:latin typeface="Times New Roman" panose="02020603050405020304" pitchFamily="18" charset="0"/>
                  <a:cs typeface="Times New Roman" panose="02020603050405020304" pitchFamily="18" charset="0"/>
                </a:endParaRPr>
              </a:p>
              <a:p>
                <a:pPr marL="235744" indent="-235744">
                  <a:buFont typeface="Arial" panose="020B0604020202020204" pitchFamily="34" charset="0"/>
                  <a:buChar char="•"/>
                </a:pPr>
                <a:endParaRPr lang="en-US" sz="1485" dirty="0"/>
              </a:p>
              <a:p>
                <a:pPr marL="235744" indent="-235744">
                  <a:buFont typeface="Arial" panose="020B0604020202020204" pitchFamily="34" charset="0"/>
                  <a:buChar char="•"/>
                </a:pPr>
                <a:endParaRPr lang="en-US" sz="1485" dirty="0"/>
              </a:p>
              <a:p>
                <a:endParaRPr lang="en-US" sz="1485" dirty="0"/>
              </a:p>
            </p:txBody>
          </p:sp>
        </mc:Choice>
        <mc:Fallback xmlns="">
          <p:sp>
            <p:nvSpPr>
              <p:cNvPr id="3" name="TextBox 2">
                <a:extLst>
                  <a:ext uri="{FF2B5EF4-FFF2-40B4-BE49-F238E27FC236}">
                    <a16:creationId xmlns:a16="http://schemas.microsoft.com/office/drawing/2014/main" id="{FB859012-A319-45E7-BE90-6337FA628B69}"/>
                  </a:ext>
                </a:extLst>
              </p:cNvPr>
              <p:cNvSpPr txBox="1">
                <a:spLocks noRot="1" noChangeAspect="1" noMove="1" noResize="1" noEditPoints="1" noAdjustHandles="1" noChangeArrowheads="1" noChangeShapeType="1" noTextEdit="1"/>
              </p:cNvSpPr>
              <p:nvPr/>
            </p:nvSpPr>
            <p:spPr>
              <a:xfrm>
                <a:off x="355705" y="1752600"/>
                <a:ext cx="9296399" cy="4693785"/>
              </a:xfrm>
              <a:prstGeom prst="rect">
                <a:avLst/>
              </a:prstGeom>
              <a:blipFill>
                <a:blip r:embed="rId2"/>
                <a:stretch>
                  <a:fillRect l="-852" t="-1040"/>
                </a:stretch>
              </a:blipFill>
            </p:spPr>
            <p:txBody>
              <a:bodyPr/>
              <a:lstStyle/>
              <a:p>
                <a:r>
                  <a:rPr lang="en-IN">
                    <a:noFill/>
                  </a:rPr>
                  <a:t> </a:t>
                </a:r>
              </a:p>
            </p:txBody>
          </p:sp>
        </mc:Fallback>
      </mc:AlternateContent>
    </p:spTree>
    <p:extLst>
      <p:ext uri="{BB962C8B-B14F-4D97-AF65-F5344CB8AC3E}">
        <p14:creationId xmlns:p14="http://schemas.microsoft.com/office/powerpoint/2010/main" val="33743685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6C2DBCC-822A-4D9B-AC48-BC413786723E}"/>
                  </a:ext>
                </a:extLst>
              </p:cNvPr>
              <p:cNvSpPr txBox="1"/>
              <p:nvPr/>
            </p:nvSpPr>
            <p:spPr>
              <a:xfrm>
                <a:off x="762000" y="533400"/>
                <a:ext cx="8991600" cy="5423985"/>
              </a:xfrm>
              <a:prstGeom prst="rect">
                <a:avLst/>
              </a:prstGeom>
              <a:noFill/>
            </p:spPr>
            <p:txBody>
              <a:bodyPr wrap="square">
                <a:spAutoFit/>
              </a:bodyPr>
              <a:lstStyle/>
              <a:p>
                <a:pPr marL="235744" indent="-235744">
                  <a:spcBef>
                    <a:spcPts val="495"/>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Simplify using standard formula</a:t>
                </a:r>
              </a:p>
              <a:p>
                <a:pPr lvl="1">
                  <a:spcBef>
                    <a:spcPts val="495"/>
                  </a:spcBef>
                </a:pPr>
                <a:endParaRPr lang="en-US" sz="2400" i="1" dirty="0">
                  <a:latin typeface="Times New Roman" panose="02020603050405020304" pitchFamily="18" charset="0"/>
                  <a:cs typeface="Times New Roman" panose="02020603050405020304" pitchFamily="18" charset="0"/>
                </a:endParaRPr>
              </a:p>
              <a:p>
                <a:pPr lvl="1">
                  <a:spcBef>
                    <a:spcPts val="495"/>
                  </a:spcBef>
                </a:pPr>
                <a14:m>
                  <m:oMathPara xmlns:m="http://schemas.openxmlformats.org/officeDocument/2006/math">
                    <m:oMathParaPr>
                      <m:jc m:val="left"/>
                    </m:oMathParaPr>
                    <m:oMath xmlns:m="http://schemas.openxmlformats.org/officeDocument/2006/math">
                      <m:r>
                        <a:rPr lang="en-US" sz="2400" i="1">
                          <a:latin typeface="Cambria Math" panose="02040503050406030204" pitchFamily="18" charset="0"/>
                        </a:rPr>
                        <m:t>𝑐</m:t>
                      </m:r>
                      <m:d>
                        <m:dPr>
                          <m:ctrlPr>
                            <a:rPr lang="en-US" sz="2400" i="1">
                              <a:latin typeface="Cambria Math" panose="02040503050406030204" pitchFamily="18" charset="0"/>
                            </a:rPr>
                          </m:ctrlPr>
                        </m:dPr>
                        <m:e>
                          <m:r>
                            <a:rPr lang="en-US" sz="2400" i="1">
                              <a:latin typeface="Cambria Math" panose="02040503050406030204" pitchFamily="18" charset="0"/>
                            </a:rPr>
                            <m:t>𝑛</m:t>
                          </m:r>
                        </m:e>
                      </m:d>
                      <m:r>
                        <a:rPr lang="en-US" sz="2400" i="1">
                          <a:latin typeface="Cambria Math" panose="02040503050406030204" pitchFamily="18" charset="0"/>
                        </a:rPr>
                        <m:t>=</m:t>
                      </m:r>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 </m:t>
                          </m:r>
                        </m:e>
                      </m:nary>
                      <m:nary>
                        <m:naryPr>
                          <m:chr m:val="∑"/>
                          <m:ctrlPr>
                            <a:rPr lang="pt-BR" sz="2400" i="1">
                              <a:latin typeface="Cambria Math" panose="02040503050406030204" pitchFamily="18" charset="0"/>
                            </a:rPr>
                          </m:ctrlPr>
                        </m:naryPr>
                        <m:sub>
                          <m:r>
                            <a:rPr lang="en-US" sz="2400" i="1">
                              <a:latin typeface="Cambria Math" panose="02040503050406030204" pitchFamily="18" charset="0"/>
                            </a:rPr>
                            <m:t>𝑗</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 </m:t>
                          </m:r>
                        </m:e>
                      </m:nary>
                      <m:r>
                        <m:rPr>
                          <m:nor/>
                        </m:rPr>
                        <a:rPr lang="en-US" sz="2400" dirty="0">
                          <a:latin typeface="Times New Roman" panose="02020603050405020304" pitchFamily="18" charset="0"/>
                          <a:cs typeface="Times New Roman" panose="02020603050405020304" pitchFamily="18" charset="0"/>
                        </a:rPr>
                        <m:t> </m:t>
                      </m:r>
                      <m:nary>
                        <m:naryPr>
                          <m:chr m:val="∑"/>
                          <m:ctrlPr>
                            <a:rPr lang="pt-BR" sz="2400" i="1">
                              <a:latin typeface="Cambria Math" panose="02040503050406030204" pitchFamily="18" charset="0"/>
                            </a:rPr>
                          </m:ctrlPr>
                        </m:naryPr>
                        <m:sub>
                          <m:r>
                            <a:rPr lang="en-US" sz="2400" i="1">
                              <a:latin typeface="Cambria Math" panose="02040503050406030204" pitchFamily="18" charset="0"/>
                            </a:rPr>
                            <m:t>𝑘</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1</m:t>
                          </m:r>
                        </m:e>
                      </m:nary>
                    </m:oMath>
                  </m:oMathPara>
                </a14:m>
                <a:endParaRPr lang="en-US" sz="2400" dirty="0">
                  <a:latin typeface="Times New Roman" panose="02020603050405020304" pitchFamily="18" charset="0"/>
                  <a:cs typeface="Times New Roman" panose="02020603050405020304" pitchFamily="18" charset="0"/>
                </a:endParaRPr>
              </a:p>
              <a:p>
                <a:pPr lvl="2">
                  <a:spcBef>
                    <a:spcPts val="495"/>
                  </a:spcBef>
                </a:pPr>
                <a:r>
                  <a:rPr lang="pt-BR" sz="2400" dirty="0">
                    <a:latin typeface="Times New Roman" panose="02020603050405020304" pitchFamily="18" charset="0"/>
                    <a:cs typeface="Times New Roman" panose="02020603050405020304" pitchFamily="18" charset="0"/>
                  </a:rPr>
                  <a:t>  = </a:t>
                </a:r>
                <a14:m>
                  <m:oMath xmlns:m="http://schemas.openxmlformats.org/officeDocument/2006/math">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 </m:t>
                        </m:r>
                      </m:e>
                    </m:nary>
                    <m:nary>
                      <m:naryPr>
                        <m:chr m:val="∑"/>
                        <m:ctrlPr>
                          <a:rPr lang="pt-BR" sz="2400" i="1">
                            <a:latin typeface="Cambria Math" panose="02040503050406030204" pitchFamily="18" charset="0"/>
                          </a:rPr>
                        </m:ctrlPr>
                      </m:naryPr>
                      <m:sub>
                        <m:r>
                          <a:rPr lang="en-US" sz="2400" i="1">
                            <a:latin typeface="Cambria Math" panose="02040503050406030204" pitchFamily="18" charset="0"/>
                          </a:rPr>
                          <m:t>𝑗</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 </m:t>
                        </m:r>
                      </m:e>
                    </m:nary>
                  </m:oMath>
                </a14:m>
                <a:r>
                  <a:rPr lang="pt-B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(n-1)-0+1=n       (by formula </a:t>
                </a:r>
                <a14:m>
                  <m:oMath xmlns:m="http://schemas.openxmlformats.org/officeDocument/2006/math">
                    <m:nary>
                      <m:naryPr>
                        <m:chr m:val="∑"/>
                        <m:ctrlPr>
                          <a:rPr lang="pt-BR" i="1">
                            <a:latin typeface="Cambria Math" panose="02040503050406030204" pitchFamily="18" charset="0"/>
                          </a:rPr>
                        </m:ctrlPr>
                      </m:naryPr>
                      <m:sub>
                        <m:r>
                          <m:rPr>
                            <m:brk m:alnAt="23"/>
                          </m:rPr>
                          <a:rPr lang="en-US" i="1">
                            <a:latin typeface="Cambria Math" panose="02040503050406030204" pitchFamily="18" charset="0"/>
                          </a:rPr>
                          <m:t>𝑖</m:t>
                        </m:r>
                        <m:r>
                          <a:rPr lang="pt-BR" i="1">
                            <a:latin typeface="Cambria Math" panose="02040503050406030204" pitchFamily="18" charset="0"/>
                          </a:rPr>
                          <m:t>=</m:t>
                        </m:r>
                        <m:r>
                          <a:rPr lang="en-US" i="1">
                            <a:latin typeface="Cambria Math" panose="02040503050406030204" pitchFamily="18" charset="0"/>
                          </a:rPr>
                          <m:t>𝐿</m:t>
                        </m:r>
                      </m:sub>
                      <m:sup>
                        <m:r>
                          <a:rPr lang="en-US" i="1">
                            <a:latin typeface="Cambria Math" panose="02040503050406030204" pitchFamily="18" charset="0"/>
                          </a:rPr>
                          <m:t>𝑈</m:t>
                        </m:r>
                      </m:sup>
                      <m:e>
                        <m:r>
                          <a:rPr lang="en-US" i="1">
                            <a:latin typeface="Cambria Math" panose="02040503050406030204" pitchFamily="18" charset="0"/>
                          </a:rPr>
                          <m:t>1=</m:t>
                        </m:r>
                        <m:r>
                          <a:rPr lang="en-GB" b="0" i="1" smtClean="0">
                            <a:latin typeface="Cambria Math" panose="02040503050406030204" pitchFamily="18" charset="0"/>
                          </a:rPr>
                          <m:t>𝑈</m:t>
                        </m:r>
                        <m:r>
                          <a:rPr lang="en-US" i="1">
                            <a:latin typeface="Cambria Math" panose="02040503050406030204" pitchFamily="18" charset="0"/>
                          </a:rPr>
                          <m:t>−</m:t>
                        </m:r>
                        <m:r>
                          <a:rPr lang="en-US" i="1">
                            <a:latin typeface="Cambria Math" panose="02040503050406030204" pitchFamily="18" charset="0"/>
                          </a:rPr>
                          <m:t>𝐿</m:t>
                        </m:r>
                        <m:r>
                          <a:rPr lang="en-US" i="1">
                            <a:latin typeface="Cambria Math" panose="02040503050406030204" pitchFamily="18" charset="0"/>
                          </a:rPr>
                          <m:t>+1</m:t>
                        </m:r>
                      </m:e>
                    </m:nary>
                  </m:oMath>
                </a14:m>
                <a:r>
                  <a:rPr lang="en-US" dirty="0">
                    <a:latin typeface="Times New Roman" panose="02020603050405020304" pitchFamily="18" charset="0"/>
                    <a:cs typeface="Times New Roman" panose="02020603050405020304" pitchFamily="18" charset="0"/>
                  </a:rPr>
                  <a:t>)</a:t>
                </a:r>
              </a:p>
              <a:p>
                <a:pPr lvl="2">
                  <a:spcBef>
                    <a:spcPts val="495"/>
                  </a:spcBef>
                </a:pPr>
                <a:r>
                  <a:rPr lang="en-US" sz="2400" dirty="0">
                    <a:latin typeface="Times New Roman" panose="02020603050405020304" pitchFamily="18" charset="0"/>
                    <a:cs typeface="Times New Roman" panose="02020603050405020304" pitchFamily="18" charset="0"/>
                  </a:rPr>
                  <a:t>  = </a:t>
                </a:r>
                <a14:m>
                  <m:oMath xmlns:m="http://schemas.openxmlformats.org/officeDocument/2006/math">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 </m:t>
                        </m:r>
                      </m:e>
                    </m:nary>
                    <m:nary>
                      <m:naryPr>
                        <m:chr m:val="∑"/>
                        <m:ctrlPr>
                          <a:rPr lang="pt-BR" sz="2400" i="1">
                            <a:latin typeface="Cambria Math" panose="02040503050406030204" pitchFamily="18" charset="0"/>
                          </a:rPr>
                        </m:ctrlPr>
                      </m:naryPr>
                      <m:sub>
                        <m:r>
                          <a:rPr lang="en-US" sz="2400" i="1">
                            <a:latin typeface="Cambria Math" panose="02040503050406030204" pitchFamily="18" charset="0"/>
                          </a:rPr>
                          <m:t>𝑗</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𝑛</m:t>
                        </m:r>
                      </m:e>
                    </m:nary>
                  </m:oMath>
                </a14:m>
                <a:endParaRPr lang="en-US" sz="2400" dirty="0">
                  <a:latin typeface="Times New Roman" panose="02020603050405020304" pitchFamily="18" charset="0"/>
                  <a:cs typeface="Times New Roman" panose="02020603050405020304" pitchFamily="18" charset="0"/>
                </a:endParaRPr>
              </a:p>
              <a:p>
                <a:pPr lvl="2">
                  <a:spcBef>
                    <a:spcPts val="495"/>
                  </a:spcBef>
                </a:pPr>
                <a:r>
                  <a:rPr lang="en-US" sz="2400" dirty="0">
                    <a:latin typeface="Times New Roman" panose="02020603050405020304" pitchFamily="18" charset="0"/>
                    <a:cs typeface="Times New Roman" panose="02020603050405020304" pitchFamily="18" charset="0"/>
                  </a:rPr>
                  <a:t>  = </a:t>
                </a:r>
                <a14:m>
                  <m:oMath xmlns:m="http://schemas.openxmlformats.org/officeDocument/2006/math">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 </m:t>
                        </m:r>
                      </m:e>
                    </m:nary>
                    <m:r>
                      <a:rPr lang="en-US" sz="2400" i="1">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(n-1)-0+1)n</a:t>
                </a:r>
              </a:p>
              <a:p>
                <a:pPr lvl="2">
                  <a:spcBef>
                    <a:spcPts val="495"/>
                  </a:spcBef>
                </a:pPr>
                <a:r>
                  <a:rPr lang="en-US" sz="2400" dirty="0">
                    <a:latin typeface="Times New Roman" panose="02020603050405020304" pitchFamily="18" charset="0"/>
                    <a:cs typeface="Times New Roman" panose="02020603050405020304" pitchFamily="18" charset="0"/>
                  </a:rPr>
                  <a:t>  = </a:t>
                </a:r>
                <a14:m>
                  <m:oMath xmlns:m="http://schemas.openxmlformats.org/officeDocument/2006/math">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pt-BR" sz="2400" i="1">
                            <a:latin typeface="Cambria Math" panose="02040503050406030204" pitchFamily="18" charset="0"/>
                          </a:rPr>
                          <m:t>=</m:t>
                        </m:r>
                        <m:r>
                          <a:rPr lang="en-US" sz="2400" i="1">
                            <a:latin typeface="Cambria Math" panose="02040503050406030204" pitchFamily="18" charset="0"/>
                          </a:rPr>
                          <m:t>0</m:t>
                        </m:r>
                      </m:sub>
                      <m:sup>
                        <m:r>
                          <a:rPr lang="pt-BR" sz="2400" i="1">
                            <a:latin typeface="Cambria Math" panose="02040503050406030204" pitchFamily="18" charset="0"/>
                          </a:rPr>
                          <m:t>𝑛</m:t>
                        </m:r>
                        <m:r>
                          <a:rPr lang="en-US" sz="2400" i="1">
                            <a:latin typeface="Cambria Math" panose="02040503050406030204" pitchFamily="18" charset="0"/>
                          </a:rPr>
                          <m:t>−1</m:t>
                        </m:r>
                      </m:sup>
                      <m:e>
                        <m:r>
                          <a:rPr lang="en-US" sz="2400" i="1">
                            <a:latin typeface="Cambria Math" panose="02040503050406030204" pitchFamily="18" charset="0"/>
                          </a:rPr>
                          <m:t> </m:t>
                        </m:r>
                      </m:e>
                    </m:nary>
                  </m:oMath>
                </a14:m>
                <a:r>
                  <a:rPr lang="en-US" sz="2400" dirty="0">
                    <a:latin typeface="Times New Roman" panose="02020603050405020304" pitchFamily="18" charset="0"/>
                    <a:cs typeface="Times New Roman" panose="02020603050405020304" pitchFamily="18" charset="0"/>
                  </a:rPr>
                  <a:t>n</a:t>
                </a:r>
                <a:r>
                  <a:rPr lang="en-US" sz="2400" baseline="30000" dirty="0">
                    <a:latin typeface="Times New Roman" panose="02020603050405020304" pitchFamily="18" charset="0"/>
                    <a:cs typeface="Times New Roman" panose="02020603050405020304" pitchFamily="18" charset="0"/>
                  </a:rPr>
                  <a:t>2</a:t>
                </a:r>
              </a:p>
              <a:p>
                <a:pPr lvl="2">
                  <a:spcBef>
                    <a:spcPts val="495"/>
                  </a:spcBef>
                </a:pPr>
                <a:r>
                  <a:rPr lang="en-US" sz="2400" dirty="0">
                    <a:latin typeface="Times New Roman" panose="02020603050405020304" pitchFamily="18" charset="0"/>
                    <a:cs typeface="Times New Roman" panose="02020603050405020304" pitchFamily="18" charset="0"/>
                  </a:rPr>
                  <a:t>  = n</a:t>
                </a:r>
                <a:r>
                  <a:rPr lang="en-US" sz="2400" baseline="30000" dirty="0">
                    <a:latin typeface="Times New Roman" panose="02020603050405020304" pitchFamily="18" charset="0"/>
                    <a:cs typeface="Times New Roman" panose="02020603050405020304" pitchFamily="18" charset="0"/>
                  </a:rPr>
                  <a:t>3</a:t>
                </a:r>
              </a:p>
              <a:p>
                <a:pPr lvl="2">
                  <a:spcBef>
                    <a:spcPts val="495"/>
                  </a:spcBef>
                </a:pPr>
                <a:r>
                  <a:rPr lang="en-US" sz="2400" dirty="0">
                    <a:latin typeface="Times New Roman" panose="02020603050405020304" pitchFamily="18" charset="0"/>
                    <a:cs typeface="Times New Roman" panose="02020603050405020304" pitchFamily="18" charset="0"/>
                  </a:rPr>
                  <a:t>Therefore, Time Complexity to compute matrix multiplication is Θ(n</a:t>
                </a:r>
                <a:r>
                  <a:rPr lang="en-US" sz="2400" baseline="30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a:t>
                </a:r>
              </a:p>
              <a:p>
                <a:pPr lvl="2">
                  <a:spcBef>
                    <a:spcPts val="495"/>
                  </a:spcBef>
                </a:pPr>
                <a:endParaRPr lang="en-US" sz="2400" baseline="30000" dirty="0">
                  <a:latin typeface="Times New Roman" panose="02020603050405020304" pitchFamily="18"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E6C2DBCC-822A-4D9B-AC48-BC413786723E}"/>
                  </a:ext>
                </a:extLst>
              </p:cNvPr>
              <p:cNvSpPr txBox="1">
                <a:spLocks noRot="1" noChangeAspect="1" noMove="1" noResize="1" noEditPoints="1" noAdjustHandles="1" noChangeArrowheads="1" noChangeShapeType="1" noTextEdit="1"/>
              </p:cNvSpPr>
              <p:nvPr/>
            </p:nvSpPr>
            <p:spPr>
              <a:xfrm>
                <a:off x="762000" y="533400"/>
                <a:ext cx="8991600" cy="5423985"/>
              </a:xfrm>
              <a:prstGeom prst="rect">
                <a:avLst/>
              </a:prstGeom>
              <a:blipFill>
                <a:blip r:embed="rId2"/>
                <a:stretch>
                  <a:fillRect l="-881" t="-900" r="-1492"/>
                </a:stretch>
              </a:blipFill>
            </p:spPr>
            <p:txBody>
              <a:bodyPr/>
              <a:lstStyle/>
              <a:p>
                <a:r>
                  <a:rPr lang="en-IN">
                    <a:noFill/>
                  </a:rPr>
                  <a:t> </a:t>
                </a:r>
              </a:p>
            </p:txBody>
          </p:sp>
        </mc:Fallback>
      </mc:AlternateContent>
    </p:spTree>
    <p:extLst>
      <p:ext uri="{BB962C8B-B14F-4D97-AF65-F5344CB8AC3E}">
        <p14:creationId xmlns:p14="http://schemas.microsoft.com/office/powerpoint/2010/main" val="4291918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70E4-3F27-4C5A-AE2F-B9AAE5F50534}"/>
              </a:ext>
            </a:extLst>
          </p:cNvPr>
          <p:cNvSpPr>
            <a:spLocks noGrp="1"/>
          </p:cNvSpPr>
          <p:nvPr>
            <p:ph type="title"/>
          </p:nvPr>
        </p:nvSpPr>
        <p:spPr>
          <a:xfrm>
            <a:off x="304800" y="304800"/>
            <a:ext cx="9052560" cy="406265"/>
          </a:xfrm>
        </p:spPr>
        <p:txBody>
          <a:bodyPr/>
          <a:lstStyle/>
          <a:p>
            <a:pPr algn="ctr"/>
            <a:r>
              <a:rPr kumimoji="1" lang="en-US" sz="2640" b="1" kern="1200" dirty="0">
                <a:solidFill>
                  <a:srgbClr val="002060"/>
                </a:solidFill>
              </a:rPr>
              <a:t>Algorithm : Linear Search</a:t>
            </a:r>
          </a:p>
        </p:txBody>
      </p:sp>
      <p:sp>
        <p:nvSpPr>
          <p:cNvPr id="3" name="Content Placeholder 2">
            <a:extLst>
              <a:ext uri="{FF2B5EF4-FFF2-40B4-BE49-F238E27FC236}">
                <a16:creationId xmlns:a16="http://schemas.microsoft.com/office/drawing/2014/main" id="{5ACCA256-40F4-4942-8C87-76D11EBC9792}"/>
              </a:ext>
            </a:extLst>
          </p:cNvPr>
          <p:cNvSpPr>
            <a:spLocks noGrp="1"/>
          </p:cNvSpPr>
          <p:nvPr>
            <p:ph idx="1"/>
          </p:nvPr>
        </p:nvSpPr>
        <p:spPr>
          <a:xfrm>
            <a:off x="1371600" y="1066800"/>
            <a:ext cx="7346061" cy="4217108"/>
          </a:xfrm>
        </p:spPr>
        <p:txBody>
          <a:bodyPr>
            <a:noAutofit/>
          </a:bodyPr>
          <a:lstStyle/>
          <a:p>
            <a:pPr>
              <a:spcBef>
                <a:spcPts val="495"/>
              </a:spcBef>
            </a:pPr>
            <a:r>
              <a:rPr lang="en-US" sz="2000" b="1" dirty="0">
                <a:solidFill>
                  <a:srgbClr val="CC00FF"/>
                </a:solidFill>
                <a:latin typeface="Times New Roman" panose="02020603050405020304" pitchFamily="18" charset="0"/>
                <a:cs typeface="Times New Roman" panose="02020603050405020304" pitchFamily="18" charset="0"/>
              </a:rPr>
              <a:t>Algorithm</a:t>
            </a:r>
            <a:r>
              <a:rPr lang="en-US" sz="2000" dirty="0">
                <a:latin typeface="Times New Roman" panose="02020603050405020304" pitchFamily="18" charset="0"/>
                <a:cs typeface="Times New Roman" panose="02020603050405020304" pitchFamily="18" charset="0"/>
              </a:rPr>
              <a:t>: Linear Search(K, a[],n)</a:t>
            </a:r>
          </a:p>
          <a:p>
            <a:pPr>
              <a:spcBef>
                <a:spcPts val="495"/>
              </a:spcBef>
            </a:pPr>
            <a:r>
              <a:rPr lang="en-US" sz="2000" dirty="0">
                <a:latin typeface="Times New Roman" panose="02020603050405020304" pitchFamily="18" charset="0"/>
                <a:cs typeface="Times New Roman" panose="02020603050405020304" pitchFamily="18" charset="0"/>
              </a:rPr>
              <a:t>//  </a:t>
            </a:r>
            <a:r>
              <a:rPr lang="en-US" sz="2000" b="1" dirty="0">
                <a:solidFill>
                  <a:srgbClr val="CC00FF"/>
                </a:solidFill>
                <a:latin typeface="Times New Roman" panose="02020603050405020304" pitchFamily="18" charset="0"/>
                <a:cs typeface="Times New Roman" panose="02020603050405020304" pitchFamily="18" charset="0"/>
              </a:rPr>
              <a:t>Purpose </a:t>
            </a:r>
            <a:r>
              <a:rPr lang="en-US" sz="2000" dirty="0">
                <a:latin typeface="Times New Roman" panose="02020603050405020304" pitchFamily="18" charset="0"/>
                <a:cs typeface="Times New Roman" panose="02020603050405020304" pitchFamily="18" charset="0"/>
              </a:rPr>
              <a:t>: Searches for a given value in a given array by sequential search</a:t>
            </a:r>
          </a:p>
          <a:p>
            <a:pPr>
              <a:spcBef>
                <a:spcPts val="495"/>
              </a:spcBef>
            </a:pPr>
            <a:r>
              <a:rPr lang="en-US" sz="2000" dirty="0">
                <a:latin typeface="Times New Roman" panose="02020603050405020304" pitchFamily="18" charset="0"/>
                <a:cs typeface="Times New Roman" panose="02020603050405020304" pitchFamily="18" charset="0"/>
              </a:rPr>
              <a:t>//  </a:t>
            </a:r>
            <a:r>
              <a:rPr lang="en-US" sz="2000" dirty="0">
                <a:solidFill>
                  <a:srgbClr val="CC00FF"/>
                </a:solidFill>
                <a:latin typeface="Times New Roman" panose="02020603050405020304" pitchFamily="18" charset="0"/>
                <a:cs typeface="Times New Roman" panose="02020603050405020304" pitchFamily="18" charset="0"/>
              </a:rPr>
              <a:t>Inputs:</a:t>
            </a:r>
          </a:p>
          <a:p>
            <a:pPr>
              <a:spcBef>
                <a:spcPts val="495"/>
              </a:spcBef>
            </a:pPr>
            <a:r>
              <a:rPr lang="en-US" sz="2000" dirty="0">
                <a:latin typeface="Times New Roman" panose="02020603050405020304" pitchFamily="18" charset="0"/>
                <a:cs typeface="Times New Roman" panose="02020603050405020304" pitchFamily="18" charset="0"/>
              </a:rPr>
              <a:t>//  n – The number of items present in the table</a:t>
            </a:r>
          </a:p>
          <a:p>
            <a:pPr>
              <a:spcBef>
                <a:spcPts val="495"/>
              </a:spcBef>
            </a:pPr>
            <a:r>
              <a:rPr lang="en-US" sz="2000" dirty="0">
                <a:latin typeface="Times New Roman" panose="02020603050405020304" pitchFamily="18" charset="0"/>
                <a:cs typeface="Times New Roman" panose="02020603050405020304" pitchFamily="18" charset="0"/>
              </a:rPr>
              <a:t>//  a – the elements of an array</a:t>
            </a:r>
          </a:p>
          <a:p>
            <a:pPr>
              <a:spcBef>
                <a:spcPts val="495"/>
              </a:spcBef>
            </a:pPr>
            <a:r>
              <a:rPr lang="en-US" sz="2000" dirty="0">
                <a:latin typeface="Times New Roman" panose="02020603050405020304" pitchFamily="18" charset="0"/>
                <a:cs typeface="Times New Roman" panose="02020603050405020304" pitchFamily="18" charset="0"/>
              </a:rPr>
              <a:t>//  K – the items to be searched in array</a:t>
            </a:r>
          </a:p>
          <a:p>
            <a:pPr>
              <a:spcBef>
                <a:spcPts val="495"/>
              </a:spcBef>
            </a:pPr>
            <a:r>
              <a:rPr lang="en-US" sz="2000" dirty="0">
                <a:latin typeface="Times New Roman" panose="02020603050405020304" pitchFamily="18" charset="0"/>
                <a:cs typeface="Times New Roman" panose="02020603050405020304" pitchFamily="18" charset="0"/>
              </a:rPr>
              <a:t>//  </a:t>
            </a:r>
            <a:r>
              <a:rPr lang="en-US" sz="2000" dirty="0">
                <a:solidFill>
                  <a:srgbClr val="CC00FF"/>
                </a:solidFill>
                <a:latin typeface="Times New Roman" panose="02020603050405020304" pitchFamily="18" charset="0"/>
                <a:cs typeface="Times New Roman" panose="02020603050405020304" pitchFamily="18" charset="0"/>
              </a:rPr>
              <a:t>Output</a:t>
            </a:r>
          </a:p>
          <a:p>
            <a:pPr>
              <a:spcBef>
                <a:spcPts val="495"/>
              </a:spcBef>
            </a:pPr>
            <a:r>
              <a:rPr lang="en-US" sz="2000" dirty="0">
                <a:latin typeface="Times New Roman" panose="02020603050405020304" pitchFamily="18" charset="0"/>
                <a:cs typeface="Times New Roman" panose="02020603050405020304" pitchFamily="18" charset="0"/>
              </a:rPr>
              <a:t>//  The index of the first element of a[] that matches K</a:t>
            </a:r>
          </a:p>
          <a:p>
            <a:pPr>
              <a:spcBef>
                <a:spcPts val="495"/>
              </a:spcBef>
            </a:pPr>
            <a:r>
              <a:rPr lang="en-US" sz="2000" dirty="0">
                <a:latin typeface="Times New Roman" panose="02020603050405020304" pitchFamily="18" charset="0"/>
                <a:cs typeface="Times New Roman" panose="02020603050405020304" pitchFamily="18" charset="0"/>
              </a:rPr>
              <a:t>      or -1 if there are no matching elements	</a:t>
            </a:r>
          </a:p>
          <a:p>
            <a:pPr>
              <a:spcBef>
                <a:spcPts val="495"/>
              </a:spcBef>
            </a:pPr>
            <a:endParaRPr lang="en-US" sz="2000" dirty="0">
              <a:latin typeface="Times New Roman" panose="02020603050405020304" pitchFamily="18" charset="0"/>
              <a:cs typeface="Times New Roman" panose="02020603050405020304" pitchFamily="18" charset="0"/>
            </a:endParaRPr>
          </a:p>
          <a:p>
            <a:pPr>
              <a:spcBef>
                <a:spcPts val="495"/>
              </a:spcBef>
            </a:pPr>
            <a:r>
              <a:rPr lang="en-US" sz="2000" dirty="0">
                <a:latin typeface="Times New Roman" panose="02020603050405020304" pitchFamily="18" charset="0"/>
                <a:cs typeface="Times New Roman" panose="02020603050405020304" pitchFamily="18" charset="0"/>
              </a:rPr>
              <a:t>	for(</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=0;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&lt;n-1;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a:t>
            </a:r>
          </a:p>
          <a:p>
            <a:pPr>
              <a:spcBef>
                <a:spcPts val="495"/>
              </a:spcBef>
            </a:pPr>
            <a:r>
              <a:rPr lang="en-US" sz="2000" dirty="0">
                <a:latin typeface="Times New Roman" panose="02020603050405020304" pitchFamily="18" charset="0"/>
                <a:cs typeface="Times New Roman" panose="02020603050405020304" pitchFamily="18" charset="0"/>
              </a:rPr>
              <a:t>		if(a[</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]==k)</a:t>
            </a:r>
          </a:p>
          <a:p>
            <a:pPr>
              <a:spcBef>
                <a:spcPts val="495"/>
              </a:spcBef>
            </a:pPr>
            <a:r>
              <a:rPr lang="en-US" sz="2000" dirty="0">
                <a:latin typeface="Times New Roman" panose="02020603050405020304" pitchFamily="18" charset="0"/>
                <a:cs typeface="Times New Roman" panose="02020603050405020304" pitchFamily="18" charset="0"/>
              </a:rPr>
              <a:t>		  return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p>
          <a:p>
            <a:pPr>
              <a:spcBef>
                <a:spcPts val="495"/>
              </a:spcBef>
            </a:pPr>
            <a:r>
              <a:rPr lang="en-US" sz="2000" dirty="0">
                <a:latin typeface="Times New Roman" panose="02020603050405020304" pitchFamily="18" charset="0"/>
                <a:cs typeface="Times New Roman" panose="02020603050405020304" pitchFamily="18" charset="0"/>
              </a:rPr>
              <a:t>		end if</a:t>
            </a:r>
          </a:p>
          <a:p>
            <a:pPr>
              <a:spcBef>
                <a:spcPts val="495"/>
              </a:spcBef>
            </a:pPr>
            <a:r>
              <a:rPr lang="en-US" sz="2000" dirty="0">
                <a:latin typeface="Times New Roman" panose="02020603050405020304" pitchFamily="18" charset="0"/>
                <a:cs typeface="Times New Roman" panose="02020603050405020304" pitchFamily="18" charset="0"/>
              </a:rPr>
              <a:t>	end for</a:t>
            </a:r>
          </a:p>
          <a:p>
            <a:pPr>
              <a:spcBef>
                <a:spcPts val="495"/>
              </a:spcBef>
            </a:pPr>
            <a:r>
              <a:rPr lang="en-US" sz="2000" dirty="0">
                <a:latin typeface="Times New Roman" panose="02020603050405020304" pitchFamily="18" charset="0"/>
                <a:cs typeface="Times New Roman" panose="02020603050405020304" pitchFamily="18" charset="0"/>
              </a:rPr>
              <a:t>	return -1;</a:t>
            </a:r>
          </a:p>
        </p:txBody>
      </p:sp>
    </p:spTree>
    <p:extLst>
      <p:ext uri="{BB962C8B-B14F-4D97-AF65-F5344CB8AC3E}">
        <p14:creationId xmlns:p14="http://schemas.microsoft.com/office/powerpoint/2010/main" val="24862508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9052560" cy="406265"/>
          </a:xfrm>
        </p:spPr>
        <p:txBody>
          <a:bodyPr/>
          <a:lstStyle/>
          <a:p>
            <a:pPr algn="ctr"/>
            <a:r>
              <a:rPr kumimoji="1" lang="en-US" sz="2640" b="1" kern="1200" dirty="0">
                <a:solidFill>
                  <a:srgbClr val="002060"/>
                </a:solidFill>
              </a:rPr>
              <a:t>Analysis : Linear Search</a:t>
            </a:r>
          </a:p>
        </p:txBody>
      </p:sp>
      <p:sp>
        <p:nvSpPr>
          <p:cNvPr id="3" name="Content Placeholder 2"/>
          <p:cNvSpPr>
            <a:spLocks noGrp="1"/>
          </p:cNvSpPr>
          <p:nvPr>
            <p:ph idx="1"/>
          </p:nvPr>
        </p:nvSpPr>
        <p:spPr>
          <a:xfrm>
            <a:off x="533400" y="1676400"/>
            <a:ext cx="9052560" cy="5355312"/>
          </a:xfrm>
        </p:spPr>
        <p:txBody>
          <a:bodyPr/>
          <a:lstStyle/>
          <a:p>
            <a:pPr marL="342900" indent="-34290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Decide a parameter indicating an input’s size. Here a parameter indicating an input size is number of elements in an array</a:t>
            </a:r>
          </a:p>
          <a:p>
            <a:pPr marL="342900" indent="-34290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Identify the algorithm’s basic operation, </a:t>
            </a:r>
            <a:r>
              <a:rPr lang="en-US" dirty="0" err="1">
                <a:latin typeface="Times New Roman" panose="02020603050405020304" pitchFamily="18" charset="0"/>
                <a:cs typeface="Times New Roman" panose="02020603050405020304" pitchFamily="18" charset="0"/>
              </a:rPr>
              <a:t>i.e</a:t>
            </a:r>
            <a:r>
              <a:rPr lang="en-US" dirty="0">
                <a:latin typeface="Times New Roman" panose="02020603050405020304" pitchFamily="18" charset="0"/>
                <a:cs typeface="Times New Roman" panose="02020603050405020304" pitchFamily="18" charset="0"/>
              </a:rPr>
              <a:t> if (a[</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]==key).</a:t>
            </a:r>
          </a:p>
          <a:p>
            <a:pPr marL="342900" indent="-34290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Here, number of times the basic operation execution depends on position of key value, hence best case, worst case and average case need to be calculated separately.</a:t>
            </a:r>
          </a:p>
          <a:p>
            <a:pPr lvl="1" algn="just">
              <a:lnSpc>
                <a:spcPct val="150000"/>
              </a:lnSpc>
            </a:pPr>
            <a:r>
              <a:rPr lang="en-US" sz="2400" dirty="0">
                <a:latin typeface="Times New Roman" panose="02020603050405020304" pitchFamily="18" charset="0"/>
                <a:cs typeface="Times New Roman" panose="02020603050405020304" pitchFamily="18" charset="0"/>
              </a:rPr>
              <a:t>Best case: </a:t>
            </a:r>
            <a:r>
              <a:rPr kumimoji="1" lang="en-GB"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a:t>
            </a:r>
            <a:r>
              <a:rPr kumimoji="1"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p>
          <a:p>
            <a:pPr lvl="1" algn="just">
              <a:lnSpc>
                <a:spcPct val="150000"/>
              </a:lnSpc>
            </a:pPr>
            <a:r>
              <a:rPr kumimoji="1"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Worst case: O(n)</a:t>
            </a:r>
            <a:endParaRPr lang="en-US" sz="2400" dirty="0">
              <a:latin typeface="Times New Roman" panose="02020603050405020304" pitchFamily="18" charset="0"/>
              <a:cs typeface="Times New Roman" panose="02020603050405020304" pitchFamily="18" charset="0"/>
            </a:endParaRPr>
          </a:p>
          <a:p>
            <a:pPr lvl="1" algn="just">
              <a:lnSpc>
                <a:spcPct val="150000"/>
              </a:lnSpc>
            </a:pPr>
            <a:r>
              <a:rPr lang="en-US" sz="2400" dirty="0">
                <a:latin typeface="Times New Roman" panose="02020603050405020304" pitchFamily="18" charset="0"/>
                <a:cs typeface="Times New Roman" panose="02020603050405020304" pitchFamily="18" charset="0"/>
              </a:rPr>
              <a:t>Average Case: </a:t>
            </a:r>
            <a:r>
              <a:rPr kumimoji="1" lang="en-US" sz="2400" b="1" kern="1200" dirty="0">
                <a:latin typeface="Times New Roman" panose="02020603050405020304" pitchFamily="18" charset="0"/>
                <a:cs typeface="Times New Roman" panose="02020603050405020304" pitchFamily="18" charset="0"/>
              </a:rPr>
              <a:t>O(n)</a:t>
            </a: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826964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9052560" cy="6032421"/>
          </a:xfrm>
        </p:spPr>
        <p:txBody>
          <a:bodyPr/>
          <a:lstStyle/>
          <a:p>
            <a:r>
              <a:rPr lang="en-IN" sz="1980"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Let:</a:t>
            </a:r>
          </a:p>
          <a:p>
            <a:r>
              <a:rPr lang="en-IN" b="1" dirty="0">
                <a:latin typeface="Times New Roman" panose="02020603050405020304" pitchFamily="18" charset="0"/>
                <a:cs typeface="Times New Roman" panose="02020603050405020304" pitchFamily="18" charset="0"/>
              </a:rPr>
              <a:t>	n</a:t>
            </a:r>
            <a:r>
              <a:rPr lang="en-IN" dirty="0">
                <a:latin typeface="Times New Roman" panose="02020603050405020304" pitchFamily="18" charset="0"/>
                <a:cs typeface="Times New Roman" panose="02020603050405020304" pitchFamily="18" charset="0"/>
              </a:rPr>
              <a:t> be the number of elements in the array.</a:t>
            </a:r>
          </a:p>
          <a:p>
            <a:r>
              <a:rPr lang="en-IN" dirty="0">
                <a:latin typeface="Times New Roman" panose="02020603050405020304" pitchFamily="18" charset="0"/>
                <a:cs typeface="Times New Roman" panose="02020603050405020304" pitchFamily="18" charset="0"/>
              </a:rPr>
              <a:t>	The search key is equally likely to be at any position in the array.</a:t>
            </a:r>
          </a:p>
          <a:p>
            <a:r>
              <a:rPr lang="en-IN" dirty="0">
                <a:latin typeface="Times New Roman" panose="02020603050405020304" pitchFamily="18" charset="0"/>
                <a:cs typeface="Times New Roman" panose="02020603050405020304" pitchFamily="18" charset="0"/>
              </a:rPr>
              <a:t>	Each comparison takes constant time O(1).</a:t>
            </a:r>
          </a:p>
          <a:p>
            <a:r>
              <a:rPr lang="en-IN" b="1" dirty="0">
                <a:latin typeface="Times New Roman" panose="02020603050405020304" pitchFamily="18" charset="0"/>
                <a:cs typeface="Times New Roman" panose="02020603050405020304" pitchFamily="18" charset="0"/>
              </a:rPr>
              <a:t>    Number of Comparisons</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	If the element is </a:t>
            </a:r>
            <a:r>
              <a:rPr lang="en-IN" b="1" dirty="0">
                <a:latin typeface="Times New Roman" panose="02020603050405020304" pitchFamily="18" charset="0"/>
                <a:cs typeface="Times New Roman" panose="02020603050405020304" pitchFamily="18" charset="0"/>
              </a:rPr>
              <a:t>at the first position</a:t>
            </a:r>
            <a:r>
              <a:rPr lang="en-IN" dirty="0">
                <a:latin typeface="Times New Roman" panose="02020603050405020304" pitchFamily="18" charset="0"/>
                <a:cs typeface="Times New Roman" panose="02020603050405020304" pitchFamily="18" charset="0"/>
              </a:rPr>
              <a:t>, we make </a:t>
            </a:r>
            <a:r>
              <a:rPr lang="en-IN" b="1" dirty="0">
                <a:latin typeface="Times New Roman" panose="02020603050405020304" pitchFamily="18" charset="0"/>
                <a:cs typeface="Times New Roman" panose="02020603050405020304" pitchFamily="18" charset="0"/>
              </a:rPr>
              <a:t>1 comparison</a:t>
            </a:r>
            <a:r>
              <a:rPr lang="en-IN" dirty="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	If the element is </a:t>
            </a:r>
            <a:r>
              <a:rPr lang="en-IN" b="1" dirty="0">
                <a:latin typeface="Times New Roman" panose="02020603050405020304" pitchFamily="18" charset="0"/>
                <a:cs typeface="Times New Roman" panose="02020603050405020304" pitchFamily="18" charset="0"/>
              </a:rPr>
              <a:t>at the second position</a:t>
            </a:r>
            <a:r>
              <a:rPr lang="en-IN" dirty="0">
                <a:latin typeface="Times New Roman" panose="02020603050405020304" pitchFamily="18" charset="0"/>
                <a:cs typeface="Times New Roman" panose="02020603050405020304" pitchFamily="18" charset="0"/>
              </a:rPr>
              <a:t>, we make </a:t>
            </a:r>
            <a:r>
              <a:rPr lang="en-IN" b="1" dirty="0">
                <a:latin typeface="Times New Roman" panose="02020603050405020304" pitchFamily="18" charset="0"/>
                <a:cs typeface="Times New Roman" panose="02020603050405020304" pitchFamily="18" charset="0"/>
              </a:rPr>
              <a:t>2 comparisons</a:t>
            </a:r>
            <a:r>
              <a:rPr lang="en-IN" dirty="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	If the element is </a:t>
            </a:r>
            <a:r>
              <a:rPr lang="en-IN" b="1" dirty="0">
                <a:latin typeface="Times New Roman" panose="02020603050405020304" pitchFamily="18" charset="0"/>
                <a:cs typeface="Times New Roman" panose="02020603050405020304" pitchFamily="18" charset="0"/>
              </a:rPr>
              <a:t>at the third position</a:t>
            </a:r>
            <a:r>
              <a:rPr lang="en-IN" dirty="0">
                <a:latin typeface="Times New Roman" panose="02020603050405020304" pitchFamily="18" charset="0"/>
                <a:cs typeface="Times New Roman" panose="02020603050405020304" pitchFamily="18" charset="0"/>
              </a:rPr>
              <a:t>, we make </a:t>
            </a:r>
            <a:r>
              <a:rPr lang="en-IN" b="1" dirty="0">
                <a:latin typeface="Times New Roman" panose="02020603050405020304" pitchFamily="18" charset="0"/>
                <a:cs typeface="Times New Roman" panose="02020603050405020304" pitchFamily="18" charset="0"/>
              </a:rPr>
              <a:t>3 comparisons</a:t>
            </a:r>
            <a:r>
              <a:rPr lang="en-IN" dirty="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	…</a:t>
            </a:r>
          </a:p>
          <a:p>
            <a:r>
              <a:rPr lang="en-IN" dirty="0">
                <a:latin typeface="Times New Roman" panose="02020603050405020304" pitchFamily="18" charset="0"/>
                <a:cs typeface="Times New Roman" panose="02020603050405020304" pitchFamily="18" charset="0"/>
              </a:rPr>
              <a:t>	If the element is </a:t>
            </a:r>
            <a:r>
              <a:rPr lang="en-IN" b="1" dirty="0">
                <a:latin typeface="Times New Roman" panose="02020603050405020304" pitchFamily="18" charset="0"/>
                <a:cs typeface="Times New Roman" panose="02020603050405020304" pitchFamily="18" charset="0"/>
              </a:rPr>
              <a:t>at the last position (nth position)</a:t>
            </a:r>
            <a:r>
              <a:rPr lang="en-IN" dirty="0">
                <a:latin typeface="Times New Roman" panose="02020603050405020304" pitchFamily="18" charset="0"/>
                <a:cs typeface="Times New Roman" panose="02020603050405020304" pitchFamily="18" charset="0"/>
              </a:rPr>
              <a:t>, we make </a:t>
            </a:r>
            <a:r>
              <a:rPr lang="en-IN" b="1" dirty="0">
                <a:latin typeface="Times New Roman" panose="02020603050405020304" pitchFamily="18" charset="0"/>
                <a:cs typeface="Times New Roman" panose="02020603050405020304" pitchFamily="18" charset="0"/>
              </a:rPr>
              <a:t>n 	comparisons</a:t>
            </a:r>
            <a:r>
              <a:rPr lang="en-IN" dirty="0">
                <a:latin typeface="Times New Roman" panose="02020603050405020304" pitchFamily="18" charset="0"/>
                <a:cs typeface="Times New Roman" panose="02020603050405020304" pitchFamily="18" charset="0"/>
              </a:rPr>
              <a:t>.</a:t>
            </a:r>
          </a:p>
          <a:p>
            <a:endParaRPr lang="en-IN" dirty="0">
              <a:latin typeface="Times New Roman" panose="02020603050405020304" pitchFamily="18" charset="0"/>
              <a:cs typeface="Times New Roman" panose="02020603050405020304" pitchFamily="18" charset="0"/>
            </a:endParaRPr>
          </a:p>
          <a:p>
            <a:pPr algn="just"/>
            <a:r>
              <a:rPr lang="en-IN" dirty="0">
                <a:latin typeface="Times New Roman" panose="02020603050405020304" pitchFamily="18" charset="0"/>
                <a:cs typeface="Times New Roman" panose="02020603050405020304" pitchFamily="18" charset="0"/>
              </a:rPr>
              <a:t>Since we assume the search key is equally likely to be at any position, the average number of comparisons is the </a:t>
            </a:r>
            <a:r>
              <a:rPr lang="en-IN" b="1" dirty="0">
                <a:latin typeface="Times New Roman" panose="02020603050405020304" pitchFamily="18" charset="0"/>
                <a:cs typeface="Times New Roman" panose="02020603050405020304" pitchFamily="18" charset="0"/>
              </a:rPr>
              <a:t>expected value (E)</a:t>
            </a:r>
            <a:r>
              <a:rPr lang="en-IN" dirty="0">
                <a:latin typeface="Times New Roman" panose="02020603050405020304" pitchFamily="18" charset="0"/>
                <a:cs typeface="Times New Roman" panose="02020603050405020304" pitchFamily="18" charset="0"/>
              </a:rPr>
              <a:t> of the number of comparisons required.</a:t>
            </a:r>
          </a:p>
          <a:p>
            <a:endParaRPr lang="en-IN" sz="3200" dirty="0"/>
          </a:p>
        </p:txBody>
      </p:sp>
      <p:sp>
        <p:nvSpPr>
          <p:cNvPr id="4" name="Title 1"/>
          <p:cNvSpPr>
            <a:spLocks noGrp="1"/>
          </p:cNvSpPr>
          <p:nvPr>
            <p:ph type="title"/>
          </p:nvPr>
        </p:nvSpPr>
        <p:spPr>
          <a:xfrm>
            <a:off x="381000" y="533400"/>
            <a:ext cx="9052560" cy="406265"/>
          </a:xfrm>
        </p:spPr>
        <p:txBody>
          <a:bodyPr/>
          <a:lstStyle/>
          <a:p>
            <a:pPr algn="ctr"/>
            <a:r>
              <a:rPr kumimoji="1" lang="en-US" sz="2640" b="1" kern="1200" dirty="0">
                <a:solidFill>
                  <a:srgbClr val="002060"/>
                </a:solidFill>
              </a:rPr>
              <a:t>Average case Analysis of Linear Search</a:t>
            </a:r>
          </a:p>
        </p:txBody>
      </p:sp>
    </p:spTree>
    <p:extLst>
      <p:ext uri="{BB962C8B-B14F-4D97-AF65-F5344CB8AC3E}">
        <p14:creationId xmlns:p14="http://schemas.microsoft.com/office/powerpoint/2010/main" val="41397467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384584"/>
            <a:ext cx="7082028" cy="4990597"/>
          </a:xfrm>
        </p:spPr>
        <p:txBody>
          <a:bodyPr/>
          <a:lstStyle/>
          <a:p>
            <a:r>
              <a:rPr lang="en-IN" sz="1980" b="1" dirty="0">
                <a:latin typeface="Times New Roman" panose="02020603050405020304" pitchFamily="18" charset="0"/>
                <a:cs typeface="Times New Roman" panose="02020603050405020304" pitchFamily="18" charset="0"/>
              </a:rPr>
              <a:t>Expected Number of Comparisons</a:t>
            </a:r>
            <a:endParaRPr lang="en-IN" sz="1980" dirty="0">
              <a:latin typeface="Times New Roman" panose="02020603050405020304" pitchFamily="18" charset="0"/>
              <a:cs typeface="Times New Roman" panose="02020603050405020304" pitchFamily="18" charset="0"/>
            </a:endParaRPr>
          </a:p>
          <a:p>
            <a:r>
              <a:rPr lang="en-IN" sz="1980" dirty="0">
                <a:latin typeface="Times New Roman" panose="02020603050405020304" pitchFamily="18" charset="0"/>
                <a:cs typeface="Times New Roman" panose="02020603050405020304" pitchFamily="18" charset="0"/>
              </a:rPr>
              <a:t>The expected number of comparisons for a successful search is:</a:t>
            </a:r>
          </a:p>
          <a:p>
            <a:endParaRPr lang="en-IN" dirty="0"/>
          </a:p>
          <a:p>
            <a:endParaRPr lang="en-IN" sz="1980" dirty="0">
              <a:latin typeface="Times New Roman" panose="02020603050405020304" pitchFamily="18" charset="0"/>
              <a:cs typeface="Times New Roman" panose="02020603050405020304" pitchFamily="18" charset="0"/>
            </a:endParaRPr>
          </a:p>
          <a:p>
            <a:r>
              <a:rPr lang="en-IN" sz="1980" dirty="0">
                <a:latin typeface="Times New Roman" panose="02020603050405020304" pitchFamily="18" charset="0"/>
                <a:cs typeface="Times New Roman" panose="02020603050405020304" pitchFamily="18" charset="0"/>
              </a:rPr>
              <a:t>Using the formula for the sum of the first n natural numbers:</a:t>
            </a:r>
          </a:p>
          <a:p>
            <a:endParaRPr lang="en-GB" sz="1980" dirty="0">
              <a:latin typeface="Times New Roman" panose="02020603050405020304" pitchFamily="18" charset="0"/>
              <a:cs typeface="Times New Roman" panose="02020603050405020304" pitchFamily="18" charset="0"/>
            </a:endParaRPr>
          </a:p>
          <a:p>
            <a:endParaRPr lang="en-GB" sz="1980" dirty="0">
              <a:latin typeface="Times New Roman" panose="02020603050405020304" pitchFamily="18" charset="0"/>
              <a:cs typeface="Times New Roman" panose="02020603050405020304" pitchFamily="18" charset="0"/>
            </a:endParaRPr>
          </a:p>
          <a:p>
            <a:endParaRPr lang="en-GB" sz="1980" dirty="0">
              <a:latin typeface="Times New Roman" panose="02020603050405020304" pitchFamily="18" charset="0"/>
              <a:cs typeface="Times New Roman" panose="02020603050405020304" pitchFamily="18" charset="0"/>
            </a:endParaRPr>
          </a:p>
          <a:p>
            <a:endParaRPr lang="en-GB" sz="1980" dirty="0">
              <a:latin typeface="Times New Roman" panose="02020603050405020304" pitchFamily="18" charset="0"/>
              <a:cs typeface="Times New Roman" panose="02020603050405020304" pitchFamily="18" charset="0"/>
            </a:endParaRPr>
          </a:p>
          <a:p>
            <a:endParaRPr lang="en-IN" sz="1980" b="1" dirty="0">
              <a:latin typeface="Times New Roman" panose="02020603050405020304" pitchFamily="18" charset="0"/>
              <a:cs typeface="Times New Roman" panose="02020603050405020304" pitchFamily="18" charset="0"/>
            </a:endParaRPr>
          </a:p>
          <a:p>
            <a:endParaRPr lang="en-IN" sz="1980" b="1" dirty="0">
              <a:latin typeface="Times New Roman" panose="02020603050405020304" pitchFamily="18" charset="0"/>
              <a:cs typeface="Times New Roman" panose="02020603050405020304" pitchFamily="18" charset="0"/>
            </a:endParaRPr>
          </a:p>
          <a:p>
            <a:r>
              <a:rPr lang="en-IN" sz="1980" b="1" dirty="0">
                <a:latin typeface="Times New Roman" panose="02020603050405020304" pitchFamily="18" charset="0"/>
                <a:cs typeface="Times New Roman" panose="02020603050405020304" pitchFamily="18" charset="0"/>
              </a:rPr>
              <a:t>Asymptotic Complexity</a:t>
            </a:r>
          </a:p>
          <a:p>
            <a:r>
              <a:rPr lang="en-IN" sz="1980" dirty="0">
                <a:latin typeface="Times New Roman" panose="02020603050405020304" pitchFamily="18" charset="0"/>
                <a:cs typeface="Times New Roman" panose="02020603050405020304" pitchFamily="18" charset="0"/>
              </a:rPr>
              <a:t>Since Big-O notation ignores constants and lower-order terms:</a:t>
            </a:r>
          </a:p>
          <a:p>
            <a:endParaRPr lang="en-IN" sz="1980" b="1" dirty="0">
              <a:latin typeface="Times New Roman" panose="02020603050405020304" pitchFamily="18" charset="0"/>
              <a:cs typeface="Times New Roman" panose="02020603050405020304" pitchFamily="18" charset="0"/>
            </a:endParaRPr>
          </a:p>
          <a:p>
            <a:endParaRPr lang="en-IN" sz="1980" dirty="0">
              <a:latin typeface="Times New Roman" panose="02020603050405020304" pitchFamily="18" charset="0"/>
              <a:cs typeface="Times New Roman" panose="02020603050405020304" pitchFamily="18" charset="0"/>
            </a:endParaRPr>
          </a:p>
          <a:p>
            <a:endParaRPr lang="en-IN" sz="2310" dirty="0"/>
          </a:p>
        </p:txBody>
      </p:sp>
      <p:pic>
        <p:nvPicPr>
          <p:cNvPr id="4" name="Picture 3"/>
          <p:cNvPicPr/>
          <p:nvPr/>
        </p:nvPicPr>
        <p:blipFill>
          <a:blip r:embed="rId2"/>
          <a:stretch>
            <a:fillRect/>
          </a:stretch>
        </p:blipFill>
        <p:spPr>
          <a:xfrm>
            <a:off x="2198559" y="1968489"/>
            <a:ext cx="2068641" cy="641544"/>
          </a:xfrm>
          <a:prstGeom prst="rect">
            <a:avLst/>
          </a:prstGeom>
        </p:spPr>
      </p:pic>
      <p:pic>
        <p:nvPicPr>
          <p:cNvPr id="5" name="Picture 4"/>
          <p:cNvPicPr>
            <a:picLocks noChangeAspect="1"/>
          </p:cNvPicPr>
          <p:nvPr/>
        </p:nvPicPr>
        <p:blipFill>
          <a:blip r:embed="rId3"/>
          <a:stretch>
            <a:fillRect/>
          </a:stretch>
        </p:blipFill>
        <p:spPr>
          <a:xfrm>
            <a:off x="2057400" y="3022172"/>
            <a:ext cx="2849060" cy="1778428"/>
          </a:xfrm>
          <a:prstGeom prst="rect">
            <a:avLst/>
          </a:prstGeom>
        </p:spPr>
      </p:pic>
      <p:pic>
        <p:nvPicPr>
          <p:cNvPr id="7" name="Picture 6"/>
          <p:cNvPicPr/>
          <p:nvPr/>
        </p:nvPicPr>
        <p:blipFill>
          <a:blip r:embed="rId4"/>
          <a:stretch>
            <a:fillRect/>
          </a:stretch>
        </p:blipFill>
        <p:spPr>
          <a:xfrm>
            <a:off x="1623743" y="5510605"/>
            <a:ext cx="1783002" cy="587177"/>
          </a:xfrm>
          <a:prstGeom prst="rect">
            <a:avLst/>
          </a:prstGeom>
        </p:spPr>
      </p:pic>
      <p:sp>
        <p:nvSpPr>
          <p:cNvPr id="8" name="Rectangle 7"/>
          <p:cNvSpPr/>
          <p:nvPr/>
        </p:nvSpPr>
        <p:spPr>
          <a:xfrm>
            <a:off x="3733800" y="5612017"/>
            <a:ext cx="3570208" cy="388696"/>
          </a:xfrm>
          <a:prstGeom prst="rect">
            <a:avLst/>
          </a:prstGeom>
        </p:spPr>
        <p:txBody>
          <a:bodyPr wrap="none">
            <a:spAutoFit/>
          </a:bodyPr>
          <a:lstStyle/>
          <a:p>
            <a:pPr>
              <a:lnSpc>
                <a:spcPct val="107000"/>
              </a:lnSpc>
              <a:spcAft>
                <a:spcPts val="660"/>
              </a:spcAft>
            </a:pPr>
            <a:r>
              <a:rPr lang="en-IN" sz="1485" dirty="0">
                <a:latin typeface="Times New Roman" panose="02020603050405020304" pitchFamily="18" charset="0"/>
                <a:ea typeface="Times New Roman" panose="02020603050405020304" pitchFamily="18" charset="0"/>
                <a:cs typeface="Times New Roman" panose="02020603050405020304" pitchFamily="18" charset="0"/>
              </a:rPr>
              <a:t>In Big-O notation, we drop constants: </a:t>
            </a:r>
            <a:r>
              <a:rPr lang="en-IN" b="1" dirty="0">
                <a:solidFill>
                  <a:srgbClr val="990033"/>
                </a:solidFill>
                <a:latin typeface="Times New Roman" panose="02020603050405020304" pitchFamily="18" charset="0"/>
                <a:ea typeface="Times New Roman" panose="02020603050405020304" pitchFamily="18" charset="0"/>
                <a:cs typeface="Times New Roman" panose="02020603050405020304" pitchFamily="18" charset="0"/>
              </a:rPr>
              <a:t>O(n)</a:t>
            </a:r>
            <a:endParaRPr lang="en-IN" sz="1320" b="1" dirty="0">
              <a:solidFill>
                <a:srgbClr val="99003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533400" y="700965"/>
            <a:ext cx="9052560" cy="406265"/>
          </a:xfrm>
        </p:spPr>
        <p:txBody>
          <a:bodyPr/>
          <a:lstStyle/>
          <a:p>
            <a:pPr algn="ctr"/>
            <a:r>
              <a:rPr kumimoji="1" lang="en-US" sz="2640" b="1" kern="1200" dirty="0">
                <a:solidFill>
                  <a:srgbClr val="002060"/>
                </a:solidFill>
              </a:rPr>
              <a:t>Average case Analysis of Linear Search (Contd.)</a:t>
            </a:r>
          </a:p>
        </p:txBody>
      </p:sp>
    </p:spTree>
    <p:extLst>
      <p:ext uri="{BB962C8B-B14F-4D97-AF65-F5344CB8AC3E}">
        <p14:creationId xmlns:p14="http://schemas.microsoft.com/office/powerpoint/2010/main" val="9331367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63881-F44B-4699-5C0D-9F23FCFF0043}"/>
              </a:ext>
            </a:extLst>
          </p:cNvPr>
          <p:cNvSpPr>
            <a:spLocks noGrp="1"/>
          </p:cNvSpPr>
          <p:nvPr>
            <p:ph type="title"/>
          </p:nvPr>
        </p:nvSpPr>
        <p:spPr>
          <a:xfrm>
            <a:off x="763270" y="733044"/>
            <a:ext cx="8531860" cy="461665"/>
          </a:xfrm>
        </p:spPr>
        <p:txBody>
          <a:bodyPr/>
          <a:lstStyle/>
          <a:p>
            <a:pPr algn="ctr"/>
            <a:r>
              <a:rPr kumimoji="1" lang="en-US" altLang="en-US" sz="3000" b="1" kern="1200" dirty="0">
                <a:solidFill>
                  <a:srgbClr val="002060"/>
                </a:solidFill>
              </a:rPr>
              <a:t>Mathematical Analysis of Recursive Algorithms</a:t>
            </a:r>
            <a:endParaRPr kumimoji="1" lang="en-IN" sz="3000" b="1" kern="1200" dirty="0">
              <a:solidFill>
                <a:srgbClr val="002060"/>
              </a:solidFill>
            </a:endParaRPr>
          </a:p>
        </p:txBody>
      </p:sp>
      <p:sp>
        <p:nvSpPr>
          <p:cNvPr id="3" name="Text Placeholder 2">
            <a:extLst>
              <a:ext uri="{FF2B5EF4-FFF2-40B4-BE49-F238E27FC236}">
                <a16:creationId xmlns:a16="http://schemas.microsoft.com/office/drawing/2014/main" id="{4931EACD-7DA1-7310-8F5B-511C0767F78A}"/>
              </a:ext>
            </a:extLst>
          </p:cNvPr>
          <p:cNvSpPr>
            <a:spLocks noGrp="1"/>
          </p:cNvSpPr>
          <p:nvPr>
            <p:ph type="body" idx="1"/>
          </p:nvPr>
        </p:nvSpPr>
        <p:spPr>
          <a:xfrm>
            <a:off x="763270" y="1828800"/>
            <a:ext cx="8531860" cy="4850559"/>
          </a:xfrm>
        </p:spPr>
        <p:txBody>
          <a:bodyPr/>
          <a:lstStyle/>
          <a:p>
            <a:pPr marL="342900" indent="-342900" algn="just">
              <a:lnSpc>
                <a:spcPct val="80000"/>
              </a:lnSpc>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Decide on  a parameter indicating an input’s size.</a:t>
            </a:r>
          </a:p>
          <a:p>
            <a:pPr marL="342900" indent="-342900" algn="just">
              <a:lnSpc>
                <a:spcPct val="80000"/>
              </a:lnSpc>
              <a:buFont typeface="Arial" panose="020B0604020202020204" pitchFamily="34" charset="0"/>
              <a:buChar char="•"/>
            </a:pPr>
            <a:endParaRPr lang="en-US" altLang="en-US" sz="2600" dirty="0">
              <a:latin typeface="Times New Roman" panose="02020603050405020304" pitchFamily="18" charset="0"/>
              <a:cs typeface="Times New Roman" panose="02020603050405020304" pitchFamily="18" charset="0"/>
            </a:endParaRPr>
          </a:p>
          <a:p>
            <a:pPr marL="342900" indent="-342900" algn="just">
              <a:lnSpc>
                <a:spcPct val="80000"/>
              </a:lnSpc>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Identify the algorithm’s basic operation. </a:t>
            </a:r>
          </a:p>
          <a:p>
            <a:pPr marL="342900" indent="-342900" algn="just">
              <a:lnSpc>
                <a:spcPct val="80000"/>
              </a:lnSpc>
              <a:buFont typeface="Arial" panose="020B0604020202020204" pitchFamily="34" charset="0"/>
              <a:buChar char="•"/>
            </a:pPr>
            <a:endParaRPr lang="en-US" altLang="en-US" sz="2600" dirty="0">
              <a:latin typeface="Times New Roman" panose="02020603050405020304" pitchFamily="18" charset="0"/>
              <a:cs typeface="Times New Roman" panose="02020603050405020304" pitchFamily="18" charset="0"/>
            </a:endParaRPr>
          </a:p>
          <a:p>
            <a:pPr marL="342900" indent="-342900" algn="just">
              <a:lnSpc>
                <a:spcPct val="80000"/>
              </a:lnSpc>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Check whether the number of times the basic op. is executed may vary on different inputs of the same size.  (If it may, the worst, average, and best cases must be investigated separately.)</a:t>
            </a:r>
          </a:p>
          <a:p>
            <a:pPr marL="342900" indent="-342900" algn="just">
              <a:lnSpc>
                <a:spcPct val="80000"/>
              </a:lnSpc>
              <a:buFont typeface="Arial" panose="020B0604020202020204" pitchFamily="34" charset="0"/>
              <a:buChar char="•"/>
            </a:pPr>
            <a:endParaRPr lang="en-US" altLang="en-US" sz="2600" dirty="0">
              <a:latin typeface="Times New Roman" panose="02020603050405020304" pitchFamily="18" charset="0"/>
              <a:cs typeface="Times New Roman" panose="02020603050405020304" pitchFamily="18" charset="0"/>
            </a:endParaRPr>
          </a:p>
          <a:p>
            <a:pPr marL="342900" indent="-342900" algn="just">
              <a:lnSpc>
                <a:spcPct val="80000"/>
              </a:lnSpc>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Set up a recurrence relation with an appropriate initial condition expressing the number of times the basic op. is executed.</a:t>
            </a:r>
          </a:p>
          <a:p>
            <a:pPr marL="342900" indent="-342900" algn="just">
              <a:lnSpc>
                <a:spcPct val="80000"/>
              </a:lnSpc>
              <a:buFont typeface="Arial" panose="020B0604020202020204" pitchFamily="34" charset="0"/>
              <a:buChar char="•"/>
            </a:pPr>
            <a:endParaRPr lang="en-US" altLang="en-US" sz="2600" dirty="0">
              <a:latin typeface="Times New Roman" panose="02020603050405020304" pitchFamily="18" charset="0"/>
              <a:cs typeface="Times New Roman" panose="02020603050405020304" pitchFamily="18" charset="0"/>
            </a:endParaRPr>
          </a:p>
          <a:p>
            <a:pPr marL="342900" indent="-342900" algn="just">
              <a:lnSpc>
                <a:spcPct val="80000"/>
              </a:lnSpc>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Solve the recurrence (or, at the very least, establish its solution’s order of growth) by backward substitutions or another method.</a:t>
            </a:r>
          </a:p>
          <a:p>
            <a:endParaRPr lang="en-IN" dirty="0"/>
          </a:p>
        </p:txBody>
      </p:sp>
    </p:spTree>
    <p:extLst>
      <p:ext uri="{BB962C8B-B14F-4D97-AF65-F5344CB8AC3E}">
        <p14:creationId xmlns:p14="http://schemas.microsoft.com/office/powerpoint/2010/main" val="13695855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B804-411B-27F8-5D94-C16935C0D65C}"/>
              </a:ext>
            </a:extLst>
          </p:cNvPr>
          <p:cNvSpPr>
            <a:spLocks noGrp="1"/>
          </p:cNvSpPr>
          <p:nvPr>
            <p:ph type="title"/>
          </p:nvPr>
        </p:nvSpPr>
        <p:spPr>
          <a:xfrm>
            <a:off x="763270" y="733044"/>
            <a:ext cx="8531860" cy="461665"/>
          </a:xfrm>
        </p:spPr>
        <p:txBody>
          <a:bodyPr/>
          <a:lstStyle/>
          <a:p>
            <a:pPr algn="ctr"/>
            <a:r>
              <a:rPr kumimoji="1" lang="en-US" altLang="en-US" sz="3000" b="1" kern="1200" dirty="0">
                <a:solidFill>
                  <a:srgbClr val="002060"/>
                </a:solidFill>
              </a:rPr>
              <a:t>Example 1: Recursive evaluation of n!</a:t>
            </a:r>
            <a:endParaRPr kumimoji="1" lang="en-IN" sz="3000" b="1" kern="1200" dirty="0">
              <a:solidFill>
                <a:srgbClr val="002060"/>
              </a:solidFill>
            </a:endParaRPr>
          </a:p>
        </p:txBody>
      </p:sp>
      <p:sp>
        <p:nvSpPr>
          <p:cNvPr id="3" name="Text Placeholder 2">
            <a:extLst>
              <a:ext uri="{FF2B5EF4-FFF2-40B4-BE49-F238E27FC236}">
                <a16:creationId xmlns:a16="http://schemas.microsoft.com/office/drawing/2014/main" id="{DC47E5CC-7B3B-71EE-6ECE-CC1E64616AC4}"/>
              </a:ext>
            </a:extLst>
          </p:cNvPr>
          <p:cNvSpPr>
            <a:spLocks noGrp="1"/>
          </p:cNvSpPr>
          <p:nvPr>
            <p:ph type="body" idx="1"/>
          </p:nvPr>
        </p:nvSpPr>
        <p:spPr>
          <a:xfrm>
            <a:off x="648335" y="1676400"/>
            <a:ext cx="8761730" cy="1255728"/>
          </a:xfrm>
        </p:spPr>
        <p:txBody>
          <a:bodyPr/>
          <a:lstStyle/>
          <a:p>
            <a:pPr>
              <a:lnSpc>
                <a:spcPct val="80000"/>
              </a:lnSpc>
              <a:buFont typeface="Monotype Sorts" pitchFamily="2" charset="2"/>
              <a:buNone/>
            </a:pPr>
            <a:r>
              <a:rPr lang="en-US" altLang="en-US" sz="2400" b="1" dirty="0">
                <a:solidFill>
                  <a:srgbClr val="002060"/>
                </a:solidFill>
                <a:latin typeface="Times New Roman" panose="02020603050405020304" pitchFamily="18" charset="0"/>
                <a:cs typeface="Times New Roman" panose="02020603050405020304" pitchFamily="18" charset="0"/>
              </a:rPr>
              <a:t>Definition:</a:t>
            </a:r>
            <a:r>
              <a:rPr lang="en-US" altLang="en-US" sz="2400" i="1" dirty="0">
                <a:latin typeface="Times New Roman" panose="02020603050405020304" pitchFamily="18" charset="0"/>
                <a:cs typeface="Times New Roman" panose="02020603050405020304" pitchFamily="18" charset="0"/>
              </a:rPr>
              <a:t> n </a:t>
            </a:r>
            <a:r>
              <a:rPr lang="en-US" altLang="en-US" sz="2400" dirty="0">
                <a:latin typeface="Times New Roman" panose="02020603050405020304" pitchFamily="18" charset="0"/>
                <a:cs typeface="Times New Roman" panose="02020603050405020304" pitchFamily="18" charset="0"/>
              </a:rPr>
              <a:t>! = 1 </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dirty="0">
                <a:latin typeface="Times New Roman" panose="02020603050405020304" pitchFamily="18" charset="0"/>
                <a:cs typeface="Times New Roman" panose="02020603050405020304" pitchFamily="18" charset="0"/>
              </a:rPr>
              <a:t> 2 </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i="1" dirty="0">
                <a:latin typeface="Times New Roman" panose="02020603050405020304" pitchFamily="18" charset="0"/>
                <a:cs typeface="Times New Roman" panose="02020603050405020304" pitchFamily="18" charset="0"/>
              </a:rPr>
              <a:t> … </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1) </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dirty="0">
                <a:latin typeface="Times New Roman" panose="02020603050405020304" pitchFamily="18" charset="0"/>
                <a:cs typeface="Times New Roman" panose="02020603050405020304" pitchFamily="18" charset="0"/>
              </a:rPr>
              <a:t> </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for </a:t>
            </a:r>
            <a:r>
              <a:rPr lang="en-US" altLang="en-US" sz="2400" i="1" dirty="0">
                <a:latin typeface="Times New Roman" panose="02020603050405020304" pitchFamily="18" charset="0"/>
                <a:cs typeface="Times New Roman" panose="02020603050405020304" pitchFamily="18" charset="0"/>
              </a:rPr>
              <a:t>n ≥ </a:t>
            </a:r>
            <a:r>
              <a:rPr lang="en-US" altLang="en-US" sz="2400" dirty="0">
                <a:latin typeface="Times New Roman" panose="02020603050405020304" pitchFamily="18" charset="0"/>
                <a:cs typeface="Times New Roman" panose="02020603050405020304" pitchFamily="18" charset="0"/>
              </a:rPr>
              <a:t>1  and  0! = 1</a:t>
            </a:r>
          </a:p>
          <a:p>
            <a:pPr>
              <a:lnSpc>
                <a:spcPct val="80000"/>
              </a:lnSpc>
            </a:pPr>
            <a:endParaRPr lang="en-US" altLang="en-US" sz="2400" u="sng" dirty="0">
              <a:latin typeface="Times New Roman" panose="02020603050405020304" pitchFamily="18" charset="0"/>
              <a:cs typeface="Times New Roman" panose="02020603050405020304" pitchFamily="18" charset="0"/>
            </a:endParaRPr>
          </a:p>
          <a:p>
            <a:pPr>
              <a:lnSpc>
                <a:spcPct val="80000"/>
              </a:lnSpc>
              <a:buFont typeface="Monotype Sorts" pitchFamily="2" charset="2"/>
              <a:buNone/>
            </a:pPr>
            <a:r>
              <a:rPr lang="en-US" altLang="en-US" sz="2400" b="1" dirty="0">
                <a:solidFill>
                  <a:srgbClr val="002060"/>
                </a:solidFill>
                <a:latin typeface="Times New Roman" panose="02020603050405020304" pitchFamily="18" charset="0"/>
                <a:cs typeface="Times New Roman" panose="02020603050405020304" pitchFamily="18" charset="0"/>
              </a:rPr>
              <a:t>Recursive definition of </a:t>
            </a:r>
            <a:r>
              <a:rPr lang="en-US" altLang="en-US" sz="2400" b="1" i="1" dirty="0">
                <a:solidFill>
                  <a:srgbClr val="002060"/>
                </a:solidFill>
                <a:latin typeface="Times New Roman" panose="02020603050405020304" pitchFamily="18" charset="0"/>
                <a:cs typeface="Times New Roman" panose="02020603050405020304" pitchFamily="18" charset="0"/>
              </a:rPr>
              <a:t>n</a:t>
            </a:r>
            <a:r>
              <a:rPr lang="en-US" altLang="en-US" sz="2400" b="1" dirty="0">
                <a:solidFill>
                  <a:srgbClr val="002060"/>
                </a:solidFill>
                <a:latin typeface="Times New Roman" panose="02020603050405020304" pitchFamily="18" charset="0"/>
                <a:cs typeface="Times New Roman" panose="02020603050405020304" pitchFamily="18" charset="0"/>
              </a:rPr>
              <a:t>!:  </a:t>
            </a:r>
            <a:r>
              <a:rPr lang="en-US" altLang="en-US" sz="2400" i="1" dirty="0">
                <a:latin typeface="Times New Roman" panose="02020603050405020304" pitchFamily="18" charset="0"/>
                <a:cs typeface="Times New Roman" panose="02020603050405020304" pitchFamily="18" charset="0"/>
              </a:rPr>
              <a:t>F</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 </a:t>
            </a:r>
            <a:r>
              <a:rPr lang="en-US" altLang="en-US" sz="2400" i="1" dirty="0">
                <a:latin typeface="Times New Roman" panose="02020603050405020304" pitchFamily="18" charset="0"/>
                <a:cs typeface="Times New Roman" panose="02020603050405020304" pitchFamily="18" charset="0"/>
              </a:rPr>
              <a:t>F</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1) </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dirty="0">
                <a:latin typeface="Times New Roman" panose="02020603050405020304" pitchFamily="18" charset="0"/>
                <a:cs typeface="Times New Roman" panose="02020603050405020304" pitchFamily="18" charset="0"/>
              </a:rPr>
              <a:t> </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for </a:t>
            </a:r>
            <a:r>
              <a:rPr lang="en-US" altLang="en-US" sz="2400" i="1" dirty="0">
                <a:latin typeface="Times New Roman" panose="02020603050405020304" pitchFamily="18" charset="0"/>
                <a:cs typeface="Times New Roman" panose="02020603050405020304" pitchFamily="18" charset="0"/>
              </a:rPr>
              <a:t>n ≥ </a:t>
            </a:r>
            <a:r>
              <a:rPr lang="en-US" altLang="en-US" sz="2400" dirty="0">
                <a:latin typeface="Times New Roman" panose="02020603050405020304" pitchFamily="18" charset="0"/>
                <a:cs typeface="Times New Roman" panose="02020603050405020304" pitchFamily="18" charset="0"/>
              </a:rPr>
              <a:t>1  and  </a:t>
            </a:r>
            <a:r>
              <a:rPr lang="en-US" altLang="en-US" sz="2400" i="1" dirty="0">
                <a:latin typeface="Times New Roman" panose="02020603050405020304" pitchFamily="18" charset="0"/>
                <a:cs typeface="Times New Roman" panose="02020603050405020304" pitchFamily="18" charset="0"/>
              </a:rPr>
              <a:t>F</a:t>
            </a:r>
            <a:r>
              <a:rPr lang="en-US" altLang="en-US" sz="2400" dirty="0">
                <a:latin typeface="Times New Roman" panose="02020603050405020304" pitchFamily="18" charset="0"/>
                <a:cs typeface="Times New Roman" panose="02020603050405020304" pitchFamily="18" charset="0"/>
              </a:rPr>
              <a:t>(0) = 1</a:t>
            </a:r>
            <a:endParaRPr lang="en-US" altLang="en-US" sz="2400" u="sng" dirty="0">
              <a:latin typeface="Times New Roman" panose="02020603050405020304" pitchFamily="18" charset="0"/>
              <a:cs typeface="Times New Roman" panose="02020603050405020304" pitchFamily="18" charset="0"/>
            </a:endParaRPr>
          </a:p>
          <a:p>
            <a:endParaRPr lang="en-IN" dirty="0"/>
          </a:p>
        </p:txBody>
      </p:sp>
      <p:pic>
        <p:nvPicPr>
          <p:cNvPr id="4" name="Picture 4" descr="2_4a">
            <a:extLst>
              <a:ext uri="{FF2B5EF4-FFF2-40B4-BE49-F238E27FC236}">
                <a16:creationId xmlns:a16="http://schemas.microsoft.com/office/drawing/2014/main" id="{B902D58B-2EFB-306E-AC15-441854574C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057400" y="3124200"/>
            <a:ext cx="5562600" cy="3276600"/>
          </a:xfrm>
          <a:prstGeom prst="rect">
            <a:avLst/>
          </a:prstGeom>
          <a:solidFill>
            <a:schemeClr val="tx1"/>
          </a:solidFill>
        </p:spPr>
      </p:pic>
    </p:spTree>
    <p:extLst>
      <p:ext uri="{BB962C8B-B14F-4D97-AF65-F5344CB8AC3E}">
        <p14:creationId xmlns:p14="http://schemas.microsoft.com/office/powerpoint/2010/main" val="65198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B89AF-4E5E-696E-B7DB-4BA19C6AC321}"/>
              </a:ext>
            </a:extLst>
          </p:cNvPr>
          <p:cNvSpPr>
            <a:spLocks noGrp="1"/>
          </p:cNvSpPr>
          <p:nvPr>
            <p:ph type="title"/>
          </p:nvPr>
        </p:nvSpPr>
        <p:spPr>
          <a:xfrm>
            <a:off x="763270" y="733044"/>
            <a:ext cx="8531860" cy="492443"/>
          </a:xfrm>
        </p:spPr>
        <p:txBody>
          <a:bodyPr/>
          <a:lstStyle/>
          <a:p>
            <a:pPr algn="ctr"/>
            <a:r>
              <a:rPr kumimoji="1" lang="en-US" altLang="en-US" sz="3200" b="1" kern="1200" dirty="0">
                <a:solidFill>
                  <a:srgbClr val="002060"/>
                </a:solidFill>
              </a:rPr>
              <a:t>Recursion</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689998D6-7C83-6F8D-4985-DE8253220665}"/>
              </a:ext>
            </a:extLst>
          </p:cNvPr>
          <p:cNvSpPr>
            <a:spLocks noGrp="1"/>
          </p:cNvSpPr>
          <p:nvPr>
            <p:ph type="body" idx="1"/>
          </p:nvPr>
        </p:nvSpPr>
        <p:spPr>
          <a:xfrm>
            <a:off x="967798" y="1676400"/>
            <a:ext cx="8108950" cy="1231106"/>
          </a:xfrm>
        </p:spPr>
        <p:txBody>
          <a:bodyPr/>
          <a:lstStyle/>
          <a:p>
            <a:r>
              <a:rPr lang="en-US" altLang="en-US" sz="2800" dirty="0">
                <a:solidFill>
                  <a:srgbClr val="000000"/>
                </a:solidFill>
                <a:latin typeface="Times New Roman" panose="02020603050405020304" pitchFamily="18" charset="0"/>
              </a:rPr>
              <a:t>To see how the recursion works, let’s break down the factorial function to solve factorial(3)</a:t>
            </a:r>
          </a:p>
          <a:p>
            <a:endParaRPr lang="en-IN" dirty="0"/>
          </a:p>
        </p:txBody>
      </p:sp>
      <p:pic>
        <p:nvPicPr>
          <p:cNvPr id="4" name="Picture 3">
            <a:extLst>
              <a:ext uri="{FF2B5EF4-FFF2-40B4-BE49-F238E27FC236}">
                <a16:creationId xmlns:a16="http://schemas.microsoft.com/office/drawing/2014/main" id="{5C9558C3-0EC9-522D-E74B-A9FAD9F47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725" y="3074552"/>
            <a:ext cx="8108950" cy="3862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pic>
    </p:spTree>
    <p:extLst>
      <p:ext uri="{BB962C8B-B14F-4D97-AF65-F5344CB8AC3E}">
        <p14:creationId xmlns:p14="http://schemas.microsoft.com/office/powerpoint/2010/main" val="23785386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6B286-DCB9-8268-147E-ADFFB06448DB}"/>
              </a:ext>
            </a:extLst>
          </p:cNvPr>
          <p:cNvSpPr>
            <a:spLocks noGrp="1"/>
          </p:cNvSpPr>
          <p:nvPr>
            <p:ph type="title"/>
          </p:nvPr>
        </p:nvSpPr>
        <p:spPr>
          <a:xfrm>
            <a:off x="763270" y="537845"/>
            <a:ext cx="8531860" cy="492443"/>
          </a:xfrm>
        </p:spPr>
        <p:txBody>
          <a:bodyPr/>
          <a:lstStyle/>
          <a:p>
            <a:pPr algn="ctr"/>
            <a:r>
              <a:rPr kumimoji="1" lang="en-US" altLang="en-US" sz="3200" b="1" kern="1200" dirty="0">
                <a:solidFill>
                  <a:srgbClr val="002060"/>
                </a:solidFill>
              </a:rPr>
              <a:t>Breakdown</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24638824-6A0E-3E67-FBC9-8B1A16E44A60}"/>
              </a:ext>
            </a:extLst>
          </p:cNvPr>
          <p:cNvSpPr>
            <a:spLocks noGrp="1"/>
          </p:cNvSpPr>
          <p:nvPr>
            <p:ph type="body" idx="1"/>
          </p:nvPr>
        </p:nvSpPr>
        <p:spPr>
          <a:xfrm>
            <a:off x="990600" y="4995739"/>
            <a:ext cx="8531860" cy="2245743"/>
          </a:xfrm>
        </p:spPr>
        <p:txBody>
          <a:bodyPr/>
          <a:lstStyle/>
          <a:p>
            <a:pPr algn="just" hangingPunct="1">
              <a:lnSpc>
                <a:spcPct val="90000"/>
              </a:lnSpc>
              <a:spcBef>
                <a:spcPts val="638"/>
              </a:spcBef>
              <a:spcAft>
                <a:spcPts val="1425"/>
              </a:spcAft>
              <a:buSzPct val="45000"/>
            </a:pPr>
            <a:r>
              <a:rPr lang="en-US" altLang="en-US" sz="2600" dirty="0">
                <a:solidFill>
                  <a:srgbClr val="000000"/>
                </a:solidFill>
                <a:latin typeface="Times New Roman" panose="02020603050405020304" pitchFamily="18" charset="0"/>
              </a:rPr>
              <a:t>Here, we see that we start at the top level, factorial(3), and simplify the problem into 3 x factorial(2).</a:t>
            </a:r>
          </a:p>
          <a:p>
            <a:pPr algn="just" hangingPunct="1">
              <a:lnSpc>
                <a:spcPct val="90000"/>
              </a:lnSpc>
              <a:spcBef>
                <a:spcPts val="638"/>
              </a:spcBef>
              <a:spcAft>
                <a:spcPts val="1425"/>
              </a:spcAft>
              <a:buSzPct val="45000"/>
            </a:pPr>
            <a:r>
              <a:rPr lang="en-US" altLang="en-US" sz="2600" dirty="0">
                <a:solidFill>
                  <a:srgbClr val="000000"/>
                </a:solidFill>
                <a:latin typeface="Times New Roman" panose="02020603050405020304" pitchFamily="18" charset="0"/>
              </a:rPr>
              <a:t>Now, we have a slightly less complicated problem in factorial(2), and we simplify this problem into 2 x factorial(1).</a:t>
            </a:r>
          </a:p>
          <a:p>
            <a:endParaRPr lang="en-IN" dirty="0"/>
          </a:p>
        </p:txBody>
      </p:sp>
      <p:pic>
        <p:nvPicPr>
          <p:cNvPr id="4" name="Picture 3">
            <a:extLst>
              <a:ext uri="{FF2B5EF4-FFF2-40B4-BE49-F238E27FC236}">
                <a16:creationId xmlns:a16="http://schemas.microsoft.com/office/drawing/2014/main" id="{904DA568-D203-7A9F-8D43-2134CB612E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447800"/>
            <a:ext cx="6324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pic>
    </p:spTree>
    <p:extLst>
      <p:ext uri="{BB962C8B-B14F-4D97-AF65-F5344CB8AC3E}">
        <p14:creationId xmlns:p14="http://schemas.microsoft.com/office/powerpoint/2010/main" val="25167387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852BE7-A5C7-ED1F-3BC4-91D92579ED9C}"/>
              </a:ext>
            </a:extLst>
          </p:cNvPr>
          <p:cNvSpPr>
            <a:spLocks noGrp="1"/>
          </p:cNvSpPr>
          <p:nvPr>
            <p:ph type="body" idx="1"/>
          </p:nvPr>
        </p:nvSpPr>
        <p:spPr>
          <a:xfrm>
            <a:off x="790978" y="5450840"/>
            <a:ext cx="8504151" cy="1954381"/>
          </a:xfrm>
        </p:spPr>
        <p:txBody>
          <a:bodyPr/>
          <a:lstStyle/>
          <a:p>
            <a:pPr marL="457200" indent="-457200" algn="just" hangingPunct="1">
              <a:lnSpc>
                <a:spcPct val="90000"/>
              </a:lnSpc>
              <a:spcBef>
                <a:spcPts val="638"/>
              </a:spcBef>
              <a:buSzPct val="100000"/>
              <a:buFont typeface="Wingdings" panose="05000000000000000000" pitchFamily="2" charset="2"/>
              <a:buChar char="§"/>
            </a:pPr>
            <a:r>
              <a:rPr lang="en-US" altLang="en-US" sz="2600" dirty="0">
                <a:solidFill>
                  <a:srgbClr val="000000"/>
                </a:solidFill>
                <a:latin typeface="Times New Roman" panose="02020603050405020304" pitchFamily="18" charset="0"/>
              </a:rPr>
              <a:t>We continue this process until we are able to reach a problem that has a known solution.</a:t>
            </a:r>
          </a:p>
          <a:p>
            <a:pPr marL="457200" indent="-457200" algn="just" hangingPunct="1">
              <a:lnSpc>
                <a:spcPct val="90000"/>
              </a:lnSpc>
              <a:spcBef>
                <a:spcPts val="638"/>
              </a:spcBef>
              <a:buSzPct val="100000"/>
              <a:buFont typeface="Wingdings" panose="05000000000000000000" pitchFamily="2" charset="2"/>
              <a:buChar char="§"/>
            </a:pPr>
            <a:r>
              <a:rPr lang="en-US" altLang="en-US" sz="2600" dirty="0">
                <a:solidFill>
                  <a:srgbClr val="000000"/>
                </a:solidFill>
                <a:latin typeface="Times New Roman" panose="02020603050405020304" pitchFamily="18" charset="0"/>
              </a:rPr>
              <a:t>In this case, that known solution is factorial(0) = 1.</a:t>
            </a:r>
          </a:p>
          <a:p>
            <a:pPr marL="457200" indent="-457200" algn="just" hangingPunct="1">
              <a:lnSpc>
                <a:spcPct val="90000"/>
              </a:lnSpc>
              <a:spcBef>
                <a:spcPts val="638"/>
              </a:spcBef>
              <a:buSzPct val="100000"/>
              <a:buFont typeface="Wingdings" panose="05000000000000000000" pitchFamily="2" charset="2"/>
              <a:buChar char="§"/>
            </a:pPr>
            <a:r>
              <a:rPr lang="en-US" altLang="en-US" sz="2600" dirty="0">
                <a:solidFill>
                  <a:srgbClr val="000000"/>
                </a:solidFill>
                <a:latin typeface="Times New Roman" panose="02020603050405020304" pitchFamily="18" charset="0"/>
              </a:rPr>
              <a:t>The functions then return in reverse order to complete the solution. </a:t>
            </a:r>
          </a:p>
        </p:txBody>
      </p:sp>
      <p:pic>
        <p:nvPicPr>
          <p:cNvPr id="4" name="Picture 3">
            <a:extLst>
              <a:ext uri="{FF2B5EF4-FFF2-40B4-BE49-F238E27FC236}">
                <a16:creationId xmlns:a16="http://schemas.microsoft.com/office/drawing/2014/main" id="{7C7192C3-3FF0-823C-8175-A098899A92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7315200" cy="343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Lst>
        </p:spPr>
      </p:pic>
      <p:sp>
        <p:nvSpPr>
          <p:cNvPr id="5" name="Title 1">
            <a:extLst>
              <a:ext uri="{FF2B5EF4-FFF2-40B4-BE49-F238E27FC236}">
                <a16:creationId xmlns:a16="http://schemas.microsoft.com/office/drawing/2014/main" id="{92262D91-F4AB-6148-CB40-2ECDE060A8C7}"/>
              </a:ext>
            </a:extLst>
          </p:cNvPr>
          <p:cNvSpPr>
            <a:spLocks noGrp="1"/>
          </p:cNvSpPr>
          <p:nvPr>
            <p:ph type="title"/>
          </p:nvPr>
        </p:nvSpPr>
        <p:spPr>
          <a:xfrm>
            <a:off x="763270" y="537845"/>
            <a:ext cx="8531860" cy="492443"/>
          </a:xfrm>
        </p:spPr>
        <p:txBody>
          <a:bodyPr/>
          <a:lstStyle/>
          <a:p>
            <a:pPr algn="ctr"/>
            <a:r>
              <a:rPr kumimoji="1" lang="en-US" altLang="en-US" sz="3200" b="1" kern="1200" dirty="0">
                <a:solidFill>
                  <a:srgbClr val="002060"/>
                </a:solidFill>
              </a:rPr>
              <a:t>Breakdown</a:t>
            </a:r>
            <a:endParaRPr kumimoji="1" lang="en-IN" sz="3200" b="1" kern="1200" dirty="0">
              <a:solidFill>
                <a:srgbClr val="002060"/>
              </a:solidFill>
            </a:endParaRPr>
          </a:p>
        </p:txBody>
      </p:sp>
    </p:spTree>
    <p:extLst>
      <p:ext uri="{BB962C8B-B14F-4D97-AF65-F5344CB8AC3E}">
        <p14:creationId xmlns:p14="http://schemas.microsoft.com/office/powerpoint/2010/main" val="6151240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E5DBE-1A4D-A851-FD8F-7A91FD565899}"/>
              </a:ext>
            </a:extLst>
          </p:cNvPr>
          <p:cNvSpPr>
            <a:spLocks noGrp="1"/>
          </p:cNvSpPr>
          <p:nvPr>
            <p:ph type="title"/>
          </p:nvPr>
        </p:nvSpPr>
        <p:spPr>
          <a:xfrm>
            <a:off x="763270" y="533400"/>
            <a:ext cx="8531860" cy="492443"/>
          </a:xfrm>
        </p:spPr>
        <p:txBody>
          <a:bodyPr/>
          <a:lstStyle/>
          <a:p>
            <a:pPr algn="ctr"/>
            <a:r>
              <a:rPr kumimoji="1" lang="en-US" altLang="en-US" sz="3200" b="1" kern="1200" dirty="0">
                <a:solidFill>
                  <a:srgbClr val="002060"/>
                </a:solidFill>
              </a:rPr>
              <a:t>Analysis of Factorial</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E88DB9EE-1608-3EFF-E784-86857DD05403}"/>
              </a:ext>
            </a:extLst>
          </p:cNvPr>
          <p:cNvSpPr>
            <a:spLocks noGrp="1"/>
          </p:cNvSpPr>
          <p:nvPr>
            <p:ph type="body" idx="1"/>
          </p:nvPr>
        </p:nvSpPr>
        <p:spPr>
          <a:xfrm>
            <a:off x="648335" y="1371600"/>
            <a:ext cx="8761730" cy="6140142"/>
          </a:xfrm>
        </p:spPr>
        <p:txBody>
          <a:bodyPr/>
          <a:lstStyle/>
          <a:p>
            <a:r>
              <a:rPr lang="en-US" altLang="en-US" b="1" dirty="0">
                <a:solidFill>
                  <a:srgbClr val="002060"/>
                </a:solidFill>
                <a:latin typeface="Times New Roman" panose="02020603050405020304" pitchFamily="18" charset="0"/>
                <a:cs typeface="Times New Roman" panose="02020603050405020304" pitchFamily="18" charset="0"/>
              </a:rPr>
              <a:t>Recurrence Relation</a:t>
            </a:r>
          </a:p>
          <a:p>
            <a:pPr lvl="1">
              <a:buFont typeface="Arial" panose="020B0604020202020204" pitchFamily="34" charset="0"/>
              <a:buNone/>
            </a:pP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-1)   +   1         for n&gt;0</a:t>
            </a:r>
          </a:p>
          <a:p>
            <a:pPr lvl="1">
              <a:buFont typeface="Arial" panose="020B0604020202020204" pitchFamily="34" charset="0"/>
              <a:buNone/>
            </a:pPr>
            <a:endParaRPr lang="en-US" altLang="en-US" sz="2400" dirty="0">
              <a:latin typeface="Times New Roman" panose="02020603050405020304" pitchFamily="18" charset="0"/>
              <a:cs typeface="Times New Roman" panose="02020603050405020304" pitchFamily="18" charset="0"/>
            </a:endParaRPr>
          </a:p>
          <a:p>
            <a:pPr lvl="1">
              <a:buFont typeface="Arial" panose="020B0604020202020204" pitchFamily="34" charset="0"/>
              <a:buNone/>
            </a:pPr>
            <a:endParaRPr lang="en-US" altLang="en-US" sz="2400" i="1" dirty="0">
              <a:latin typeface="Times New Roman" panose="02020603050405020304" pitchFamily="18" charset="0"/>
              <a:cs typeface="Times New Roman" panose="02020603050405020304" pitchFamily="18" charset="0"/>
            </a:endParaRPr>
          </a:p>
          <a:p>
            <a:pPr lvl="1">
              <a:buFont typeface="Arial" panose="020B0604020202020204" pitchFamily="34" charset="0"/>
              <a:buNone/>
            </a:pP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(0) = 0  </a:t>
            </a:r>
            <a:r>
              <a:rPr lang="en-US" altLang="en-US" dirty="0">
                <a:latin typeface="Times New Roman" panose="02020603050405020304" pitchFamily="18" charset="0"/>
                <a:cs typeface="Times New Roman" panose="02020603050405020304" pitchFamily="18" charset="0"/>
              </a:rPr>
              <a:t>(Initial Condition)</a:t>
            </a:r>
          </a:p>
          <a:p>
            <a:pPr lvl="1">
              <a:buFont typeface="Arial" panose="020B0604020202020204" pitchFamily="34" charset="0"/>
              <a:buNone/>
            </a:pPr>
            <a:endParaRPr lang="en-US" altLang="en-US" sz="2400" dirty="0">
              <a:latin typeface="Times New Roman" panose="02020603050405020304" pitchFamily="18" charset="0"/>
              <a:cs typeface="Times New Roman" panose="02020603050405020304" pitchFamily="18" charset="0"/>
            </a:endParaRPr>
          </a:p>
          <a:p>
            <a:r>
              <a:rPr lang="en-US" altLang="en-US" b="1" dirty="0">
                <a:solidFill>
                  <a:srgbClr val="002060"/>
                </a:solidFill>
                <a:latin typeface="Times New Roman" panose="02020603050405020304" pitchFamily="18" charset="0"/>
                <a:cs typeface="Times New Roman" panose="02020603050405020304" pitchFamily="18" charset="0"/>
              </a:rPr>
              <a:t>Solve by the method of </a:t>
            </a:r>
            <a:r>
              <a:rPr lang="en-US" altLang="en-US" b="1" i="1" dirty="0">
                <a:solidFill>
                  <a:srgbClr val="002060"/>
                </a:solidFill>
                <a:latin typeface="Times New Roman" panose="02020603050405020304" pitchFamily="18" charset="0"/>
                <a:cs typeface="Times New Roman" panose="02020603050405020304" pitchFamily="18" charset="0"/>
              </a:rPr>
              <a:t>backward substitutions</a:t>
            </a:r>
            <a:r>
              <a:rPr lang="en-US" altLang="en-US" b="1" dirty="0">
                <a:solidFill>
                  <a:srgbClr val="002060"/>
                </a:solidFill>
                <a:latin typeface="Times New Roman" panose="02020603050405020304" pitchFamily="18" charset="0"/>
                <a:cs typeface="Times New Roman" panose="02020603050405020304" pitchFamily="18" charset="0"/>
              </a:rPr>
              <a:t> </a:t>
            </a:r>
          </a:p>
          <a:p>
            <a:pPr lvl="2">
              <a:buFont typeface="Arial" panose="020B0604020202020204" pitchFamily="34" charset="0"/>
              <a:buNone/>
            </a:pP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-1) + 1</a:t>
            </a:r>
          </a:p>
          <a:p>
            <a:pPr lvl="2">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-2) + 1] + 1 =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-2) + 2  substituted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-2) for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-1)</a:t>
            </a:r>
          </a:p>
          <a:p>
            <a:pPr lvl="2">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-3) + 1] + 2 =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-3) + 3  substituted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-3) for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-2)</a:t>
            </a:r>
          </a:p>
          <a:p>
            <a:pPr lvl="2">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 a pattern evolves </a:t>
            </a:r>
          </a:p>
          <a:p>
            <a:pPr lvl="2">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(n-n)+n</a:t>
            </a:r>
          </a:p>
          <a:p>
            <a:pPr lvl="2">
              <a:buFont typeface="Arial" panose="020B0604020202020204" pitchFamily="34" charset="0"/>
              <a:buNone/>
            </a:pP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(0) + n</a:t>
            </a:r>
          </a:p>
          <a:p>
            <a:pPr lvl="2">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 0+</a:t>
            </a:r>
            <a:r>
              <a:rPr lang="en-US" altLang="en-US" sz="2400" i="1" dirty="0">
                <a:latin typeface="Times New Roman" panose="02020603050405020304" pitchFamily="18" charset="0"/>
                <a:cs typeface="Times New Roman" panose="02020603050405020304" pitchFamily="18" charset="0"/>
              </a:rPr>
              <a:t>n</a:t>
            </a:r>
          </a:p>
          <a:p>
            <a:pPr lvl="2">
              <a:buFont typeface="Arial" panose="020B0604020202020204" pitchFamily="34" charset="0"/>
              <a:buNone/>
            </a:pPr>
            <a:r>
              <a:rPr lang="en-US" altLang="en-US" sz="2800" b="1" i="1" dirty="0">
                <a:solidFill>
                  <a:srgbClr val="002060"/>
                </a:solidFill>
                <a:latin typeface="Times New Roman" panose="02020603050405020304" pitchFamily="18" charset="0"/>
                <a:cs typeface="Times New Roman" panose="02020603050405020304" pitchFamily="18" charset="0"/>
              </a:rPr>
              <a:t>M</a:t>
            </a:r>
            <a:r>
              <a:rPr lang="en-US" altLang="en-US" sz="2800" b="1" dirty="0">
                <a:solidFill>
                  <a:srgbClr val="002060"/>
                </a:solidFill>
                <a:latin typeface="Times New Roman" panose="02020603050405020304" pitchFamily="18" charset="0"/>
                <a:cs typeface="Times New Roman" panose="02020603050405020304" pitchFamily="18" charset="0"/>
              </a:rPr>
              <a:t>(</a:t>
            </a:r>
            <a:r>
              <a:rPr lang="en-US" altLang="en-US" sz="2800" b="1" i="1" dirty="0">
                <a:solidFill>
                  <a:srgbClr val="002060"/>
                </a:solidFill>
                <a:latin typeface="Times New Roman" panose="02020603050405020304" pitchFamily="18" charset="0"/>
                <a:cs typeface="Times New Roman" panose="02020603050405020304" pitchFamily="18" charset="0"/>
              </a:rPr>
              <a:t>n</a:t>
            </a:r>
            <a:r>
              <a:rPr lang="en-US" altLang="en-US" sz="2800" b="1" dirty="0">
                <a:solidFill>
                  <a:srgbClr val="002060"/>
                </a:solidFill>
                <a:latin typeface="Times New Roman" panose="02020603050405020304" pitchFamily="18" charset="0"/>
                <a:cs typeface="Times New Roman" panose="02020603050405020304" pitchFamily="18" charset="0"/>
              </a:rPr>
              <a:t>) </a:t>
            </a:r>
            <a:r>
              <a:rPr lang="en-US" altLang="en-US" sz="2800" b="1" i="1" dirty="0">
                <a:solidFill>
                  <a:srgbClr val="002060"/>
                </a:solidFill>
                <a:latin typeface="Times New Roman" panose="02020603050405020304" pitchFamily="18" charset="0"/>
                <a:cs typeface="Times New Roman" panose="02020603050405020304" pitchFamily="18" charset="0"/>
              </a:rPr>
              <a:t>= n</a:t>
            </a:r>
          </a:p>
          <a:p>
            <a:pPr lvl="2">
              <a:buFont typeface="Arial" panose="020B0604020202020204" pitchFamily="34" charset="0"/>
              <a:buNone/>
            </a:pPr>
            <a:endParaRPr lang="en-US" altLang="en-US" sz="1100" i="1" dirty="0">
              <a:latin typeface="Times New Roman" panose="02020603050405020304" pitchFamily="18" charset="0"/>
              <a:cs typeface="Times New Roman" panose="02020603050405020304" pitchFamily="18" charset="0"/>
            </a:endParaRPr>
          </a:p>
          <a:p>
            <a:pPr lvl="2" algn="l">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Therefore, </a:t>
            </a:r>
            <a:r>
              <a:rPr lang="en-US" altLang="en-US" sz="2400" b="1" i="1" dirty="0">
                <a:solidFill>
                  <a:srgbClr val="002060"/>
                </a:solidFill>
                <a:latin typeface="Times New Roman" panose="02020603050405020304" pitchFamily="18" charset="0"/>
                <a:cs typeface="Times New Roman" panose="02020603050405020304" pitchFamily="18" charset="0"/>
              </a:rPr>
              <a:t>M</a:t>
            </a:r>
            <a:r>
              <a:rPr lang="en-US" altLang="en-US" sz="2400" b="1" dirty="0">
                <a:solidFill>
                  <a:srgbClr val="002060"/>
                </a:solidFill>
                <a:latin typeface="Times New Roman" panose="02020603050405020304" pitchFamily="18" charset="0"/>
                <a:cs typeface="Times New Roman" panose="02020603050405020304" pitchFamily="18" charset="0"/>
              </a:rPr>
              <a:t>(</a:t>
            </a:r>
            <a:r>
              <a:rPr lang="en-US" altLang="en-US" sz="2400" b="1" i="1" dirty="0">
                <a:solidFill>
                  <a:srgbClr val="002060"/>
                </a:solidFill>
                <a:latin typeface="Times New Roman" panose="02020603050405020304" pitchFamily="18" charset="0"/>
                <a:cs typeface="Times New Roman" panose="02020603050405020304" pitchFamily="18" charset="0"/>
              </a:rPr>
              <a:t>n</a:t>
            </a:r>
            <a:r>
              <a:rPr lang="en-US" altLang="en-US" sz="2400" b="1" dirty="0">
                <a:solidFill>
                  <a:srgbClr val="002060"/>
                </a:solidFill>
                <a:latin typeface="Times New Roman" panose="02020603050405020304" pitchFamily="18" charset="0"/>
                <a:cs typeface="Times New Roman" panose="02020603050405020304" pitchFamily="18" charset="0"/>
              </a:rPr>
              <a:t>) ε Θ(</a:t>
            </a:r>
            <a:r>
              <a:rPr lang="en-US" altLang="en-US" sz="2400" b="1" i="1" dirty="0">
                <a:solidFill>
                  <a:srgbClr val="002060"/>
                </a:solidFill>
                <a:latin typeface="Times New Roman" panose="02020603050405020304" pitchFamily="18" charset="0"/>
                <a:cs typeface="Times New Roman" panose="02020603050405020304" pitchFamily="18" charset="0"/>
              </a:rPr>
              <a:t>n)</a:t>
            </a:r>
            <a:endParaRPr lang="en-IN" dirty="0"/>
          </a:p>
        </p:txBody>
      </p:sp>
      <p:sp>
        <p:nvSpPr>
          <p:cNvPr id="4" name="TextBox 3">
            <a:extLst>
              <a:ext uri="{FF2B5EF4-FFF2-40B4-BE49-F238E27FC236}">
                <a16:creationId xmlns:a16="http://schemas.microsoft.com/office/drawing/2014/main" id="{69113FF9-10F2-25DC-9DAE-A8F540207575}"/>
              </a:ext>
            </a:extLst>
          </p:cNvPr>
          <p:cNvSpPr txBox="1"/>
          <p:nvPr/>
        </p:nvSpPr>
        <p:spPr>
          <a:xfrm>
            <a:off x="1828800" y="2057400"/>
            <a:ext cx="1295400" cy="584775"/>
          </a:xfrm>
          <a:prstGeom prst="rect">
            <a:avLst/>
          </a:prstGeom>
          <a:noFill/>
        </p:spPr>
        <p:txBody>
          <a:bodyPr wrap="square" rtlCol="0">
            <a:spAutoFit/>
          </a:bodyPr>
          <a:lstStyle/>
          <a:p>
            <a:pPr algn="ctr"/>
            <a:r>
              <a:rPr lang="en-US" sz="1600" dirty="0"/>
              <a:t>To compute</a:t>
            </a:r>
          </a:p>
          <a:p>
            <a:pPr algn="ctr"/>
            <a:r>
              <a:rPr lang="en-US" sz="1600" dirty="0"/>
              <a:t>F(n-1)</a:t>
            </a:r>
            <a:endParaRPr lang="en-IN" dirty="0"/>
          </a:p>
        </p:txBody>
      </p:sp>
      <p:sp>
        <p:nvSpPr>
          <p:cNvPr id="5" name="TextBox 4">
            <a:extLst>
              <a:ext uri="{FF2B5EF4-FFF2-40B4-BE49-F238E27FC236}">
                <a16:creationId xmlns:a16="http://schemas.microsoft.com/office/drawing/2014/main" id="{49C12BA7-3B10-8DFE-F94C-B2FF050D448D}"/>
              </a:ext>
            </a:extLst>
          </p:cNvPr>
          <p:cNvSpPr txBox="1"/>
          <p:nvPr/>
        </p:nvSpPr>
        <p:spPr>
          <a:xfrm>
            <a:off x="3200400" y="2057400"/>
            <a:ext cx="1295400" cy="584775"/>
          </a:xfrm>
          <a:prstGeom prst="rect">
            <a:avLst/>
          </a:prstGeom>
          <a:noFill/>
        </p:spPr>
        <p:txBody>
          <a:bodyPr wrap="square" rtlCol="0">
            <a:spAutoFit/>
          </a:bodyPr>
          <a:lstStyle/>
          <a:p>
            <a:pPr algn="ctr"/>
            <a:r>
              <a:rPr lang="en-US" sz="1600" dirty="0"/>
              <a:t>To multiple</a:t>
            </a:r>
          </a:p>
          <a:p>
            <a:pPr algn="ctr"/>
            <a:r>
              <a:rPr lang="en-US" sz="1600" dirty="0"/>
              <a:t>F(n-1) by n</a:t>
            </a:r>
            <a:endParaRPr lang="en-IN" dirty="0"/>
          </a:p>
        </p:txBody>
      </p:sp>
    </p:spTree>
    <p:extLst>
      <p:ext uri="{BB962C8B-B14F-4D97-AF65-F5344CB8AC3E}">
        <p14:creationId xmlns:p14="http://schemas.microsoft.com/office/powerpoint/2010/main" val="28057654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C8293-9E97-94AA-01BF-784BBB2682E4}"/>
              </a:ext>
            </a:extLst>
          </p:cNvPr>
          <p:cNvSpPr>
            <a:spLocks noGrp="1"/>
          </p:cNvSpPr>
          <p:nvPr>
            <p:ph type="title"/>
          </p:nvPr>
        </p:nvSpPr>
        <p:spPr>
          <a:xfrm>
            <a:off x="763270" y="733044"/>
            <a:ext cx="8531860" cy="492443"/>
          </a:xfrm>
        </p:spPr>
        <p:txBody>
          <a:bodyPr/>
          <a:lstStyle/>
          <a:p>
            <a:pPr algn="ctr"/>
            <a:r>
              <a:rPr kumimoji="1" lang="en-GB" altLang="en-US" sz="3200" b="1" kern="1200" dirty="0">
                <a:solidFill>
                  <a:srgbClr val="002060"/>
                </a:solidFill>
              </a:rPr>
              <a:t>Example 2: Tower of Hanoi</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9857A198-EE6C-B29B-A6E0-EA0BEE11D3B9}"/>
              </a:ext>
            </a:extLst>
          </p:cNvPr>
          <p:cNvSpPr>
            <a:spLocks noGrp="1"/>
          </p:cNvSpPr>
          <p:nvPr>
            <p:ph type="body" idx="1"/>
          </p:nvPr>
        </p:nvSpPr>
        <p:spPr>
          <a:xfrm>
            <a:off x="1166105" y="4114801"/>
            <a:ext cx="7726190" cy="3170099"/>
          </a:xfrm>
        </p:spPr>
        <p:txBody>
          <a:bodyPr/>
          <a:lstStyle/>
          <a:p>
            <a:pPr marL="457200" indent="-457200">
              <a:buClr>
                <a:schemeClr val="tx1"/>
              </a:buClr>
              <a:buFontTx/>
              <a:buNone/>
            </a:pPr>
            <a:r>
              <a:rPr lang="en-GB" altLang="en-US" sz="2600" dirty="0">
                <a:latin typeface="Times New Roman" panose="02020603050405020304" pitchFamily="18" charset="0"/>
                <a:cs typeface="Times New Roman" panose="02020603050405020304" pitchFamily="18" charset="0"/>
              </a:rPr>
              <a:t>Given: Three Pegs A, B and C</a:t>
            </a:r>
          </a:p>
          <a:p>
            <a:pPr lvl="1">
              <a:buClr>
                <a:schemeClr val="tx1"/>
              </a:buClr>
              <a:buFontTx/>
              <a:buNone/>
            </a:pPr>
            <a:r>
              <a:rPr lang="en-GB" altLang="en-US" sz="2600" dirty="0">
                <a:latin typeface="Times New Roman" panose="02020603050405020304" pitchFamily="18" charset="0"/>
                <a:cs typeface="Times New Roman" panose="02020603050405020304" pitchFamily="18" charset="0"/>
              </a:rPr>
              <a:t>Peg A initially has n disks, different size, stacked up,</a:t>
            </a:r>
          </a:p>
          <a:p>
            <a:pPr lvl="1">
              <a:buClr>
                <a:schemeClr val="tx1"/>
              </a:buClr>
              <a:buFontTx/>
              <a:buNone/>
            </a:pPr>
            <a:r>
              <a:rPr lang="en-GB" altLang="en-US" sz="2600" dirty="0">
                <a:latin typeface="Times New Roman" panose="02020603050405020304" pitchFamily="18" charset="0"/>
                <a:cs typeface="Times New Roman" panose="02020603050405020304" pitchFamily="18" charset="0"/>
              </a:rPr>
              <a:t>larger disks are below smaller disks</a:t>
            </a:r>
          </a:p>
          <a:p>
            <a:pPr marL="457200" indent="-457200">
              <a:buClr>
                <a:schemeClr val="tx1"/>
              </a:buClr>
              <a:buFontTx/>
              <a:buNone/>
            </a:pPr>
            <a:r>
              <a:rPr lang="en-GB" altLang="en-US" sz="2600" dirty="0">
                <a:latin typeface="Times New Roman" panose="02020603050405020304" pitchFamily="18" charset="0"/>
                <a:cs typeface="Times New Roman" panose="02020603050405020304" pitchFamily="18" charset="0"/>
              </a:rPr>
              <a:t>Problem: to move the n disks to Peg C, subject to</a:t>
            </a:r>
            <a:endParaRPr lang="en-GB" altLang="en-US" sz="2600" baseline="-25000" dirty="0">
              <a:latin typeface="Times New Roman" panose="02020603050405020304" pitchFamily="18" charset="0"/>
              <a:cs typeface="Times New Roman" panose="02020603050405020304" pitchFamily="18" charset="0"/>
            </a:endParaRPr>
          </a:p>
          <a:p>
            <a:pPr lvl="1">
              <a:buFontTx/>
              <a:buAutoNum type="arabicPeriod"/>
            </a:pPr>
            <a:r>
              <a:rPr lang="en-GB" altLang="en-US" sz="2600" dirty="0">
                <a:latin typeface="Times New Roman" panose="02020603050405020304" pitchFamily="18" charset="0"/>
                <a:cs typeface="Times New Roman" panose="02020603050405020304" pitchFamily="18" charset="0"/>
              </a:rPr>
              <a:t>Can move only one disk at a time</a:t>
            </a:r>
          </a:p>
          <a:p>
            <a:pPr lvl="1">
              <a:buFontTx/>
              <a:buAutoNum type="arabicPeriod"/>
            </a:pPr>
            <a:r>
              <a:rPr lang="en-GB" altLang="en-US" sz="2600" dirty="0">
                <a:latin typeface="Times New Roman" panose="02020603050405020304" pitchFamily="18" charset="0"/>
                <a:cs typeface="Times New Roman" panose="02020603050405020304" pitchFamily="18" charset="0"/>
              </a:rPr>
              <a:t>Smaller disk should be above the larger disk</a:t>
            </a:r>
          </a:p>
          <a:p>
            <a:pPr lvl="1">
              <a:buFontTx/>
              <a:buAutoNum type="arabicPeriod"/>
            </a:pPr>
            <a:r>
              <a:rPr lang="en-GB" altLang="en-US" sz="2600" dirty="0">
                <a:latin typeface="Times New Roman" panose="02020603050405020304" pitchFamily="18" charset="0"/>
                <a:cs typeface="Times New Roman" panose="02020603050405020304" pitchFamily="18" charset="0"/>
              </a:rPr>
              <a:t>Can use another peg as intermediate</a:t>
            </a:r>
          </a:p>
          <a:p>
            <a:endParaRPr lang="en-IN" dirty="0"/>
          </a:p>
        </p:txBody>
      </p:sp>
      <p:grpSp>
        <p:nvGrpSpPr>
          <p:cNvPr id="4" name="Group 4">
            <a:extLst>
              <a:ext uri="{FF2B5EF4-FFF2-40B4-BE49-F238E27FC236}">
                <a16:creationId xmlns:a16="http://schemas.microsoft.com/office/drawing/2014/main" id="{A457EA14-C962-0FF6-6187-E3F3A685C882}"/>
              </a:ext>
            </a:extLst>
          </p:cNvPr>
          <p:cNvGrpSpPr>
            <a:grpSpLocks/>
          </p:cNvGrpSpPr>
          <p:nvPr/>
        </p:nvGrpSpPr>
        <p:grpSpPr bwMode="auto">
          <a:xfrm>
            <a:off x="911860" y="1524000"/>
            <a:ext cx="8229600" cy="2133600"/>
            <a:chOff x="384" y="1056"/>
            <a:chExt cx="5184" cy="1056"/>
          </a:xfrm>
        </p:grpSpPr>
        <p:grpSp>
          <p:nvGrpSpPr>
            <p:cNvPr id="5" name="Group 5">
              <a:extLst>
                <a:ext uri="{FF2B5EF4-FFF2-40B4-BE49-F238E27FC236}">
                  <a16:creationId xmlns:a16="http://schemas.microsoft.com/office/drawing/2014/main" id="{A30B1133-514C-06B8-F6B1-AAF5FBC10137}"/>
                </a:ext>
              </a:extLst>
            </p:cNvPr>
            <p:cNvGrpSpPr>
              <a:grpSpLocks/>
            </p:cNvGrpSpPr>
            <p:nvPr/>
          </p:nvGrpSpPr>
          <p:grpSpPr bwMode="auto">
            <a:xfrm>
              <a:off x="384" y="1056"/>
              <a:ext cx="2033" cy="1056"/>
              <a:chOff x="624" y="2064"/>
              <a:chExt cx="3073" cy="1248"/>
            </a:xfrm>
          </p:grpSpPr>
          <p:grpSp>
            <p:nvGrpSpPr>
              <p:cNvPr id="21" name="Group 6">
                <a:extLst>
                  <a:ext uri="{FF2B5EF4-FFF2-40B4-BE49-F238E27FC236}">
                    <a16:creationId xmlns:a16="http://schemas.microsoft.com/office/drawing/2014/main" id="{8676527B-068F-9431-8DC9-8BE689284785}"/>
                  </a:ext>
                </a:extLst>
              </p:cNvPr>
              <p:cNvGrpSpPr>
                <a:grpSpLocks/>
              </p:cNvGrpSpPr>
              <p:nvPr/>
            </p:nvGrpSpPr>
            <p:grpSpPr bwMode="auto">
              <a:xfrm>
                <a:off x="833" y="2064"/>
                <a:ext cx="557" cy="1248"/>
                <a:chOff x="818" y="2064"/>
                <a:chExt cx="557" cy="1248"/>
              </a:xfrm>
            </p:grpSpPr>
            <p:sp>
              <p:nvSpPr>
                <p:cNvPr id="32" name="Rectangle 7">
                  <a:extLst>
                    <a:ext uri="{FF2B5EF4-FFF2-40B4-BE49-F238E27FC236}">
                      <a16:creationId xmlns:a16="http://schemas.microsoft.com/office/drawing/2014/main" id="{2D214F53-A345-7F42-6657-D897095D5315}"/>
                    </a:ext>
                  </a:extLst>
                </p:cNvPr>
                <p:cNvSpPr>
                  <a:spLocks noChangeArrowheads="1"/>
                </p:cNvSpPr>
                <p:nvPr/>
              </p:nvSpPr>
              <p:spPr bwMode="auto">
                <a:xfrm>
                  <a:off x="1056" y="2400"/>
                  <a:ext cx="48" cy="912"/>
                </a:xfrm>
                <a:prstGeom prst="rect">
                  <a:avLst/>
                </a:prstGeom>
                <a:solidFill>
                  <a:srgbClr val="FF0000"/>
                </a:solidFill>
                <a:ln w="12700">
                  <a:solidFill>
                    <a:srgbClr val="FF00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33" name="Text Box 8">
                  <a:extLst>
                    <a:ext uri="{FF2B5EF4-FFF2-40B4-BE49-F238E27FC236}">
                      <a16:creationId xmlns:a16="http://schemas.microsoft.com/office/drawing/2014/main" id="{FBF3505E-2503-CF5A-C92A-B077D67F5909}"/>
                    </a:ext>
                  </a:extLst>
                </p:cNvPr>
                <p:cNvSpPr txBox="1">
                  <a:spLocks noChangeArrowheads="1"/>
                </p:cNvSpPr>
                <p:nvPr/>
              </p:nvSpPr>
              <p:spPr bwMode="auto">
                <a:xfrm>
                  <a:off x="818" y="2064"/>
                  <a:ext cx="557"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82562" tIns="46038" rIns="182562" bIns="46038">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a:solidFill>
                        <a:srgbClr val="FF3300"/>
                      </a:solidFill>
                      <a:latin typeface="Arial" panose="020B0604020202020204" pitchFamily="34" charset="0"/>
                    </a:rPr>
                    <a:t>A</a:t>
                  </a:r>
                </a:p>
              </p:txBody>
            </p:sp>
          </p:grpSp>
          <p:sp>
            <p:nvSpPr>
              <p:cNvPr id="22" name="Rectangle 9">
                <a:extLst>
                  <a:ext uri="{FF2B5EF4-FFF2-40B4-BE49-F238E27FC236}">
                    <a16:creationId xmlns:a16="http://schemas.microsoft.com/office/drawing/2014/main" id="{DF6757BC-328D-6A03-92DC-726671C23A86}"/>
                  </a:ext>
                </a:extLst>
              </p:cNvPr>
              <p:cNvSpPr>
                <a:spLocks noChangeArrowheads="1"/>
              </p:cNvSpPr>
              <p:nvPr/>
            </p:nvSpPr>
            <p:spPr bwMode="auto">
              <a:xfrm>
                <a:off x="720" y="2976"/>
                <a:ext cx="768" cy="96"/>
              </a:xfrm>
              <a:prstGeom prst="rect">
                <a:avLst/>
              </a:prstGeom>
              <a:solidFill>
                <a:srgbClr val="000099"/>
              </a:solidFill>
              <a:ln w="12700">
                <a:solidFill>
                  <a:srgbClr val="FF66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23" name="Rectangle 10">
                <a:extLst>
                  <a:ext uri="{FF2B5EF4-FFF2-40B4-BE49-F238E27FC236}">
                    <a16:creationId xmlns:a16="http://schemas.microsoft.com/office/drawing/2014/main" id="{8860A17A-BB31-F057-EF36-5F7252E0752D}"/>
                  </a:ext>
                </a:extLst>
              </p:cNvPr>
              <p:cNvSpPr>
                <a:spLocks noChangeArrowheads="1"/>
              </p:cNvSpPr>
              <p:nvPr/>
            </p:nvSpPr>
            <p:spPr bwMode="auto">
              <a:xfrm>
                <a:off x="816" y="2832"/>
                <a:ext cx="576" cy="96"/>
              </a:xfrm>
              <a:prstGeom prst="rect">
                <a:avLst/>
              </a:prstGeom>
              <a:solidFill>
                <a:srgbClr val="000099"/>
              </a:solidFill>
              <a:ln w="12700">
                <a:solidFill>
                  <a:srgbClr val="FF66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24" name="Rectangle 11">
                <a:extLst>
                  <a:ext uri="{FF2B5EF4-FFF2-40B4-BE49-F238E27FC236}">
                    <a16:creationId xmlns:a16="http://schemas.microsoft.com/office/drawing/2014/main" id="{DDE23331-DC17-9431-B16C-AADD4E21A6AE}"/>
                  </a:ext>
                </a:extLst>
              </p:cNvPr>
              <p:cNvSpPr>
                <a:spLocks noChangeArrowheads="1"/>
              </p:cNvSpPr>
              <p:nvPr/>
            </p:nvSpPr>
            <p:spPr bwMode="auto">
              <a:xfrm>
                <a:off x="912" y="2688"/>
                <a:ext cx="384" cy="96"/>
              </a:xfrm>
              <a:prstGeom prst="rect">
                <a:avLst/>
              </a:prstGeom>
              <a:solidFill>
                <a:srgbClr val="000099"/>
              </a:solidFill>
              <a:ln w="12700">
                <a:solidFill>
                  <a:srgbClr val="FF66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grpSp>
            <p:nvGrpSpPr>
              <p:cNvPr id="25" name="Group 12">
                <a:extLst>
                  <a:ext uri="{FF2B5EF4-FFF2-40B4-BE49-F238E27FC236}">
                    <a16:creationId xmlns:a16="http://schemas.microsoft.com/office/drawing/2014/main" id="{0E73E9DA-CF5B-A21B-73D5-EB717E6B706B}"/>
                  </a:ext>
                </a:extLst>
              </p:cNvPr>
              <p:cNvGrpSpPr>
                <a:grpSpLocks/>
              </p:cNvGrpSpPr>
              <p:nvPr/>
            </p:nvGrpSpPr>
            <p:grpSpPr bwMode="auto">
              <a:xfrm>
                <a:off x="1984" y="2064"/>
                <a:ext cx="558" cy="1248"/>
                <a:chOff x="817" y="2064"/>
                <a:chExt cx="558" cy="1248"/>
              </a:xfrm>
            </p:grpSpPr>
            <p:sp>
              <p:nvSpPr>
                <p:cNvPr id="30" name="Rectangle 13">
                  <a:extLst>
                    <a:ext uri="{FF2B5EF4-FFF2-40B4-BE49-F238E27FC236}">
                      <a16:creationId xmlns:a16="http://schemas.microsoft.com/office/drawing/2014/main" id="{1A8E0E53-CBEC-8014-18A8-679844F3DDCF}"/>
                    </a:ext>
                  </a:extLst>
                </p:cNvPr>
                <p:cNvSpPr>
                  <a:spLocks noChangeArrowheads="1"/>
                </p:cNvSpPr>
                <p:nvPr/>
              </p:nvSpPr>
              <p:spPr bwMode="auto">
                <a:xfrm>
                  <a:off x="1056" y="2400"/>
                  <a:ext cx="48" cy="912"/>
                </a:xfrm>
                <a:prstGeom prst="rect">
                  <a:avLst/>
                </a:prstGeom>
                <a:solidFill>
                  <a:srgbClr val="FF0000"/>
                </a:solidFill>
                <a:ln w="12700">
                  <a:solidFill>
                    <a:srgbClr val="FF00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31" name="Text Box 14">
                  <a:extLst>
                    <a:ext uri="{FF2B5EF4-FFF2-40B4-BE49-F238E27FC236}">
                      <a16:creationId xmlns:a16="http://schemas.microsoft.com/office/drawing/2014/main" id="{237BF7FD-12FE-0EF8-DF10-BB977E7E6EEF}"/>
                    </a:ext>
                  </a:extLst>
                </p:cNvPr>
                <p:cNvSpPr txBox="1">
                  <a:spLocks noChangeArrowheads="1"/>
                </p:cNvSpPr>
                <p:nvPr/>
              </p:nvSpPr>
              <p:spPr bwMode="auto">
                <a:xfrm>
                  <a:off x="817" y="2064"/>
                  <a:ext cx="558"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82562" tIns="46038" rIns="182562" bIns="46038">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a:solidFill>
                        <a:srgbClr val="FF3300"/>
                      </a:solidFill>
                      <a:latin typeface="Arial" panose="020B0604020202020204" pitchFamily="34" charset="0"/>
                    </a:rPr>
                    <a:t>B</a:t>
                  </a:r>
                </a:p>
              </p:txBody>
            </p:sp>
          </p:grpSp>
          <p:grpSp>
            <p:nvGrpSpPr>
              <p:cNvPr id="26" name="Group 15">
                <a:extLst>
                  <a:ext uri="{FF2B5EF4-FFF2-40B4-BE49-F238E27FC236}">
                    <a16:creationId xmlns:a16="http://schemas.microsoft.com/office/drawing/2014/main" id="{D47B4DF8-3DFF-398E-17C7-133E9BCBB57B}"/>
                  </a:ext>
                </a:extLst>
              </p:cNvPr>
              <p:cNvGrpSpPr>
                <a:grpSpLocks/>
              </p:cNvGrpSpPr>
              <p:nvPr/>
            </p:nvGrpSpPr>
            <p:grpSpPr bwMode="auto">
              <a:xfrm>
                <a:off x="3139" y="2064"/>
                <a:ext cx="558" cy="1248"/>
                <a:chOff x="820" y="2064"/>
                <a:chExt cx="558" cy="1248"/>
              </a:xfrm>
            </p:grpSpPr>
            <p:sp>
              <p:nvSpPr>
                <p:cNvPr id="28" name="Rectangle 16">
                  <a:extLst>
                    <a:ext uri="{FF2B5EF4-FFF2-40B4-BE49-F238E27FC236}">
                      <a16:creationId xmlns:a16="http://schemas.microsoft.com/office/drawing/2014/main" id="{BEC23B64-F4DF-03FA-37DC-713B570C64EC}"/>
                    </a:ext>
                  </a:extLst>
                </p:cNvPr>
                <p:cNvSpPr>
                  <a:spLocks noChangeArrowheads="1"/>
                </p:cNvSpPr>
                <p:nvPr/>
              </p:nvSpPr>
              <p:spPr bwMode="auto">
                <a:xfrm>
                  <a:off x="1056" y="2400"/>
                  <a:ext cx="48" cy="912"/>
                </a:xfrm>
                <a:prstGeom prst="rect">
                  <a:avLst/>
                </a:prstGeom>
                <a:solidFill>
                  <a:srgbClr val="FF0000"/>
                </a:solidFill>
                <a:ln w="12700">
                  <a:solidFill>
                    <a:srgbClr val="FF00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29" name="Text Box 17">
                  <a:extLst>
                    <a:ext uri="{FF2B5EF4-FFF2-40B4-BE49-F238E27FC236}">
                      <a16:creationId xmlns:a16="http://schemas.microsoft.com/office/drawing/2014/main" id="{1B7F4512-A7C2-5FAA-F156-ED8AED72DD2E}"/>
                    </a:ext>
                  </a:extLst>
                </p:cNvPr>
                <p:cNvSpPr txBox="1">
                  <a:spLocks noChangeArrowheads="1"/>
                </p:cNvSpPr>
                <p:nvPr/>
              </p:nvSpPr>
              <p:spPr bwMode="auto">
                <a:xfrm>
                  <a:off x="820" y="2064"/>
                  <a:ext cx="558"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82562" tIns="46038" rIns="182562" bIns="46038">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a:solidFill>
                        <a:srgbClr val="FF3300"/>
                      </a:solidFill>
                      <a:latin typeface="Arial" panose="020B0604020202020204" pitchFamily="34" charset="0"/>
                    </a:rPr>
                    <a:t>C</a:t>
                  </a:r>
                </a:p>
              </p:txBody>
            </p:sp>
          </p:grpSp>
          <p:sp>
            <p:nvSpPr>
              <p:cNvPr id="27" name="Rectangle 18">
                <a:extLst>
                  <a:ext uri="{FF2B5EF4-FFF2-40B4-BE49-F238E27FC236}">
                    <a16:creationId xmlns:a16="http://schemas.microsoft.com/office/drawing/2014/main" id="{43408552-9CC0-06A1-D15D-ED11C7C32CCB}"/>
                  </a:ext>
                </a:extLst>
              </p:cNvPr>
              <p:cNvSpPr>
                <a:spLocks noChangeArrowheads="1"/>
              </p:cNvSpPr>
              <p:nvPr/>
            </p:nvSpPr>
            <p:spPr bwMode="auto">
              <a:xfrm>
                <a:off x="624" y="3120"/>
                <a:ext cx="960" cy="96"/>
              </a:xfrm>
              <a:prstGeom prst="rect">
                <a:avLst/>
              </a:prstGeom>
              <a:solidFill>
                <a:srgbClr val="000099"/>
              </a:solidFill>
              <a:ln w="12700">
                <a:solidFill>
                  <a:srgbClr val="FF66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grpSp>
        <p:sp>
          <p:nvSpPr>
            <p:cNvPr id="6" name="AutoShape 19">
              <a:extLst>
                <a:ext uri="{FF2B5EF4-FFF2-40B4-BE49-F238E27FC236}">
                  <a16:creationId xmlns:a16="http://schemas.microsoft.com/office/drawing/2014/main" id="{350189E6-C3EC-B433-ADFE-043EFFAE0F4F}"/>
                </a:ext>
              </a:extLst>
            </p:cNvPr>
            <p:cNvSpPr>
              <a:spLocks noChangeArrowheads="1"/>
            </p:cNvSpPr>
            <p:nvPr/>
          </p:nvSpPr>
          <p:spPr bwMode="auto">
            <a:xfrm>
              <a:off x="2544" y="1584"/>
              <a:ext cx="672" cy="288"/>
            </a:xfrm>
            <a:prstGeom prst="rightArrow">
              <a:avLst>
                <a:gd name="adj1" fmla="val 50000"/>
                <a:gd name="adj2" fmla="val 58333"/>
              </a:avLst>
            </a:prstGeom>
            <a:noFill/>
            <a:ln w="254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grpSp>
          <p:nvGrpSpPr>
            <p:cNvPr id="7" name="Group 20">
              <a:extLst>
                <a:ext uri="{FF2B5EF4-FFF2-40B4-BE49-F238E27FC236}">
                  <a16:creationId xmlns:a16="http://schemas.microsoft.com/office/drawing/2014/main" id="{773F763E-228C-2257-FDFD-6B15E2D9AE3D}"/>
                </a:ext>
              </a:extLst>
            </p:cNvPr>
            <p:cNvGrpSpPr>
              <a:grpSpLocks/>
            </p:cNvGrpSpPr>
            <p:nvPr/>
          </p:nvGrpSpPr>
          <p:grpSpPr bwMode="auto">
            <a:xfrm>
              <a:off x="3546" y="1056"/>
              <a:ext cx="2022" cy="1056"/>
              <a:chOff x="3546" y="1056"/>
              <a:chExt cx="2022" cy="1056"/>
            </a:xfrm>
          </p:grpSpPr>
          <p:grpSp>
            <p:nvGrpSpPr>
              <p:cNvPr id="8" name="Group 21">
                <a:extLst>
                  <a:ext uri="{FF2B5EF4-FFF2-40B4-BE49-F238E27FC236}">
                    <a16:creationId xmlns:a16="http://schemas.microsoft.com/office/drawing/2014/main" id="{1530B666-BCFC-3077-09F8-4DA3B546EF9C}"/>
                  </a:ext>
                </a:extLst>
              </p:cNvPr>
              <p:cNvGrpSpPr>
                <a:grpSpLocks/>
              </p:cNvGrpSpPr>
              <p:nvPr/>
            </p:nvGrpSpPr>
            <p:grpSpPr bwMode="auto">
              <a:xfrm>
                <a:off x="3546" y="1056"/>
                <a:ext cx="369" cy="1056"/>
                <a:chOff x="818" y="2064"/>
                <a:chExt cx="557" cy="1248"/>
              </a:xfrm>
            </p:grpSpPr>
            <p:sp>
              <p:nvSpPr>
                <p:cNvPr id="19" name="Rectangle 22">
                  <a:extLst>
                    <a:ext uri="{FF2B5EF4-FFF2-40B4-BE49-F238E27FC236}">
                      <a16:creationId xmlns:a16="http://schemas.microsoft.com/office/drawing/2014/main" id="{FF904F54-5172-A011-4889-483AADAA610E}"/>
                    </a:ext>
                  </a:extLst>
                </p:cNvPr>
                <p:cNvSpPr>
                  <a:spLocks noChangeArrowheads="1"/>
                </p:cNvSpPr>
                <p:nvPr/>
              </p:nvSpPr>
              <p:spPr bwMode="auto">
                <a:xfrm>
                  <a:off x="1056" y="2400"/>
                  <a:ext cx="48" cy="912"/>
                </a:xfrm>
                <a:prstGeom prst="rect">
                  <a:avLst/>
                </a:prstGeom>
                <a:solidFill>
                  <a:srgbClr val="FF0000"/>
                </a:solidFill>
                <a:ln w="12700">
                  <a:solidFill>
                    <a:srgbClr val="FF00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20" name="Text Box 23">
                  <a:extLst>
                    <a:ext uri="{FF2B5EF4-FFF2-40B4-BE49-F238E27FC236}">
                      <a16:creationId xmlns:a16="http://schemas.microsoft.com/office/drawing/2014/main" id="{E5CECACB-F12C-A2B0-B769-F46392DE3867}"/>
                    </a:ext>
                  </a:extLst>
                </p:cNvPr>
                <p:cNvSpPr txBox="1">
                  <a:spLocks noChangeArrowheads="1"/>
                </p:cNvSpPr>
                <p:nvPr/>
              </p:nvSpPr>
              <p:spPr bwMode="auto">
                <a:xfrm>
                  <a:off x="818" y="2064"/>
                  <a:ext cx="557"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82562" tIns="46038" rIns="182562" bIns="46038">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a:solidFill>
                        <a:srgbClr val="FF3300"/>
                      </a:solidFill>
                      <a:latin typeface="Arial" panose="020B0604020202020204" pitchFamily="34" charset="0"/>
                    </a:rPr>
                    <a:t>A</a:t>
                  </a:r>
                </a:p>
              </p:txBody>
            </p:sp>
          </p:grpSp>
          <p:grpSp>
            <p:nvGrpSpPr>
              <p:cNvPr id="9" name="Group 24">
                <a:extLst>
                  <a:ext uri="{FF2B5EF4-FFF2-40B4-BE49-F238E27FC236}">
                    <a16:creationId xmlns:a16="http://schemas.microsoft.com/office/drawing/2014/main" id="{FCA161ED-50AB-E216-BEA5-7C8F6F752CAD}"/>
                  </a:ext>
                </a:extLst>
              </p:cNvPr>
              <p:cNvGrpSpPr>
                <a:grpSpLocks/>
              </p:cNvGrpSpPr>
              <p:nvPr/>
            </p:nvGrpSpPr>
            <p:grpSpPr bwMode="auto">
              <a:xfrm>
                <a:off x="4308" y="1056"/>
                <a:ext cx="369" cy="1056"/>
                <a:chOff x="817" y="2064"/>
                <a:chExt cx="558" cy="1248"/>
              </a:xfrm>
            </p:grpSpPr>
            <p:sp>
              <p:nvSpPr>
                <p:cNvPr id="17" name="Rectangle 25">
                  <a:extLst>
                    <a:ext uri="{FF2B5EF4-FFF2-40B4-BE49-F238E27FC236}">
                      <a16:creationId xmlns:a16="http://schemas.microsoft.com/office/drawing/2014/main" id="{B6DCAB36-69B6-F204-6C28-4916BFD3B643}"/>
                    </a:ext>
                  </a:extLst>
                </p:cNvPr>
                <p:cNvSpPr>
                  <a:spLocks noChangeArrowheads="1"/>
                </p:cNvSpPr>
                <p:nvPr/>
              </p:nvSpPr>
              <p:spPr bwMode="auto">
                <a:xfrm>
                  <a:off x="1056" y="2400"/>
                  <a:ext cx="48" cy="912"/>
                </a:xfrm>
                <a:prstGeom prst="rect">
                  <a:avLst/>
                </a:prstGeom>
                <a:solidFill>
                  <a:srgbClr val="FF0000"/>
                </a:solidFill>
                <a:ln w="12700">
                  <a:solidFill>
                    <a:srgbClr val="FF00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8" name="Text Box 26">
                  <a:extLst>
                    <a:ext uri="{FF2B5EF4-FFF2-40B4-BE49-F238E27FC236}">
                      <a16:creationId xmlns:a16="http://schemas.microsoft.com/office/drawing/2014/main" id="{1C9B6F11-0A49-E8CE-972C-3BEC802FC9E3}"/>
                    </a:ext>
                  </a:extLst>
                </p:cNvPr>
                <p:cNvSpPr txBox="1">
                  <a:spLocks noChangeArrowheads="1"/>
                </p:cNvSpPr>
                <p:nvPr/>
              </p:nvSpPr>
              <p:spPr bwMode="auto">
                <a:xfrm>
                  <a:off x="817" y="2064"/>
                  <a:ext cx="558"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82562" tIns="46038" rIns="182562" bIns="46038">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a:solidFill>
                        <a:srgbClr val="FF3300"/>
                      </a:solidFill>
                      <a:latin typeface="Arial" panose="020B0604020202020204" pitchFamily="34" charset="0"/>
                    </a:rPr>
                    <a:t>B</a:t>
                  </a:r>
                </a:p>
              </p:txBody>
            </p:sp>
          </p:grpSp>
          <p:grpSp>
            <p:nvGrpSpPr>
              <p:cNvPr id="10" name="Group 27">
                <a:extLst>
                  <a:ext uri="{FF2B5EF4-FFF2-40B4-BE49-F238E27FC236}">
                    <a16:creationId xmlns:a16="http://schemas.microsoft.com/office/drawing/2014/main" id="{79D6F6FD-4A89-E7AC-FAFA-00D54B3B1761}"/>
                  </a:ext>
                </a:extLst>
              </p:cNvPr>
              <p:cNvGrpSpPr>
                <a:grpSpLocks/>
              </p:cNvGrpSpPr>
              <p:nvPr/>
            </p:nvGrpSpPr>
            <p:grpSpPr bwMode="auto">
              <a:xfrm>
                <a:off x="5072" y="1056"/>
                <a:ext cx="369" cy="1056"/>
                <a:chOff x="820" y="2064"/>
                <a:chExt cx="558" cy="1248"/>
              </a:xfrm>
            </p:grpSpPr>
            <p:sp>
              <p:nvSpPr>
                <p:cNvPr id="15" name="Rectangle 28">
                  <a:extLst>
                    <a:ext uri="{FF2B5EF4-FFF2-40B4-BE49-F238E27FC236}">
                      <a16:creationId xmlns:a16="http://schemas.microsoft.com/office/drawing/2014/main" id="{0602AD53-2123-988F-17C0-FE2C2C8D1DFD}"/>
                    </a:ext>
                  </a:extLst>
                </p:cNvPr>
                <p:cNvSpPr>
                  <a:spLocks noChangeArrowheads="1"/>
                </p:cNvSpPr>
                <p:nvPr/>
              </p:nvSpPr>
              <p:spPr bwMode="auto">
                <a:xfrm>
                  <a:off x="1056" y="2400"/>
                  <a:ext cx="48" cy="912"/>
                </a:xfrm>
                <a:prstGeom prst="rect">
                  <a:avLst/>
                </a:prstGeom>
                <a:solidFill>
                  <a:srgbClr val="FF0000"/>
                </a:solidFill>
                <a:ln w="12700">
                  <a:solidFill>
                    <a:srgbClr val="FF00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6" name="Text Box 29">
                  <a:extLst>
                    <a:ext uri="{FF2B5EF4-FFF2-40B4-BE49-F238E27FC236}">
                      <a16:creationId xmlns:a16="http://schemas.microsoft.com/office/drawing/2014/main" id="{86751C2C-A85E-F0BD-E4A3-21F2572458E7}"/>
                    </a:ext>
                  </a:extLst>
                </p:cNvPr>
                <p:cNvSpPr txBox="1">
                  <a:spLocks noChangeArrowheads="1"/>
                </p:cNvSpPr>
                <p:nvPr/>
              </p:nvSpPr>
              <p:spPr bwMode="auto">
                <a:xfrm>
                  <a:off x="820" y="2064"/>
                  <a:ext cx="558"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82562" tIns="46038" rIns="182562" bIns="46038">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a:solidFill>
                        <a:srgbClr val="FF3300"/>
                      </a:solidFill>
                      <a:latin typeface="Arial" panose="020B0604020202020204" pitchFamily="34" charset="0"/>
                    </a:rPr>
                    <a:t>C</a:t>
                  </a:r>
                </a:p>
              </p:txBody>
            </p:sp>
          </p:grpSp>
          <p:sp>
            <p:nvSpPr>
              <p:cNvPr id="11" name="Rectangle 30">
                <a:extLst>
                  <a:ext uri="{FF2B5EF4-FFF2-40B4-BE49-F238E27FC236}">
                    <a16:creationId xmlns:a16="http://schemas.microsoft.com/office/drawing/2014/main" id="{CD2E9A59-A028-696F-2668-3AEFCF79336E}"/>
                  </a:ext>
                </a:extLst>
              </p:cNvPr>
              <p:cNvSpPr>
                <a:spLocks noChangeArrowheads="1"/>
              </p:cNvSpPr>
              <p:nvPr/>
            </p:nvSpPr>
            <p:spPr bwMode="auto">
              <a:xfrm>
                <a:off x="4933" y="1950"/>
                <a:ext cx="635" cy="81"/>
              </a:xfrm>
              <a:prstGeom prst="rect">
                <a:avLst/>
              </a:prstGeom>
              <a:solidFill>
                <a:srgbClr val="000099"/>
              </a:solidFill>
              <a:ln w="12700">
                <a:solidFill>
                  <a:srgbClr val="FF66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2" name="Rectangle 31">
                <a:extLst>
                  <a:ext uri="{FF2B5EF4-FFF2-40B4-BE49-F238E27FC236}">
                    <a16:creationId xmlns:a16="http://schemas.microsoft.com/office/drawing/2014/main" id="{FAC2E64A-332A-1473-90DA-FADEB2C2113B}"/>
                  </a:ext>
                </a:extLst>
              </p:cNvPr>
              <p:cNvSpPr>
                <a:spLocks noChangeArrowheads="1"/>
              </p:cNvSpPr>
              <p:nvPr/>
            </p:nvSpPr>
            <p:spPr bwMode="auto">
              <a:xfrm>
                <a:off x="4997" y="1828"/>
                <a:ext cx="508" cy="81"/>
              </a:xfrm>
              <a:prstGeom prst="rect">
                <a:avLst/>
              </a:prstGeom>
              <a:solidFill>
                <a:srgbClr val="000099"/>
              </a:solidFill>
              <a:ln w="12700">
                <a:solidFill>
                  <a:srgbClr val="FF66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3" name="Rectangle 32">
                <a:extLst>
                  <a:ext uri="{FF2B5EF4-FFF2-40B4-BE49-F238E27FC236}">
                    <a16:creationId xmlns:a16="http://schemas.microsoft.com/office/drawing/2014/main" id="{EBC77242-F6FB-D445-1C95-FFCA9B9FA005}"/>
                  </a:ext>
                </a:extLst>
              </p:cNvPr>
              <p:cNvSpPr>
                <a:spLocks noChangeArrowheads="1"/>
              </p:cNvSpPr>
              <p:nvPr/>
            </p:nvSpPr>
            <p:spPr bwMode="auto">
              <a:xfrm>
                <a:off x="5060" y="1706"/>
                <a:ext cx="381" cy="81"/>
              </a:xfrm>
              <a:prstGeom prst="rect">
                <a:avLst/>
              </a:prstGeom>
              <a:solidFill>
                <a:srgbClr val="000099"/>
              </a:solidFill>
              <a:ln w="12700">
                <a:solidFill>
                  <a:srgbClr val="FF66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sp>
            <p:nvSpPr>
              <p:cNvPr id="14" name="Rectangle 33">
                <a:extLst>
                  <a:ext uri="{FF2B5EF4-FFF2-40B4-BE49-F238E27FC236}">
                    <a16:creationId xmlns:a16="http://schemas.microsoft.com/office/drawing/2014/main" id="{802456D2-3950-5D29-C363-B8C784B69E49}"/>
                  </a:ext>
                </a:extLst>
              </p:cNvPr>
              <p:cNvSpPr>
                <a:spLocks noChangeArrowheads="1"/>
              </p:cNvSpPr>
              <p:nvPr/>
            </p:nvSpPr>
            <p:spPr bwMode="auto">
              <a:xfrm>
                <a:off x="5124" y="1584"/>
                <a:ext cx="254" cy="81"/>
              </a:xfrm>
              <a:prstGeom prst="rect">
                <a:avLst/>
              </a:prstGeom>
              <a:solidFill>
                <a:srgbClr val="000099"/>
              </a:solidFill>
              <a:ln w="12700">
                <a:solidFill>
                  <a:srgbClr val="FF6600"/>
                </a:solidFill>
                <a:miter lim="800000"/>
                <a:headEnd/>
                <a:tailEnd/>
              </a:ln>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a:p>
            </p:txBody>
          </p:sp>
        </p:grpSp>
      </p:grpSp>
    </p:spTree>
    <p:extLst>
      <p:ext uri="{BB962C8B-B14F-4D97-AF65-F5344CB8AC3E}">
        <p14:creationId xmlns:p14="http://schemas.microsoft.com/office/powerpoint/2010/main" val="3754364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8A896-5AD9-B3CF-BE3E-461D9B230314}"/>
              </a:ext>
            </a:extLst>
          </p:cNvPr>
          <p:cNvSpPr>
            <a:spLocks noGrp="1"/>
          </p:cNvSpPr>
          <p:nvPr>
            <p:ph type="title"/>
          </p:nvPr>
        </p:nvSpPr>
        <p:spPr>
          <a:xfrm>
            <a:off x="763270" y="733044"/>
            <a:ext cx="8531860" cy="492443"/>
          </a:xfrm>
        </p:spPr>
        <p:txBody>
          <a:bodyPr/>
          <a:lstStyle/>
          <a:p>
            <a:pPr algn="ctr"/>
            <a:r>
              <a:rPr kumimoji="1" lang="en-US" altLang="en-US" sz="3200" b="1" kern="1200" dirty="0" smtClean="0">
                <a:solidFill>
                  <a:srgbClr val="002060"/>
                </a:solidFill>
              </a:rPr>
              <a:t>Example 2:Tower </a:t>
            </a:r>
            <a:r>
              <a:rPr kumimoji="1" lang="en-US" altLang="en-US" sz="3200" b="1" kern="1200" dirty="0">
                <a:solidFill>
                  <a:srgbClr val="002060"/>
                </a:solidFill>
              </a:rPr>
              <a:t>of Hanoi</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989CE38D-3FC3-EFEF-2431-4A0C7C09512A}"/>
              </a:ext>
            </a:extLst>
          </p:cNvPr>
          <p:cNvSpPr>
            <a:spLocks noGrp="1"/>
          </p:cNvSpPr>
          <p:nvPr>
            <p:ph type="body" idx="1"/>
          </p:nvPr>
        </p:nvSpPr>
        <p:spPr>
          <a:xfrm>
            <a:off x="1524635" y="1905000"/>
            <a:ext cx="7009130" cy="4801314"/>
          </a:xfrm>
        </p:spPr>
        <p:txBody>
          <a:bodyPr/>
          <a:lstStyle/>
          <a:p>
            <a:pPr marL="533400" indent="-533400"/>
            <a:r>
              <a:rPr lang="en-US" altLang="en-US" sz="2600" dirty="0">
                <a:latin typeface="Times New Roman" panose="02020603050405020304" pitchFamily="18" charset="0"/>
                <a:cs typeface="Times New Roman" panose="02020603050405020304" pitchFamily="18" charset="0"/>
              </a:rPr>
              <a:t>How to Solve: Strategy…</a:t>
            </a:r>
          </a:p>
          <a:p>
            <a:pPr marL="939800" lvl="1" indent="-457200"/>
            <a:r>
              <a:rPr lang="en-US" altLang="en-US" sz="2600" dirty="0">
                <a:latin typeface="Times New Roman" panose="02020603050405020304" pitchFamily="18" charset="0"/>
                <a:cs typeface="Times New Roman" panose="02020603050405020304" pitchFamily="18" charset="0"/>
              </a:rPr>
              <a:t>Generalize first: Consider n disks for all n </a:t>
            </a:r>
            <a:r>
              <a:rPr lang="en-GB" altLang="en-US" sz="26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dirty="0">
                <a:latin typeface="Times New Roman" panose="02020603050405020304" pitchFamily="18" charset="0"/>
                <a:cs typeface="Times New Roman" panose="02020603050405020304" pitchFamily="18" charset="0"/>
              </a:rPr>
              <a:t> 1</a:t>
            </a:r>
          </a:p>
          <a:p>
            <a:pPr marL="939800" lvl="1" indent="-457200"/>
            <a:r>
              <a:rPr lang="en-US" altLang="en-US" sz="2600" dirty="0">
                <a:latin typeface="Times New Roman" panose="02020603050405020304" pitchFamily="18" charset="0"/>
                <a:cs typeface="Times New Roman" panose="02020603050405020304" pitchFamily="18" charset="0"/>
              </a:rPr>
              <a:t>Our example is </a:t>
            </a:r>
            <a:r>
              <a:rPr lang="en-US" altLang="en-US" sz="2600" i="1" u="sng" dirty="0">
                <a:latin typeface="Times New Roman" panose="02020603050405020304" pitchFamily="18" charset="0"/>
                <a:cs typeface="Times New Roman" panose="02020603050405020304" pitchFamily="18" charset="0"/>
              </a:rPr>
              <a:t>only</a:t>
            </a:r>
            <a:r>
              <a:rPr lang="en-US" altLang="en-US" sz="2600" dirty="0">
                <a:latin typeface="Times New Roman" panose="02020603050405020304" pitchFamily="18" charset="0"/>
                <a:cs typeface="Times New Roman" panose="02020603050405020304" pitchFamily="18" charset="0"/>
              </a:rPr>
              <a:t> the case when n=4</a:t>
            </a:r>
          </a:p>
          <a:p>
            <a:pPr marL="939800" lvl="1" indent="-457200"/>
            <a:endParaRPr lang="en-US" altLang="en-US" sz="2600" dirty="0">
              <a:latin typeface="Times New Roman" panose="02020603050405020304" pitchFamily="18" charset="0"/>
              <a:cs typeface="Times New Roman" panose="02020603050405020304" pitchFamily="18" charset="0"/>
            </a:endParaRPr>
          </a:p>
          <a:p>
            <a:pPr marL="533400" indent="-533400"/>
            <a:r>
              <a:rPr lang="en-US" altLang="en-US" sz="2600" dirty="0">
                <a:latin typeface="Times New Roman" panose="02020603050405020304" pitchFamily="18" charset="0"/>
                <a:cs typeface="Times New Roman" panose="02020603050405020304" pitchFamily="18" charset="0"/>
              </a:rPr>
              <a:t>Look at small instances…</a:t>
            </a:r>
          </a:p>
          <a:p>
            <a:pPr marL="939800" lvl="1" indent="-457200"/>
            <a:r>
              <a:rPr lang="en-US" altLang="en-US" sz="2600" dirty="0">
                <a:latin typeface="Times New Roman" panose="02020603050405020304" pitchFamily="18" charset="0"/>
                <a:cs typeface="Times New Roman" panose="02020603050405020304" pitchFamily="18" charset="0"/>
              </a:rPr>
              <a:t>How about n=1</a:t>
            </a:r>
          </a:p>
          <a:p>
            <a:pPr marL="1438275" lvl="2" indent="-381000"/>
            <a:r>
              <a:rPr lang="en-US" altLang="en-US" sz="2600" dirty="0">
                <a:latin typeface="Times New Roman" panose="02020603050405020304" pitchFamily="18" charset="0"/>
                <a:cs typeface="Times New Roman" panose="02020603050405020304" pitchFamily="18" charset="0"/>
              </a:rPr>
              <a:t>Of course, just “Move disk 1 from A to C”</a:t>
            </a:r>
          </a:p>
          <a:p>
            <a:pPr marL="2181225" lvl="4" indent="-342900"/>
            <a:endParaRPr lang="en-US" altLang="en-US" sz="2600" dirty="0">
              <a:latin typeface="Times New Roman" panose="02020603050405020304" pitchFamily="18" charset="0"/>
              <a:cs typeface="Times New Roman" panose="02020603050405020304" pitchFamily="18" charset="0"/>
            </a:endParaRPr>
          </a:p>
          <a:p>
            <a:pPr marL="939800" lvl="1" indent="-457200"/>
            <a:r>
              <a:rPr lang="en-US" altLang="en-US" sz="2600" dirty="0">
                <a:latin typeface="Times New Roman" panose="02020603050405020304" pitchFamily="18" charset="0"/>
                <a:cs typeface="Times New Roman" panose="02020603050405020304" pitchFamily="18" charset="0"/>
              </a:rPr>
              <a:t>How about n=2?</a:t>
            </a:r>
          </a:p>
          <a:p>
            <a:pPr marL="1438275" lvl="2" indent="-381000">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1 from A to B”</a:t>
            </a:r>
          </a:p>
          <a:p>
            <a:pPr marL="1438275" lvl="2" indent="-381000">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2 from A to C”</a:t>
            </a:r>
          </a:p>
          <a:p>
            <a:pPr marL="1438275" lvl="2" indent="-381000">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1 from B to C”</a:t>
            </a:r>
            <a:endParaRPr lang="en-IN" sz="2600" dirty="0"/>
          </a:p>
        </p:txBody>
      </p:sp>
    </p:spTree>
    <p:extLst>
      <p:ext uri="{BB962C8B-B14F-4D97-AF65-F5344CB8AC3E}">
        <p14:creationId xmlns:p14="http://schemas.microsoft.com/office/powerpoint/2010/main" val="33642569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DB1F3-78A2-C03E-2DBF-7CACB70EA6A7}"/>
              </a:ext>
            </a:extLst>
          </p:cNvPr>
          <p:cNvSpPr>
            <a:spLocks noGrp="1"/>
          </p:cNvSpPr>
          <p:nvPr>
            <p:ph type="title"/>
          </p:nvPr>
        </p:nvSpPr>
        <p:spPr>
          <a:xfrm>
            <a:off x="763270" y="733044"/>
            <a:ext cx="8531860" cy="492443"/>
          </a:xfrm>
        </p:spPr>
        <p:txBody>
          <a:bodyPr/>
          <a:lstStyle/>
          <a:p>
            <a:pPr algn="ctr"/>
            <a:r>
              <a:rPr kumimoji="1" lang="en-US" altLang="en-US" sz="3200" b="1" kern="1200" dirty="0">
                <a:solidFill>
                  <a:srgbClr val="002060"/>
                </a:solidFill>
              </a:rPr>
              <a:t>Tower of Hanoi (Solution!)</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941C23C2-DF71-3896-3411-A479FBE20107}"/>
              </a:ext>
            </a:extLst>
          </p:cNvPr>
          <p:cNvSpPr>
            <a:spLocks noGrp="1"/>
          </p:cNvSpPr>
          <p:nvPr>
            <p:ph type="body" idx="1"/>
          </p:nvPr>
        </p:nvSpPr>
        <p:spPr>
          <a:xfrm>
            <a:off x="609600" y="1690497"/>
            <a:ext cx="8839200" cy="5835444"/>
          </a:xfrm>
        </p:spPr>
        <p:txBody>
          <a:bodyPr/>
          <a:lstStyle/>
          <a:p>
            <a:pPr marL="533400" indent="-533400">
              <a:lnSpc>
                <a:spcPct val="80000"/>
              </a:lnSpc>
            </a:pPr>
            <a:r>
              <a:rPr lang="en-US" altLang="en-US" sz="2600" b="1" dirty="0">
                <a:solidFill>
                  <a:srgbClr val="002060"/>
                </a:solidFill>
                <a:latin typeface="Times New Roman" panose="02020603050405020304" pitchFamily="18" charset="0"/>
                <a:cs typeface="Times New Roman" panose="02020603050405020304" pitchFamily="18" charset="0"/>
              </a:rPr>
              <a:t>General Method:</a:t>
            </a:r>
          </a:p>
          <a:p>
            <a:pPr marL="533400" indent="-533400">
              <a:lnSpc>
                <a:spcPct val="80000"/>
              </a:lnSpc>
            </a:pPr>
            <a:endParaRPr lang="en-US" altLang="en-US" b="1" dirty="0">
              <a:solidFill>
                <a:srgbClr val="002060"/>
              </a:solidFill>
              <a:latin typeface="Times New Roman" panose="02020603050405020304" pitchFamily="18" charset="0"/>
              <a:cs typeface="Times New Roman" panose="02020603050405020304" pitchFamily="18" charset="0"/>
            </a:endParaRPr>
          </a:p>
          <a:p>
            <a:pPr marL="939800" lvl="1" indent="-457200">
              <a:lnSpc>
                <a:spcPct val="80000"/>
              </a:lnSpc>
            </a:pPr>
            <a:r>
              <a:rPr lang="en-US" altLang="en-US" sz="2600" dirty="0">
                <a:latin typeface="Times New Roman" panose="02020603050405020304" pitchFamily="18" charset="0"/>
                <a:cs typeface="Times New Roman" panose="02020603050405020304" pitchFamily="18" charset="0"/>
              </a:rPr>
              <a:t>First, move first (n-1) disks from A to B </a:t>
            </a:r>
            <a:r>
              <a:rPr lang="en-US" altLang="en-US" b="1" dirty="0">
                <a:solidFill>
                  <a:srgbClr val="002060"/>
                </a:solidFill>
                <a:latin typeface="Times New Roman" panose="02020603050405020304" pitchFamily="18" charset="0"/>
                <a:cs typeface="Times New Roman" panose="02020603050405020304" pitchFamily="18" charset="0"/>
              </a:rPr>
              <a:t>(with peg C as intermediate</a:t>
            </a:r>
            <a:r>
              <a:rPr lang="en-US" altLang="en-US" dirty="0">
                <a:latin typeface="Times New Roman" panose="02020603050405020304" pitchFamily="18" charset="0"/>
                <a:cs typeface="Times New Roman" panose="02020603050405020304" pitchFamily="18" charset="0"/>
              </a:rPr>
              <a:t>) </a:t>
            </a:r>
            <a:endParaRPr lang="en-US" altLang="en-US" sz="2600" dirty="0">
              <a:latin typeface="Times New Roman" panose="02020603050405020304" pitchFamily="18" charset="0"/>
              <a:cs typeface="Times New Roman" panose="02020603050405020304" pitchFamily="18" charset="0"/>
            </a:endParaRPr>
          </a:p>
          <a:p>
            <a:pPr marL="939800" lvl="1" indent="-457200">
              <a:lnSpc>
                <a:spcPct val="80000"/>
              </a:lnSpc>
            </a:pPr>
            <a:r>
              <a:rPr lang="en-US" altLang="en-US" sz="2600" dirty="0">
                <a:latin typeface="Times New Roman" panose="02020603050405020304" pitchFamily="18" charset="0"/>
                <a:cs typeface="Times New Roman" panose="02020603050405020304" pitchFamily="18" charset="0"/>
              </a:rPr>
              <a:t>Now, can move the largest disk from A to C (</a:t>
            </a:r>
            <a:r>
              <a:rPr lang="en-US" altLang="en-US" b="1" dirty="0">
                <a:solidFill>
                  <a:srgbClr val="002060"/>
                </a:solidFill>
                <a:latin typeface="Times New Roman" panose="02020603050405020304" pitchFamily="18" charset="0"/>
                <a:cs typeface="Times New Roman" panose="02020603050405020304" pitchFamily="18" charset="0"/>
              </a:rPr>
              <a:t>directly</a:t>
            </a:r>
            <a:r>
              <a:rPr lang="en-US" altLang="en-US" sz="2600" dirty="0">
                <a:latin typeface="Times New Roman" panose="02020603050405020304" pitchFamily="18" charset="0"/>
                <a:cs typeface="Times New Roman" panose="02020603050405020304" pitchFamily="18" charset="0"/>
              </a:rPr>
              <a:t>)</a:t>
            </a:r>
          </a:p>
          <a:p>
            <a:pPr marL="939800" lvl="1" indent="-457200">
              <a:lnSpc>
                <a:spcPct val="80000"/>
              </a:lnSpc>
            </a:pPr>
            <a:r>
              <a:rPr lang="en-US" altLang="en-US" sz="2600" dirty="0">
                <a:latin typeface="Times New Roman" panose="02020603050405020304" pitchFamily="18" charset="0"/>
                <a:cs typeface="Times New Roman" panose="02020603050405020304" pitchFamily="18" charset="0"/>
              </a:rPr>
              <a:t>Then, move first (n-1) disks from B to C </a:t>
            </a:r>
            <a:r>
              <a:rPr lang="en-US" altLang="en-US" b="1" dirty="0">
                <a:solidFill>
                  <a:srgbClr val="002060"/>
                </a:solidFill>
                <a:latin typeface="Times New Roman" panose="02020603050405020304" pitchFamily="18" charset="0"/>
                <a:cs typeface="Times New Roman" panose="02020603050405020304" pitchFamily="18" charset="0"/>
              </a:rPr>
              <a:t>(with peg A as intermediate) </a:t>
            </a:r>
          </a:p>
          <a:p>
            <a:pPr marL="533400" indent="-533400">
              <a:lnSpc>
                <a:spcPct val="80000"/>
              </a:lnSpc>
            </a:pPr>
            <a:endParaRPr lang="en-US" altLang="en-US" sz="2600" dirty="0">
              <a:latin typeface="Times New Roman" panose="02020603050405020304" pitchFamily="18" charset="0"/>
              <a:cs typeface="Times New Roman" panose="02020603050405020304" pitchFamily="18" charset="0"/>
            </a:endParaRPr>
          </a:p>
          <a:p>
            <a:pPr marL="533400" indent="-533400">
              <a:lnSpc>
                <a:spcPct val="80000"/>
              </a:lnSpc>
            </a:pPr>
            <a:r>
              <a:rPr lang="en-US" altLang="en-US" sz="2600" dirty="0">
                <a:latin typeface="Times New Roman" panose="02020603050405020304" pitchFamily="18" charset="0"/>
                <a:cs typeface="Times New Roman" panose="02020603050405020304" pitchFamily="18" charset="0"/>
              </a:rPr>
              <a:t>Try this method for n=3</a:t>
            </a:r>
          </a:p>
          <a:p>
            <a:pPr marL="1857375" lvl="3" indent="-381000">
              <a:lnSpc>
                <a:spcPct val="80000"/>
              </a:lnSpc>
            </a:pPr>
            <a:endParaRPr lang="en-US" altLang="en-US" dirty="0">
              <a:latin typeface="Times New Roman" panose="02020603050405020304" pitchFamily="18" charset="0"/>
              <a:cs typeface="Times New Roman" panose="02020603050405020304" pitchFamily="18" charset="0"/>
            </a:endParaRPr>
          </a:p>
          <a:p>
            <a:pPr marL="1438275" lvl="2" indent="-381000">
              <a:lnSpc>
                <a:spcPct val="80000"/>
              </a:lnSpc>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1 from A to C”</a:t>
            </a:r>
          </a:p>
          <a:p>
            <a:pPr marL="1438275" lvl="2" indent="-381000">
              <a:lnSpc>
                <a:spcPct val="80000"/>
              </a:lnSpc>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2 from A to B”</a:t>
            </a:r>
          </a:p>
          <a:p>
            <a:pPr marL="1438275" lvl="2" indent="-381000">
              <a:lnSpc>
                <a:spcPct val="80000"/>
              </a:lnSpc>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1 from C to B”</a:t>
            </a:r>
          </a:p>
          <a:p>
            <a:pPr marL="1438275" lvl="2" indent="-381000">
              <a:lnSpc>
                <a:spcPct val="80000"/>
              </a:lnSpc>
              <a:buFont typeface="Monotype Sorts" pitchFamily="2" charset="2"/>
              <a:buAutoNum type="arabicPeriod"/>
            </a:pPr>
            <a:endParaRPr lang="en-US" altLang="en-US" sz="2000" dirty="0">
              <a:latin typeface="Times New Roman" panose="02020603050405020304" pitchFamily="18" charset="0"/>
              <a:cs typeface="Times New Roman" panose="02020603050405020304" pitchFamily="18" charset="0"/>
            </a:endParaRPr>
          </a:p>
          <a:p>
            <a:pPr marL="1438275" lvl="2" indent="-381000">
              <a:lnSpc>
                <a:spcPct val="80000"/>
              </a:lnSpc>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3 from A to C”</a:t>
            </a:r>
          </a:p>
          <a:p>
            <a:pPr marL="1438275" lvl="2" indent="-381000">
              <a:lnSpc>
                <a:spcPct val="80000"/>
              </a:lnSpc>
              <a:buFont typeface="Monotype Sorts" pitchFamily="2" charset="2"/>
              <a:buAutoNum type="arabicPeriod"/>
            </a:pPr>
            <a:endParaRPr lang="en-US" altLang="en-US" sz="2600" dirty="0">
              <a:latin typeface="Times New Roman" panose="02020603050405020304" pitchFamily="18" charset="0"/>
              <a:cs typeface="Times New Roman" panose="02020603050405020304" pitchFamily="18" charset="0"/>
            </a:endParaRPr>
          </a:p>
          <a:p>
            <a:pPr marL="1438275" lvl="2" indent="-381000">
              <a:lnSpc>
                <a:spcPct val="80000"/>
              </a:lnSpc>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1 from B to A”</a:t>
            </a:r>
          </a:p>
          <a:p>
            <a:pPr marL="1438275" lvl="2" indent="-381000">
              <a:lnSpc>
                <a:spcPct val="80000"/>
              </a:lnSpc>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2 from B to C”</a:t>
            </a:r>
          </a:p>
          <a:p>
            <a:pPr marL="1438275" lvl="2" indent="-381000">
              <a:lnSpc>
                <a:spcPct val="80000"/>
              </a:lnSpc>
              <a:buFont typeface="Monotype Sorts" pitchFamily="2" charset="2"/>
              <a:buAutoNum type="arabicPeriod"/>
            </a:pPr>
            <a:r>
              <a:rPr lang="en-US" altLang="en-US" sz="2600" dirty="0">
                <a:latin typeface="Times New Roman" panose="02020603050405020304" pitchFamily="18" charset="0"/>
                <a:cs typeface="Times New Roman" panose="02020603050405020304" pitchFamily="18" charset="0"/>
              </a:rPr>
              <a:t>“Move disk 1 from A to C”</a:t>
            </a:r>
          </a:p>
          <a:p>
            <a:endParaRPr lang="en-IN" dirty="0"/>
          </a:p>
        </p:txBody>
      </p:sp>
      <p:sp>
        <p:nvSpPr>
          <p:cNvPr id="4" name="Rectangle 4">
            <a:extLst>
              <a:ext uri="{FF2B5EF4-FFF2-40B4-BE49-F238E27FC236}">
                <a16:creationId xmlns:a16="http://schemas.microsoft.com/office/drawing/2014/main" id="{16B734BF-F10D-2826-2B39-B714627D2A49}"/>
              </a:ext>
            </a:extLst>
          </p:cNvPr>
          <p:cNvSpPr>
            <a:spLocks noChangeArrowheads="1"/>
          </p:cNvSpPr>
          <p:nvPr/>
        </p:nvSpPr>
        <p:spPr bwMode="auto">
          <a:xfrm>
            <a:off x="1981200" y="4036719"/>
            <a:ext cx="3733800" cy="1143000"/>
          </a:xfrm>
          <a:prstGeom prst="rect">
            <a:avLst/>
          </a:prstGeom>
          <a:noFill/>
          <a:ln w="2540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b="1" dirty="0"/>
          </a:p>
        </p:txBody>
      </p:sp>
      <p:sp>
        <p:nvSpPr>
          <p:cNvPr id="5" name="Rectangle 4">
            <a:extLst>
              <a:ext uri="{FF2B5EF4-FFF2-40B4-BE49-F238E27FC236}">
                <a16:creationId xmlns:a16="http://schemas.microsoft.com/office/drawing/2014/main" id="{F7A13D7E-459B-27FA-FF46-A25921DD208C}"/>
              </a:ext>
            </a:extLst>
          </p:cNvPr>
          <p:cNvSpPr>
            <a:spLocks noChangeArrowheads="1"/>
          </p:cNvSpPr>
          <p:nvPr/>
        </p:nvSpPr>
        <p:spPr bwMode="auto">
          <a:xfrm>
            <a:off x="2001520" y="5781330"/>
            <a:ext cx="3733800" cy="1143000"/>
          </a:xfrm>
          <a:prstGeom prst="rect">
            <a:avLst/>
          </a:prstGeom>
          <a:noFill/>
          <a:ln w="2540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lIns="182562" tIns="46038" rIns="182562" bIns="46038"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US" altLang="en-US" b="1" dirty="0"/>
          </a:p>
        </p:txBody>
      </p:sp>
    </p:spTree>
    <p:extLst>
      <p:ext uri="{BB962C8B-B14F-4D97-AF65-F5344CB8AC3E}">
        <p14:creationId xmlns:p14="http://schemas.microsoft.com/office/powerpoint/2010/main" val="32823371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D821-5598-3D1E-842B-1BB828C3BBAB}"/>
              </a:ext>
            </a:extLst>
          </p:cNvPr>
          <p:cNvSpPr>
            <a:spLocks noGrp="1"/>
          </p:cNvSpPr>
          <p:nvPr>
            <p:ph type="title"/>
          </p:nvPr>
        </p:nvSpPr>
        <p:spPr>
          <a:xfrm>
            <a:off x="763270" y="733044"/>
            <a:ext cx="8531860" cy="492443"/>
          </a:xfrm>
        </p:spPr>
        <p:txBody>
          <a:bodyPr/>
          <a:lstStyle/>
          <a:p>
            <a:pPr algn="ctr"/>
            <a:r>
              <a:rPr kumimoji="1" lang="en-US" altLang="en-US" sz="3200" b="1" kern="1200" dirty="0">
                <a:solidFill>
                  <a:srgbClr val="002060"/>
                </a:solidFill>
              </a:rPr>
              <a:t>Algorithm for Towel of Hanoi (recursive)</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EE8F08DE-A3A1-1D87-EDE1-6EC7FEA90C54}"/>
              </a:ext>
            </a:extLst>
          </p:cNvPr>
          <p:cNvSpPr>
            <a:spLocks noGrp="1"/>
          </p:cNvSpPr>
          <p:nvPr>
            <p:ph type="body" idx="1"/>
          </p:nvPr>
        </p:nvSpPr>
        <p:spPr>
          <a:xfrm>
            <a:off x="1299498" y="1808202"/>
            <a:ext cx="7459403" cy="960263"/>
          </a:xfrm>
        </p:spPr>
        <p:txBody>
          <a:bodyPr/>
          <a:lstStyle/>
          <a:p>
            <a:pPr>
              <a:lnSpc>
                <a:spcPct val="80000"/>
              </a:lnSpc>
            </a:pPr>
            <a:r>
              <a:rPr lang="en-GB" altLang="en-US" sz="2600" b="1" dirty="0">
                <a:solidFill>
                  <a:srgbClr val="002060"/>
                </a:solidFill>
                <a:latin typeface="Times New Roman" panose="02020603050405020304" pitchFamily="18" charset="0"/>
                <a:cs typeface="Times New Roman" panose="02020603050405020304" pitchFamily="18" charset="0"/>
              </a:rPr>
              <a:t>Recursive Algorithm</a:t>
            </a:r>
          </a:p>
          <a:p>
            <a:pPr lvl="1">
              <a:lnSpc>
                <a:spcPct val="80000"/>
              </a:lnSpc>
            </a:pPr>
            <a:r>
              <a:rPr lang="en-GB" altLang="en-US" sz="2600" dirty="0">
                <a:latin typeface="Times New Roman" panose="02020603050405020304" pitchFamily="18" charset="0"/>
                <a:cs typeface="Times New Roman" panose="02020603050405020304" pitchFamily="18" charset="0"/>
              </a:rPr>
              <a:t>when (n=1), we have simple case</a:t>
            </a:r>
          </a:p>
          <a:p>
            <a:pPr lvl="1">
              <a:lnSpc>
                <a:spcPct val="80000"/>
              </a:lnSpc>
            </a:pPr>
            <a:r>
              <a:rPr lang="en-GB" altLang="en-US" sz="2600" dirty="0">
                <a:latin typeface="Times New Roman" panose="02020603050405020304" pitchFamily="18" charset="0"/>
                <a:cs typeface="Times New Roman" panose="02020603050405020304" pitchFamily="18" charset="0"/>
              </a:rPr>
              <a:t>Else (decompose problem and make recursive-calls)</a:t>
            </a:r>
          </a:p>
        </p:txBody>
      </p:sp>
      <p:sp>
        <p:nvSpPr>
          <p:cNvPr id="4" name="Text Box 4">
            <a:extLst>
              <a:ext uri="{FF2B5EF4-FFF2-40B4-BE49-F238E27FC236}">
                <a16:creationId xmlns:a16="http://schemas.microsoft.com/office/drawing/2014/main" id="{5340FE75-53C9-6E6C-A92B-C34E57F69FA5}"/>
              </a:ext>
            </a:extLst>
          </p:cNvPr>
          <p:cNvSpPr txBox="1">
            <a:spLocks noChangeArrowheads="1"/>
          </p:cNvSpPr>
          <p:nvPr/>
        </p:nvSpPr>
        <p:spPr bwMode="auto">
          <a:xfrm>
            <a:off x="1447799" y="3124200"/>
            <a:ext cx="7162800" cy="4094070"/>
          </a:xfrm>
          <a:prstGeom prst="rect">
            <a:avLst/>
          </a:prstGeom>
          <a:noFill/>
          <a:ln w="2540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182562" tIns="46038" rIns="182562" bIns="46038">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sz="2600" u="sng" dirty="0">
                <a:latin typeface="Times New Roman" panose="02020603050405020304" pitchFamily="18" charset="0"/>
                <a:cs typeface="Times New Roman" panose="02020603050405020304" pitchFamily="18" charset="0"/>
              </a:rPr>
              <a:t>Hanoi(n, A, B, C);</a:t>
            </a:r>
          </a:p>
          <a:p>
            <a:r>
              <a:rPr lang="en-US" altLang="en-US" sz="2600" dirty="0">
                <a:latin typeface="Times New Roman" panose="02020603050405020304" pitchFamily="18" charset="0"/>
                <a:cs typeface="Times New Roman" panose="02020603050405020304" pitchFamily="18" charset="0"/>
              </a:rPr>
              <a:t>(* Move n disks from A to C via B *)</a:t>
            </a:r>
          </a:p>
          <a:p>
            <a:r>
              <a:rPr lang="en-US" altLang="en-US" sz="2600" dirty="0">
                <a:latin typeface="Times New Roman" panose="02020603050405020304" pitchFamily="18" charset="0"/>
                <a:cs typeface="Times New Roman" panose="02020603050405020304" pitchFamily="18" charset="0"/>
              </a:rPr>
              <a:t>begin</a:t>
            </a:r>
          </a:p>
          <a:p>
            <a:r>
              <a:rPr lang="en-US" altLang="en-US" sz="2600" dirty="0">
                <a:latin typeface="Times New Roman" panose="02020603050405020304" pitchFamily="18" charset="0"/>
                <a:cs typeface="Times New Roman" panose="02020603050405020304" pitchFamily="18" charset="0"/>
              </a:rPr>
              <a:t>  if (n=1) then “Move top disk from A to C”</a:t>
            </a:r>
            <a:endParaRPr lang="en-US" altLang="en-US" sz="2600" dirty="0">
              <a:latin typeface="Times New Roman" panose="02020603050405020304" pitchFamily="18" charset="0"/>
              <a:cs typeface="Times New Roman" panose="02020603050405020304" pitchFamily="18" charset="0"/>
              <a:sym typeface="Wingdings" panose="05000000000000000000" pitchFamily="2" charset="2"/>
            </a:endParaRPr>
          </a:p>
          <a:p>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  else (* when n&gt;1 *)</a:t>
            </a:r>
          </a:p>
          <a:p>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    Hanoi (n-1, A, C, B); //Hanoi(n-1, </a:t>
            </a:r>
            <a:r>
              <a:rPr lang="en-US" altLang="en-US" sz="2600" dirty="0" err="1">
                <a:latin typeface="Times New Roman" panose="02020603050405020304" pitchFamily="18" charset="0"/>
                <a:cs typeface="Times New Roman" panose="02020603050405020304" pitchFamily="18" charset="0"/>
                <a:sym typeface="Wingdings" panose="05000000000000000000" pitchFamily="2" charset="2"/>
              </a:rPr>
              <a:t>src</a:t>
            </a:r>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 aux, </a:t>
            </a:r>
            <a:r>
              <a:rPr lang="en-US" altLang="en-US" sz="2600" dirty="0" err="1">
                <a:latin typeface="Times New Roman" panose="02020603050405020304" pitchFamily="18" charset="0"/>
                <a:cs typeface="Times New Roman" panose="02020603050405020304" pitchFamily="18" charset="0"/>
                <a:sym typeface="Wingdings" panose="05000000000000000000" pitchFamily="2" charset="2"/>
              </a:rPr>
              <a:t>dest</a:t>
            </a:r>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a:t>
            </a:r>
          </a:p>
          <a:p>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    “Move top disk from A to C”</a:t>
            </a:r>
          </a:p>
          <a:p>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    Hanoi (n-1, B, C, A); //Hanoi(n-1, aux, </a:t>
            </a:r>
            <a:r>
              <a:rPr lang="en-US" altLang="en-US" sz="2600" dirty="0" err="1">
                <a:latin typeface="Times New Roman" panose="02020603050405020304" pitchFamily="18" charset="0"/>
                <a:cs typeface="Times New Roman" panose="02020603050405020304" pitchFamily="18" charset="0"/>
                <a:sym typeface="Wingdings" panose="05000000000000000000" pitchFamily="2" charset="2"/>
              </a:rPr>
              <a:t>dest</a:t>
            </a:r>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 </a:t>
            </a:r>
            <a:r>
              <a:rPr lang="en-US" altLang="en-US" sz="2600" dirty="0" err="1">
                <a:latin typeface="Times New Roman" panose="02020603050405020304" pitchFamily="18" charset="0"/>
                <a:cs typeface="Times New Roman" panose="02020603050405020304" pitchFamily="18" charset="0"/>
                <a:sym typeface="Wingdings" panose="05000000000000000000" pitchFamily="2" charset="2"/>
              </a:rPr>
              <a:t>src</a:t>
            </a:r>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a:t>
            </a:r>
          </a:p>
          <a:p>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  endif</a:t>
            </a:r>
          </a:p>
          <a:p>
            <a:r>
              <a:rPr lang="en-US" altLang="en-US" sz="2600" dirty="0">
                <a:latin typeface="Times New Roman" panose="02020603050405020304" pitchFamily="18" charset="0"/>
                <a:cs typeface="Times New Roman" panose="02020603050405020304" pitchFamily="18" charset="0"/>
                <a:sym typeface="Wingdings" panose="05000000000000000000" pitchFamily="2" charset="2"/>
              </a:rPr>
              <a:t>end;</a:t>
            </a:r>
            <a:endParaRPr lang="en-US" alt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7481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08BD-781A-62D2-1A4C-04D93CF48EAC}"/>
              </a:ext>
            </a:extLst>
          </p:cNvPr>
          <p:cNvSpPr>
            <a:spLocks noGrp="1"/>
          </p:cNvSpPr>
          <p:nvPr>
            <p:ph type="title"/>
          </p:nvPr>
        </p:nvSpPr>
        <p:spPr>
          <a:xfrm>
            <a:off x="762000" y="381000"/>
            <a:ext cx="8531860" cy="492443"/>
          </a:xfrm>
        </p:spPr>
        <p:txBody>
          <a:bodyPr/>
          <a:lstStyle/>
          <a:p>
            <a:pPr algn="ctr"/>
            <a:r>
              <a:rPr kumimoji="1" lang="en-US" altLang="en-US" sz="3200" b="1" kern="1200" dirty="0">
                <a:solidFill>
                  <a:srgbClr val="002060"/>
                </a:solidFill>
              </a:rPr>
              <a:t>Analysis of TOH</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C3B1C174-DC6A-B89E-667F-4FC43C4C7062}"/>
              </a:ext>
            </a:extLst>
          </p:cNvPr>
          <p:cNvSpPr>
            <a:spLocks noGrp="1"/>
          </p:cNvSpPr>
          <p:nvPr>
            <p:ph type="body" idx="1"/>
          </p:nvPr>
        </p:nvSpPr>
        <p:spPr>
          <a:xfrm>
            <a:off x="560474" y="990600"/>
            <a:ext cx="8934912" cy="6432530"/>
          </a:xfrm>
        </p:spPr>
        <p:txBody>
          <a:bodyPr/>
          <a:lstStyle/>
          <a:p>
            <a:pPr>
              <a:buFont typeface="Arial" panose="020B0604020202020204" pitchFamily="34" charset="0"/>
              <a:buNone/>
            </a:pPr>
            <a:r>
              <a:rPr lang="pt-BR" altLang="en-US" sz="2600" b="1" dirty="0">
                <a:solidFill>
                  <a:srgbClr val="002060"/>
                </a:solidFill>
                <a:latin typeface="Times New Roman" panose="02020603050405020304" pitchFamily="18" charset="0"/>
                <a:cs typeface="Times New Roman" panose="02020603050405020304" pitchFamily="18" charset="0"/>
              </a:rPr>
              <a:t>Recursive relation for moving n discs</a:t>
            </a:r>
          </a:p>
          <a:p>
            <a:pPr lvl="1">
              <a:buFont typeface="Arial" panose="020B0604020202020204" pitchFamily="34" charset="0"/>
              <a:buNone/>
            </a:pP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 = </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-1) + 1 + </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-1) = 2</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-1) + 1 for n&gt;1</a:t>
            </a:r>
          </a:p>
          <a:p>
            <a:pPr lvl="1">
              <a:buFont typeface="Arial" panose="020B0604020202020204" pitchFamily="34" charset="0"/>
              <a:buNone/>
            </a:pPr>
            <a:r>
              <a:rPr lang="pt-BR" altLang="en-US" sz="2600" dirty="0">
                <a:latin typeface="Times New Roman" panose="02020603050405020304" pitchFamily="18" charset="0"/>
                <a:cs typeface="Times New Roman" panose="02020603050405020304" pitchFamily="18" charset="0"/>
              </a:rPr>
              <a:t>IC: </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(1) = 1</a:t>
            </a:r>
          </a:p>
          <a:p>
            <a:pPr lvl="1">
              <a:buFont typeface="Arial" panose="020B0604020202020204" pitchFamily="34" charset="0"/>
              <a:buNone/>
            </a:pPr>
            <a:endParaRPr lang="pt-BR" altLang="en-US" sz="2600" dirty="0">
              <a:latin typeface="Times New Roman" panose="02020603050405020304" pitchFamily="18" charset="0"/>
              <a:cs typeface="Times New Roman" panose="02020603050405020304" pitchFamily="18" charset="0"/>
            </a:endParaRPr>
          </a:p>
          <a:p>
            <a:pPr>
              <a:buFont typeface="Arial" panose="020B0604020202020204" pitchFamily="34" charset="0"/>
              <a:buNone/>
            </a:pPr>
            <a:r>
              <a:rPr lang="pt-BR" altLang="en-US" sz="2600" b="1" dirty="0">
                <a:solidFill>
                  <a:srgbClr val="002060"/>
                </a:solidFill>
                <a:latin typeface="Times New Roman" panose="02020603050405020304" pitchFamily="18" charset="0"/>
                <a:cs typeface="Times New Roman" panose="02020603050405020304" pitchFamily="18" charset="0"/>
              </a:rPr>
              <a:t>Solve using backward substitution</a:t>
            </a:r>
          </a:p>
          <a:p>
            <a:pPr lvl="1">
              <a:buFont typeface="Arial" panose="020B0604020202020204" pitchFamily="34" charset="0"/>
              <a:buNone/>
            </a:pP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 =  2</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-1) + 1</a:t>
            </a:r>
          </a:p>
          <a:p>
            <a:pPr lvl="1">
              <a:buFont typeface="Arial" panose="020B0604020202020204" pitchFamily="34" charset="0"/>
              <a:buNone/>
            </a:pPr>
            <a:r>
              <a:rPr lang="pt-BR" altLang="en-US" sz="2600" dirty="0">
                <a:latin typeface="Times New Roman" panose="02020603050405020304" pitchFamily="18" charset="0"/>
                <a:cs typeface="Times New Roman" panose="02020603050405020304" pitchFamily="18" charset="0"/>
              </a:rPr>
              <a:t>= 2[2</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-2) + 1] +1 = 2</a:t>
            </a:r>
            <a:r>
              <a:rPr lang="pt-BR" altLang="en-US" sz="2600" baseline="30000" dirty="0">
                <a:latin typeface="Times New Roman" panose="02020603050405020304" pitchFamily="18" charset="0"/>
                <a:cs typeface="Times New Roman" panose="02020603050405020304" pitchFamily="18" charset="0"/>
              </a:rPr>
              <a:t>2</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-2) + 2+1</a:t>
            </a:r>
          </a:p>
          <a:p>
            <a:pPr lvl="1">
              <a:buFont typeface="Arial" panose="020B0604020202020204" pitchFamily="34" charset="0"/>
              <a:buNone/>
            </a:pPr>
            <a:r>
              <a:rPr lang="pt-BR" altLang="en-US" sz="2600" dirty="0">
                <a:latin typeface="Times New Roman" panose="02020603050405020304" pitchFamily="18" charset="0"/>
                <a:cs typeface="Times New Roman" panose="02020603050405020304" pitchFamily="18" charset="0"/>
              </a:rPr>
              <a:t>=2</a:t>
            </a:r>
            <a:r>
              <a:rPr lang="pt-BR" altLang="en-US" sz="2600" baseline="30000" dirty="0">
                <a:latin typeface="Times New Roman" panose="02020603050405020304" pitchFamily="18" charset="0"/>
                <a:cs typeface="Times New Roman" panose="02020603050405020304" pitchFamily="18" charset="0"/>
              </a:rPr>
              <a:t>2</a:t>
            </a:r>
            <a:r>
              <a:rPr lang="pt-BR" altLang="en-US" sz="2600" dirty="0">
                <a:latin typeface="Times New Roman" panose="02020603050405020304" pitchFamily="18" charset="0"/>
                <a:cs typeface="Times New Roman" panose="02020603050405020304" pitchFamily="18" charset="0"/>
              </a:rPr>
              <a:t>[2</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-3) +1] + 2+1 = 2</a:t>
            </a:r>
            <a:r>
              <a:rPr lang="pt-BR" altLang="en-US" sz="2600" baseline="30000" dirty="0">
                <a:latin typeface="Times New Roman" panose="02020603050405020304" pitchFamily="18" charset="0"/>
                <a:cs typeface="Times New Roman" panose="02020603050405020304" pitchFamily="18" charset="0"/>
              </a:rPr>
              <a:t>3</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-3) + 2</a:t>
            </a:r>
            <a:r>
              <a:rPr lang="pt-BR" altLang="en-US" sz="2600" baseline="30000" dirty="0">
                <a:latin typeface="Times New Roman" panose="02020603050405020304" pitchFamily="18" charset="0"/>
                <a:cs typeface="Times New Roman" panose="02020603050405020304" pitchFamily="18" charset="0"/>
              </a:rPr>
              <a:t>2</a:t>
            </a:r>
            <a:r>
              <a:rPr lang="pt-BR" altLang="en-US" sz="2600" dirty="0">
                <a:latin typeface="Times New Roman" panose="02020603050405020304" pitchFamily="18" charset="0"/>
                <a:cs typeface="Times New Roman" panose="02020603050405020304" pitchFamily="18" charset="0"/>
              </a:rPr>
              <a:t> + 2 + 1</a:t>
            </a:r>
          </a:p>
          <a:p>
            <a:pPr lvl="1">
              <a:buFont typeface="Arial" panose="020B0604020202020204" pitchFamily="34" charset="0"/>
              <a:buNone/>
            </a:pPr>
            <a:r>
              <a:rPr lang="pt-BR" altLang="en-US" sz="2600" dirty="0">
                <a:latin typeface="Times New Roman" panose="02020603050405020304" pitchFamily="18" charset="0"/>
                <a:cs typeface="Times New Roman" panose="02020603050405020304" pitchFamily="18" charset="0"/>
              </a:rPr>
              <a:t>..</a:t>
            </a:r>
          </a:p>
          <a:p>
            <a:pPr lvl="1">
              <a:buFont typeface="Arial" panose="020B0604020202020204" pitchFamily="34" charset="0"/>
              <a:buNone/>
            </a:pP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 = 2</a:t>
            </a:r>
            <a:r>
              <a:rPr lang="pt-BR" altLang="en-US" sz="2600" i="1" baseline="30000" dirty="0">
                <a:latin typeface="Times New Roman" panose="02020603050405020304" pitchFamily="18" charset="0"/>
                <a:cs typeface="Times New Roman" panose="02020603050405020304" pitchFamily="18" charset="0"/>
              </a:rPr>
              <a:t>i</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i</a:t>
            </a:r>
            <a:r>
              <a:rPr lang="pt-BR" altLang="en-US" sz="2600" dirty="0">
                <a:latin typeface="Times New Roman" panose="02020603050405020304" pitchFamily="18" charset="0"/>
                <a:cs typeface="Times New Roman" panose="02020603050405020304" pitchFamily="18" charset="0"/>
              </a:rPr>
              <a:t>) + 2</a:t>
            </a:r>
            <a:r>
              <a:rPr lang="pt-BR" altLang="en-US" sz="2600" i="1" baseline="30000" dirty="0">
                <a:latin typeface="Times New Roman" panose="02020603050405020304" pitchFamily="18" charset="0"/>
                <a:cs typeface="Times New Roman" panose="02020603050405020304" pitchFamily="18" charset="0"/>
              </a:rPr>
              <a:t>i</a:t>
            </a:r>
            <a:r>
              <a:rPr lang="pt-BR" altLang="en-US" sz="2600" dirty="0">
                <a:latin typeface="Times New Roman" panose="02020603050405020304" pitchFamily="18" charset="0"/>
                <a:cs typeface="Times New Roman" panose="02020603050405020304" pitchFamily="18" charset="0"/>
              </a:rPr>
              <a:t>-1</a:t>
            </a:r>
          </a:p>
          <a:p>
            <a:pPr lvl="1">
              <a:buFont typeface="Arial" panose="020B0604020202020204" pitchFamily="34" charset="0"/>
              <a:buNone/>
            </a:pPr>
            <a:r>
              <a:rPr lang="pt-BR" altLang="en-US" sz="2600" dirty="0">
                <a:latin typeface="Times New Roman" panose="02020603050405020304" pitchFamily="18" charset="0"/>
                <a:cs typeface="Times New Roman" panose="02020603050405020304" pitchFamily="18" charset="0"/>
              </a:rPr>
              <a:t>...</a:t>
            </a:r>
          </a:p>
          <a:p>
            <a:pPr lvl="1">
              <a:buFont typeface="Arial" panose="020B0604020202020204" pitchFamily="34" charset="0"/>
              <a:buNone/>
            </a:pP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 = 2</a:t>
            </a:r>
            <a:r>
              <a:rPr lang="pt-BR" altLang="en-US" sz="2600" i="1" baseline="30000" dirty="0">
                <a:latin typeface="Times New Roman" panose="02020603050405020304" pitchFamily="18" charset="0"/>
                <a:cs typeface="Times New Roman" panose="02020603050405020304" pitchFamily="18" charset="0"/>
              </a:rPr>
              <a:t>n</a:t>
            </a:r>
            <a:r>
              <a:rPr lang="pt-BR" altLang="en-US" sz="2600" baseline="30000" dirty="0">
                <a:latin typeface="Times New Roman" panose="02020603050405020304" pitchFamily="18" charset="0"/>
                <a:cs typeface="Times New Roman" panose="02020603050405020304" pitchFamily="18" charset="0"/>
              </a:rPr>
              <a:t>-1</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a:t>
            </a:r>
            <a:r>
              <a:rPr lang="pt-BR" altLang="en-US" sz="2600" i="1" dirty="0">
                <a:latin typeface="Times New Roman" panose="02020603050405020304" pitchFamily="18" charset="0"/>
                <a:cs typeface="Times New Roman" panose="02020603050405020304" pitchFamily="18" charset="0"/>
              </a:rPr>
              <a:t>n</a:t>
            </a:r>
            <a:r>
              <a:rPr lang="pt-BR" altLang="en-US" sz="2600" dirty="0">
                <a:latin typeface="Times New Roman" panose="02020603050405020304" pitchFamily="18" charset="0"/>
                <a:cs typeface="Times New Roman" panose="02020603050405020304" pitchFamily="18" charset="0"/>
              </a:rPr>
              <a:t>-1)) + 2</a:t>
            </a:r>
            <a:r>
              <a:rPr lang="pt-BR" altLang="en-US" sz="2600" i="1" baseline="30000" dirty="0">
                <a:latin typeface="Times New Roman" panose="02020603050405020304" pitchFamily="18" charset="0"/>
                <a:cs typeface="Times New Roman" panose="02020603050405020304" pitchFamily="18" charset="0"/>
              </a:rPr>
              <a:t>n</a:t>
            </a:r>
            <a:r>
              <a:rPr lang="pt-BR" altLang="en-US" sz="2600" baseline="30000" dirty="0">
                <a:latin typeface="Times New Roman" panose="02020603050405020304" pitchFamily="18" charset="0"/>
                <a:cs typeface="Times New Roman" panose="02020603050405020304" pitchFamily="18" charset="0"/>
              </a:rPr>
              <a:t>-1</a:t>
            </a:r>
            <a:r>
              <a:rPr lang="pt-BR" altLang="en-US" sz="2600" dirty="0">
                <a:latin typeface="Times New Roman" panose="02020603050405020304" pitchFamily="18" charset="0"/>
                <a:cs typeface="Times New Roman" panose="02020603050405020304" pitchFamily="18" charset="0"/>
              </a:rPr>
              <a:t>-1 = 2</a:t>
            </a:r>
            <a:r>
              <a:rPr lang="pt-BR" altLang="en-US" sz="2600" i="1" baseline="30000" dirty="0">
                <a:latin typeface="Times New Roman" panose="02020603050405020304" pitchFamily="18" charset="0"/>
                <a:cs typeface="Times New Roman" panose="02020603050405020304" pitchFamily="18" charset="0"/>
              </a:rPr>
              <a:t>n</a:t>
            </a:r>
            <a:r>
              <a:rPr lang="pt-BR" altLang="en-US" sz="2600" baseline="30000" dirty="0">
                <a:latin typeface="Times New Roman" panose="02020603050405020304" pitchFamily="18" charset="0"/>
                <a:cs typeface="Times New Roman" panose="02020603050405020304" pitchFamily="18" charset="0"/>
              </a:rPr>
              <a:t>-1</a:t>
            </a:r>
            <a:r>
              <a:rPr lang="pt-BR" altLang="en-US" sz="2600" i="1" dirty="0">
                <a:latin typeface="Times New Roman" panose="02020603050405020304" pitchFamily="18" charset="0"/>
                <a:cs typeface="Times New Roman" panose="02020603050405020304" pitchFamily="18" charset="0"/>
              </a:rPr>
              <a:t>M</a:t>
            </a:r>
            <a:r>
              <a:rPr lang="pt-BR" altLang="en-US" sz="2600" dirty="0">
                <a:latin typeface="Times New Roman" panose="02020603050405020304" pitchFamily="18" charset="0"/>
                <a:cs typeface="Times New Roman" panose="02020603050405020304" pitchFamily="18" charset="0"/>
              </a:rPr>
              <a:t>(1) + 2</a:t>
            </a:r>
            <a:r>
              <a:rPr lang="pt-BR" altLang="en-US" sz="2600" i="1" baseline="30000" dirty="0">
                <a:latin typeface="Times New Roman" panose="02020603050405020304" pitchFamily="18" charset="0"/>
                <a:cs typeface="Times New Roman" panose="02020603050405020304" pitchFamily="18" charset="0"/>
              </a:rPr>
              <a:t>n</a:t>
            </a:r>
            <a:r>
              <a:rPr lang="pt-BR" altLang="en-US" sz="2600" baseline="30000" dirty="0">
                <a:latin typeface="Times New Roman" panose="02020603050405020304" pitchFamily="18" charset="0"/>
                <a:cs typeface="Times New Roman" panose="02020603050405020304" pitchFamily="18" charset="0"/>
              </a:rPr>
              <a:t>-1</a:t>
            </a:r>
            <a:r>
              <a:rPr lang="pt-BR" altLang="en-US" sz="2600" dirty="0">
                <a:latin typeface="Times New Roman" panose="02020603050405020304" pitchFamily="18" charset="0"/>
                <a:cs typeface="Times New Roman" panose="02020603050405020304" pitchFamily="18" charset="0"/>
              </a:rPr>
              <a:t>-1 = 2</a:t>
            </a:r>
            <a:r>
              <a:rPr lang="pt-BR" altLang="en-US" sz="2600" i="1" baseline="30000" dirty="0">
                <a:latin typeface="Times New Roman" panose="02020603050405020304" pitchFamily="18" charset="0"/>
                <a:cs typeface="Times New Roman" panose="02020603050405020304" pitchFamily="18" charset="0"/>
              </a:rPr>
              <a:t>n</a:t>
            </a:r>
            <a:r>
              <a:rPr lang="pt-BR" altLang="en-US" sz="2600" baseline="30000" dirty="0">
                <a:latin typeface="Times New Roman" panose="02020603050405020304" pitchFamily="18" charset="0"/>
                <a:cs typeface="Times New Roman" panose="02020603050405020304" pitchFamily="18" charset="0"/>
              </a:rPr>
              <a:t>-1</a:t>
            </a:r>
            <a:r>
              <a:rPr lang="pt-BR" altLang="en-US" sz="2600" dirty="0">
                <a:latin typeface="Times New Roman" panose="02020603050405020304" pitchFamily="18" charset="0"/>
                <a:cs typeface="Times New Roman" panose="02020603050405020304" pitchFamily="18" charset="0"/>
              </a:rPr>
              <a:t> + 2</a:t>
            </a:r>
            <a:r>
              <a:rPr lang="pt-BR" altLang="en-US" sz="2600" i="1" baseline="30000" dirty="0">
                <a:latin typeface="Times New Roman" panose="02020603050405020304" pitchFamily="18" charset="0"/>
                <a:cs typeface="Times New Roman" panose="02020603050405020304" pitchFamily="18" charset="0"/>
              </a:rPr>
              <a:t>n</a:t>
            </a:r>
            <a:r>
              <a:rPr lang="pt-BR" altLang="en-US" sz="2600" baseline="30000" dirty="0">
                <a:latin typeface="Times New Roman" panose="02020603050405020304" pitchFamily="18" charset="0"/>
                <a:cs typeface="Times New Roman" panose="02020603050405020304" pitchFamily="18" charset="0"/>
              </a:rPr>
              <a:t>-1</a:t>
            </a:r>
            <a:r>
              <a:rPr lang="pt-BR" altLang="en-US" sz="2600" dirty="0">
                <a:latin typeface="Times New Roman" panose="02020603050405020304" pitchFamily="18" charset="0"/>
                <a:cs typeface="Times New Roman" panose="02020603050405020304" pitchFamily="18" charset="0"/>
              </a:rPr>
              <a:t>-1 = 2.2</a:t>
            </a:r>
            <a:r>
              <a:rPr lang="pt-BR" altLang="en-US" sz="2600" i="1" baseline="30000" dirty="0">
                <a:latin typeface="Times New Roman" panose="02020603050405020304" pitchFamily="18" charset="0"/>
                <a:cs typeface="Times New Roman" panose="02020603050405020304" pitchFamily="18" charset="0"/>
              </a:rPr>
              <a:t>n-1</a:t>
            </a:r>
            <a:r>
              <a:rPr lang="pt-BR" altLang="en-US" sz="2600" dirty="0">
                <a:latin typeface="Times New Roman" panose="02020603050405020304" pitchFamily="18" charset="0"/>
                <a:cs typeface="Times New Roman" panose="02020603050405020304" pitchFamily="18" charset="0"/>
              </a:rPr>
              <a:t>-1</a:t>
            </a:r>
          </a:p>
          <a:p>
            <a:pPr lvl="1"/>
            <a:r>
              <a:rPr lang="pt-BR" altLang="en-US" sz="2600">
                <a:latin typeface="Times New Roman" panose="02020603050405020304" pitchFamily="18" charset="0"/>
                <a:cs typeface="Times New Roman" panose="02020603050405020304" pitchFamily="18" charset="0"/>
              </a:rPr>
              <a:t>= 2</a:t>
            </a:r>
            <a:r>
              <a:rPr lang="pt-BR" altLang="en-US" sz="2600" i="1" baseline="30000">
                <a:latin typeface="Times New Roman" panose="02020603050405020304" pitchFamily="18" charset="0"/>
                <a:cs typeface="Times New Roman" panose="02020603050405020304" pitchFamily="18" charset="0"/>
              </a:rPr>
              <a:t>n</a:t>
            </a:r>
            <a:r>
              <a:rPr lang="pt-BR" altLang="en-US" sz="2600">
                <a:latin typeface="Times New Roman" panose="02020603050405020304" pitchFamily="18" charset="0"/>
                <a:cs typeface="Times New Roman" panose="02020603050405020304" pitchFamily="18" charset="0"/>
              </a:rPr>
              <a:t>-1</a:t>
            </a:r>
          </a:p>
          <a:p>
            <a:pPr lvl="1">
              <a:buFont typeface="Arial" panose="020B0604020202020204" pitchFamily="34" charset="0"/>
              <a:buNone/>
            </a:pPr>
            <a:r>
              <a:rPr lang="pt-BR" altLang="en-US" sz="2600" dirty="0">
                <a:latin typeface="Times New Roman" panose="02020603050405020304" pitchFamily="18" charset="0"/>
                <a:cs typeface="Times New Roman" panose="02020603050405020304" pitchFamily="18" charset="0"/>
              </a:rPr>
              <a:t> </a:t>
            </a:r>
          </a:p>
          <a:p>
            <a:pPr lvl="1">
              <a:buFont typeface="Arial" panose="020B0604020202020204" pitchFamily="34" charset="0"/>
              <a:buNone/>
            </a:pPr>
            <a:r>
              <a:rPr lang="pt-BR" altLang="en-US" sz="2800" b="1" i="1" dirty="0">
                <a:solidFill>
                  <a:srgbClr val="002060"/>
                </a:solidFill>
                <a:latin typeface="Times New Roman" panose="02020603050405020304" pitchFamily="18" charset="0"/>
                <a:cs typeface="Times New Roman" panose="02020603050405020304" pitchFamily="18" charset="0"/>
              </a:rPr>
              <a:t>M</a:t>
            </a:r>
            <a:r>
              <a:rPr lang="pt-BR" altLang="en-US" sz="2800" b="1" dirty="0">
                <a:solidFill>
                  <a:srgbClr val="002060"/>
                </a:solidFill>
                <a:latin typeface="Times New Roman" panose="02020603050405020304" pitchFamily="18" charset="0"/>
                <a:cs typeface="Times New Roman" panose="02020603050405020304" pitchFamily="18" charset="0"/>
              </a:rPr>
              <a:t>(</a:t>
            </a:r>
            <a:r>
              <a:rPr lang="pt-BR" altLang="en-US" sz="2800" b="1" i="1" dirty="0">
                <a:solidFill>
                  <a:srgbClr val="002060"/>
                </a:solidFill>
                <a:latin typeface="Times New Roman" panose="02020603050405020304" pitchFamily="18" charset="0"/>
                <a:cs typeface="Times New Roman" panose="02020603050405020304" pitchFamily="18" charset="0"/>
              </a:rPr>
              <a:t>n</a:t>
            </a:r>
            <a:r>
              <a:rPr lang="pt-BR" altLang="en-US" sz="2800" b="1" dirty="0">
                <a:solidFill>
                  <a:srgbClr val="002060"/>
                </a:solidFill>
                <a:latin typeface="Times New Roman" panose="02020603050405020304" pitchFamily="18" charset="0"/>
                <a:cs typeface="Times New Roman" panose="02020603050405020304" pitchFamily="18" charset="0"/>
              </a:rPr>
              <a:t>) ε Θ(2</a:t>
            </a:r>
            <a:r>
              <a:rPr lang="pt-BR" altLang="en-US" sz="2800" b="1" i="1" baseline="30000" dirty="0">
                <a:solidFill>
                  <a:srgbClr val="002060"/>
                </a:solidFill>
                <a:latin typeface="Times New Roman" panose="02020603050405020304" pitchFamily="18" charset="0"/>
                <a:cs typeface="Times New Roman" panose="02020603050405020304" pitchFamily="18" charset="0"/>
              </a:rPr>
              <a:t>n</a:t>
            </a:r>
            <a:r>
              <a:rPr lang="pt-BR" altLang="en-US" sz="2800" b="1"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132993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686E3-3259-A3BF-33E4-6C75F76A2919}"/>
              </a:ext>
            </a:extLst>
          </p:cNvPr>
          <p:cNvSpPr>
            <a:spLocks noGrp="1"/>
          </p:cNvSpPr>
          <p:nvPr>
            <p:ph type="title"/>
          </p:nvPr>
        </p:nvSpPr>
        <p:spPr>
          <a:xfrm>
            <a:off x="763270" y="733044"/>
            <a:ext cx="8531860" cy="492443"/>
          </a:xfrm>
        </p:spPr>
        <p:txBody>
          <a:bodyPr/>
          <a:lstStyle/>
          <a:p>
            <a:pPr algn="ctr"/>
            <a:r>
              <a:rPr kumimoji="1" lang="en-US" altLang="en-US" sz="3200" b="1" kern="1200" dirty="0">
                <a:solidFill>
                  <a:srgbClr val="002060"/>
                </a:solidFill>
              </a:rPr>
              <a:t>Example </a:t>
            </a:r>
            <a:r>
              <a:rPr kumimoji="1" lang="en-US" altLang="en-US" sz="3200" b="1" kern="1200" dirty="0" smtClean="0">
                <a:solidFill>
                  <a:srgbClr val="002060"/>
                </a:solidFill>
              </a:rPr>
              <a:t>3: </a:t>
            </a:r>
            <a:r>
              <a:rPr kumimoji="1" lang="en-US" altLang="en-US" sz="3200" b="1" kern="1200" dirty="0">
                <a:solidFill>
                  <a:srgbClr val="002060"/>
                </a:solidFill>
              </a:rPr>
              <a:t>Counting #bits</a:t>
            </a:r>
            <a:endParaRPr kumimoji="1" lang="en-IN" sz="3200" b="1" kern="1200" dirty="0">
              <a:solidFill>
                <a:srgbClr val="002060"/>
              </a:solidFill>
            </a:endParaRPr>
          </a:p>
        </p:txBody>
      </p:sp>
      <p:pic>
        <p:nvPicPr>
          <p:cNvPr id="4" name="Picture 4" descr="2_4b">
            <a:extLst>
              <a:ext uri="{FF2B5EF4-FFF2-40B4-BE49-F238E27FC236}">
                <a16:creationId xmlns:a16="http://schemas.microsoft.com/office/drawing/2014/main" id="{D3E699EC-AD11-437F-8CC7-505D327AB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83862" y="2057400"/>
            <a:ext cx="8290675" cy="3124200"/>
          </a:xfrm>
          <a:prstGeom prst="rect">
            <a:avLst/>
          </a:prstGeom>
          <a:solidFill>
            <a:schemeClr val="tx1"/>
          </a:solidFill>
        </p:spPr>
      </p:pic>
    </p:spTree>
    <p:extLst>
      <p:ext uri="{BB962C8B-B14F-4D97-AF65-F5344CB8AC3E}">
        <p14:creationId xmlns:p14="http://schemas.microsoft.com/office/powerpoint/2010/main" val="17240043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DCAA-1272-042C-0979-B8D38A221AB3}"/>
              </a:ext>
            </a:extLst>
          </p:cNvPr>
          <p:cNvSpPr>
            <a:spLocks noGrp="1"/>
          </p:cNvSpPr>
          <p:nvPr>
            <p:ph type="title"/>
          </p:nvPr>
        </p:nvSpPr>
        <p:spPr>
          <a:xfrm>
            <a:off x="763269" y="381000"/>
            <a:ext cx="8531860" cy="492443"/>
          </a:xfrm>
        </p:spPr>
        <p:txBody>
          <a:bodyPr/>
          <a:lstStyle/>
          <a:p>
            <a:pPr algn="ctr"/>
            <a:r>
              <a:rPr kumimoji="1" lang="en-US" altLang="en-US" sz="3200" b="1" kern="1200" dirty="0">
                <a:solidFill>
                  <a:srgbClr val="002060"/>
                </a:solidFill>
              </a:rPr>
              <a:t>Analysis of Counting # of bits</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00A55D9A-0073-E31E-E625-0FBF39B3E410}"/>
              </a:ext>
            </a:extLst>
          </p:cNvPr>
          <p:cNvSpPr>
            <a:spLocks noGrp="1"/>
          </p:cNvSpPr>
          <p:nvPr>
            <p:ph type="body" idx="1"/>
          </p:nvPr>
        </p:nvSpPr>
        <p:spPr>
          <a:xfrm>
            <a:off x="1898707" y="1143000"/>
            <a:ext cx="6260985" cy="6340197"/>
          </a:xfrm>
        </p:spPr>
        <p:txBody>
          <a:bodyPr/>
          <a:lstStyle/>
          <a:p>
            <a:r>
              <a:rPr lang="en-US" altLang="en-US" b="1" dirty="0">
                <a:solidFill>
                  <a:srgbClr val="002060"/>
                </a:solidFill>
                <a:latin typeface="Times New Roman" panose="02020603050405020304" pitchFamily="18" charset="0"/>
                <a:cs typeface="Times New Roman" panose="02020603050405020304" pitchFamily="18" charset="0"/>
              </a:rPr>
              <a:t>Recursive relation including initial conditions</a:t>
            </a:r>
          </a:p>
          <a:p>
            <a:pPr lvl="1">
              <a:buFont typeface="Arial" panose="020B0604020202020204" pitchFamily="34" charset="0"/>
              <a:buNone/>
            </a:pPr>
            <a:r>
              <a:rPr lang="en-US" altLang="en-US" sz="2400" i="1" dirty="0">
                <a:latin typeface="Times New Roman" panose="02020603050405020304" pitchFamily="18" charset="0"/>
                <a:cs typeface="Times New Roman" panose="02020603050405020304" pitchFamily="18" charset="0"/>
              </a:rPr>
              <a:t>A</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 </a:t>
            </a:r>
            <a:r>
              <a:rPr lang="en-US" altLang="en-US" sz="2400" i="1" dirty="0">
                <a:latin typeface="Times New Roman" panose="02020603050405020304" pitchFamily="18" charset="0"/>
                <a:cs typeface="Times New Roman" panose="02020603050405020304" pitchFamily="18" charset="0"/>
              </a:rPr>
              <a:t>A</a:t>
            </a:r>
            <a:r>
              <a:rPr lang="en-US" altLang="en-US" sz="2400" dirty="0">
                <a:latin typeface="Times New Roman" panose="02020603050405020304" pitchFamily="18" charset="0"/>
                <a:cs typeface="Times New Roman" panose="02020603050405020304" pitchFamily="18" charset="0"/>
              </a:rPr>
              <a:t>(floor(</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/2)) + 1 for n&gt;1</a:t>
            </a:r>
          </a:p>
          <a:p>
            <a:pPr lvl="1">
              <a:buFont typeface="Arial" panose="020B0604020202020204" pitchFamily="34" charset="0"/>
              <a:buNone/>
            </a:pPr>
            <a:r>
              <a:rPr lang="en-US" altLang="en-US" sz="2400" dirty="0">
                <a:latin typeface="Times New Roman" panose="02020603050405020304" pitchFamily="18" charset="0"/>
                <a:cs typeface="Times New Roman" panose="02020603050405020304" pitchFamily="18" charset="0"/>
              </a:rPr>
              <a:t>IC </a:t>
            </a:r>
            <a:r>
              <a:rPr lang="en-US" altLang="en-US" sz="2400" i="1" dirty="0">
                <a:latin typeface="Times New Roman" panose="02020603050405020304" pitchFamily="18" charset="0"/>
                <a:cs typeface="Times New Roman" panose="02020603050405020304" pitchFamily="18" charset="0"/>
              </a:rPr>
              <a:t>A</a:t>
            </a:r>
            <a:r>
              <a:rPr lang="en-US" altLang="en-US" sz="2400" dirty="0">
                <a:latin typeface="Times New Roman" panose="02020603050405020304" pitchFamily="18" charset="0"/>
                <a:cs typeface="Times New Roman" panose="02020603050405020304" pitchFamily="18" charset="0"/>
              </a:rPr>
              <a:t>(1) = 0</a:t>
            </a:r>
          </a:p>
          <a:p>
            <a:endParaRPr lang="pt-BR" altLang="en-US" dirty="0">
              <a:latin typeface="Times New Roman" panose="02020603050405020304" pitchFamily="18" charset="0"/>
              <a:cs typeface="Times New Roman" panose="02020603050405020304" pitchFamily="18" charset="0"/>
            </a:endParaRPr>
          </a:p>
          <a:p>
            <a:r>
              <a:rPr lang="pt-BR" altLang="en-US" dirty="0">
                <a:latin typeface="Times New Roman" panose="02020603050405020304" pitchFamily="18" charset="0"/>
                <a:cs typeface="Times New Roman" panose="02020603050405020304" pitchFamily="18" charset="0"/>
              </a:rPr>
              <a:t>substitute </a:t>
            </a:r>
            <a:r>
              <a:rPr lang="pt-BR" altLang="en-US" i="1" dirty="0">
                <a:latin typeface="Times New Roman" panose="02020603050405020304" pitchFamily="18" charset="0"/>
                <a:cs typeface="Times New Roman" panose="02020603050405020304" pitchFamily="18" charset="0"/>
              </a:rPr>
              <a:t>n</a:t>
            </a:r>
            <a:r>
              <a:rPr lang="pt-BR" altLang="en-US" dirty="0">
                <a:latin typeface="Times New Roman" panose="02020603050405020304" pitchFamily="18" charset="0"/>
                <a:cs typeface="Times New Roman" panose="02020603050405020304" pitchFamily="18" charset="0"/>
              </a:rPr>
              <a:t> = 2</a:t>
            </a:r>
            <a:r>
              <a:rPr lang="pt-BR" altLang="en-US" i="1" baseline="30000" dirty="0">
                <a:latin typeface="Times New Roman" panose="02020603050405020304" pitchFamily="18" charset="0"/>
                <a:cs typeface="Times New Roman" panose="02020603050405020304" pitchFamily="18" charset="0"/>
              </a:rPr>
              <a:t>k </a:t>
            </a:r>
            <a:r>
              <a:rPr lang="pt-BR" altLang="en-US" dirty="0">
                <a:latin typeface="Times New Roman" panose="02020603050405020304" pitchFamily="18" charset="0"/>
                <a:cs typeface="Times New Roman" panose="02020603050405020304" pitchFamily="18" charset="0"/>
              </a:rPr>
              <a:t> (also </a:t>
            </a:r>
            <a:r>
              <a:rPr lang="pt-BR" altLang="en-US" i="1" dirty="0">
                <a:latin typeface="Times New Roman" panose="02020603050405020304" pitchFamily="18" charset="0"/>
                <a:cs typeface="Times New Roman" panose="02020603050405020304" pitchFamily="18" charset="0"/>
              </a:rPr>
              <a:t>k</a:t>
            </a:r>
            <a:r>
              <a:rPr lang="pt-BR" altLang="en-US" dirty="0">
                <a:latin typeface="Times New Roman" panose="02020603050405020304" pitchFamily="18" charset="0"/>
                <a:cs typeface="Times New Roman" panose="02020603050405020304" pitchFamily="18" charset="0"/>
              </a:rPr>
              <a:t> = lg(</a:t>
            </a:r>
            <a:r>
              <a:rPr lang="pt-BR" altLang="en-US" i="1" dirty="0">
                <a:latin typeface="Times New Roman" panose="02020603050405020304" pitchFamily="18" charset="0"/>
                <a:cs typeface="Times New Roman" panose="02020603050405020304" pitchFamily="18" charset="0"/>
              </a:rPr>
              <a:t>n</a:t>
            </a:r>
            <a:r>
              <a:rPr lang="pt-BR" altLang="en-US" dirty="0">
                <a:latin typeface="Times New Roman" panose="02020603050405020304" pitchFamily="18" charset="0"/>
                <a:cs typeface="Times New Roman" panose="02020603050405020304" pitchFamily="18" charset="0"/>
              </a:rPr>
              <a:t>))</a:t>
            </a:r>
          </a:p>
          <a:p>
            <a:pPr lvl="1">
              <a:buFont typeface="Arial" panose="020B0604020202020204" pitchFamily="34" charset="0"/>
              <a:buNone/>
            </a:pP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dirty="0">
                <a:latin typeface="Times New Roman" panose="02020603050405020304" pitchFamily="18" charset="0"/>
                <a:cs typeface="Times New Roman" panose="02020603050405020304" pitchFamily="18" charset="0"/>
              </a:rPr>
              <a:t>) = </a:t>
            </a: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baseline="30000" dirty="0">
                <a:latin typeface="Times New Roman" panose="02020603050405020304" pitchFamily="18" charset="0"/>
                <a:cs typeface="Times New Roman" panose="02020603050405020304" pitchFamily="18" charset="0"/>
              </a:rPr>
              <a:t>-1</a:t>
            </a:r>
            <a:r>
              <a:rPr lang="pt-BR" altLang="en-US" sz="2400" dirty="0">
                <a:latin typeface="Times New Roman" panose="02020603050405020304" pitchFamily="18" charset="0"/>
                <a:cs typeface="Times New Roman" panose="02020603050405020304" pitchFamily="18" charset="0"/>
              </a:rPr>
              <a:t>) + 1 and IC A(2</a:t>
            </a:r>
            <a:r>
              <a:rPr lang="pt-BR" altLang="en-US" sz="2400" baseline="30000" dirty="0">
                <a:latin typeface="Times New Roman" panose="02020603050405020304" pitchFamily="18" charset="0"/>
                <a:cs typeface="Times New Roman" panose="02020603050405020304" pitchFamily="18" charset="0"/>
              </a:rPr>
              <a:t>0</a:t>
            </a:r>
            <a:r>
              <a:rPr lang="pt-BR" altLang="en-US" sz="2400" dirty="0">
                <a:latin typeface="Times New Roman" panose="02020603050405020304" pitchFamily="18" charset="0"/>
                <a:cs typeface="Times New Roman" panose="02020603050405020304" pitchFamily="18" charset="0"/>
              </a:rPr>
              <a:t>) = 0</a:t>
            </a:r>
          </a:p>
          <a:p>
            <a:pPr lvl="1">
              <a:buFont typeface="Arial" panose="020B0604020202020204" pitchFamily="34" charset="0"/>
              <a:buNone/>
            </a:pPr>
            <a:r>
              <a:rPr lang="pt-BR" altLang="en-US" sz="2400" dirty="0">
                <a:latin typeface="Times New Roman" panose="02020603050405020304" pitchFamily="18" charset="0"/>
                <a:cs typeface="Times New Roman" panose="02020603050405020304" pitchFamily="18" charset="0"/>
              </a:rPr>
              <a:t> </a:t>
            </a:r>
          </a:p>
          <a:p>
            <a:pPr lvl="1">
              <a:buFont typeface="Arial" panose="020B0604020202020204" pitchFamily="34" charset="0"/>
              <a:buNone/>
            </a:pP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dirty="0">
                <a:latin typeface="Times New Roman" panose="02020603050405020304" pitchFamily="18" charset="0"/>
                <a:cs typeface="Times New Roman" panose="02020603050405020304" pitchFamily="18" charset="0"/>
              </a:rPr>
              <a:t>) = [</a:t>
            </a: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baseline="30000" dirty="0">
                <a:latin typeface="Times New Roman" panose="02020603050405020304" pitchFamily="18" charset="0"/>
                <a:cs typeface="Times New Roman" panose="02020603050405020304" pitchFamily="18" charset="0"/>
              </a:rPr>
              <a:t>-2</a:t>
            </a:r>
            <a:r>
              <a:rPr lang="pt-BR" altLang="en-US" sz="2400" dirty="0">
                <a:latin typeface="Times New Roman" panose="02020603050405020304" pitchFamily="18" charset="0"/>
                <a:cs typeface="Times New Roman" panose="02020603050405020304" pitchFamily="18" charset="0"/>
              </a:rPr>
              <a:t>) + 1] + 1 = </a:t>
            </a: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baseline="30000" dirty="0">
                <a:latin typeface="Times New Roman" panose="02020603050405020304" pitchFamily="18" charset="0"/>
                <a:cs typeface="Times New Roman" panose="02020603050405020304" pitchFamily="18" charset="0"/>
              </a:rPr>
              <a:t>-2</a:t>
            </a:r>
            <a:r>
              <a:rPr lang="pt-BR" altLang="en-US" sz="2400" dirty="0">
                <a:latin typeface="Times New Roman" panose="02020603050405020304" pitchFamily="18" charset="0"/>
                <a:cs typeface="Times New Roman" panose="02020603050405020304" pitchFamily="18" charset="0"/>
              </a:rPr>
              <a:t>) + 2</a:t>
            </a:r>
          </a:p>
          <a:p>
            <a:pPr lvl="1">
              <a:buFont typeface="Arial" panose="020B0604020202020204" pitchFamily="34" charset="0"/>
              <a:buNone/>
            </a:pPr>
            <a:r>
              <a:rPr lang="pt-BR" altLang="en-US" sz="2400" dirty="0">
                <a:latin typeface="Times New Roman" panose="02020603050405020304" pitchFamily="18" charset="0"/>
                <a:cs typeface="Times New Roman" panose="02020603050405020304" pitchFamily="18" charset="0"/>
              </a:rPr>
              <a:t>= [</a:t>
            </a: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baseline="30000" dirty="0">
                <a:latin typeface="Times New Roman" panose="02020603050405020304" pitchFamily="18" charset="0"/>
                <a:cs typeface="Times New Roman" panose="02020603050405020304" pitchFamily="18" charset="0"/>
              </a:rPr>
              <a:t>-3</a:t>
            </a:r>
            <a:r>
              <a:rPr lang="pt-BR" altLang="en-US" sz="2400" dirty="0">
                <a:latin typeface="Times New Roman" panose="02020603050405020304" pitchFamily="18" charset="0"/>
                <a:cs typeface="Times New Roman" panose="02020603050405020304" pitchFamily="18" charset="0"/>
              </a:rPr>
              <a:t>) + 1] + 2 = </a:t>
            </a: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baseline="30000" dirty="0">
                <a:latin typeface="Times New Roman" panose="02020603050405020304" pitchFamily="18" charset="0"/>
                <a:cs typeface="Times New Roman" panose="02020603050405020304" pitchFamily="18" charset="0"/>
              </a:rPr>
              <a:t>-3</a:t>
            </a:r>
            <a:r>
              <a:rPr lang="pt-BR" altLang="en-US" sz="2400" dirty="0">
                <a:latin typeface="Times New Roman" panose="02020603050405020304" pitchFamily="18" charset="0"/>
                <a:cs typeface="Times New Roman" panose="02020603050405020304" pitchFamily="18" charset="0"/>
              </a:rPr>
              <a:t>) + 3</a:t>
            </a:r>
          </a:p>
          <a:p>
            <a:pPr lvl="1">
              <a:buFont typeface="Arial" panose="020B0604020202020204" pitchFamily="34" charset="0"/>
              <a:buNone/>
            </a:pPr>
            <a:r>
              <a:rPr lang="pt-BR" altLang="en-US" sz="2400" dirty="0">
                <a:latin typeface="Times New Roman" panose="02020603050405020304" pitchFamily="18" charset="0"/>
                <a:cs typeface="Times New Roman" panose="02020603050405020304" pitchFamily="18" charset="0"/>
              </a:rPr>
              <a:t>...</a:t>
            </a:r>
          </a:p>
          <a:p>
            <a:pPr lvl="1">
              <a:buFont typeface="Arial" panose="020B0604020202020204" pitchFamily="34" charset="0"/>
              <a:buNone/>
            </a:pPr>
            <a:r>
              <a:rPr lang="pt-BR" altLang="en-US" sz="2400" dirty="0">
                <a:latin typeface="Times New Roman" panose="02020603050405020304" pitchFamily="18" charset="0"/>
                <a:cs typeface="Times New Roman" panose="02020603050405020304" pitchFamily="18" charset="0"/>
              </a:rPr>
              <a:t>= </a:t>
            </a: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baseline="30000" dirty="0">
                <a:latin typeface="Times New Roman" panose="02020603050405020304" pitchFamily="18" charset="0"/>
                <a:cs typeface="Times New Roman" panose="02020603050405020304" pitchFamily="18" charset="0"/>
              </a:rPr>
              <a:t>-</a:t>
            </a:r>
            <a:r>
              <a:rPr lang="pt-BR" altLang="en-US" sz="2400" i="1" baseline="30000" dirty="0">
                <a:latin typeface="Times New Roman" panose="02020603050405020304" pitchFamily="18" charset="0"/>
                <a:cs typeface="Times New Roman" panose="02020603050405020304" pitchFamily="18" charset="0"/>
              </a:rPr>
              <a:t>i</a:t>
            </a:r>
            <a:r>
              <a:rPr lang="pt-BR" altLang="en-US" sz="2400" dirty="0">
                <a:latin typeface="Times New Roman" panose="02020603050405020304" pitchFamily="18" charset="0"/>
                <a:cs typeface="Times New Roman" panose="02020603050405020304" pitchFamily="18" charset="0"/>
              </a:rPr>
              <a:t>) + </a:t>
            </a:r>
            <a:r>
              <a:rPr lang="pt-BR" altLang="en-US" sz="2400" i="1" dirty="0" smtClean="0">
                <a:latin typeface="Times New Roman" panose="02020603050405020304" pitchFamily="18" charset="0"/>
                <a:cs typeface="Times New Roman" panose="02020603050405020304" pitchFamily="18" charset="0"/>
              </a:rPr>
              <a:t>i     (i</a:t>
            </a:r>
            <a:r>
              <a:rPr lang="pt-BR" altLang="en-US" sz="2400" i="1" baseline="30000" dirty="0" smtClean="0">
                <a:latin typeface="Times New Roman" panose="02020603050405020304" pitchFamily="18" charset="0"/>
                <a:cs typeface="Times New Roman" panose="02020603050405020304" pitchFamily="18" charset="0"/>
              </a:rPr>
              <a:t>th</a:t>
            </a:r>
            <a:r>
              <a:rPr lang="pt-BR" altLang="en-US" sz="2400" i="1" dirty="0" smtClean="0">
                <a:latin typeface="Times New Roman" panose="02020603050405020304" pitchFamily="18" charset="0"/>
                <a:cs typeface="Times New Roman" panose="02020603050405020304" pitchFamily="18" charset="0"/>
              </a:rPr>
              <a:t> term)</a:t>
            </a:r>
            <a:endParaRPr lang="pt-BR" altLang="en-US" sz="2400" dirty="0">
              <a:latin typeface="Times New Roman" panose="02020603050405020304" pitchFamily="18" charset="0"/>
              <a:cs typeface="Times New Roman" panose="02020603050405020304" pitchFamily="18" charset="0"/>
            </a:endParaRPr>
          </a:p>
          <a:p>
            <a:pPr lvl="1">
              <a:buFont typeface="Arial" panose="020B0604020202020204" pitchFamily="34" charset="0"/>
              <a:buNone/>
            </a:pPr>
            <a:r>
              <a:rPr lang="pt-BR" altLang="en-US" sz="2400" dirty="0">
                <a:latin typeface="Times New Roman" panose="02020603050405020304" pitchFamily="18" charset="0"/>
                <a:cs typeface="Times New Roman" panose="02020603050405020304" pitchFamily="18" charset="0"/>
              </a:rPr>
              <a:t>...</a:t>
            </a:r>
          </a:p>
          <a:p>
            <a:pPr lvl="1">
              <a:buFont typeface="Arial" panose="020B0604020202020204" pitchFamily="34" charset="0"/>
              <a:buNone/>
            </a:pPr>
            <a:r>
              <a:rPr lang="pt-BR" altLang="en-US" sz="2400" dirty="0">
                <a:latin typeface="Times New Roman" panose="02020603050405020304" pitchFamily="18" charset="0"/>
                <a:cs typeface="Times New Roman" panose="02020603050405020304" pitchFamily="18" charset="0"/>
              </a:rPr>
              <a:t>= </a:t>
            </a: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k-k</a:t>
            </a:r>
            <a:r>
              <a:rPr lang="pt-BR" altLang="en-US" sz="2400" dirty="0">
                <a:latin typeface="Times New Roman" panose="02020603050405020304" pitchFamily="18" charset="0"/>
                <a:cs typeface="Times New Roman" panose="02020603050405020304" pitchFamily="18" charset="0"/>
              </a:rPr>
              <a:t>) + </a:t>
            </a:r>
            <a:r>
              <a:rPr lang="pt-BR" altLang="en-US" sz="2400" i="1" dirty="0">
                <a:latin typeface="Times New Roman" panose="02020603050405020304" pitchFamily="18" charset="0"/>
                <a:cs typeface="Times New Roman" panose="02020603050405020304" pitchFamily="18" charset="0"/>
              </a:rPr>
              <a:t>k = A(1)+k</a:t>
            </a:r>
            <a:endParaRPr lang="pt-BR" altLang="en-US" sz="2400" dirty="0">
              <a:latin typeface="Times New Roman" panose="02020603050405020304" pitchFamily="18" charset="0"/>
              <a:cs typeface="Times New Roman" panose="02020603050405020304" pitchFamily="18" charset="0"/>
            </a:endParaRPr>
          </a:p>
          <a:p>
            <a:pPr lvl="1">
              <a:buFont typeface="Arial" panose="020B0604020202020204" pitchFamily="34" charset="0"/>
              <a:buNone/>
            </a:pPr>
            <a:r>
              <a:rPr lang="pt-BR" altLang="en-US" sz="2400" i="1" dirty="0">
                <a:latin typeface="Times New Roman" panose="02020603050405020304" pitchFamily="18" charset="0"/>
                <a:cs typeface="Times New Roman" panose="02020603050405020304" pitchFamily="18" charset="0"/>
              </a:rPr>
              <a:t>A</a:t>
            </a:r>
            <a:r>
              <a:rPr lang="pt-BR" altLang="en-US" sz="2400" dirty="0">
                <a:latin typeface="Times New Roman" panose="02020603050405020304" pitchFamily="18" charset="0"/>
                <a:cs typeface="Times New Roman" panose="02020603050405020304" pitchFamily="18" charset="0"/>
              </a:rPr>
              <a:t>(2</a:t>
            </a:r>
            <a:r>
              <a:rPr lang="pt-BR" altLang="en-US" sz="2400" i="1" baseline="30000" dirty="0">
                <a:latin typeface="Times New Roman" panose="02020603050405020304" pitchFamily="18" charset="0"/>
                <a:cs typeface="Times New Roman" panose="02020603050405020304" pitchFamily="18" charset="0"/>
              </a:rPr>
              <a:t>k</a:t>
            </a:r>
            <a:r>
              <a:rPr lang="pt-BR" altLang="en-US" sz="2400" dirty="0">
                <a:latin typeface="Times New Roman" panose="02020603050405020304" pitchFamily="18" charset="0"/>
                <a:cs typeface="Times New Roman" panose="02020603050405020304" pitchFamily="18" charset="0"/>
              </a:rPr>
              <a:t>) = </a:t>
            </a:r>
            <a:r>
              <a:rPr lang="pt-BR" altLang="en-US" sz="2400" i="1" dirty="0">
                <a:latin typeface="Times New Roman" panose="02020603050405020304" pitchFamily="18" charset="0"/>
                <a:cs typeface="Times New Roman" panose="02020603050405020304" pitchFamily="18" charset="0"/>
              </a:rPr>
              <a:t>k</a:t>
            </a:r>
            <a:endParaRPr lang="pt-BR" altLang="en-US" sz="2400" dirty="0">
              <a:latin typeface="Times New Roman" panose="02020603050405020304" pitchFamily="18" charset="0"/>
              <a:cs typeface="Times New Roman" panose="02020603050405020304" pitchFamily="18" charset="0"/>
            </a:endParaRPr>
          </a:p>
          <a:p>
            <a:pPr>
              <a:buFont typeface="Arial" panose="020B0604020202020204" pitchFamily="34" charset="0"/>
              <a:buNone/>
            </a:pPr>
            <a:r>
              <a:rPr lang="pt-BR" altLang="en-US" dirty="0">
                <a:latin typeface="Times New Roman" panose="02020603050405020304" pitchFamily="18" charset="0"/>
                <a:cs typeface="Times New Roman" panose="02020603050405020304" pitchFamily="18" charset="0"/>
              </a:rPr>
              <a:t> </a:t>
            </a:r>
          </a:p>
          <a:p>
            <a:pPr>
              <a:buFont typeface="Arial" panose="020B0604020202020204" pitchFamily="34" charset="0"/>
              <a:buNone/>
            </a:pPr>
            <a:r>
              <a:rPr lang="pt-BR" altLang="en-US" dirty="0">
                <a:latin typeface="Times New Roman" panose="02020603050405020304" pitchFamily="18" charset="0"/>
                <a:cs typeface="Times New Roman" panose="02020603050405020304" pitchFamily="18" charset="0"/>
              </a:rPr>
              <a:t>Substitute back </a:t>
            </a:r>
            <a:r>
              <a:rPr lang="pt-BR" altLang="en-US" i="1" dirty="0">
                <a:latin typeface="Times New Roman" panose="02020603050405020304" pitchFamily="18" charset="0"/>
                <a:cs typeface="Times New Roman" panose="02020603050405020304" pitchFamily="18" charset="0"/>
              </a:rPr>
              <a:t>k</a:t>
            </a:r>
            <a:r>
              <a:rPr lang="pt-BR" altLang="en-US" dirty="0">
                <a:latin typeface="Times New Roman" panose="02020603050405020304" pitchFamily="18" charset="0"/>
                <a:cs typeface="Times New Roman" panose="02020603050405020304" pitchFamily="18" charset="0"/>
              </a:rPr>
              <a:t> = lg(</a:t>
            </a:r>
            <a:r>
              <a:rPr lang="pt-BR" altLang="en-US" i="1" dirty="0">
                <a:latin typeface="Times New Roman" panose="02020603050405020304" pitchFamily="18" charset="0"/>
                <a:cs typeface="Times New Roman" panose="02020603050405020304" pitchFamily="18" charset="0"/>
              </a:rPr>
              <a:t>n</a:t>
            </a:r>
            <a:r>
              <a:rPr lang="pt-BR" altLang="en-US" dirty="0">
                <a:latin typeface="Times New Roman" panose="02020603050405020304" pitchFamily="18" charset="0"/>
                <a:cs typeface="Times New Roman" panose="02020603050405020304" pitchFamily="18" charset="0"/>
              </a:rPr>
              <a:t>)</a:t>
            </a:r>
          </a:p>
          <a:p>
            <a:pPr>
              <a:buFont typeface="Arial" panose="020B0604020202020204" pitchFamily="34" charset="0"/>
              <a:buNone/>
            </a:pPr>
            <a:r>
              <a:rPr lang="pt-BR" altLang="en-US" sz="2800" b="1" i="1" dirty="0">
                <a:solidFill>
                  <a:srgbClr val="002060"/>
                </a:solidFill>
                <a:latin typeface="Times New Roman" panose="02020603050405020304" pitchFamily="18" charset="0"/>
                <a:cs typeface="Times New Roman" panose="02020603050405020304" pitchFamily="18" charset="0"/>
              </a:rPr>
              <a:t>A</a:t>
            </a:r>
            <a:r>
              <a:rPr lang="pt-BR" altLang="en-US" sz="2800" b="1" dirty="0">
                <a:solidFill>
                  <a:srgbClr val="002060"/>
                </a:solidFill>
                <a:latin typeface="Times New Roman" panose="02020603050405020304" pitchFamily="18" charset="0"/>
                <a:cs typeface="Times New Roman" panose="02020603050405020304" pitchFamily="18" charset="0"/>
              </a:rPr>
              <a:t>(</a:t>
            </a:r>
            <a:r>
              <a:rPr lang="pt-BR" altLang="en-US" sz="2800" b="1" i="1" dirty="0">
                <a:solidFill>
                  <a:srgbClr val="002060"/>
                </a:solidFill>
                <a:latin typeface="Times New Roman" panose="02020603050405020304" pitchFamily="18" charset="0"/>
                <a:cs typeface="Times New Roman" panose="02020603050405020304" pitchFamily="18" charset="0"/>
              </a:rPr>
              <a:t>n</a:t>
            </a:r>
            <a:r>
              <a:rPr lang="pt-BR" altLang="en-US" sz="2800" b="1" dirty="0">
                <a:solidFill>
                  <a:srgbClr val="002060"/>
                </a:solidFill>
                <a:latin typeface="Times New Roman" panose="02020603050405020304" pitchFamily="18" charset="0"/>
                <a:cs typeface="Times New Roman" panose="02020603050405020304" pitchFamily="18" charset="0"/>
              </a:rPr>
              <a:t>) = lg(</a:t>
            </a:r>
            <a:r>
              <a:rPr lang="pt-BR" altLang="en-US" sz="2800" b="1" i="1" dirty="0">
                <a:solidFill>
                  <a:srgbClr val="002060"/>
                </a:solidFill>
                <a:latin typeface="Times New Roman" panose="02020603050405020304" pitchFamily="18" charset="0"/>
                <a:cs typeface="Times New Roman" panose="02020603050405020304" pitchFamily="18" charset="0"/>
              </a:rPr>
              <a:t>n</a:t>
            </a:r>
            <a:r>
              <a:rPr lang="pt-BR" altLang="en-US" sz="2800" b="1" dirty="0">
                <a:solidFill>
                  <a:srgbClr val="002060"/>
                </a:solidFill>
                <a:latin typeface="Times New Roman" panose="02020603050405020304" pitchFamily="18" charset="0"/>
                <a:cs typeface="Times New Roman" panose="02020603050405020304" pitchFamily="18" charset="0"/>
              </a:rPr>
              <a:t>) ε Θ(lg </a:t>
            </a:r>
            <a:r>
              <a:rPr lang="pt-BR" altLang="en-US" sz="2800" b="1" i="1" dirty="0">
                <a:solidFill>
                  <a:srgbClr val="002060"/>
                </a:solidFill>
                <a:latin typeface="Times New Roman" panose="02020603050405020304" pitchFamily="18" charset="0"/>
                <a:cs typeface="Times New Roman" panose="02020603050405020304" pitchFamily="18" charset="0"/>
              </a:rPr>
              <a:t>n</a:t>
            </a:r>
            <a:r>
              <a:rPr lang="pt-BR" altLang="en-US" sz="2800" b="1"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134384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06E98-761A-4A43-8CA4-3158481816B2}"/>
              </a:ext>
            </a:extLst>
          </p:cNvPr>
          <p:cNvSpPr>
            <a:spLocks noGrp="1"/>
          </p:cNvSpPr>
          <p:nvPr>
            <p:ph type="title"/>
          </p:nvPr>
        </p:nvSpPr>
        <p:spPr>
          <a:xfrm>
            <a:off x="763270" y="838200"/>
            <a:ext cx="8531860" cy="492443"/>
          </a:xfrm>
        </p:spPr>
        <p:txBody>
          <a:bodyPr/>
          <a:lstStyle/>
          <a:p>
            <a:pPr algn="ctr"/>
            <a:r>
              <a:rPr kumimoji="1" lang="en-US" altLang="en-US" sz="3200" b="1" kern="1200" dirty="0">
                <a:solidFill>
                  <a:srgbClr val="002060"/>
                </a:solidFill>
              </a:rPr>
              <a:t>Iteration vs. Recursion</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194E499B-E5F2-A02B-3FDC-919C85A185F4}"/>
              </a:ext>
            </a:extLst>
          </p:cNvPr>
          <p:cNvSpPr>
            <a:spLocks noGrp="1"/>
          </p:cNvSpPr>
          <p:nvPr>
            <p:ph type="body" idx="1"/>
          </p:nvPr>
        </p:nvSpPr>
        <p:spPr>
          <a:xfrm>
            <a:off x="763270" y="1954902"/>
            <a:ext cx="8152130" cy="3313728"/>
          </a:xfrm>
        </p:spPr>
        <p:txBody>
          <a:bodyPr/>
          <a:lstStyle/>
          <a:p>
            <a:pPr marL="457200" indent="-457200" algn="just" hangingPunct="1">
              <a:spcBef>
                <a:spcPts val="638"/>
              </a:spcBef>
              <a:spcAft>
                <a:spcPts val="1425"/>
              </a:spcAft>
              <a:buSzPct val="100000"/>
              <a:buFont typeface="Wingdings" panose="05000000000000000000" pitchFamily="2" charset="2"/>
              <a:buChar char="§"/>
            </a:pPr>
            <a:r>
              <a:rPr lang="en-US" altLang="en-US" sz="2600" dirty="0">
                <a:solidFill>
                  <a:srgbClr val="000000"/>
                </a:solidFill>
                <a:latin typeface="Times New Roman" panose="02020603050405020304" pitchFamily="18" charset="0"/>
              </a:rPr>
              <a:t>After looking at both iterative and recursive methods, it appears that the recursive method is much longer and more difficult.</a:t>
            </a:r>
          </a:p>
          <a:p>
            <a:pPr marL="457200" indent="-457200" algn="just" hangingPunct="1">
              <a:spcBef>
                <a:spcPts val="638"/>
              </a:spcBef>
              <a:spcAft>
                <a:spcPts val="1425"/>
              </a:spcAft>
              <a:buSzPct val="100000"/>
              <a:buFont typeface="Wingdings" panose="05000000000000000000" pitchFamily="2" charset="2"/>
              <a:buChar char="§"/>
            </a:pPr>
            <a:r>
              <a:rPr lang="en-US" altLang="en-US" sz="2600" dirty="0">
                <a:solidFill>
                  <a:srgbClr val="000000"/>
                </a:solidFill>
                <a:latin typeface="Times New Roman" panose="02020603050405020304" pitchFamily="18" charset="0"/>
              </a:rPr>
              <a:t>If that’s the case, then why would we ever use recursion?</a:t>
            </a:r>
          </a:p>
          <a:p>
            <a:pPr marL="457200" indent="-457200" algn="just" hangingPunct="1">
              <a:spcBef>
                <a:spcPts val="638"/>
              </a:spcBef>
              <a:spcAft>
                <a:spcPts val="1425"/>
              </a:spcAft>
              <a:buSzPct val="100000"/>
              <a:buFont typeface="Wingdings" panose="05000000000000000000" pitchFamily="2" charset="2"/>
              <a:buChar char="§"/>
            </a:pPr>
            <a:r>
              <a:rPr lang="en-US" altLang="en-US" sz="2600" dirty="0">
                <a:solidFill>
                  <a:srgbClr val="000000"/>
                </a:solidFill>
                <a:latin typeface="Times New Roman" panose="02020603050405020304" pitchFamily="18" charset="0"/>
              </a:rPr>
              <a:t>It turns out that recursive techniques, although more complicated to solve by hand, are very simple and elegant to implement in a computer.</a:t>
            </a:r>
          </a:p>
        </p:txBody>
      </p:sp>
    </p:spTree>
    <p:extLst>
      <p:ext uri="{BB962C8B-B14F-4D97-AF65-F5344CB8AC3E}">
        <p14:creationId xmlns:p14="http://schemas.microsoft.com/office/powerpoint/2010/main" val="23546163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907F6-2867-0D21-B0AD-E2FD48DC4ED4}"/>
              </a:ext>
            </a:extLst>
          </p:cNvPr>
          <p:cNvSpPr>
            <a:spLocks noGrp="1"/>
          </p:cNvSpPr>
          <p:nvPr>
            <p:ph type="title"/>
          </p:nvPr>
        </p:nvSpPr>
        <p:spPr>
          <a:xfrm>
            <a:off x="763270" y="733044"/>
            <a:ext cx="8531860" cy="492443"/>
          </a:xfrm>
        </p:spPr>
        <p:txBody>
          <a:bodyPr/>
          <a:lstStyle/>
          <a:p>
            <a:pPr algn="ctr"/>
            <a:r>
              <a:rPr kumimoji="1" lang="en-US" sz="3200" b="1" kern="1200" dirty="0">
                <a:solidFill>
                  <a:srgbClr val="002060"/>
                </a:solidFill>
              </a:rPr>
              <a:t>BRUTE FORCE</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07C17925-C589-1BC4-D5FF-3E5D4163B9D2}"/>
              </a:ext>
            </a:extLst>
          </p:cNvPr>
          <p:cNvSpPr>
            <a:spLocks noGrp="1"/>
          </p:cNvSpPr>
          <p:nvPr>
            <p:ph type="body" idx="1"/>
          </p:nvPr>
        </p:nvSpPr>
        <p:spPr>
          <a:xfrm>
            <a:off x="914400" y="1519896"/>
            <a:ext cx="8380730" cy="5519460"/>
          </a:xfrm>
        </p:spPr>
        <p:txBody>
          <a:bodyPr/>
          <a:lstStyle/>
          <a:p>
            <a:pPr marL="342900" indent="-342900" algn="just">
              <a:spcBef>
                <a:spcPts val="400"/>
              </a:spcBef>
              <a:spcAft>
                <a:spcPts val="400"/>
              </a:spcAft>
              <a:buFont typeface="Wingdings" panose="05000000000000000000" pitchFamily="2" charset="2"/>
              <a:buChar char="§"/>
              <a:defRPr/>
            </a:pPr>
            <a:r>
              <a:rPr lang="en-US" sz="2600" dirty="0">
                <a:latin typeface="Times New Roman" pitchFamily="18" charset="0"/>
                <a:cs typeface="Times New Roman" pitchFamily="18" charset="0"/>
              </a:rPr>
              <a:t>A simple and straightforward approach to solve a problem by trying every possible solution until finding the best one.</a:t>
            </a:r>
          </a:p>
          <a:p>
            <a:pPr marL="342900" indent="-342900" algn="just">
              <a:spcBef>
                <a:spcPts val="400"/>
              </a:spcBef>
              <a:spcAft>
                <a:spcPts val="400"/>
              </a:spcAft>
              <a:buFont typeface="Wingdings" panose="05000000000000000000" pitchFamily="2" charset="2"/>
              <a:buChar char="§"/>
              <a:defRPr/>
            </a:pPr>
            <a:r>
              <a:rPr lang="en-US" sz="2600" dirty="0">
                <a:latin typeface="Times New Roman" pitchFamily="18" charset="0"/>
                <a:cs typeface="Times New Roman" pitchFamily="18" charset="0"/>
              </a:rPr>
              <a:t>It does not use any clever tricks or shortcuts to reduce the search space or improve the efficiency.</a:t>
            </a:r>
          </a:p>
          <a:p>
            <a:pPr marL="342900" indent="-342900" algn="just">
              <a:spcBef>
                <a:spcPts val="400"/>
              </a:spcBef>
              <a:spcAft>
                <a:spcPts val="400"/>
              </a:spcAft>
              <a:buFont typeface="Wingdings" panose="05000000000000000000" pitchFamily="2" charset="2"/>
              <a:buChar char="§"/>
              <a:defRPr/>
            </a:pPr>
            <a:r>
              <a:rPr lang="en-US" sz="2600" dirty="0">
                <a:latin typeface="Times New Roman" pitchFamily="18" charset="0"/>
                <a:cs typeface="Times New Roman" pitchFamily="18" charset="0"/>
              </a:rPr>
              <a:t>Usually, can solve small sized instances of a problem</a:t>
            </a:r>
          </a:p>
          <a:p>
            <a:pPr marL="457200" indent="-457200">
              <a:buFont typeface="Monotype Sorts" pitchFamily="2" charset="2"/>
              <a:buNone/>
              <a:defRPr/>
            </a:pPr>
            <a:endParaRPr lang="en-US" sz="2400" dirty="0">
              <a:latin typeface="Times New Roman" pitchFamily="18" charset="0"/>
              <a:cs typeface="Times New Roman" pitchFamily="18" charset="0"/>
            </a:endParaRPr>
          </a:p>
          <a:p>
            <a:pPr marL="457200" indent="-457200">
              <a:buFont typeface="Monotype Sorts" pitchFamily="2" charset="2"/>
              <a:buNone/>
              <a:defRPr/>
            </a:pPr>
            <a:r>
              <a:rPr lang="en-US" sz="2400" b="1" dirty="0">
                <a:solidFill>
                  <a:srgbClr val="002060"/>
                </a:solidFill>
                <a:latin typeface="Times New Roman" pitchFamily="18" charset="0"/>
                <a:cs typeface="Times New Roman" pitchFamily="18" charset="0"/>
              </a:rPr>
              <a:t>Examples:</a:t>
            </a:r>
          </a:p>
          <a:p>
            <a:pPr marL="457200" indent="-457200">
              <a:buFont typeface="Monotype Sorts" pitchFamily="2" charset="2"/>
              <a:buNone/>
              <a:defRPr/>
            </a:pPr>
            <a:endParaRPr lang="en-US" sz="2000" dirty="0">
              <a:latin typeface="Times New Roman" pitchFamily="18" charset="0"/>
              <a:cs typeface="Times New Roman" pitchFamily="18" charset="0"/>
            </a:endParaRPr>
          </a:p>
          <a:p>
            <a:pPr marL="457200" indent="-457200">
              <a:buFont typeface="Monotype Sorts" pitchFamily="2" charset="2"/>
              <a:buAutoNum type="arabicPeriod"/>
              <a:defRPr/>
            </a:pPr>
            <a:r>
              <a:rPr lang="en-US" sz="2400" dirty="0">
                <a:latin typeface="Times New Roman" pitchFamily="18" charset="0"/>
                <a:cs typeface="Times New Roman" pitchFamily="18" charset="0"/>
              </a:rPr>
              <a:t>Computing </a:t>
            </a:r>
            <a:r>
              <a:rPr lang="en-US" sz="2400" i="1" dirty="0">
                <a:latin typeface="Times New Roman" pitchFamily="18" charset="0"/>
                <a:cs typeface="Times New Roman" pitchFamily="18" charset="0"/>
              </a:rPr>
              <a:t>a</a:t>
            </a:r>
            <a:r>
              <a:rPr lang="en-US" sz="2400" i="1" baseline="30000" dirty="0">
                <a:latin typeface="Times New Roman" pitchFamily="18" charset="0"/>
                <a:cs typeface="Times New Roman" pitchFamily="18" charset="0"/>
              </a:rPr>
              <a:t>n </a:t>
            </a:r>
            <a:r>
              <a:rPr lang="en-US" sz="2400" dirty="0">
                <a:latin typeface="Times New Roman" pitchFamily="18" charset="0"/>
                <a:cs typeface="Times New Roman" pitchFamily="18" charset="0"/>
              </a:rPr>
              <a:t>(</a:t>
            </a:r>
            <a:r>
              <a:rPr lang="en-US" sz="2400" i="1" dirty="0">
                <a:latin typeface="Times New Roman" pitchFamily="18" charset="0"/>
                <a:cs typeface="Times New Roman" pitchFamily="18" charset="0"/>
              </a:rPr>
              <a:t>a </a:t>
            </a:r>
            <a:r>
              <a:rPr lang="en-US" sz="2400" dirty="0">
                <a:latin typeface="Times New Roman" pitchFamily="18" charset="0"/>
                <a:cs typeface="Times New Roman" pitchFamily="18" charset="0"/>
              </a:rPr>
              <a:t>&gt; 0, </a:t>
            </a:r>
            <a:r>
              <a:rPr lang="en-US" sz="2400" i="1" dirty="0">
                <a:latin typeface="Times New Roman" pitchFamily="18" charset="0"/>
                <a:cs typeface="Times New Roman" pitchFamily="18" charset="0"/>
              </a:rPr>
              <a:t>n</a:t>
            </a:r>
            <a:r>
              <a:rPr lang="en-US" sz="2400" dirty="0">
                <a:latin typeface="Times New Roman" pitchFamily="18" charset="0"/>
                <a:cs typeface="Times New Roman" pitchFamily="18" charset="0"/>
              </a:rPr>
              <a:t> a nonnegative integer)</a:t>
            </a:r>
          </a:p>
          <a:p>
            <a:pPr marL="457200" indent="-457200">
              <a:buFont typeface="Monotype Sorts" pitchFamily="2" charset="2"/>
              <a:buAutoNum type="arabicPeriod"/>
              <a:defRPr/>
            </a:pPr>
            <a:r>
              <a:rPr lang="en-US" dirty="0">
                <a:latin typeface="Times New Roman" pitchFamily="18" charset="0"/>
                <a:cs typeface="Times New Roman" pitchFamily="18" charset="0"/>
              </a:rPr>
              <a:t>Selection Sort, Bubble Sort</a:t>
            </a:r>
          </a:p>
          <a:p>
            <a:pPr marL="457200" indent="-457200">
              <a:buFont typeface="Monotype Sorts" pitchFamily="2" charset="2"/>
              <a:buAutoNum type="arabicPeriod"/>
              <a:defRPr/>
            </a:pPr>
            <a:r>
              <a:rPr lang="en-US" sz="2400" dirty="0">
                <a:latin typeface="Times New Roman" pitchFamily="18" charset="0"/>
                <a:cs typeface="Times New Roman" pitchFamily="18" charset="0"/>
              </a:rPr>
              <a:t>String Matching</a:t>
            </a:r>
          </a:p>
          <a:p>
            <a:pPr marL="457200" indent="-457200">
              <a:buFont typeface="Monotype Sorts" pitchFamily="2" charset="2"/>
              <a:buAutoNum type="arabicPeriod"/>
              <a:defRPr/>
            </a:pPr>
            <a:r>
              <a:rPr lang="en-US" sz="2400" dirty="0">
                <a:latin typeface="Times New Roman" pitchFamily="18" charset="0"/>
                <a:cs typeface="Times New Roman" pitchFamily="18" charset="0"/>
              </a:rPr>
              <a:t>Multiplying two matrices</a:t>
            </a:r>
          </a:p>
          <a:p>
            <a:pPr marL="457200" indent="-457200">
              <a:buFont typeface="Monotype Sorts" pitchFamily="2" charset="2"/>
              <a:buAutoNum type="arabicPeriod"/>
              <a:defRPr/>
            </a:pPr>
            <a:r>
              <a:rPr lang="en-US" sz="2400" dirty="0">
                <a:latin typeface="Times New Roman" pitchFamily="18" charset="0"/>
                <a:cs typeface="Times New Roman" pitchFamily="18" charset="0"/>
              </a:rPr>
              <a:t>Searching for a key of a given value in a list</a:t>
            </a:r>
          </a:p>
          <a:p>
            <a:endParaRPr lang="en-IN" dirty="0"/>
          </a:p>
        </p:txBody>
      </p:sp>
    </p:spTree>
    <p:extLst>
      <p:ext uri="{BB962C8B-B14F-4D97-AF65-F5344CB8AC3E}">
        <p14:creationId xmlns:p14="http://schemas.microsoft.com/office/powerpoint/2010/main" val="5632237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42DC-70E1-E839-A0A3-D0B6780EC448}"/>
              </a:ext>
            </a:extLst>
          </p:cNvPr>
          <p:cNvSpPr>
            <a:spLocks noGrp="1"/>
          </p:cNvSpPr>
          <p:nvPr>
            <p:ph type="title"/>
          </p:nvPr>
        </p:nvSpPr>
        <p:spPr>
          <a:xfrm>
            <a:off x="763270" y="733044"/>
            <a:ext cx="8531860" cy="492443"/>
          </a:xfrm>
        </p:spPr>
        <p:txBody>
          <a:bodyPr/>
          <a:lstStyle/>
          <a:p>
            <a:pPr algn="ctr"/>
            <a:r>
              <a:rPr kumimoji="1" lang="en-US" sz="3200" b="1" kern="1200" dirty="0">
                <a:solidFill>
                  <a:srgbClr val="002060"/>
                </a:solidFill>
              </a:rPr>
              <a:t>Selection Sort</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39E1F1CA-FA0D-2062-AEBC-8B24546226F2}"/>
              </a:ext>
            </a:extLst>
          </p:cNvPr>
          <p:cNvSpPr>
            <a:spLocks noGrp="1"/>
          </p:cNvSpPr>
          <p:nvPr>
            <p:ph type="body" idx="1"/>
          </p:nvPr>
        </p:nvSpPr>
        <p:spPr>
          <a:xfrm>
            <a:off x="763270" y="1752600"/>
            <a:ext cx="8531860" cy="4555093"/>
          </a:xfrm>
        </p:spPr>
        <p:txBody>
          <a:bodyPr/>
          <a:lstStyle/>
          <a:p>
            <a:pPr algn="l">
              <a:buFont typeface="Monotype Sorts" pitchFamily="2" charset="2"/>
              <a:buNone/>
            </a:pPr>
            <a:r>
              <a:rPr lang="en-US" altLang="en-US" sz="2800" b="1" dirty="0">
                <a:solidFill>
                  <a:srgbClr val="002060"/>
                </a:solidFill>
                <a:latin typeface="Times New Roman" panose="02020603050405020304" pitchFamily="18" charset="0"/>
                <a:cs typeface="Times New Roman" panose="02020603050405020304" pitchFamily="18" charset="0"/>
              </a:rPr>
              <a:t>Logic:</a:t>
            </a:r>
          </a:p>
          <a:p>
            <a:pPr algn="l">
              <a:buFont typeface="Monotype Sorts" pitchFamily="2" charset="2"/>
              <a:buNone/>
            </a:pPr>
            <a:r>
              <a:rPr lang="en-US" altLang="en-US" sz="2800" dirty="0">
                <a:latin typeface="Times New Roman" panose="02020603050405020304" pitchFamily="18" charset="0"/>
                <a:cs typeface="Times New Roman" panose="02020603050405020304" pitchFamily="18" charset="0"/>
              </a:rPr>
              <a:t>Scan the array to find its smallest element and swap it with the first element.  Then, starting with the second element, scan the elements to the right of it to find the smallest among them and swap it with the second elements.  Generally, on pass </a:t>
            </a:r>
            <a:r>
              <a:rPr lang="en-US" altLang="en-US" sz="2800" i="1" dirty="0" err="1">
                <a:latin typeface="Times New Roman" panose="02020603050405020304" pitchFamily="18" charset="0"/>
                <a:cs typeface="Times New Roman" panose="02020603050405020304" pitchFamily="18" charset="0"/>
              </a:rPr>
              <a:t>i</a:t>
            </a:r>
            <a:r>
              <a:rPr lang="en-US" altLang="en-US" sz="2800" i="1"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(0 </a:t>
            </a:r>
            <a:r>
              <a:rPr lang="en-US" altLang="en-US" sz="28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800" i="1" dirty="0" err="1">
                <a:latin typeface="Times New Roman" panose="02020603050405020304" pitchFamily="18" charset="0"/>
                <a:cs typeface="Times New Roman" panose="02020603050405020304" pitchFamily="18" charset="0"/>
                <a:sym typeface="Symbol" panose="05050102010706020507" pitchFamily="18" charset="2"/>
              </a:rPr>
              <a:t>i</a:t>
            </a:r>
            <a:r>
              <a:rPr lang="en-US" altLang="en-US" sz="2800" i="1"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8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800" i="1" dirty="0">
                <a:latin typeface="Times New Roman" panose="02020603050405020304" pitchFamily="18" charset="0"/>
                <a:cs typeface="Times New Roman" panose="02020603050405020304" pitchFamily="18" charset="0"/>
                <a:sym typeface="Symbol" panose="05050102010706020507" pitchFamily="18" charset="2"/>
              </a:rPr>
              <a:t>n-</a:t>
            </a:r>
            <a:r>
              <a:rPr lang="en-US" altLang="en-US" sz="2800" dirty="0">
                <a:latin typeface="Times New Roman" panose="02020603050405020304" pitchFamily="18" charset="0"/>
                <a:cs typeface="Times New Roman" panose="02020603050405020304" pitchFamily="18" charset="0"/>
                <a:sym typeface="Symbol" panose="05050102010706020507" pitchFamily="18" charset="2"/>
              </a:rPr>
              <a:t>2), find the smallest element in </a:t>
            </a:r>
            <a:r>
              <a:rPr lang="en-US" altLang="en-US" sz="2800" i="1" dirty="0">
                <a:latin typeface="Times New Roman" panose="02020603050405020304" pitchFamily="18" charset="0"/>
                <a:cs typeface="Times New Roman" panose="02020603050405020304" pitchFamily="18" charset="0"/>
                <a:sym typeface="Symbol" panose="05050102010706020507" pitchFamily="18" charset="2"/>
              </a:rPr>
              <a:t>A</a:t>
            </a:r>
            <a:r>
              <a:rPr lang="en-US" altLang="en-US" sz="28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800" i="1" dirty="0">
                <a:latin typeface="Times New Roman" panose="02020603050405020304" pitchFamily="18" charset="0"/>
                <a:cs typeface="Times New Roman" panose="02020603050405020304" pitchFamily="18" charset="0"/>
                <a:sym typeface="Symbol" panose="05050102010706020507" pitchFamily="18" charset="2"/>
              </a:rPr>
              <a:t>i..n-</a:t>
            </a:r>
            <a:r>
              <a:rPr lang="en-US" altLang="en-US" sz="2800" dirty="0">
                <a:latin typeface="Times New Roman" panose="02020603050405020304" pitchFamily="18" charset="0"/>
                <a:cs typeface="Times New Roman" panose="02020603050405020304" pitchFamily="18" charset="0"/>
                <a:sym typeface="Symbol" panose="05050102010706020507" pitchFamily="18" charset="2"/>
              </a:rPr>
              <a:t>1] and swap it with </a:t>
            </a:r>
            <a:r>
              <a:rPr lang="en-US" altLang="en-US" sz="2800" i="1" dirty="0">
                <a:latin typeface="Times New Roman" panose="02020603050405020304" pitchFamily="18" charset="0"/>
                <a:cs typeface="Times New Roman" panose="02020603050405020304" pitchFamily="18" charset="0"/>
                <a:sym typeface="Symbol" panose="05050102010706020507" pitchFamily="18" charset="2"/>
              </a:rPr>
              <a:t>A</a:t>
            </a:r>
            <a:r>
              <a:rPr lang="en-US" altLang="en-US" sz="28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800" i="1" dirty="0" err="1">
                <a:latin typeface="Times New Roman" panose="02020603050405020304" pitchFamily="18" charset="0"/>
                <a:cs typeface="Times New Roman" panose="02020603050405020304" pitchFamily="18" charset="0"/>
                <a:sym typeface="Symbol" panose="05050102010706020507" pitchFamily="18" charset="2"/>
              </a:rPr>
              <a:t>i</a:t>
            </a:r>
            <a:r>
              <a:rPr lang="en-US" altLang="en-US" sz="28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
            </a:r>
            <a:br>
              <a:rPr lang="en-US" altLang="en-US" sz="2400" dirty="0">
                <a:latin typeface="Times New Roman" panose="02020603050405020304" pitchFamily="18" charset="0"/>
                <a:cs typeface="Times New Roman" panose="02020603050405020304" pitchFamily="18" charset="0"/>
                <a:sym typeface="Symbol" panose="05050102010706020507" pitchFamily="18" charset="2"/>
              </a:rPr>
            </a:b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
            </a:r>
            <a:br>
              <a:rPr lang="en-US" altLang="en-US" sz="2400" dirty="0">
                <a:latin typeface="Times New Roman" panose="02020603050405020304" pitchFamily="18" charset="0"/>
                <a:cs typeface="Times New Roman" panose="02020603050405020304" pitchFamily="18" charset="0"/>
                <a:sym typeface="Symbol" panose="05050102010706020507" pitchFamily="18" charset="2"/>
              </a:rPr>
            </a:br>
            <a:r>
              <a:rPr lang="en-US" altLang="en-US" sz="2400" dirty="0">
                <a:latin typeface="Times New Roman" panose="02020603050405020304" pitchFamily="18" charset="0"/>
                <a:cs typeface="Times New Roman" panose="02020603050405020304" pitchFamily="18" charset="0"/>
              </a:rPr>
              <a:t> </a:t>
            </a:r>
            <a:r>
              <a:rPr lang="en-US" altLang="en-US" i="1" dirty="0">
                <a:latin typeface="Times New Roman" panose="02020603050405020304" pitchFamily="18" charset="0"/>
                <a:cs typeface="Times New Roman" panose="02020603050405020304" pitchFamily="18" charset="0"/>
                <a:sym typeface="Symbol" panose="05050102010706020507" pitchFamily="18" charset="2"/>
              </a:rPr>
              <a:t>A</a:t>
            </a:r>
            <a:r>
              <a:rPr lang="en-US" altLang="en-US" dirty="0">
                <a:latin typeface="Times New Roman" panose="02020603050405020304" pitchFamily="18" charset="0"/>
                <a:cs typeface="Times New Roman" panose="02020603050405020304" pitchFamily="18" charset="0"/>
                <a:sym typeface="Symbol" panose="05050102010706020507" pitchFamily="18" charset="2"/>
              </a:rPr>
              <a:t>[0]     .   .   .    </a:t>
            </a:r>
            <a:r>
              <a:rPr lang="en-US" altLang="en-US" i="1" dirty="0">
                <a:latin typeface="Times New Roman" panose="02020603050405020304" pitchFamily="18" charset="0"/>
                <a:cs typeface="Times New Roman" panose="02020603050405020304" pitchFamily="18" charset="0"/>
                <a:sym typeface="Symbol" panose="05050102010706020507" pitchFamily="18" charset="2"/>
              </a:rPr>
              <a:t>A</a:t>
            </a:r>
            <a:r>
              <a:rPr lang="en-US" altLang="en-US" dirty="0">
                <a:latin typeface="Times New Roman" panose="02020603050405020304" pitchFamily="18" charset="0"/>
                <a:cs typeface="Times New Roman" panose="02020603050405020304" pitchFamily="18" charset="0"/>
                <a:sym typeface="Symbol" panose="05050102010706020507" pitchFamily="18" charset="2"/>
              </a:rPr>
              <a:t>[</a:t>
            </a:r>
            <a:r>
              <a:rPr lang="en-US" altLang="en-US" i="1" dirty="0">
                <a:latin typeface="Times New Roman" panose="02020603050405020304" pitchFamily="18" charset="0"/>
                <a:cs typeface="Times New Roman" panose="02020603050405020304" pitchFamily="18" charset="0"/>
                <a:sym typeface="Symbol" panose="05050102010706020507" pitchFamily="18" charset="2"/>
              </a:rPr>
              <a:t>i</a:t>
            </a:r>
            <a:r>
              <a:rPr lang="en-US" altLang="en-US" dirty="0">
                <a:latin typeface="Times New Roman" panose="02020603050405020304" pitchFamily="18" charset="0"/>
                <a:cs typeface="Times New Roman" panose="02020603050405020304" pitchFamily="18" charset="0"/>
                <a:sym typeface="Symbol" panose="05050102010706020507" pitchFamily="18" charset="2"/>
              </a:rPr>
              <a:t>-1]  |  </a:t>
            </a:r>
            <a:r>
              <a:rPr lang="en-US" altLang="en-US" i="1" dirty="0">
                <a:latin typeface="Times New Roman" panose="02020603050405020304" pitchFamily="18" charset="0"/>
                <a:cs typeface="Times New Roman" panose="02020603050405020304" pitchFamily="18" charset="0"/>
                <a:sym typeface="Symbol" panose="05050102010706020507" pitchFamily="18" charset="2"/>
              </a:rPr>
              <a:t>A</a:t>
            </a:r>
            <a:r>
              <a:rPr lang="en-US" altLang="en-US" dirty="0">
                <a:latin typeface="Times New Roman" panose="02020603050405020304" pitchFamily="18" charset="0"/>
                <a:cs typeface="Times New Roman" panose="02020603050405020304" pitchFamily="18" charset="0"/>
                <a:sym typeface="Symbol" panose="05050102010706020507" pitchFamily="18" charset="2"/>
              </a:rPr>
              <a:t>[</a:t>
            </a:r>
            <a:r>
              <a:rPr lang="en-US" altLang="en-US" i="1" dirty="0" err="1">
                <a:latin typeface="Times New Roman" panose="02020603050405020304" pitchFamily="18" charset="0"/>
                <a:cs typeface="Times New Roman" panose="02020603050405020304" pitchFamily="18" charset="0"/>
                <a:sym typeface="Symbol" panose="05050102010706020507" pitchFamily="18" charset="2"/>
              </a:rPr>
              <a:t>i</a:t>
            </a:r>
            <a:r>
              <a:rPr lang="en-US" altLang="en-US" dirty="0">
                <a:latin typeface="Times New Roman" panose="02020603050405020304" pitchFamily="18" charset="0"/>
                <a:cs typeface="Times New Roman" panose="02020603050405020304" pitchFamily="18" charset="0"/>
                <a:sym typeface="Symbol" panose="05050102010706020507" pitchFamily="18" charset="2"/>
              </a:rPr>
              <a:t>],  .   .   .  , </a:t>
            </a:r>
            <a:r>
              <a:rPr lang="en-US" altLang="en-US" i="1" dirty="0">
                <a:latin typeface="Times New Roman" panose="02020603050405020304" pitchFamily="18" charset="0"/>
                <a:cs typeface="Times New Roman" panose="02020603050405020304" pitchFamily="18" charset="0"/>
                <a:sym typeface="Symbol" panose="05050102010706020507" pitchFamily="18" charset="2"/>
              </a:rPr>
              <a:t>A</a:t>
            </a:r>
            <a:r>
              <a:rPr lang="en-US" altLang="en-US" dirty="0">
                <a:latin typeface="Times New Roman" panose="02020603050405020304" pitchFamily="18" charset="0"/>
                <a:cs typeface="Times New Roman" panose="02020603050405020304" pitchFamily="18" charset="0"/>
                <a:sym typeface="Symbol" panose="05050102010706020507" pitchFamily="18" charset="2"/>
              </a:rPr>
              <a:t>[</a:t>
            </a:r>
            <a:r>
              <a:rPr lang="en-US" altLang="en-US" i="1" dirty="0">
                <a:latin typeface="Times New Roman" panose="02020603050405020304" pitchFamily="18" charset="0"/>
                <a:cs typeface="Times New Roman" panose="02020603050405020304" pitchFamily="18" charset="0"/>
                <a:sym typeface="Symbol" panose="05050102010706020507" pitchFamily="18" charset="2"/>
              </a:rPr>
              <a:t>min</a:t>
            </a:r>
            <a:r>
              <a:rPr lang="en-US" altLang="en-US" dirty="0">
                <a:latin typeface="Times New Roman" panose="02020603050405020304" pitchFamily="18" charset="0"/>
                <a:cs typeface="Times New Roman" panose="02020603050405020304" pitchFamily="18" charset="0"/>
                <a:sym typeface="Symbol" panose="05050102010706020507" pitchFamily="18" charset="2"/>
              </a:rPr>
              <a:t>], .   .   ., </a:t>
            </a:r>
            <a:r>
              <a:rPr lang="en-US" altLang="en-US" i="1" dirty="0">
                <a:latin typeface="Times New Roman" panose="02020603050405020304" pitchFamily="18" charset="0"/>
                <a:cs typeface="Times New Roman" panose="02020603050405020304" pitchFamily="18" charset="0"/>
                <a:sym typeface="Symbol" panose="05050102010706020507" pitchFamily="18" charset="2"/>
              </a:rPr>
              <a:t>A</a:t>
            </a:r>
            <a:r>
              <a:rPr lang="en-US" altLang="en-US" dirty="0">
                <a:latin typeface="Times New Roman" panose="02020603050405020304" pitchFamily="18" charset="0"/>
                <a:cs typeface="Times New Roman" panose="02020603050405020304" pitchFamily="18" charset="0"/>
                <a:sym typeface="Symbol" panose="05050102010706020507" pitchFamily="18" charset="2"/>
              </a:rPr>
              <a:t>[</a:t>
            </a:r>
            <a:r>
              <a:rPr lang="en-US" altLang="en-US" i="1" dirty="0">
                <a:latin typeface="Times New Roman" panose="02020603050405020304" pitchFamily="18" charset="0"/>
                <a:cs typeface="Times New Roman" panose="02020603050405020304" pitchFamily="18" charset="0"/>
                <a:sym typeface="Symbol" panose="05050102010706020507" pitchFamily="18" charset="2"/>
              </a:rPr>
              <a:t>n</a:t>
            </a:r>
            <a:r>
              <a:rPr lang="en-US" altLang="en-US" dirty="0">
                <a:latin typeface="Times New Roman" panose="02020603050405020304" pitchFamily="18" charset="0"/>
                <a:cs typeface="Times New Roman" panose="02020603050405020304" pitchFamily="18" charset="0"/>
                <a:sym typeface="Symbol" panose="05050102010706020507" pitchFamily="18" charset="2"/>
              </a:rPr>
              <a:t>-1]        </a:t>
            </a:r>
          </a:p>
          <a:p>
            <a:pPr>
              <a:buFont typeface="Monotype Sorts" pitchFamily="2" charset="2"/>
              <a:buNone/>
            </a:pPr>
            <a:r>
              <a:rPr lang="en-US" altLang="en-US"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800" dirty="0">
                <a:latin typeface="Times New Roman" panose="02020603050405020304" pitchFamily="18" charset="0"/>
                <a:cs typeface="Times New Roman" panose="02020603050405020304" pitchFamily="18" charset="0"/>
                <a:sym typeface="Symbol" panose="05050102010706020507" pitchFamily="18" charset="2"/>
              </a:rPr>
              <a:t>in their final positions</a:t>
            </a:r>
          </a:p>
          <a:p>
            <a:endParaRPr lang="en-IN" dirty="0"/>
          </a:p>
        </p:txBody>
      </p:sp>
    </p:spTree>
    <p:extLst>
      <p:ext uri="{BB962C8B-B14F-4D97-AF65-F5344CB8AC3E}">
        <p14:creationId xmlns:p14="http://schemas.microsoft.com/office/powerpoint/2010/main" val="1436504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70E4-3F27-4C5A-AE2F-B9AAE5F50534}"/>
              </a:ext>
            </a:extLst>
          </p:cNvPr>
          <p:cNvSpPr>
            <a:spLocks noGrp="1"/>
          </p:cNvSpPr>
          <p:nvPr>
            <p:ph type="title"/>
          </p:nvPr>
        </p:nvSpPr>
        <p:spPr>
          <a:xfrm>
            <a:off x="343090" y="381000"/>
            <a:ext cx="9052560" cy="406265"/>
          </a:xfrm>
        </p:spPr>
        <p:txBody>
          <a:bodyPr/>
          <a:lstStyle/>
          <a:p>
            <a:pPr algn="ctr"/>
            <a:r>
              <a:rPr kumimoji="1" lang="en-US" sz="2640" b="1" kern="1200" dirty="0">
                <a:solidFill>
                  <a:srgbClr val="002060"/>
                </a:solidFill>
              </a:rPr>
              <a:t>Algorithm : Selection Sort</a:t>
            </a:r>
          </a:p>
        </p:txBody>
      </p:sp>
      <p:sp>
        <p:nvSpPr>
          <p:cNvPr id="3" name="Content Placeholder 2">
            <a:extLst>
              <a:ext uri="{FF2B5EF4-FFF2-40B4-BE49-F238E27FC236}">
                <a16:creationId xmlns:a16="http://schemas.microsoft.com/office/drawing/2014/main" id="{5ACCA256-40F4-4942-8C87-76D11EBC9792}"/>
              </a:ext>
            </a:extLst>
          </p:cNvPr>
          <p:cNvSpPr>
            <a:spLocks noGrp="1"/>
          </p:cNvSpPr>
          <p:nvPr>
            <p:ph idx="1"/>
          </p:nvPr>
        </p:nvSpPr>
        <p:spPr>
          <a:xfrm>
            <a:off x="1752600" y="1066800"/>
            <a:ext cx="6400801" cy="4594297"/>
          </a:xfrm>
        </p:spPr>
        <p:txBody>
          <a:bodyPr>
            <a:noAutofit/>
          </a:bodyPr>
          <a:lstStyle/>
          <a:p>
            <a:pPr>
              <a:spcBef>
                <a:spcPts val="495"/>
              </a:spcBef>
            </a:pPr>
            <a:r>
              <a:rPr lang="en-US" b="1" dirty="0">
                <a:solidFill>
                  <a:srgbClr val="CC00FF"/>
                </a:solidFill>
                <a:latin typeface="Times New Roman" panose="02020603050405020304" pitchFamily="18" charset="0"/>
                <a:cs typeface="Times New Roman" panose="02020603050405020304" pitchFamily="18" charset="0"/>
              </a:rPr>
              <a:t>Algorithm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SelectionSort</a:t>
            </a:r>
            <a:r>
              <a:rPr lang="en-US" dirty="0">
                <a:latin typeface="Times New Roman" panose="02020603050405020304" pitchFamily="18" charset="0"/>
                <a:cs typeface="Times New Roman" panose="02020603050405020304" pitchFamily="18" charset="0"/>
              </a:rPr>
              <a:t>(a[],n)</a:t>
            </a:r>
          </a:p>
          <a:p>
            <a:pPr>
              <a:spcBef>
                <a:spcPts val="495"/>
              </a:spcBef>
            </a:pPr>
            <a:r>
              <a:rPr lang="en-US" dirty="0">
                <a:latin typeface="Times New Roman" panose="02020603050405020304" pitchFamily="18" charset="0"/>
                <a:cs typeface="Times New Roman" panose="02020603050405020304" pitchFamily="18" charset="0"/>
              </a:rPr>
              <a:t>//  </a:t>
            </a:r>
            <a:r>
              <a:rPr lang="en-US" b="1" dirty="0">
                <a:solidFill>
                  <a:srgbClr val="CC00FF"/>
                </a:solidFill>
                <a:latin typeface="Times New Roman" panose="02020603050405020304" pitchFamily="18" charset="0"/>
                <a:cs typeface="Times New Roman" panose="02020603050405020304" pitchFamily="18" charset="0"/>
              </a:rPr>
              <a:t>Purpose </a:t>
            </a:r>
            <a:r>
              <a:rPr lang="en-US" dirty="0">
                <a:latin typeface="Times New Roman" panose="02020603050405020304" pitchFamily="18" charset="0"/>
                <a:cs typeface="Times New Roman" panose="02020603050405020304" pitchFamily="18" charset="0"/>
              </a:rPr>
              <a:t>: sorts a given array using selection sort</a:t>
            </a:r>
          </a:p>
          <a:p>
            <a:pPr>
              <a:spcBef>
                <a:spcPts val="495"/>
              </a:spcBef>
            </a:pPr>
            <a:r>
              <a:rPr lang="en-US" dirty="0">
                <a:latin typeface="Times New Roman" panose="02020603050405020304" pitchFamily="18" charset="0"/>
                <a:cs typeface="Times New Roman" panose="02020603050405020304" pitchFamily="18" charset="0"/>
              </a:rPr>
              <a:t>//  </a:t>
            </a:r>
            <a:r>
              <a:rPr lang="en-US" dirty="0">
                <a:solidFill>
                  <a:srgbClr val="CC00FF"/>
                </a:solidFill>
                <a:latin typeface="Times New Roman" panose="02020603050405020304" pitchFamily="18" charset="0"/>
                <a:cs typeface="Times New Roman" panose="02020603050405020304" pitchFamily="18" charset="0"/>
              </a:rPr>
              <a:t>Inputs:</a:t>
            </a:r>
          </a:p>
          <a:p>
            <a:pPr>
              <a:spcBef>
                <a:spcPts val="495"/>
              </a:spcBef>
            </a:pPr>
            <a:r>
              <a:rPr lang="en-US" dirty="0">
                <a:latin typeface="Times New Roman" panose="02020603050405020304" pitchFamily="18" charset="0"/>
                <a:cs typeface="Times New Roman" panose="02020603050405020304" pitchFamily="18" charset="0"/>
              </a:rPr>
              <a:t>//  n – The number of items present in the table</a:t>
            </a:r>
          </a:p>
          <a:p>
            <a:pPr>
              <a:spcBef>
                <a:spcPts val="495"/>
              </a:spcBef>
            </a:pPr>
            <a:r>
              <a:rPr lang="en-US" dirty="0">
                <a:latin typeface="Times New Roman" panose="02020603050405020304" pitchFamily="18" charset="0"/>
                <a:cs typeface="Times New Roman" panose="02020603050405020304" pitchFamily="18" charset="0"/>
              </a:rPr>
              <a:t>//  a – the items to be sorted in array</a:t>
            </a:r>
          </a:p>
          <a:p>
            <a:pPr>
              <a:spcBef>
                <a:spcPts val="495"/>
              </a:spcBef>
            </a:pPr>
            <a:r>
              <a:rPr lang="en-US" dirty="0">
                <a:latin typeface="Times New Roman" panose="02020603050405020304" pitchFamily="18" charset="0"/>
                <a:cs typeface="Times New Roman" panose="02020603050405020304" pitchFamily="18" charset="0"/>
              </a:rPr>
              <a:t>//  </a:t>
            </a:r>
            <a:r>
              <a:rPr lang="en-US" dirty="0">
                <a:solidFill>
                  <a:srgbClr val="CC00FF"/>
                </a:solidFill>
                <a:latin typeface="Times New Roman" panose="02020603050405020304" pitchFamily="18" charset="0"/>
                <a:cs typeface="Times New Roman" panose="02020603050405020304" pitchFamily="18" charset="0"/>
              </a:rPr>
              <a:t>Output</a:t>
            </a:r>
          </a:p>
          <a:p>
            <a:pPr>
              <a:spcBef>
                <a:spcPts val="495"/>
              </a:spcBef>
            </a:pPr>
            <a:r>
              <a:rPr lang="en-US" dirty="0">
                <a:latin typeface="Times New Roman" panose="02020603050405020304" pitchFamily="18" charset="0"/>
                <a:cs typeface="Times New Roman" panose="02020603050405020304" pitchFamily="18" charset="0"/>
              </a:rPr>
              <a:t>//  a – contains a sorted list</a:t>
            </a:r>
          </a:p>
          <a:p>
            <a:pPr marL="377190" lvl="1"/>
            <a:r>
              <a:rPr lang="en-US" sz="2400" dirty="0">
                <a:latin typeface="Times New Roman" panose="02020603050405020304" pitchFamily="18" charset="0"/>
                <a:cs typeface="Times New Roman" panose="02020603050405020304" pitchFamily="18" charset="0"/>
              </a:rPr>
              <a:t>for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&lt;-0 to n-2 do</a:t>
            </a:r>
          </a:p>
          <a:p>
            <a:pPr marL="377190" lvl="1"/>
            <a:r>
              <a:rPr lang="en-US" sz="2400" dirty="0">
                <a:latin typeface="Times New Roman" panose="02020603050405020304" pitchFamily="18" charset="0"/>
                <a:cs typeface="Times New Roman" panose="02020603050405020304" pitchFamily="18" charset="0"/>
              </a:rPr>
              <a:t>	min&lt;-</a:t>
            </a:r>
            <a:r>
              <a:rPr lang="en-US" sz="2400" dirty="0" err="1">
                <a:latin typeface="Times New Roman" panose="02020603050405020304" pitchFamily="18" charset="0"/>
                <a:cs typeface="Times New Roman" panose="02020603050405020304" pitchFamily="18" charset="0"/>
              </a:rPr>
              <a:t>i</a:t>
            </a:r>
            <a:endParaRPr lang="en-US" sz="2400" dirty="0">
              <a:latin typeface="Times New Roman" panose="02020603050405020304" pitchFamily="18" charset="0"/>
              <a:cs typeface="Times New Roman" panose="02020603050405020304" pitchFamily="18" charset="0"/>
            </a:endParaRPr>
          </a:p>
          <a:p>
            <a:pPr marL="377190" lvl="1"/>
            <a:r>
              <a:rPr lang="en-US" sz="2400" dirty="0">
                <a:latin typeface="Times New Roman" panose="02020603050405020304" pitchFamily="18" charset="0"/>
                <a:cs typeface="Times New Roman" panose="02020603050405020304" pitchFamily="18" charset="0"/>
              </a:rPr>
              <a:t>	for j&lt;-i+1 to n-1 do</a:t>
            </a:r>
          </a:p>
          <a:p>
            <a:pPr marL="377190" lvl="1"/>
            <a:r>
              <a:rPr lang="en-US" sz="2400" dirty="0">
                <a:latin typeface="Times New Roman" panose="02020603050405020304" pitchFamily="18" charset="0"/>
                <a:cs typeface="Times New Roman" panose="02020603050405020304" pitchFamily="18" charset="0"/>
              </a:rPr>
              <a:t>	       if a[j]&lt;a[min]</a:t>
            </a:r>
          </a:p>
          <a:p>
            <a:pPr marL="377190" lvl="1"/>
            <a:r>
              <a:rPr lang="en-US" sz="2400" dirty="0">
                <a:latin typeface="Times New Roman" panose="02020603050405020304" pitchFamily="18" charset="0"/>
                <a:cs typeface="Times New Roman" panose="02020603050405020304" pitchFamily="18" charset="0"/>
              </a:rPr>
              <a:t>		min&lt;-j</a:t>
            </a:r>
          </a:p>
          <a:p>
            <a:pPr marL="377190" lvl="1"/>
            <a:r>
              <a:rPr lang="en-US" sz="2400" dirty="0">
                <a:latin typeface="Times New Roman" panose="02020603050405020304" pitchFamily="18" charset="0"/>
                <a:cs typeface="Times New Roman" panose="02020603050405020304" pitchFamily="18" charset="0"/>
              </a:rPr>
              <a:t>	       end if</a:t>
            </a:r>
          </a:p>
          <a:p>
            <a:pPr marL="377190" lvl="1"/>
            <a:r>
              <a:rPr lang="en-US" sz="2400" dirty="0">
                <a:latin typeface="Times New Roman" panose="02020603050405020304" pitchFamily="18" charset="0"/>
                <a:cs typeface="Times New Roman" panose="02020603050405020304" pitchFamily="18" charset="0"/>
              </a:rPr>
              <a:t>	end for</a:t>
            </a:r>
          </a:p>
          <a:p>
            <a:pPr marL="377190" lvl="1"/>
            <a:r>
              <a:rPr lang="en-US" sz="2400" dirty="0">
                <a:latin typeface="Times New Roman" panose="02020603050405020304" pitchFamily="18" charset="0"/>
                <a:cs typeface="Times New Roman" panose="02020603050405020304" pitchFamily="18" charset="0"/>
              </a:rPr>
              <a:t>	swap a[</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and a[min]</a:t>
            </a:r>
          </a:p>
          <a:p>
            <a:pPr marL="377190" lvl="1"/>
            <a:r>
              <a:rPr lang="en-US" sz="2400" dirty="0">
                <a:latin typeface="Times New Roman" panose="02020603050405020304" pitchFamily="18" charset="0"/>
                <a:cs typeface="Times New Roman" panose="02020603050405020304" pitchFamily="18" charset="0"/>
              </a:rPr>
              <a:t>end for</a:t>
            </a:r>
          </a:p>
        </p:txBody>
      </p:sp>
    </p:spTree>
    <p:extLst>
      <p:ext uri="{BB962C8B-B14F-4D97-AF65-F5344CB8AC3E}">
        <p14:creationId xmlns:p14="http://schemas.microsoft.com/office/powerpoint/2010/main" val="14105517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3"/>
          <p:cNvGrpSpPr/>
          <p:nvPr/>
        </p:nvGrpSpPr>
        <p:grpSpPr>
          <a:xfrm>
            <a:off x="1219200" y="990600"/>
            <a:ext cx="7699024" cy="6171953"/>
            <a:chOff x="227075" y="301752"/>
            <a:chExt cx="8688324" cy="6353556"/>
          </a:xfrm>
        </p:grpSpPr>
        <p:sp>
          <p:nvSpPr>
            <p:cNvPr id="4" name="object 4"/>
            <p:cNvSpPr/>
            <p:nvPr/>
          </p:nvSpPr>
          <p:spPr>
            <a:xfrm>
              <a:off x="227075" y="301752"/>
              <a:ext cx="8688324" cy="6353556"/>
            </a:xfrm>
            <a:prstGeom prst="rect">
              <a:avLst/>
            </a:prstGeom>
            <a:blipFill>
              <a:blip r:embed="rId2" cstate="print"/>
              <a:stretch>
                <a:fillRect/>
              </a:stretch>
            </a:blipFill>
          </p:spPr>
          <p:txBody>
            <a:bodyPr wrap="square" lIns="0" tIns="0" rIns="0" bIns="0" rtlCol="0"/>
            <a:lstStyle/>
            <a:p>
              <a:endParaRPr sz="1485"/>
            </a:p>
          </p:txBody>
        </p:sp>
        <p:sp>
          <p:nvSpPr>
            <p:cNvPr id="5" name="object 5"/>
            <p:cNvSpPr/>
            <p:nvPr/>
          </p:nvSpPr>
          <p:spPr>
            <a:xfrm>
              <a:off x="305561" y="329946"/>
              <a:ext cx="8531352" cy="6196583"/>
            </a:xfrm>
            <a:prstGeom prst="rect">
              <a:avLst/>
            </a:prstGeom>
            <a:blipFill>
              <a:blip r:embed="rId3" cstate="print"/>
              <a:stretch>
                <a:fillRect/>
              </a:stretch>
            </a:blipFill>
          </p:spPr>
          <p:txBody>
            <a:bodyPr wrap="square" lIns="0" tIns="0" rIns="0" bIns="0" rtlCol="0"/>
            <a:lstStyle/>
            <a:p>
              <a:endParaRPr sz="1485"/>
            </a:p>
          </p:txBody>
        </p:sp>
        <p:sp>
          <p:nvSpPr>
            <p:cNvPr id="6" name="object 6"/>
            <p:cNvSpPr/>
            <p:nvPr/>
          </p:nvSpPr>
          <p:spPr>
            <a:xfrm>
              <a:off x="305561" y="329946"/>
              <a:ext cx="8531860" cy="6196965"/>
            </a:xfrm>
            <a:custGeom>
              <a:avLst/>
              <a:gdLst/>
              <a:ahLst/>
              <a:cxnLst/>
              <a:rect l="l" t="t" r="r" b="b"/>
              <a:pathLst>
                <a:path w="8531860" h="6196965">
                  <a:moveTo>
                    <a:pt x="0" y="128904"/>
                  </a:moveTo>
                  <a:lnTo>
                    <a:pt x="10133" y="78759"/>
                  </a:lnTo>
                  <a:lnTo>
                    <a:pt x="37769" y="37782"/>
                  </a:lnTo>
                  <a:lnTo>
                    <a:pt x="78759" y="10140"/>
                  </a:lnTo>
                  <a:lnTo>
                    <a:pt x="128955" y="0"/>
                  </a:lnTo>
                  <a:lnTo>
                    <a:pt x="8402447" y="0"/>
                  </a:lnTo>
                  <a:lnTo>
                    <a:pt x="8452592" y="10140"/>
                  </a:lnTo>
                  <a:lnTo>
                    <a:pt x="8493569" y="37782"/>
                  </a:lnTo>
                  <a:lnTo>
                    <a:pt x="8521211" y="78759"/>
                  </a:lnTo>
                  <a:lnTo>
                    <a:pt x="8531352" y="128904"/>
                  </a:lnTo>
                  <a:lnTo>
                    <a:pt x="8531352" y="6067628"/>
                  </a:lnTo>
                  <a:lnTo>
                    <a:pt x="8521211" y="6117824"/>
                  </a:lnTo>
                  <a:lnTo>
                    <a:pt x="8493569" y="6158814"/>
                  </a:lnTo>
                  <a:lnTo>
                    <a:pt x="8452592" y="6186450"/>
                  </a:lnTo>
                  <a:lnTo>
                    <a:pt x="8402447" y="6196583"/>
                  </a:lnTo>
                  <a:lnTo>
                    <a:pt x="128955" y="6196583"/>
                  </a:lnTo>
                  <a:lnTo>
                    <a:pt x="78759" y="6186450"/>
                  </a:lnTo>
                  <a:lnTo>
                    <a:pt x="37769" y="6158814"/>
                  </a:lnTo>
                  <a:lnTo>
                    <a:pt x="10133" y="6117824"/>
                  </a:lnTo>
                  <a:lnTo>
                    <a:pt x="0" y="6067628"/>
                  </a:lnTo>
                  <a:lnTo>
                    <a:pt x="0" y="128904"/>
                  </a:lnTo>
                  <a:close/>
                </a:path>
              </a:pathLst>
            </a:custGeom>
            <a:ln w="3175">
              <a:solidFill>
                <a:srgbClr val="A3A2A2"/>
              </a:solidFill>
            </a:ln>
          </p:spPr>
          <p:txBody>
            <a:bodyPr wrap="square" lIns="0" tIns="0" rIns="0" bIns="0" rtlCol="0"/>
            <a:lstStyle/>
            <a:p>
              <a:endParaRPr sz="1485"/>
            </a:p>
          </p:txBody>
        </p:sp>
        <p:sp>
          <p:nvSpPr>
            <p:cNvPr id="7" name="object 7"/>
            <p:cNvSpPr/>
            <p:nvPr/>
          </p:nvSpPr>
          <p:spPr>
            <a:xfrm>
              <a:off x="488618" y="458637"/>
              <a:ext cx="8169188" cy="5961600"/>
            </a:xfrm>
            <a:prstGeom prst="rect">
              <a:avLst/>
            </a:prstGeom>
            <a:blipFill>
              <a:blip r:embed="rId4" cstate="print"/>
              <a:stretch>
                <a:fillRect/>
              </a:stretch>
            </a:blipFill>
          </p:spPr>
          <p:txBody>
            <a:bodyPr wrap="square" lIns="0" tIns="0" rIns="0" bIns="0" rtlCol="0"/>
            <a:lstStyle/>
            <a:p>
              <a:endParaRPr sz="1485"/>
            </a:p>
          </p:txBody>
        </p:sp>
      </p:grpSp>
    </p:spTree>
    <p:extLst>
      <p:ext uri="{BB962C8B-B14F-4D97-AF65-F5344CB8AC3E}">
        <p14:creationId xmlns:p14="http://schemas.microsoft.com/office/powerpoint/2010/main" val="22501666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54E9B-8A0E-6AC3-9B91-1BBBFE8C9A55}"/>
              </a:ext>
            </a:extLst>
          </p:cNvPr>
          <p:cNvSpPr>
            <a:spLocks noGrp="1"/>
          </p:cNvSpPr>
          <p:nvPr>
            <p:ph type="title"/>
          </p:nvPr>
        </p:nvSpPr>
        <p:spPr>
          <a:xfrm>
            <a:off x="763270" y="733044"/>
            <a:ext cx="8531860" cy="492443"/>
          </a:xfrm>
        </p:spPr>
        <p:txBody>
          <a:bodyPr/>
          <a:lstStyle/>
          <a:p>
            <a:pPr algn="ctr"/>
            <a:r>
              <a:rPr kumimoji="1" lang="en-US" altLang="en-US" sz="3200" b="1" kern="1200" dirty="0">
                <a:solidFill>
                  <a:srgbClr val="002060"/>
                </a:solidFill>
              </a:rPr>
              <a:t>Analysis of Selection Sort</a:t>
            </a:r>
            <a:endParaRPr kumimoji="1" lang="en-IN" sz="3200" b="1" kern="1200" dirty="0">
              <a:solidFill>
                <a:srgbClr val="002060"/>
              </a:solidFill>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9759A28-FB47-7829-BDE0-C9E35EA076E1}"/>
                  </a:ext>
                </a:extLst>
              </p:cNvPr>
              <p:cNvSpPr txBox="1"/>
              <p:nvPr/>
            </p:nvSpPr>
            <p:spPr>
              <a:xfrm>
                <a:off x="1905000" y="1705603"/>
                <a:ext cx="5970039" cy="4361194"/>
              </a:xfrm>
              <a:prstGeom prst="rect">
                <a:avLst/>
              </a:prstGeom>
              <a:noFill/>
            </p:spPr>
            <p:txBody>
              <a:bodyPr wrap="square">
                <a:spAutoFit/>
              </a:bodyPr>
              <a:lstStyle/>
              <a:p>
                <a:pPr lvl="2">
                  <a:spcBef>
                    <a:spcPts val="495"/>
                  </a:spcBef>
                </a:pPr>
                <a:r>
                  <a:rPr lang="en-US" sz="2600" b="1" dirty="0"/>
                  <a:t>C(n) </a:t>
                </a:r>
                <a14:m>
                  <m:oMath xmlns:m="http://schemas.openxmlformats.org/officeDocument/2006/math">
                    <m:r>
                      <a:rPr lang="en-US" sz="2600" b="0" i="1" smtClean="0">
                        <a:latin typeface="Cambria Math" panose="02040503050406030204" pitchFamily="18" charset="0"/>
                      </a:rPr>
                      <m:t>=</m:t>
                    </m:r>
                    <m:nary>
                      <m:naryPr>
                        <m:chr m:val="∑"/>
                        <m:ctrlPr>
                          <a:rPr lang="pt-BR" sz="2600" i="1" smtClean="0">
                            <a:latin typeface="Cambria Math" panose="02040503050406030204" pitchFamily="18" charset="0"/>
                          </a:rPr>
                        </m:ctrlPr>
                      </m:naryPr>
                      <m:sub>
                        <m:r>
                          <m:rPr>
                            <m:brk m:alnAt="23"/>
                          </m:rPr>
                          <a:rPr lang="en-US" sz="2600" i="1">
                            <a:latin typeface="Cambria Math" panose="02040503050406030204" pitchFamily="18" charset="0"/>
                          </a:rPr>
                          <m:t>𝑖</m:t>
                        </m:r>
                        <m:r>
                          <a:rPr lang="pt-BR" sz="2600" i="1">
                            <a:latin typeface="Cambria Math" panose="02040503050406030204" pitchFamily="18" charset="0"/>
                          </a:rPr>
                          <m:t>=</m:t>
                        </m:r>
                        <m:r>
                          <a:rPr lang="en-US" sz="2600" i="1">
                            <a:latin typeface="Cambria Math" panose="02040503050406030204" pitchFamily="18" charset="0"/>
                          </a:rPr>
                          <m:t>0</m:t>
                        </m:r>
                      </m:sub>
                      <m:sup>
                        <m:r>
                          <a:rPr lang="pt-BR" sz="2600" i="1">
                            <a:latin typeface="Cambria Math" panose="02040503050406030204" pitchFamily="18" charset="0"/>
                          </a:rPr>
                          <m:t>𝑛</m:t>
                        </m:r>
                        <m:r>
                          <a:rPr lang="en-US" sz="2600" i="1">
                            <a:latin typeface="Cambria Math" panose="02040503050406030204" pitchFamily="18" charset="0"/>
                          </a:rPr>
                          <m:t>−</m:t>
                        </m:r>
                        <m:r>
                          <a:rPr lang="en-US" sz="2600" b="0" i="1" smtClean="0">
                            <a:latin typeface="Cambria Math" panose="02040503050406030204" pitchFamily="18" charset="0"/>
                          </a:rPr>
                          <m:t>2</m:t>
                        </m:r>
                      </m:sup>
                      <m:e>
                        <m:r>
                          <a:rPr lang="en-US" sz="2600" i="1">
                            <a:latin typeface="Cambria Math" panose="02040503050406030204" pitchFamily="18" charset="0"/>
                          </a:rPr>
                          <m:t> </m:t>
                        </m:r>
                      </m:e>
                    </m:nary>
                    <m:nary>
                      <m:naryPr>
                        <m:chr m:val="∑"/>
                        <m:ctrlPr>
                          <a:rPr lang="pt-BR" sz="2600" i="1" smtClean="0">
                            <a:latin typeface="Cambria Math" panose="02040503050406030204" pitchFamily="18" charset="0"/>
                          </a:rPr>
                        </m:ctrlPr>
                      </m:naryPr>
                      <m:sub>
                        <m:r>
                          <a:rPr lang="en-US" sz="2600" i="1">
                            <a:latin typeface="Cambria Math" panose="02040503050406030204" pitchFamily="18" charset="0"/>
                          </a:rPr>
                          <m:t>𝑗</m:t>
                        </m:r>
                        <m:r>
                          <a:rPr lang="pt-BR" sz="2600" i="1">
                            <a:latin typeface="Cambria Math" panose="02040503050406030204" pitchFamily="18" charset="0"/>
                          </a:rPr>
                          <m:t>=</m:t>
                        </m:r>
                        <m:r>
                          <a:rPr lang="en-US" sz="2600" b="0" i="1" smtClean="0">
                            <a:latin typeface="Cambria Math" panose="02040503050406030204" pitchFamily="18" charset="0"/>
                          </a:rPr>
                          <m:t>𝑖</m:t>
                        </m:r>
                        <m:r>
                          <a:rPr lang="en-US" sz="2600" b="0" i="1" smtClean="0">
                            <a:latin typeface="Cambria Math" panose="02040503050406030204" pitchFamily="18" charset="0"/>
                          </a:rPr>
                          <m:t>+1</m:t>
                        </m:r>
                      </m:sub>
                      <m:sup>
                        <m:r>
                          <a:rPr lang="pt-BR" sz="2600" i="1">
                            <a:latin typeface="Cambria Math" panose="02040503050406030204" pitchFamily="18" charset="0"/>
                          </a:rPr>
                          <m:t>𝑛</m:t>
                        </m:r>
                        <m:r>
                          <a:rPr lang="en-US" sz="2600" i="1">
                            <a:latin typeface="Cambria Math" panose="02040503050406030204" pitchFamily="18" charset="0"/>
                          </a:rPr>
                          <m:t>−1</m:t>
                        </m:r>
                      </m:sup>
                      <m:e>
                        <m:r>
                          <a:rPr lang="en-US" sz="2600" b="0" i="1" smtClean="0">
                            <a:latin typeface="Cambria Math" panose="02040503050406030204" pitchFamily="18" charset="0"/>
                          </a:rPr>
                          <m:t>1</m:t>
                        </m:r>
                      </m:e>
                    </m:nary>
                  </m:oMath>
                </a14:m>
                <a:endParaRPr lang="en-US" sz="2600" dirty="0">
                  <a:latin typeface="Times New Roman" panose="02020603050405020304" pitchFamily="18" charset="0"/>
                  <a:cs typeface="Times New Roman" panose="02020603050405020304" pitchFamily="18" charset="0"/>
                </a:endParaRPr>
              </a:p>
              <a:p>
                <a:pPr lvl="2">
                  <a:spcBef>
                    <a:spcPts val="495"/>
                  </a:spcBef>
                </a:pPr>
                <a:r>
                  <a:rPr lang="en-US" sz="2600" dirty="0">
                    <a:latin typeface="Times New Roman" panose="02020603050405020304" pitchFamily="18" charset="0"/>
                    <a:cs typeface="Times New Roman" panose="02020603050405020304" pitchFamily="18" charset="0"/>
                  </a:rPr>
                  <a:t> </a:t>
                </a:r>
              </a:p>
              <a:p>
                <a:pPr lvl="2">
                  <a:spcBef>
                    <a:spcPts val="495"/>
                  </a:spcBef>
                </a:pPr>
                <a:r>
                  <a:rPr lang="en-US" sz="2600" dirty="0">
                    <a:latin typeface="Times New Roman" panose="02020603050405020304" pitchFamily="18" charset="0"/>
                    <a:cs typeface="Times New Roman" panose="02020603050405020304" pitchFamily="18" charset="0"/>
                  </a:rPr>
                  <a:t>       = </a:t>
                </a:r>
                <a14:m>
                  <m:oMath xmlns:m="http://schemas.openxmlformats.org/officeDocument/2006/math">
                    <m:nary>
                      <m:naryPr>
                        <m:chr m:val="∑"/>
                        <m:ctrlPr>
                          <a:rPr lang="pt-BR" sz="2600" i="1">
                            <a:latin typeface="Cambria Math" panose="02040503050406030204" pitchFamily="18" charset="0"/>
                          </a:rPr>
                        </m:ctrlPr>
                      </m:naryPr>
                      <m:sub>
                        <m:r>
                          <m:rPr>
                            <m:brk m:alnAt="23"/>
                          </m:rPr>
                          <a:rPr lang="en-US" sz="2600" i="1">
                            <a:latin typeface="Cambria Math" panose="02040503050406030204" pitchFamily="18" charset="0"/>
                          </a:rPr>
                          <m:t>𝑖</m:t>
                        </m:r>
                        <m:r>
                          <a:rPr lang="pt-BR" sz="2600" i="1">
                            <a:latin typeface="Cambria Math" panose="02040503050406030204" pitchFamily="18" charset="0"/>
                          </a:rPr>
                          <m:t>=</m:t>
                        </m:r>
                        <m:r>
                          <a:rPr lang="en-US" sz="2600" i="1">
                            <a:latin typeface="Cambria Math" panose="02040503050406030204" pitchFamily="18" charset="0"/>
                          </a:rPr>
                          <m:t>0</m:t>
                        </m:r>
                      </m:sub>
                      <m:sup>
                        <m:r>
                          <a:rPr lang="pt-BR" sz="2600" i="1">
                            <a:latin typeface="Cambria Math" panose="02040503050406030204" pitchFamily="18" charset="0"/>
                          </a:rPr>
                          <m:t>𝑛</m:t>
                        </m:r>
                        <m:r>
                          <a:rPr lang="en-US" sz="2600" i="1">
                            <a:latin typeface="Cambria Math" panose="02040503050406030204" pitchFamily="18" charset="0"/>
                          </a:rPr>
                          <m:t>−</m:t>
                        </m:r>
                        <m:r>
                          <a:rPr lang="en-US" sz="2600" b="0" i="1" smtClean="0">
                            <a:latin typeface="Cambria Math" panose="02040503050406030204" pitchFamily="18" charset="0"/>
                          </a:rPr>
                          <m:t>2</m:t>
                        </m:r>
                      </m:sup>
                      <m:e>
                        <m:r>
                          <a:rPr lang="en-US" sz="2600" i="1">
                            <a:latin typeface="Cambria Math" panose="02040503050406030204" pitchFamily="18" charset="0"/>
                          </a:rPr>
                          <m:t> </m:t>
                        </m:r>
                      </m:e>
                    </m:nary>
                    <m:r>
                      <a:rPr lang="en-US" sz="2600" i="1">
                        <a:latin typeface="Cambria Math" panose="02040503050406030204" pitchFamily="18" charset="0"/>
                      </a:rPr>
                      <m:t>(</m:t>
                    </m:r>
                  </m:oMath>
                </a14:m>
                <a:r>
                  <a:rPr lang="en-US" sz="2600" dirty="0">
                    <a:latin typeface="Times New Roman" panose="02020603050405020304" pitchFamily="18" charset="0"/>
                    <a:cs typeface="Times New Roman" panose="02020603050405020304" pitchFamily="18" charset="0"/>
                  </a:rPr>
                  <a:t> (n-1)-(i+1)+1))</a:t>
                </a:r>
              </a:p>
              <a:p>
                <a:pPr lvl="2">
                  <a:spcBef>
                    <a:spcPts val="495"/>
                  </a:spcBef>
                </a:pPr>
                <a:endParaRPr lang="en-US" sz="2600" dirty="0">
                  <a:latin typeface="Times New Roman" panose="02020603050405020304" pitchFamily="18" charset="0"/>
                  <a:cs typeface="Times New Roman" panose="02020603050405020304" pitchFamily="18" charset="0"/>
                </a:endParaRPr>
              </a:p>
              <a:p>
                <a:pPr lvl="2">
                  <a:spcBef>
                    <a:spcPts val="495"/>
                  </a:spcBef>
                </a:pPr>
                <a:r>
                  <a:rPr lang="en-US" sz="2600" dirty="0">
                    <a:latin typeface="Times New Roman" panose="02020603050405020304" pitchFamily="18" charset="0"/>
                    <a:cs typeface="Times New Roman" panose="02020603050405020304" pitchFamily="18" charset="0"/>
                  </a:rPr>
                  <a:t>       = (n-1)n / 2</a:t>
                </a:r>
              </a:p>
              <a:p>
                <a:pPr lvl="2">
                  <a:spcBef>
                    <a:spcPts val="495"/>
                  </a:spcBef>
                </a:pPr>
                <a:endParaRPr lang="en-US" sz="2600" dirty="0">
                  <a:latin typeface="Times New Roman" panose="02020603050405020304" pitchFamily="18" charset="0"/>
                  <a:cs typeface="Times New Roman" panose="02020603050405020304" pitchFamily="18" charset="0"/>
                </a:endParaRPr>
              </a:p>
              <a:p>
                <a:pPr lvl="2">
                  <a:spcBef>
                    <a:spcPts val="495"/>
                  </a:spcBef>
                </a:pPr>
                <a:r>
                  <a:rPr lang="en-US" sz="2800" b="1" dirty="0">
                    <a:solidFill>
                      <a:srgbClr val="0000CC"/>
                    </a:solidFill>
                  </a:rPr>
                  <a:t>C(n) </a:t>
                </a:r>
                <a:r>
                  <a:rPr lang="az-Cyrl-AZ" altLang="en-US" sz="2800" b="1" dirty="0">
                    <a:solidFill>
                      <a:srgbClr val="0000CC"/>
                    </a:solidFill>
                  </a:rPr>
                  <a:t>є</a:t>
                </a:r>
                <a:r>
                  <a:rPr lang="en-US" altLang="en-US" sz="2800" b="1" dirty="0">
                    <a:solidFill>
                      <a:srgbClr val="0000CC"/>
                    </a:solidFill>
                  </a:rPr>
                  <a:t> </a:t>
                </a:r>
                <a:r>
                  <a:rPr lang="el-GR" altLang="en-US" sz="2800" b="1" dirty="0">
                    <a:solidFill>
                      <a:srgbClr val="0000CC"/>
                    </a:solidFill>
                  </a:rPr>
                  <a:t>Θ</a:t>
                </a:r>
                <a:r>
                  <a:rPr lang="en-US" altLang="en-US" sz="2800" b="1" dirty="0">
                    <a:solidFill>
                      <a:srgbClr val="0000CC"/>
                    </a:solidFill>
                  </a:rPr>
                  <a:t>(n</a:t>
                </a:r>
                <a:r>
                  <a:rPr lang="en-US" altLang="en-US" sz="2800" b="1" baseline="30000" dirty="0">
                    <a:solidFill>
                      <a:srgbClr val="0000CC"/>
                    </a:solidFill>
                  </a:rPr>
                  <a:t>2</a:t>
                </a:r>
                <a:r>
                  <a:rPr lang="en-US" altLang="en-US" sz="2800" b="1" dirty="0">
                    <a:solidFill>
                      <a:srgbClr val="0000CC"/>
                    </a:solidFill>
                  </a:rPr>
                  <a:t>)</a:t>
                </a:r>
              </a:p>
              <a:p>
                <a:pPr lvl="2">
                  <a:spcBef>
                    <a:spcPts val="495"/>
                  </a:spcBef>
                </a:pPr>
                <a:r>
                  <a:rPr lang="en-US" altLang="en-US" sz="2800" b="1" dirty="0">
                    <a:solidFill>
                      <a:srgbClr val="0000CC"/>
                    </a:solidFill>
                  </a:rPr>
                  <a:t># of key swaps </a:t>
                </a:r>
                <a:r>
                  <a:rPr lang="az-Cyrl-AZ" altLang="en-US" sz="2800" b="1" dirty="0">
                    <a:solidFill>
                      <a:srgbClr val="0000CC"/>
                    </a:solidFill>
                  </a:rPr>
                  <a:t>є</a:t>
                </a:r>
                <a:r>
                  <a:rPr lang="en-US" altLang="en-US" sz="2800" b="1" dirty="0">
                    <a:solidFill>
                      <a:srgbClr val="0000CC"/>
                    </a:solidFill>
                  </a:rPr>
                  <a:t> </a:t>
                </a:r>
                <a:r>
                  <a:rPr lang="el-GR" altLang="en-US" sz="2800" b="1" dirty="0">
                    <a:solidFill>
                      <a:srgbClr val="0000CC"/>
                    </a:solidFill>
                  </a:rPr>
                  <a:t>Θ</a:t>
                </a:r>
                <a:r>
                  <a:rPr lang="en-US" altLang="en-US" sz="2800" b="1" dirty="0">
                    <a:solidFill>
                      <a:srgbClr val="0000CC"/>
                    </a:solidFill>
                  </a:rPr>
                  <a:t>(n)</a:t>
                </a:r>
              </a:p>
              <a:p>
                <a:pPr lvl="2">
                  <a:spcBef>
                    <a:spcPts val="495"/>
                  </a:spcBef>
                </a:pPr>
                <a:endParaRPr lang="en-US" sz="26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19759A28-FB47-7829-BDE0-C9E35EA076E1}"/>
                  </a:ext>
                </a:extLst>
              </p:cNvPr>
              <p:cNvSpPr txBox="1">
                <a:spLocks noRot="1" noChangeAspect="1" noMove="1" noResize="1" noEditPoints="1" noAdjustHandles="1" noChangeArrowheads="1" noChangeShapeType="1" noTextEdit="1"/>
              </p:cNvSpPr>
              <p:nvPr/>
            </p:nvSpPr>
            <p:spPr>
              <a:xfrm>
                <a:off x="1905000" y="1705603"/>
                <a:ext cx="5970039" cy="4361194"/>
              </a:xfrm>
              <a:prstGeom prst="rect">
                <a:avLst/>
              </a:prstGeom>
              <a:blipFill>
                <a:blip r:embed="rId2"/>
                <a:stretch>
                  <a:fillRect t="-559"/>
                </a:stretch>
              </a:blipFill>
            </p:spPr>
            <p:txBody>
              <a:bodyPr/>
              <a:lstStyle/>
              <a:p>
                <a:r>
                  <a:rPr lang="en-IN">
                    <a:noFill/>
                  </a:rPr>
                  <a:t> </a:t>
                </a:r>
              </a:p>
            </p:txBody>
          </p:sp>
        </mc:Fallback>
      </mc:AlternateContent>
    </p:spTree>
    <p:extLst>
      <p:ext uri="{BB962C8B-B14F-4D97-AF65-F5344CB8AC3E}">
        <p14:creationId xmlns:p14="http://schemas.microsoft.com/office/powerpoint/2010/main" val="36421276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7E2E-EDA0-7932-2ACD-7F177CCC7404}"/>
              </a:ext>
            </a:extLst>
          </p:cNvPr>
          <p:cNvSpPr>
            <a:spLocks noGrp="1"/>
          </p:cNvSpPr>
          <p:nvPr>
            <p:ph type="title"/>
          </p:nvPr>
        </p:nvSpPr>
        <p:spPr>
          <a:xfrm>
            <a:off x="763270" y="733044"/>
            <a:ext cx="8531860" cy="492443"/>
          </a:xfrm>
        </p:spPr>
        <p:txBody>
          <a:bodyPr/>
          <a:lstStyle/>
          <a:p>
            <a:pPr algn="ctr"/>
            <a:r>
              <a:rPr kumimoji="1" lang="en-US" altLang="en-US" sz="3200" b="1" kern="1200" dirty="0">
                <a:solidFill>
                  <a:srgbClr val="002060"/>
                </a:solidFill>
              </a:rPr>
              <a:t>Bubble Sort</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BA5A2530-84DE-2AE1-8D9E-49A45EE9DA9B}"/>
              </a:ext>
            </a:extLst>
          </p:cNvPr>
          <p:cNvSpPr>
            <a:spLocks noGrp="1"/>
          </p:cNvSpPr>
          <p:nvPr>
            <p:ph type="body" idx="1"/>
          </p:nvPr>
        </p:nvSpPr>
        <p:spPr>
          <a:xfrm>
            <a:off x="763270" y="1779464"/>
            <a:ext cx="8531860" cy="2092881"/>
          </a:xfrm>
        </p:spPr>
        <p:txBody>
          <a:bodyPr/>
          <a:lstStyle/>
          <a:p>
            <a:pPr marL="342900" indent="-342900" algn="jus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Compare adjacent elements and exchange them if out of order</a:t>
            </a:r>
          </a:p>
          <a:p>
            <a:pPr marL="342900" indent="-342900" algn="jus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Essentially, it bubbles up the largest element to the last position</a:t>
            </a:r>
          </a:p>
          <a:p>
            <a:endParaRPr lang="en-IN" dirty="0"/>
          </a:p>
        </p:txBody>
      </p:sp>
      <p:sp>
        <p:nvSpPr>
          <p:cNvPr id="4" name="TextBox 3">
            <a:extLst>
              <a:ext uri="{FF2B5EF4-FFF2-40B4-BE49-F238E27FC236}">
                <a16:creationId xmlns:a16="http://schemas.microsoft.com/office/drawing/2014/main" id="{E25B764D-E6E3-4777-0B61-A05F7DDA4328}"/>
              </a:ext>
            </a:extLst>
          </p:cNvPr>
          <p:cNvSpPr txBox="1">
            <a:spLocks noChangeArrowheads="1"/>
          </p:cNvSpPr>
          <p:nvPr/>
        </p:nvSpPr>
        <p:spPr bwMode="auto">
          <a:xfrm>
            <a:off x="1146175" y="4195341"/>
            <a:ext cx="76870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sz="2800" b="1" dirty="0">
                <a:latin typeface="Times New Roman" panose="02020603050405020304" pitchFamily="18" charset="0"/>
                <a:cs typeface="Times New Roman" panose="02020603050405020304" pitchFamily="18" charset="0"/>
              </a:rPr>
              <a:t>A</a:t>
            </a:r>
            <a:r>
              <a:rPr lang="en-US" altLang="en-US" sz="2800" b="1" baseline="-25000" dirty="0">
                <a:latin typeface="Times New Roman" panose="02020603050405020304" pitchFamily="18" charset="0"/>
                <a:cs typeface="Times New Roman" panose="02020603050405020304" pitchFamily="18" charset="0"/>
              </a:rPr>
              <a:t>0</a:t>
            </a:r>
            <a:r>
              <a:rPr lang="en-US" altLang="en-US" sz="2800" b="1" dirty="0">
                <a:latin typeface="Times New Roman" panose="02020603050405020304" pitchFamily="18" charset="0"/>
                <a:cs typeface="Times New Roman" panose="02020603050405020304" pitchFamily="18" charset="0"/>
              </a:rPr>
              <a:t>, … …, A</a:t>
            </a:r>
            <a:r>
              <a:rPr lang="en-US" altLang="en-US" sz="2800" b="1" baseline="-25000" dirty="0">
                <a:latin typeface="Times New Roman" panose="02020603050405020304" pitchFamily="18" charset="0"/>
                <a:cs typeface="Times New Roman" panose="02020603050405020304" pitchFamily="18" charset="0"/>
              </a:rPr>
              <a:t>j</a:t>
            </a:r>
            <a:r>
              <a:rPr lang="en-US" altLang="en-US" sz="2800" b="1" dirty="0">
                <a:latin typeface="Times New Roman" panose="02020603050405020304" pitchFamily="18" charset="0"/>
                <a:cs typeface="Times New Roman" panose="02020603050405020304" pitchFamily="18" charset="0"/>
              </a:rPr>
              <a:t> &lt;-&gt; A</a:t>
            </a:r>
            <a:r>
              <a:rPr lang="en-US" altLang="en-US" sz="2800" b="1" baseline="-25000" dirty="0">
                <a:latin typeface="Times New Roman" panose="02020603050405020304" pitchFamily="18" charset="0"/>
                <a:cs typeface="Times New Roman" panose="02020603050405020304" pitchFamily="18" charset="0"/>
              </a:rPr>
              <a:t>j+1</a:t>
            </a:r>
            <a:r>
              <a:rPr lang="en-US" altLang="en-US" sz="2800" b="1" dirty="0">
                <a:latin typeface="Times New Roman" panose="02020603050405020304" pitchFamily="18" charset="0"/>
                <a:cs typeface="Times New Roman" panose="02020603050405020304" pitchFamily="18" charset="0"/>
              </a:rPr>
              <a:t>, … …, A</a:t>
            </a:r>
            <a:r>
              <a:rPr lang="en-US" altLang="en-US" sz="2800" b="1" baseline="-25000" dirty="0">
                <a:latin typeface="Times New Roman" panose="02020603050405020304" pitchFamily="18" charset="0"/>
                <a:cs typeface="Times New Roman" panose="02020603050405020304" pitchFamily="18" charset="0"/>
              </a:rPr>
              <a:t>n-i-1</a:t>
            </a:r>
            <a:r>
              <a:rPr lang="en-US" altLang="en-US" sz="2800" b="1" dirty="0">
                <a:latin typeface="Times New Roman" panose="02020603050405020304" pitchFamily="18" charset="0"/>
                <a:cs typeface="Times New Roman" panose="02020603050405020304" pitchFamily="18" charset="0"/>
              </a:rPr>
              <a:t> | A</a:t>
            </a:r>
            <a:r>
              <a:rPr lang="en-US" altLang="en-US" sz="2800" b="1" baseline="-25000" dirty="0">
                <a:latin typeface="Times New Roman" panose="02020603050405020304" pitchFamily="18" charset="0"/>
                <a:cs typeface="Times New Roman" panose="02020603050405020304" pitchFamily="18" charset="0"/>
              </a:rPr>
              <a:t>n-</a:t>
            </a:r>
            <a:r>
              <a:rPr lang="en-US" altLang="en-US" sz="2800" b="1" baseline="-25000" dirty="0" err="1">
                <a:latin typeface="Times New Roman" panose="02020603050405020304" pitchFamily="18" charset="0"/>
                <a:cs typeface="Times New Roman" panose="02020603050405020304" pitchFamily="18" charset="0"/>
              </a:rPr>
              <a:t>i</a:t>
            </a:r>
            <a:r>
              <a:rPr lang="en-US" altLang="en-US" sz="2800" b="1" dirty="0">
                <a:latin typeface="Times New Roman" panose="02020603050405020304" pitchFamily="18" charset="0"/>
                <a:cs typeface="Times New Roman" panose="02020603050405020304" pitchFamily="18" charset="0"/>
              </a:rPr>
              <a:t> ≤ … ≤ A</a:t>
            </a:r>
            <a:r>
              <a:rPr lang="en-US" altLang="en-US" sz="2800" b="1" baseline="-25000" dirty="0">
                <a:latin typeface="Times New Roman" panose="02020603050405020304" pitchFamily="18" charset="0"/>
                <a:cs typeface="Times New Roman" panose="02020603050405020304" pitchFamily="18" charset="0"/>
              </a:rPr>
              <a:t>n-1</a:t>
            </a:r>
            <a:endParaRPr lang="en-US" altLang="en-US" sz="2800" b="1" dirty="0">
              <a:latin typeface="Times New Roman" panose="02020603050405020304" pitchFamily="18" charset="0"/>
              <a:cs typeface="Times New Roman" panose="02020603050405020304" pitchFamily="18" charset="0"/>
            </a:endParaRPr>
          </a:p>
        </p:txBody>
      </p:sp>
      <p:sp>
        <p:nvSpPr>
          <p:cNvPr id="6" name="TextBox 4">
            <a:extLst>
              <a:ext uri="{FF2B5EF4-FFF2-40B4-BE49-F238E27FC236}">
                <a16:creationId xmlns:a16="http://schemas.microsoft.com/office/drawing/2014/main" id="{C9F9DEC3-CE3D-0FF4-CE12-F0A95259B0AE}"/>
              </a:ext>
            </a:extLst>
          </p:cNvPr>
          <p:cNvSpPr txBox="1">
            <a:spLocks noChangeArrowheads="1"/>
          </p:cNvSpPr>
          <p:nvPr/>
        </p:nvSpPr>
        <p:spPr bwMode="auto">
          <a:xfrm>
            <a:off x="3200400" y="3841547"/>
            <a:ext cx="457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a:r>
              <a:rPr lang="en-US" altLang="en-US" sz="3200" b="1" dirty="0">
                <a:solidFill>
                  <a:srgbClr val="FF3300"/>
                </a:solidFill>
              </a:rPr>
              <a:t>?</a:t>
            </a:r>
          </a:p>
        </p:txBody>
      </p:sp>
    </p:spTree>
    <p:extLst>
      <p:ext uri="{BB962C8B-B14F-4D97-AF65-F5344CB8AC3E}">
        <p14:creationId xmlns:p14="http://schemas.microsoft.com/office/powerpoint/2010/main" val="3031274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86AEF-0AF6-4ADE-87D7-5475CB884405}"/>
              </a:ext>
            </a:extLst>
          </p:cNvPr>
          <p:cNvSpPr>
            <a:spLocks noGrp="1"/>
          </p:cNvSpPr>
          <p:nvPr>
            <p:ph type="title"/>
          </p:nvPr>
        </p:nvSpPr>
        <p:spPr>
          <a:xfrm>
            <a:off x="685800" y="381000"/>
            <a:ext cx="8675370" cy="472495"/>
          </a:xfrm>
        </p:spPr>
        <p:txBody>
          <a:bodyPr>
            <a:noAutofit/>
          </a:bodyPr>
          <a:lstStyle/>
          <a:p>
            <a:pPr algn="ctr"/>
            <a:r>
              <a:rPr kumimoji="1" lang="en-US" sz="3200" b="1" kern="1200" dirty="0">
                <a:solidFill>
                  <a:srgbClr val="002060"/>
                </a:solidFill>
              </a:rPr>
              <a:t>Algorithm for Bubble Sort</a:t>
            </a:r>
          </a:p>
        </p:txBody>
      </p:sp>
      <p:sp>
        <p:nvSpPr>
          <p:cNvPr id="3" name="Content Placeholder 2">
            <a:extLst>
              <a:ext uri="{FF2B5EF4-FFF2-40B4-BE49-F238E27FC236}">
                <a16:creationId xmlns:a16="http://schemas.microsoft.com/office/drawing/2014/main" id="{94135129-BF65-407F-9E44-D4CED92BECA1}"/>
              </a:ext>
            </a:extLst>
          </p:cNvPr>
          <p:cNvSpPr>
            <a:spLocks noGrp="1"/>
          </p:cNvSpPr>
          <p:nvPr>
            <p:ph idx="1"/>
          </p:nvPr>
        </p:nvSpPr>
        <p:spPr>
          <a:xfrm>
            <a:off x="2286000" y="1066800"/>
            <a:ext cx="5899431" cy="5013450"/>
          </a:xfrm>
        </p:spPr>
        <p:txBody>
          <a:bodyPr>
            <a:noAutofit/>
          </a:bodyPr>
          <a:lstStyle/>
          <a:p>
            <a:r>
              <a:rPr lang="en-US" b="1" dirty="0">
                <a:solidFill>
                  <a:srgbClr val="CC00FF"/>
                </a:solidFill>
                <a:latin typeface="Times New Roman" panose="02020603050405020304" pitchFamily="18" charset="0"/>
                <a:cs typeface="Times New Roman" panose="02020603050405020304" pitchFamily="18" charset="0"/>
              </a:rPr>
              <a:t>Algorithm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BubbleSort</a:t>
            </a:r>
            <a:r>
              <a:rPr lang="en-US" dirty="0">
                <a:latin typeface="Times New Roman" panose="02020603050405020304" pitchFamily="18" charset="0"/>
                <a:cs typeface="Times New Roman" panose="02020603050405020304" pitchFamily="18" charset="0"/>
              </a:rPr>
              <a:t>(a[],n)</a:t>
            </a:r>
          </a:p>
          <a:p>
            <a:r>
              <a:rPr lang="en-US" dirty="0">
                <a:latin typeface="Times New Roman" panose="02020603050405020304" pitchFamily="18" charset="0"/>
                <a:cs typeface="Times New Roman" panose="02020603050405020304" pitchFamily="18" charset="0"/>
              </a:rPr>
              <a:t>//  </a:t>
            </a:r>
            <a:r>
              <a:rPr lang="en-US" b="1" dirty="0">
                <a:solidFill>
                  <a:srgbClr val="CC00FF"/>
                </a:solidFill>
                <a:latin typeface="Times New Roman" panose="02020603050405020304" pitchFamily="18" charset="0"/>
                <a:cs typeface="Times New Roman" panose="02020603050405020304" pitchFamily="18" charset="0"/>
              </a:rPr>
              <a:t>Purpose </a:t>
            </a:r>
            <a:r>
              <a:rPr lang="en-US" dirty="0">
                <a:latin typeface="Times New Roman" panose="02020603050405020304" pitchFamily="18" charset="0"/>
                <a:cs typeface="Times New Roman" panose="02020603050405020304" pitchFamily="18" charset="0"/>
              </a:rPr>
              <a:t>: sorts a given array by bubble sort</a:t>
            </a:r>
          </a:p>
          <a:p>
            <a:r>
              <a:rPr lang="en-US" dirty="0">
                <a:latin typeface="Times New Roman" panose="02020603050405020304" pitchFamily="18" charset="0"/>
                <a:cs typeface="Times New Roman" panose="02020603050405020304" pitchFamily="18" charset="0"/>
              </a:rPr>
              <a:t>//  </a:t>
            </a:r>
            <a:r>
              <a:rPr lang="en-US" dirty="0">
                <a:solidFill>
                  <a:srgbClr val="CC00FF"/>
                </a:solidFill>
                <a:latin typeface="Times New Roman" panose="02020603050405020304" pitchFamily="18" charset="0"/>
                <a:cs typeface="Times New Roman" panose="02020603050405020304" pitchFamily="18" charset="0"/>
              </a:rPr>
              <a:t>Inputs:</a:t>
            </a:r>
          </a:p>
          <a:p>
            <a:r>
              <a:rPr lang="en-US" dirty="0">
                <a:latin typeface="Times New Roman" panose="02020603050405020304" pitchFamily="18" charset="0"/>
                <a:cs typeface="Times New Roman" panose="02020603050405020304" pitchFamily="18" charset="0"/>
              </a:rPr>
              <a:t>//  n – The number of items present in the table</a:t>
            </a:r>
          </a:p>
          <a:p>
            <a:r>
              <a:rPr lang="en-US" dirty="0">
                <a:latin typeface="Times New Roman" panose="02020603050405020304" pitchFamily="18" charset="0"/>
                <a:cs typeface="Times New Roman" panose="02020603050405020304" pitchFamily="18" charset="0"/>
              </a:rPr>
              <a:t>//  a – the items to be sorted in array</a:t>
            </a:r>
          </a:p>
          <a:p>
            <a:r>
              <a:rPr lang="en-US" dirty="0">
                <a:latin typeface="Times New Roman" panose="02020603050405020304" pitchFamily="18" charset="0"/>
                <a:cs typeface="Times New Roman" panose="02020603050405020304" pitchFamily="18" charset="0"/>
              </a:rPr>
              <a:t>//  </a:t>
            </a:r>
            <a:r>
              <a:rPr lang="en-US" dirty="0">
                <a:solidFill>
                  <a:srgbClr val="CC00FF"/>
                </a:solidFill>
                <a:latin typeface="Times New Roman" panose="02020603050405020304" pitchFamily="18" charset="0"/>
                <a:cs typeface="Times New Roman" panose="02020603050405020304" pitchFamily="18" charset="0"/>
              </a:rPr>
              <a:t>Output</a:t>
            </a:r>
          </a:p>
          <a:p>
            <a:r>
              <a:rPr lang="en-US" dirty="0">
                <a:latin typeface="Times New Roman" panose="02020603050405020304" pitchFamily="18" charset="0"/>
                <a:cs typeface="Times New Roman" panose="02020603050405020304" pitchFamily="18" charset="0"/>
              </a:rPr>
              <a:t>//  a – contains a sorted list</a:t>
            </a:r>
          </a:p>
          <a:p>
            <a:pPr>
              <a:spcBef>
                <a:spcPts val="495"/>
              </a:spcBef>
            </a:pPr>
            <a:r>
              <a:rPr lang="en-US" dirty="0">
                <a:latin typeface="Times New Roman" panose="02020603050405020304" pitchFamily="18" charset="0"/>
                <a:cs typeface="Times New Roman" panose="02020603050405020304" pitchFamily="18" charset="0"/>
              </a:rPr>
              <a:t>for j&lt;-1 to n-1 do</a:t>
            </a:r>
          </a:p>
          <a:p>
            <a:pPr>
              <a:spcBef>
                <a:spcPts val="495"/>
              </a:spcBef>
            </a:pPr>
            <a:r>
              <a:rPr lang="en-US" dirty="0">
                <a:latin typeface="Times New Roman" panose="02020603050405020304" pitchFamily="18" charset="0"/>
                <a:cs typeface="Times New Roman" panose="02020603050405020304" pitchFamily="18" charset="0"/>
              </a:rPr>
              <a:t>	for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&lt;-0 to n-j-1 do</a:t>
            </a:r>
          </a:p>
          <a:p>
            <a:pPr>
              <a:spcBef>
                <a:spcPts val="495"/>
              </a:spcBef>
            </a:pPr>
            <a:r>
              <a:rPr lang="en-US" dirty="0">
                <a:latin typeface="Times New Roman" panose="02020603050405020304" pitchFamily="18" charset="0"/>
                <a:cs typeface="Times New Roman" panose="02020603050405020304" pitchFamily="18" charset="0"/>
              </a:rPr>
              <a:t>		if(a[</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]&gt;a[i+1])</a:t>
            </a:r>
          </a:p>
          <a:p>
            <a:pPr>
              <a:spcBef>
                <a:spcPts val="495"/>
              </a:spcBef>
            </a:pPr>
            <a:r>
              <a:rPr lang="en-US" dirty="0">
                <a:latin typeface="Times New Roman" panose="02020603050405020304" pitchFamily="18" charset="0"/>
                <a:cs typeface="Times New Roman" panose="02020603050405020304" pitchFamily="18" charset="0"/>
              </a:rPr>
              <a:t>			temp&lt;-a[</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a:t>
            </a:r>
          </a:p>
          <a:p>
            <a:pPr>
              <a:spcBef>
                <a:spcPts val="495"/>
              </a:spcBef>
            </a:pPr>
            <a:r>
              <a:rPr lang="en-US" dirty="0">
                <a:latin typeface="Times New Roman" panose="02020603050405020304" pitchFamily="18" charset="0"/>
                <a:cs typeface="Times New Roman" panose="02020603050405020304" pitchFamily="18" charset="0"/>
              </a:rPr>
              <a:t>			a[</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]&lt;-a[i+1]</a:t>
            </a:r>
          </a:p>
          <a:p>
            <a:pPr>
              <a:spcBef>
                <a:spcPts val="495"/>
              </a:spcBef>
            </a:pPr>
            <a:r>
              <a:rPr lang="en-US" dirty="0">
                <a:latin typeface="Times New Roman" panose="02020603050405020304" pitchFamily="18" charset="0"/>
                <a:cs typeface="Times New Roman" panose="02020603050405020304" pitchFamily="18" charset="0"/>
              </a:rPr>
              <a:t>			a[i+1]=temp</a:t>
            </a:r>
          </a:p>
          <a:p>
            <a:pPr>
              <a:spcBef>
                <a:spcPts val="495"/>
              </a:spcBef>
            </a:pPr>
            <a:r>
              <a:rPr lang="en-US" dirty="0">
                <a:latin typeface="Times New Roman" panose="02020603050405020304" pitchFamily="18" charset="0"/>
                <a:cs typeface="Times New Roman" panose="02020603050405020304" pitchFamily="18" charset="0"/>
              </a:rPr>
              <a:t>		end if</a:t>
            </a:r>
          </a:p>
          <a:p>
            <a:pPr>
              <a:spcBef>
                <a:spcPts val="495"/>
              </a:spcBef>
            </a:pPr>
            <a:r>
              <a:rPr lang="en-US" dirty="0">
                <a:latin typeface="Times New Roman" panose="02020603050405020304" pitchFamily="18" charset="0"/>
                <a:cs typeface="Times New Roman" panose="02020603050405020304" pitchFamily="18" charset="0"/>
              </a:rPr>
              <a:t>	end for</a:t>
            </a:r>
          </a:p>
          <a:p>
            <a:pPr>
              <a:spcBef>
                <a:spcPts val="495"/>
              </a:spcBef>
            </a:pPr>
            <a:r>
              <a:rPr lang="en-US" dirty="0">
                <a:latin typeface="Times New Roman" panose="02020603050405020304" pitchFamily="18" charset="0"/>
                <a:cs typeface="Times New Roman" panose="02020603050405020304" pitchFamily="18" charset="0"/>
              </a:rPr>
              <a:t>end for</a:t>
            </a:r>
          </a:p>
        </p:txBody>
      </p:sp>
    </p:spTree>
    <p:extLst>
      <p:ext uri="{BB962C8B-B14F-4D97-AF65-F5344CB8AC3E}">
        <p14:creationId xmlns:p14="http://schemas.microsoft.com/office/powerpoint/2010/main" val="41876949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AutoShape 2" descr="What is Bubble Sort? | Definition and Overview | ProductPlan"/>
          <p:cNvSpPr>
            <a:spLocks noChangeAspect="1" noChangeArrowheads="1"/>
          </p:cNvSpPr>
          <p:nvPr/>
        </p:nvSpPr>
        <p:spPr bwMode="auto">
          <a:xfrm>
            <a:off x="128350" y="365760"/>
            <a:ext cx="2160984" cy="1445895"/>
          </a:xfrm>
          <a:prstGeom prst="rect">
            <a:avLst/>
          </a:prstGeom>
          <a:noFill/>
        </p:spPr>
        <p:txBody>
          <a:bodyPr vert="horz" wrap="square" lIns="75438" tIns="37719" rIns="75438" bIns="37719" numCol="1" anchor="t" anchorCtr="0" compatLnSpc="1">
            <a:prstTxWarp prst="textNoShape">
              <a:avLst/>
            </a:prstTxWarp>
          </a:bodyPr>
          <a:lstStyle/>
          <a:p>
            <a:endParaRPr lang="en-US" sz="1485"/>
          </a:p>
        </p:txBody>
      </p:sp>
      <p:pic>
        <p:nvPicPr>
          <p:cNvPr id="138243" name="Picture 3"/>
          <p:cNvPicPr>
            <a:picLocks noGrp="1" noChangeAspect="1" noChangeArrowheads="1"/>
          </p:cNvPicPr>
          <p:nvPr>
            <p:ph idx="1"/>
          </p:nvPr>
        </p:nvPicPr>
        <p:blipFill>
          <a:blip r:embed="rId2"/>
          <a:srcRect/>
          <a:stretch>
            <a:fillRect/>
          </a:stretch>
        </p:blipFill>
        <p:spPr bwMode="auto">
          <a:xfrm>
            <a:off x="1257300" y="365760"/>
            <a:ext cx="7696200" cy="550164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id="{CD4570F4-44E7-E9B3-AF4E-FD6152746D62}"/>
              </a:ext>
            </a:extLst>
          </p:cNvPr>
          <p:cNvSpPr txBox="1"/>
          <p:nvPr/>
        </p:nvSpPr>
        <p:spPr>
          <a:xfrm>
            <a:off x="3429000" y="5888182"/>
            <a:ext cx="3352800" cy="1692771"/>
          </a:xfrm>
          <a:prstGeom prst="rect">
            <a:avLst/>
          </a:prstGeom>
          <a:noFill/>
        </p:spPr>
        <p:txBody>
          <a:bodyPr wrap="square">
            <a:spAutoFit/>
          </a:bodyPr>
          <a:lstStyle/>
          <a:p>
            <a:pPr marL="0" indent="0">
              <a:spcBef>
                <a:spcPts val="600"/>
              </a:spcBef>
              <a:spcAft>
                <a:spcPts val="600"/>
              </a:spcAft>
              <a:buFont typeface="Arial" panose="020B0604020202020204" pitchFamily="34" charset="0"/>
              <a:buNone/>
            </a:pPr>
            <a:r>
              <a:rPr lang="en-US" altLang="en-US" sz="2800" b="1" dirty="0">
                <a:solidFill>
                  <a:srgbClr val="002060"/>
                </a:solidFill>
                <a:latin typeface="Times New Roman" panose="02020603050405020304" pitchFamily="18" charset="0"/>
                <a:cs typeface="Times New Roman" panose="02020603050405020304" pitchFamily="18" charset="0"/>
              </a:rPr>
              <a:t>Analysis:</a:t>
            </a:r>
          </a:p>
          <a:p>
            <a:pPr>
              <a:spcBef>
                <a:spcPts val="600"/>
              </a:spcBef>
              <a:spcAft>
                <a:spcPts val="600"/>
              </a:spcAft>
            </a:pPr>
            <a:r>
              <a:rPr lang="en-US" altLang="en-US" sz="2800" b="1" dirty="0">
                <a:solidFill>
                  <a:srgbClr val="009900"/>
                </a:solidFill>
                <a:latin typeface="Times New Roman" panose="02020603050405020304" pitchFamily="18" charset="0"/>
                <a:cs typeface="Times New Roman" panose="02020603050405020304" pitchFamily="18" charset="0"/>
              </a:rPr>
              <a:t>  </a:t>
            </a:r>
            <a:r>
              <a:rPr lang="en-US" altLang="en-US" sz="2800" b="1" dirty="0">
                <a:latin typeface="Times New Roman" panose="02020603050405020304" pitchFamily="18" charset="0"/>
                <a:cs typeface="Times New Roman" panose="02020603050405020304" pitchFamily="18" charset="0"/>
              </a:rPr>
              <a:t>C(n) </a:t>
            </a:r>
            <a:r>
              <a:rPr lang="az-Cyrl-AZ" altLang="en-US" sz="2800" b="1" dirty="0">
                <a:latin typeface="Times New Roman" panose="02020603050405020304" pitchFamily="18" charset="0"/>
                <a:cs typeface="Times New Roman" panose="02020603050405020304" pitchFamily="18" charset="0"/>
              </a:rPr>
              <a:t>є</a:t>
            </a:r>
            <a:r>
              <a:rPr lang="en-US" altLang="en-US" sz="2800" b="1" dirty="0">
                <a:latin typeface="Times New Roman" panose="02020603050405020304" pitchFamily="18" charset="0"/>
                <a:cs typeface="Times New Roman" panose="02020603050405020304" pitchFamily="18" charset="0"/>
              </a:rPr>
              <a:t> </a:t>
            </a:r>
            <a:r>
              <a:rPr lang="el-GR" altLang="en-US" sz="2800" b="1" dirty="0">
                <a:latin typeface="Times New Roman" panose="02020603050405020304" pitchFamily="18" charset="0"/>
                <a:cs typeface="Times New Roman" panose="02020603050405020304" pitchFamily="18" charset="0"/>
              </a:rPr>
              <a:t>Θ</a:t>
            </a:r>
            <a:r>
              <a:rPr lang="en-US" altLang="en-US" sz="2800" b="1" dirty="0">
                <a:latin typeface="Times New Roman" panose="02020603050405020304" pitchFamily="18" charset="0"/>
                <a:cs typeface="Times New Roman" panose="02020603050405020304" pitchFamily="18" charset="0"/>
              </a:rPr>
              <a:t>(n</a:t>
            </a:r>
            <a:r>
              <a:rPr lang="en-US" altLang="en-US" sz="2800" b="1" baseline="30000" dirty="0">
                <a:latin typeface="Times New Roman" panose="02020603050405020304" pitchFamily="18" charset="0"/>
                <a:cs typeface="Times New Roman" panose="02020603050405020304" pitchFamily="18" charset="0"/>
              </a:rPr>
              <a:t>2</a:t>
            </a:r>
            <a:r>
              <a:rPr lang="en-US" altLang="en-US" sz="2800" b="1" dirty="0">
                <a:latin typeface="Times New Roman" panose="02020603050405020304" pitchFamily="18" charset="0"/>
                <a:cs typeface="Times New Roman" panose="02020603050405020304" pitchFamily="18" charset="0"/>
              </a:rPr>
              <a:t>)</a:t>
            </a:r>
          </a:p>
          <a:p>
            <a:pPr>
              <a:spcBef>
                <a:spcPts val="600"/>
              </a:spcBef>
              <a:spcAft>
                <a:spcPts val="600"/>
              </a:spcAft>
            </a:pP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S</a:t>
            </a:r>
            <a:r>
              <a:rPr lang="en-US" altLang="en-US" sz="2800" b="1" baseline="-25000" dirty="0" err="1">
                <a:latin typeface="Times New Roman" panose="02020603050405020304" pitchFamily="18" charset="0"/>
                <a:cs typeface="Times New Roman" panose="02020603050405020304" pitchFamily="18" charset="0"/>
              </a:rPr>
              <a:t>worst</a:t>
            </a:r>
            <a:r>
              <a:rPr lang="en-US" altLang="en-US" sz="2800" b="1" dirty="0">
                <a:latin typeface="Times New Roman" panose="02020603050405020304" pitchFamily="18" charset="0"/>
                <a:cs typeface="Times New Roman" panose="02020603050405020304" pitchFamily="18" charset="0"/>
              </a:rPr>
              <a:t>(n) = C(n)</a:t>
            </a:r>
          </a:p>
        </p:txBody>
      </p:sp>
    </p:spTree>
    <p:extLst>
      <p:ext uri="{BB962C8B-B14F-4D97-AF65-F5344CB8AC3E}">
        <p14:creationId xmlns:p14="http://schemas.microsoft.com/office/powerpoint/2010/main" val="34653634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05A5-7A82-C174-BDBF-70A192D4D875}"/>
              </a:ext>
            </a:extLst>
          </p:cNvPr>
          <p:cNvSpPr>
            <a:spLocks noGrp="1"/>
          </p:cNvSpPr>
          <p:nvPr>
            <p:ph type="title"/>
          </p:nvPr>
        </p:nvSpPr>
        <p:spPr>
          <a:xfrm>
            <a:off x="763270" y="733044"/>
            <a:ext cx="8531860" cy="492443"/>
          </a:xfrm>
        </p:spPr>
        <p:txBody>
          <a:bodyPr/>
          <a:lstStyle/>
          <a:p>
            <a:pPr algn="ctr"/>
            <a:r>
              <a:rPr kumimoji="1" lang="en-US" altLang="en-US" sz="3200" b="1" kern="1200" dirty="0">
                <a:solidFill>
                  <a:srgbClr val="002060"/>
                </a:solidFill>
              </a:rPr>
              <a:t>Brute-force String Matching</a:t>
            </a:r>
            <a:endParaRPr kumimoji="1" lang="en-IN" sz="3200" b="1" kern="1200" dirty="0">
              <a:solidFill>
                <a:srgbClr val="002060"/>
              </a:solidFill>
            </a:endParaRPr>
          </a:p>
        </p:txBody>
      </p:sp>
      <p:sp>
        <p:nvSpPr>
          <p:cNvPr id="3" name="Text Placeholder 2">
            <a:extLst>
              <a:ext uri="{FF2B5EF4-FFF2-40B4-BE49-F238E27FC236}">
                <a16:creationId xmlns:a16="http://schemas.microsoft.com/office/drawing/2014/main" id="{82C2236C-4818-5E07-3329-7E1569C491D1}"/>
              </a:ext>
            </a:extLst>
          </p:cNvPr>
          <p:cNvSpPr>
            <a:spLocks noGrp="1"/>
          </p:cNvSpPr>
          <p:nvPr>
            <p:ph type="body" idx="1"/>
          </p:nvPr>
        </p:nvSpPr>
        <p:spPr>
          <a:xfrm>
            <a:off x="1088217" y="1676400"/>
            <a:ext cx="7881966" cy="5616922"/>
          </a:xfrm>
        </p:spPr>
        <p:txBody>
          <a:bodyPr/>
          <a:lstStyle/>
          <a:p>
            <a:pPr marL="457200" indent="-457200" algn="just"/>
            <a:r>
              <a:rPr lang="en-US" altLang="en-US" sz="2600" b="1" i="1" u="sng" dirty="0">
                <a:solidFill>
                  <a:srgbClr val="002060"/>
                </a:solidFill>
                <a:latin typeface="Times New Roman" panose="02020603050405020304" pitchFamily="18" charset="0"/>
                <a:cs typeface="Times New Roman" panose="02020603050405020304" pitchFamily="18" charset="0"/>
              </a:rPr>
              <a:t>pattern</a:t>
            </a:r>
            <a:r>
              <a:rPr lang="en-US" altLang="en-US" sz="2600" b="1" dirty="0">
                <a:solidFill>
                  <a:srgbClr val="002060"/>
                </a:solidFill>
                <a:latin typeface="Times New Roman" panose="02020603050405020304" pitchFamily="18" charset="0"/>
                <a:cs typeface="Times New Roman" panose="02020603050405020304" pitchFamily="18" charset="0"/>
              </a:rPr>
              <a:t>:</a:t>
            </a:r>
            <a:r>
              <a:rPr lang="en-US" altLang="en-US" sz="2400" dirty="0">
                <a:latin typeface="Times New Roman" panose="02020603050405020304" pitchFamily="18" charset="0"/>
                <a:cs typeface="Times New Roman" panose="02020603050405020304" pitchFamily="18" charset="0"/>
              </a:rPr>
              <a:t> a string of </a:t>
            </a:r>
            <a:r>
              <a:rPr lang="en-US" altLang="en-US" sz="2400" i="1" dirty="0">
                <a:latin typeface="Times New Roman" panose="02020603050405020304" pitchFamily="18" charset="0"/>
                <a:cs typeface="Times New Roman" panose="02020603050405020304" pitchFamily="18" charset="0"/>
              </a:rPr>
              <a:t>m</a:t>
            </a:r>
            <a:r>
              <a:rPr lang="en-US" altLang="en-US" sz="2400" dirty="0">
                <a:latin typeface="Times New Roman" panose="02020603050405020304" pitchFamily="18" charset="0"/>
                <a:cs typeface="Times New Roman" panose="02020603050405020304" pitchFamily="18" charset="0"/>
              </a:rPr>
              <a:t> characters to search for</a:t>
            </a:r>
          </a:p>
          <a:p>
            <a:pPr marL="457200" indent="-457200" algn="just"/>
            <a:r>
              <a:rPr lang="en-US" altLang="en-US" sz="2600" b="1" i="1" u="sng" dirty="0">
                <a:solidFill>
                  <a:srgbClr val="002060"/>
                </a:solidFill>
                <a:latin typeface="Times New Roman" panose="02020603050405020304" pitchFamily="18" charset="0"/>
                <a:cs typeface="Times New Roman" panose="02020603050405020304" pitchFamily="18" charset="0"/>
              </a:rPr>
              <a:t>text</a:t>
            </a:r>
            <a:r>
              <a:rPr lang="en-US" altLang="en-US" sz="2600" b="1" dirty="0">
                <a:solidFill>
                  <a:srgbClr val="002060"/>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a (longer) string of </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characters to search in</a:t>
            </a:r>
          </a:p>
          <a:p>
            <a:pPr marL="457200" indent="-457200" algn="just"/>
            <a:r>
              <a:rPr lang="en-US" altLang="en-US" sz="2600" b="1" dirty="0">
                <a:solidFill>
                  <a:srgbClr val="002060"/>
                </a:solidFill>
                <a:latin typeface="Times New Roman" panose="02020603050405020304" pitchFamily="18" charset="0"/>
                <a:cs typeface="Times New Roman" panose="02020603050405020304" pitchFamily="18" charset="0"/>
                <a:sym typeface="Symbol" panose="05050102010706020507" pitchFamily="18" charset="2"/>
              </a:rPr>
              <a:t>problem: </a:t>
            </a:r>
            <a:r>
              <a:rPr lang="en-US" altLang="en-US" sz="2400" dirty="0">
                <a:latin typeface="Times New Roman" panose="02020603050405020304" pitchFamily="18" charset="0"/>
                <a:cs typeface="Times New Roman" panose="02020603050405020304" pitchFamily="18" charset="0"/>
                <a:sym typeface="Symbol" panose="05050102010706020507" pitchFamily="18" charset="2"/>
              </a:rPr>
              <a:t>find a substring in the text that matches the pattern</a:t>
            </a:r>
            <a:endParaRPr lang="en-US" altLang="en-US" sz="2400" dirty="0">
              <a:latin typeface="Times New Roman" panose="02020603050405020304" pitchFamily="18" charset="0"/>
              <a:cs typeface="Times New Roman" panose="02020603050405020304" pitchFamily="18" charset="0"/>
            </a:endParaRPr>
          </a:p>
          <a:p>
            <a:pPr marL="457200" indent="-457200" algn="just"/>
            <a:endParaRPr lang="en-US" altLang="en-US" sz="2400" dirty="0">
              <a:latin typeface="Times New Roman" panose="02020603050405020304" pitchFamily="18" charset="0"/>
              <a:cs typeface="Times New Roman" panose="02020603050405020304" pitchFamily="18" charset="0"/>
            </a:endParaRPr>
          </a:p>
          <a:p>
            <a:pPr marL="457200" indent="-457200" algn="just">
              <a:buFont typeface="Monotype Sorts" pitchFamily="2" charset="2"/>
              <a:buNone/>
            </a:pPr>
            <a:r>
              <a:rPr lang="en-US" altLang="en-US" sz="2600" b="1" u="sng" dirty="0">
                <a:solidFill>
                  <a:srgbClr val="002060"/>
                </a:solidFill>
                <a:latin typeface="Times New Roman" panose="02020603050405020304" pitchFamily="18" charset="0"/>
                <a:cs typeface="Times New Roman" panose="02020603050405020304" pitchFamily="18" charset="0"/>
              </a:rPr>
              <a:t>Brute-force algorithm</a:t>
            </a:r>
          </a:p>
          <a:p>
            <a:pPr marL="457200" indent="-457200" algn="just">
              <a:spcBef>
                <a:spcPts val="300"/>
              </a:spcBef>
              <a:spcAft>
                <a:spcPts val="300"/>
              </a:spcAft>
              <a:buFont typeface="Monotype Sorts" pitchFamily="2" charset="2"/>
              <a:buNone/>
            </a:pPr>
            <a:r>
              <a:rPr lang="en-US" altLang="en-US" sz="2400" b="1" dirty="0">
                <a:solidFill>
                  <a:srgbClr val="002060"/>
                </a:solidFill>
                <a:latin typeface="Times New Roman" panose="02020603050405020304" pitchFamily="18" charset="0"/>
                <a:cs typeface="Times New Roman" panose="02020603050405020304" pitchFamily="18" charset="0"/>
              </a:rPr>
              <a:t>Step 1:</a:t>
            </a:r>
            <a:r>
              <a:rPr lang="en-US" altLang="en-US" sz="2400" dirty="0">
                <a:latin typeface="Times New Roman" panose="02020603050405020304" pitchFamily="18" charset="0"/>
                <a:cs typeface="Times New Roman" panose="02020603050405020304" pitchFamily="18" charset="0"/>
              </a:rPr>
              <a:t>  Align pattern at beginning of text</a:t>
            </a:r>
          </a:p>
          <a:p>
            <a:pPr marL="457200" indent="-457200" algn="l">
              <a:spcBef>
                <a:spcPts val="300"/>
              </a:spcBef>
              <a:spcAft>
                <a:spcPts val="300"/>
              </a:spcAft>
              <a:buFont typeface="Monotype Sorts" pitchFamily="2" charset="2"/>
              <a:buNone/>
            </a:pPr>
            <a:r>
              <a:rPr lang="en-US" altLang="en-US" sz="2400" b="1" dirty="0">
                <a:solidFill>
                  <a:srgbClr val="002060"/>
                </a:solidFill>
                <a:latin typeface="Times New Roman" panose="02020603050405020304" pitchFamily="18" charset="0"/>
                <a:cs typeface="Times New Roman" panose="02020603050405020304" pitchFamily="18" charset="0"/>
              </a:rPr>
              <a:t>Step 2:</a:t>
            </a:r>
            <a:r>
              <a:rPr lang="en-US" altLang="en-US" sz="2400" dirty="0">
                <a:latin typeface="Times New Roman" panose="02020603050405020304" pitchFamily="18" charset="0"/>
                <a:cs typeface="Times New Roman" panose="02020603050405020304" pitchFamily="18" charset="0"/>
              </a:rPr>
              <a:t>  Moving from left to right, compare each character of</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       pattern to the corresponding character in text until</a:t>
            </a:r>
          </a:p>
          <a:p>
            <a:pPr marL="1371600" lvl="2" indent="-342900" algn="just">
              <a:spcBef>
                <a:spcPts val="300"/>
              </a:spcBef>
              <a:spcAft>
                <a:spcPts val="300"/>
              </a:spcAft>
            </a:pPr>
            <a:r>
              <a:rPr lang="en-US" altLang="en-US" sz="2200" dirty="0">
                <a:latin typeface="Times New Roman" panose="02020603050405020304" pitchFamily="18" charset="0"/>
                <a:cs typeface="Times New Roman" panose="02020603050405020304" pitchFamily="18" charset="0"/>
              </a:rPr>
              <a:t>all characters are found to match (successful search); or</a:t>
            </a:r>
          </a:p>
          <a:p>
            <a:pPr marL="1371600" lvl="2" indent="-342900" algn="just">
              <a:spcBef>
                <a:spcPts val="300"/>
              </a:spcBef>
              <a:spcAft>
                <a:spcPts val="300"/>
              </a:spcAft>
            </a:pPr>
            <a:r>
              <a:rPr lang="en-US" altLang="en-US" sz="2200" dirty="0">
                <a:latin typeface="Times New Roman" panose="02020603050405020304" pitchFamily="18" charset="0"/>
                <a:cs typeface="Times New Roman" panose="02020603050405020304" pitchFamily="18" charset="0"/>
              </a:rPr>
              <a:t>a mismatch is detected</a:t>
            </a:r>
          </a:p>
          <a:p>
            <a:pPr marL="457200" indent="-457200" algn="l">
              <a:spcBef>
                <a:spcPts val="300"/>
              </a:spcBef>
              <a:spcAft>
                <a:spcPts val="300"/>
              </a:spcAft>
              <a:buFont typeface="Monotype Sorts" pitchFamily="2" charset="2"/>
              <a:buNone/>
            </a:pPr>
            <a:r>
              <a:rPr lang="en-US" altLang="en-US" sz="2400" b="1" dirty="0">
                <a:solidFill>
                  <a:srgbClr val="002060"/>
                </a:solidFill>
                <a:latin typeface="Times New Roman" panose="02020603050405020304" pitchFamily="18" charset="0"/>
                <a:cs typeface="Times New Roman" panose="02020603050405020304" pitchFamily="18" charset="0"/>
              </a:rPr>
              <a:t>Step 3:</a:t>
            </a:r>
            <a:r>
              <a:rPr lang="en-US" altLang="en-US" sz="2400" dirty="0">
                <a:latin typeface="Times New Roman" panose="02020603050405020304" pitchFamily="18" charset="0"/>
                <a:cs typeface="Times New Roman" panose="02020603050405020304" pitchFamily="18" charset="0"/>
              </a:rPr>
              <a:t> While pattern is not found and the text is not yet </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       exhausted, realign pattern one position to the right and</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       repeat Step 2</a:t>
            </a:r>
          </a:p>
          <a:p>
            <a:endParaRPr lang="en-IN" dirty="0"/>
          </a:p>
        </p:txBody>
      </p:sp>
    </p:spTree>
    <p:extLst>
      <p:ext uri="{BB962C8B-B14F-4D97-AF65-F5344CB8AC3E}">
        <p14:creationId xmlns:p14="http://schemas.microsoft.com/office/powerpoint/2010/main" val="1075207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F7E7-EA5F-421D-9797-964CA14E817C}"/>
              </a:ext>
            </a:extLst>
          </p:cNvPr>
          <p:cNvSpPr>
            <a:spLocks noGrp="1"/>
          </p:cNvSpPr>
          <p:nvPr>
            <p:ph type="title"/>
          </p:nvPr>
        </p:nvSpPr>
        <p:spPr>
          <a:xfrm>
            <a:off x="531829" y="609600"/>
            <a:ext cx="9052560" cy="492443"/>
          </a:xfrm>
        </p:spPr>
        <p:txBody>
          <a:bodyPr/>
          <a:lstStyle/>
          <a:p>
            <a:pPr algn="ctr"/>
            <a:r>
              <a:rPr kumimoji="1" lang="en-US" sz="3200" b="1" kern="1200" dirty="0">
                <a:solidFill>
                  <a:srgbClr val="002060"/>
                </a:solidFill>
              </a:rPr>
              <a:t>Algorithm: Brute Force String Matching</a:t>
            </a:r>
          </a:p>
        </p:txBody>
      </p:sp>
      <p:sp>
        <p:nvSpPr>
          <p:cNvPr id="3" name="Content Placeholder 2">
            <a:extLst>
              <a:ext uri="{FF2B5EF4-FFF2-40B4-BE49-F238E27FC236}">
                <a16:creationId xmlns:a16="http://schemas.microsoft.com/office/drawing/2014/main" id="{3F93DA26-E2BF-4175-ABCC-C1A354A6B019}"/>
              </a:ext>
            </a:extLst>
          </p:cNvPr>
          <p:cNvSpPr>
            <a:spLocks noGrp="1"/>
          </p:cNvSpPr>
          <p:nvPr>
            <p:ph idx="1"/>
          </p:nvPr>
        </p:nvSpPr>
        <p:spPr>
          <a:xfrm>
            <a:off x="608815" y="1447800"/>
            <a:ext cx="8839985" cy="5876272"/>
          </a:xfrm>
        </p:spPr>
        <p:txBody>
          <a:bodyPr>
            <a:normAutofit fontScale="92500" lnSpcReduction="20000"/>
          </a:bodyPr>
          <a:lstStyle/>
          <a:p>
            <a:pPr>
              <a:lnSpc>
                <a:spcPct val="70000"/>
              </a:lnSpc>
              <a:spcBef>
                <a:spcPct val="50000"/>
              </a:spcBef>
            </a:pPr>
            <a:endParaRPr lang="en-US" altLang="en-US" sz="2600" dirty="0">
              <a:solidFill>
                <a:srgbClr val="990033"/>
              </a:solidFill>
              <a:latin typeface="Times New Roman" panose="02020603050405020304" pitchFamily="18" charset="0"/>
              <a:cs typeface="Times New Roman" panose="02020603050405020304" pitchFamily="18" charset="0"/>
            </a:endParaRPr>
          </a:p>
          <a:p>
            <a:pPr>
              <a:lnSpc>
                <a:spcPct val="70000"/>
              </a:lnSpc>
              <a:spcBef>
                <a:spcPct val="50000"/>
              </a:spcBef>
            </a:pPr>
            <a:r>
              <a:rPr lang="en-US" altLang="en-US" sz="2800" dirty="0">
                <a:solidFill>
                  <a:srgbClr val="990033"/>
                </a:solidFill>
                <a:latin typeface="Times New Roman" panose="02020603050405020304" pitchFamily="18" charset="0"/>
                <a:cs typeface="Times New Roman" panose="02020603050405020304" pitchFamily="18" charset="0"/>
              </a:rPr>
              <a:t>Algorithm </a:t>
            </a:r>
            <a:r>
              <a:rPr lang="en-US" altLang="en-US" sz="2800" dirty="0" err="1">
                <a:solidFill>
                  <a:srgbClr val="990033"/>
                </a:solidFill>
                <a:latin typeface="Times New Roman" panose="02020603050405020304" pitchFamily="18" charset="0"/>
                <a:cs typeface="Times New Roman" panose="02020603050405020304" pitchFamily="18" charset="0"/>
              </a:rPr>
              <a:t>BruteForceMatch</a:t>
            </a:r>
            <a:r>
              <a:rPr lang="en-US" altLang="en-US" sz="2800" dirty="0">
                <a:solidFill>
                  <a:srgbClr val="990033"/>
                </a:solidFill>
                <a:latin typeface="Times New Roman" panose="02020603050405020304" pitchFamily="18" charset="0"/>
                <a:cs typeface="Times New Roman" panose="02020603050405020304" pitchFamily="18" charset="0"/>
              </a:rPr>
              <a:t>(T,P):</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Input: Strings T with </a:t>
            </a:r>
            <a:r>
              <a:rPr lang="en-US" altLang="en-US" sz="2800" b="1" dirty="0">
                <a:latin typeface="Times New Roman" panose="02020603050405020304" pitchFamily="18" charset="0"/>
                <a:cs typeface="Times New Roman" panose="02020603050405020304" pitchFamily="18" charset="0"/>
              </a:rPr>
              <a:t>n</a:t>
            </a:r>
            <a:r>
              <a:rPr lang="en-US" altLang="en-US" sz="2800" dirty="0">
                <a:latin typeface="Times New Roman" panose="02020603050405020304" pitchFamily="18" charset="0"/>
                <a:cs typeface="Times New Roman" panose="02020603050405020304" pitchFamily="18" charset="0"/>
              </a:rPr>
              <a:t> characters and P with </a:t>
            </a:r>
            <a:r>
              <a:rPr lang="en-US" altLang="en-US" sz="2800" b="1" dirty="0">
                <a:latin typeface="Times New Roman" panose="02020603050405020304" pitchFamily="18" charset="0"/>
                <a:cs typeface="Times New Roman" panose="02020603050405020304" pitchFamily="18" charset="0"/>
              </a:rPr>
              <a:t>m</a:t>
            </a:r>
            <a:r>
              <a:rPr lang="en-US" altLang="en-US" sz="2800" dirty="0">
                <a:latin typeface="Times New Roman" panose="02020603050405020304" pitchFamily="18" charset="0"/>
                <a:cs typeface="Times New Roman" panose="02020603050405020304" pitchFamily="18" charset="0"/>
              </a:rPr>
              <a:t> characters</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Output: String index of the first substring of T matching P, or an   </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indication that P is not a substring of T</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for </a:t>
            </a:r>
            <a:r>
              <a:rPr lang="en-US" altLang="en-US" sz="2800" dirty="0" err="1">
                <a:latin typeface="Times New Roman" panose="02020603050405020304" pitchFamily="18" charset="0"/>
                <a:cs typeface="Times New Roman" panose="02020603050405020304" pitchFamily="18" charset="0"/>
              </a:rPr>
              <a:t>i</a:t>
            </a:r>
            <a:r>
              <a:rPr lang="en-US" altLang="en-US" sz="2800" dirty="0">
                <a:latin typeface="Times New Roman" panose="02020603050405020304" pitchFamily="18" charset="0"/>
                <a:cs typeface="Times New Roman" panose="02020603050405020304" pitchFamily="18" charset="0"/>
              </a:rPr>
              <a:t>=0 to n-m do </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  </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for (j=0;j&lt;m-1; </a:t>
            </a:r>
            <a:r>
              <a:rPr lang="en-US" altLang="en-US" sz="2800" dirty="0" err="1">
                <a:latin typeface="Times New Roman" panose="02020603050405020304" pitchFamily="18" charset="0"/>
                <a:cs typeface="Times New Roman" panose="02020603050405020304" pitchFamily="18" charset="0"/>
              </a:rPr>
              <a:t>j++</a:t>
            </a:r>
            <a:r>
              <a:rPr lang="en-US" altLang="en-US" sz="2800" dirty="0">
                <a:latin typeface="Times New Roman" panose="02020603050405020304" pitchFamily="18" charset="0"/>
                <a:cs typeface="Times New Roman" panose="02020603050405020304" pitchFamily="18" charset="0"/>
              </a:rPr>
              <a:t>)</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if(T[</a:t>
            </a:r>
            <a:r>
              <a:rPr lang="en-US" altLang="en-US" sz="2800" dirty="0" err="1">
                <a:latin typeface="Times New Roman" panose="02020603050405020304" pitchFamily="18" charset="0"/>
                <a:cs typeface="Times New Roman" panose="02020603050405020304" pitchFamily="18" charset="0"/>
              </a:rPr>
              <a:t>i+j</a:t>
            </a:r>
            <a:r>
              <a:rPr lang="en-US" altLang="en-US" sz="2800" dirty="0">
                <a:latin typeface="Times New Roman" panose="02020603050405020304" pitchFamily="18" charset="0"/>
                <a:cs typeface="Times New Roman" panose="02020603050405020304" pitchFamily="18" charset="0"/>
              </a:rPr>
              <a:t>]!=P[j]) </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	  break;</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if j=m then return </a:t>
            </a:r>
            <a:r>
              <a:rPr lang="en-US" altLang="en-US" sz="2800" dirty="0" err="1">
                <a:latin typeface="Times New Roman" panose="02020603050405020304" pitchFamily="18" charset="0"/>
                <a:cs typeface="Times New Roman" panose="02020603050405020304" pitchFamily="18" charset="0"/>
              </a:rPr>
              <a:t>i</a:t>
            </a:r>
            <a:r>
              <a:rPr lang="en-US" altLang="en-US" sz="2800" dirty="0">
                <a:latin typeface="Times New Roman" panose="02020603050405020304" pitchFamily="18" charset="0"/>
                <a:cs typeface="Times New Roman" panose="02020603050405020304" pitchFamily="18" charset="0"/>
              </a:rPr>
              <a:t> </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a:t>
            </a:r>
          </a:p>
          <a:p>
            <a:pPr>
              <a:lnSpc>
                <a:spcPct val="70000"/>
              </a:lnSpc>
              <a:spcBef>
                <a:spcPct val="50000"/>
              </a:spcBef>
            </a:pPr>
            <a:r>
              <a:rPr lang="en-US" altLang="en-US" sz="2800" dirty="0">
                <a:latin typeface="Times New Roman" panose="02020603050405020304" pitchFamily="18" charset="0"/>
                <a:cs typeface="Times New Roman" panose="02020603050405020304" pitchFamily="18" charset="0"/>
              </a:rPr>
              <a:t>   return “ there is no substring of T matching P.”</a:t>
            </a:r>
          </a:p>
          <a:p>
            <a:endParaRPr lang="en-US" dirty="0"/>
          </a:p>
        </p:txBody>
      </p:sp>
    </p:spTree>
    <p:extLst>
      <p:ext uri="{BB962C8B-B14F-4D97-AF65-F5344CB8AC3E}">
        <p14:creationId xmlns:p14="http://schemas.microsoft.com/office/powerpoint/2010/main" val="1810699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013BF49-1739-A31D-D45F-9026426F9BC3}"/>
              </a:ext>
            </a:extLst>
          </p:cNvPr>
          <p:cNvSpPr>
            <a:spLocks noGrp="1"/>
          </p:cNvSpPr>
          <p:nvPr>
            <p:ph type="body" idx="1"/>
          </p:nvPr>
        </p:nvSpPr>
        <p:spPr>
          <a:xfrm>
            <a:off x="865910" y="1600200"/>
            <a:ext cx="8545715" cy="5677257"/>
          </a:xfrm>
        </p:spPr>
        <p:txBody>
          <a:bodyPr/>
          <a:lstStyle/>
          <a:p>
            <a:pPr marL="342900" indent="-342900" algn="just">
              <a:buFont typeface="Arial" panose="020B0604020202020204" pitchFamily="34" charset="0"/>
              <a:buChar char="•"/>
            </a:pPr>
            <a:r>
              <a:rPr lang="en-US" dirty="0"/>
              <a:t>Let us consider a </a:t>
            </a:r>
            <a:r>
              <a:rPr lang="en-US" b="1" dirty="0">
                <a:solidFill>
                  <a:srgbClr val="002060"/>
                </a:solidFill>
              </a:rPr>
              <a:t>Main string </a:t>
            </a:r>
            <a:r>
              <a:rPr lang="en-US" dirty="0"/>
              <a:t>of length </a:t>
            </a:r>
            <a:r>
              <a:rPr lang="en-US" b="1" dirty="0">
                <a:solidFill>
                  <a:srgbClr val="002060"/>
                </a:solidFill>
              </a:rPr>
              <a:t>n</a:t>
            </a:r>
          </a:p>
          <a:p>
            <a:pPr marL="342900" indent="-342900" algn="just">
              <a:buFont typeface="Arial" panose="020B0604020202020204" pitchFamily="34" charset="0"/>
              <a:buChar char="•"/>
            </a:pPr>
            <a:r>
              <a:rPr lang="en-US" dirty="0"/>
              <a:t>Let us consider a </a:t>
            </a:r>
            <a:r>
              <a:rPr lang="en-US" b="1" dirty="0">
                <a:solidFill>
                  <a:srgbClr val="002060"/>
                </a:solidFill>
              </a:rPr>
              <a:t>Pattern string </a:t>
            </a:r>
            <a:r>
              <a:rPr lang="en-US" dirty="0"/>
              <a:t>of length </a:t>
            </a:r>
            <a:r>
              <a:rPr lang="en-US" b="1" dirty="0">
                <a:solidFill>
                  <a:srgbClr val="002060"/>
                </a:solidFill>
              </a:rPr>
              <a:t>m</a:t>
            </a:r>
          </a:p>
          <a:p>
            <a:pPr marL="342900" indent="-342900" algn="just">
              <a:buFont typeface="Arial" panose="020B0604020202020204" pitchFamily="34" charset="0"/>
              <a:buChar char="•"/>
            </a:pPr>
            <a:r>
              <a:rPr lang="en-US" dirty="0"/>
              <a:t>We have to </a:t>
            </a:r>
            <a:r>
              <a:rPr lang="en-US" b="1" dirty="0">
                <a:solidFill>
                  <a:srgbClr val="002060"/>
                </a:solidFill>
              </a:rPr>
              <a:t>search</a:t>
            </a:r>
            <a:r>
              <a:rPr lang="en-US" dirty="0"/>
              <a:t> for the </a:t>
            </a:r>
            <a:r>
              <a:rPr lang="en-US" b="1" dirty="0">
                <a:solidFill>
                  <a:srgbClr val="002060"/>
                </a:solidFill>
              </a:rPr>
              <a:t>Pattern String in</a:t>
            </a:r>
            <a:r>
              <a:rPr lang="en-US" dirty="0"/>
              <a:t> the </a:t>
            </a:r>
            <a:r>
              <a:rPr lang="en-US" dirty="0">
                <a:solidFill>
                  <a:srgbClr val="002060"/>
                </a:solidFill>
              </a:rPr>
              <a:t>Main String</a:t>
            </a:r>
          </a:p>
          <a:p>
            <a:pPr marL="342900" indent="-342900" algn="just">
              <a:buFont typeface="Arial" panose="020B0604020202020204" pitchFamily="34" charset="0"/>
              <a:buChar char="•"/>
            </a:pPr>
            <a:r>
              <a:rPr lang="en-US" dirty="0"/>
              <a:t>The </a:t>
            </a:r>
            <a:r>
              <a:rPr lang="en-US" b="1" dirty="0">
                <a:solidFill>
                  <a:srgbClr val="002060"/>
                </a:solidFill>
              </a:rPr>
              <a:t>characters</a:t>
            </a:r>
            <a:r>
              <a:rPr lang="en-US" dirty="0"/>
              <a:t> are </a:t>
            </a:r>
            <a:r>
              <a:rPr lang="en-US" b="1" dirty="0">
                <a:solidFill>
                  <a:srgbClr val="002060"/>
                </a:solidFill>
              </a:rPr>
              <a:t>matched</a:t>
            </a:r>
            <a:r>
              <a:rPr lang="en-US" dirty="0"/>
              <a:t> </a:t>
            </a:r>
            <a:r>
              <a:rPr lang="en-US" b="1" dirty="0">
                <a:solidFill>
                  <a:srgbClr val="002060"/>
                </a:solidFill>
              </a:rPr>
              <a:t>from</a:t>
            </a:r>
            <a:r>
              <a:rPr lang="en-US" dirty="0"/>
              <a:t> the </a:t>
            </a:r>
            <a:r>
              <a:rPr lang="en-US" b="1" dirty="0">
                <a:solidFill>
                  <a:srgbClr val="002060"/>
                </a:solidFill>
              </a:rPr>
              <a:t>first</a:t>
            </a:r>
            <a:r>
              <a:rPr lang="en-US" dirty="0"/>
              <a:t> character </a:t>
            </a:r>
            <a:r>
              <a:rPr lang="en-US" b="1" dirty="0">
                <a:solidFill>
                  <a:srgbClr val="002060"/>
                </a:solidFill>
              </a:rPr>
              <a:t>till</a:t>
            </a:r>
            <a:r>
              <a:rPr lang="en-US" dirty="0"/>
              <a:t> the </a:t>
            </a:r>
            <a:r>
              <a:rPr lang="en-US" b="1" dirty="0">
                <a:solidFill>
                  <a:srgbClr val="002060"/>
                </a:solidFill>
              </a:rPr>
              <a:t>last character</a:t>
            </a:r>
          </a:p>
          <a:p>
            <a:pPr marL="342900" indent="-342900" algn="just">
              <a:buFont typeface="Arial" panose="020B0604020202020204" pitchFamily="34" charset="0"/>
              <a:buChar char="•"/>
            </a:pPr>
            <a:r>
              <a:rPr lang="en-US" dirty="0"/>
              <a:t>If the </a:t>
            </a:r>
            <a:r>
              <a:rPr lang="en-US" b="1" dirty="0">
                <a:solidFill>
                  <a:srgbClr val="002060"/>
                </a:solidFill>
              </a:rPr>
              <a:t>Pattern String </a:t>
            </a:r>
            <a:r>
              <a:rPr lang="en-US" dirty="0"/>
              <a:t>is </a:t>
            </a:r>
            <a:r>
              <a:rPr lang="en-US" b="1" dirty="0">
                <a:solidFill>
                  <a:srgbClr val="002060"/>
                </a:solidFill>
              </a:rPr>
              <a:t>not found</a:t>
            </a:r>
            <a:r>
              <a:rPr lang="en-US" dirty="0"/>
              <a:t>, then the </a:t>
            </a:r>
            <a:r>
              <a:rPr lang="en-US" b="1" dirty="0">
                <a:solidFill>
                  <a:srgbClr val="002060"/>
                </a:solidFill>
              </a:rPr>
              <a:t>Pattern String </a:t>
            </a:r>
            <a:r>
              <a:rPr lang="en-US" dirty="0"/>
              <a:t>is </a:t>
            </a:r>
            <a:r>
              <a:rPr lang="en-US" b="1" dirty="0">
                <a:solidFill>
                  <a:srgbClr val="002060"/>
                </a:solidFill>
              </a:rPr>
              <a:t>shifted</a:t>
            </a:r>
            <a:r>
              <a:rPr lang="en-US" dirty="0"/>
              <a:t> to the </a:t>
            </a:r>
            <a:r>
              <a:rPr lang="en-US" b="1" dirty="0">
                <a:solidFill>
                  <a:srgbClr val="002060"/>
                </a:solidFill>
              </a:rPr>
              <a:t>right by </a:t>
            </a:r>
            <a:r>
              <a:rPr lang="en-US" dirty="0"/>
              <a:t>only </a:t>
            </a:r>
            <a:r>
              <a:rPr lang="en-US" b="1" dirty="0">
                <a:solidFill>
                  <a:srgbClr val="002060"/>
                </a:solidFill>
              </a:rPr>
              <a:t>1</a:t>
            </a:r>
            <a:r>
              <a:rPr lang="en-US" dirty="0"/>
              <a:t> position.</a:t>
            </a:r>
          </a:p>
          <a:p>
            <a:pPr marL="342900" indent="-342900" algn="just">
              <a:buFont typeface="Arial" panose="020B0604020202020204" pitchFamily="34" charset="0"/>
              <a:buChar char="•"/>
            </a:pPr>
            <a:r>
              <a:rPr lang="en-US" dirty="0"/>
              <a:t>This makes the Brute Force Pattern Matching Algorithm take more time and effort.</a:t>
            </a:r>
          </a:p>
          <a:p>
            <a:pPr marL="342900" indent="-342900" algn="just">
              <a:buFont typeface="Arial" panose="020B0604020202020204" pitchFamily="34" charset="0"/>
              <a:buChar char="•"/>
            </a:pPr>
            <a:r>
              <a:rPr lang="en-US" dirty="0"/>
              <a:t>Consider the following Main String with length 24 (n=24)</a:t>
            </a:r>
          </a:p>
          <a:p>
            <a:r>
              <a:rPr lang="en-US" dirty="0"/>
              <a:t> </a:t>
            </a:r>
          </a:p>
          <a:p>
            <a:endParaRPr lang="en-US" dirty="0"/>
          </a:p>
          <a:p>
            <a:pPr marL="342900" indent="-342900">
              <a:buFont typeface="Arial" panose="020B0604020202020204" pitchFamily="34" charset="0"/>
              <a:buChar char="•"/>
            </a:pPr>
            <a:r>
              <a:rPr lang="en-IN" dirty="0"/>
              <a:t>Consider the Pattern String “SIMPLE” of length 6 (m=6)</a:t>
            </a:r>
          </a:p>
        </p:txBody>
      </p:sp>
      <p:pic>
        <p:nvPicPr>
          <p:cNvPr id="4" name="Picture 2">
            <a:extLst>
              <a:ext uri="{FF2B5EF4-FFF2-40B4-BE49-F238E27FC236}">
                <a16:creationId xmlns:a16="http://schemas.microsoft.com/office/drawing/2014/main" id="{BD034F53-0E58-92C2-2CFD-FE28DE178181}"/>
              </a:ext>
            </a:extLst>
          </p:cNvPr>
          <p:cNvPicPr>
            <a:picLocks noChangeAspect="1" noChangeArrowheads="1"/>
          </p:cNvPicPr>
          <p:nvPr/>
        </p:nvPicPr>
        <p:blipFill>
          <a:blip r:embed="rId2"/>
          <a:srcRect b="91139"/>
          <a:stretch/>
        </p:blipFill>
        <p:spPr bwMode="auto">
          <a:xfrm>
            <a:off x="1029625" y="5181600"/>
            <a:ext cx="8382000" cy="533400"/>
          </a:xfrm>
          <a:prstGeom prst="rect">
            <a:avLst/>
          </a:prstGeom>
          <a:noFill/>
          <a:ln w="9525">
            <a:noFill/>
            <a:miter lim="800000"/>
            <a:headEnd/>
            <a:tailEnd/>
          </a:ln>
          <a:effectLst/>
        </p:spPr>
      </p:pic>
      <p:pic>
        <p:nvPicPr>
          <p:cNvPr id="5" name="Picture 2">
            <a:extLst>
              <a:ext uri="{FF2B5EF4-FFF2-40B4-BE49-F238E27FC236}">
                <a16:creationId xmlns:a16="http://schemas.microsoft.com/office/drawing/2014/main" id="{3AC066BC-AFD6-3168-7743-6F4ED9BC5D6C}"/>
              </a:ext>
            </a:extLst>
          </p:cNvPr>
          <p:cNvPicPr>
            <a:picLocks noChangeAspect="1" noChangeArrowheads="1"/>
          </p:cNvPicPr>
          <p:nvPr/>
        </p:nvPicPr>
        <p:blipFill>
          <a:blip r:embed="rId2"/>
          <a:srcRect l="41803" r="32742" b="91139"/>
          <a:stretch/>
        </p:blipFill>
        <p:spPr bwMode="auto">
          <a:xfrm>
            <a:off x="2743200" y="6286857"/>
            <a:ext cx="2133600" cy="533400"/>
          </a:xfrm>
          <a:prstGeom prst="rect">
            <a:avLst/>
          </a:prstGeom>
          <a:noFill/>
          <a:ln w="9525">
            <a:noFill/>
            <a:miter lim="800000"/>
            <a:headEnd/>
            <a:tailEnd/>
          </a:ln>
          <a:effectLst/>
        </p:spPr>
      </p:pic>
      <p:sp>
        <p:nvSpPr>
          <p:cNvPr id="6" name="Title 1">
            <a:extLst>
              <a:ext uri="{FF2B5EF4-FFF2-40B4-BE49-F238E27FC236}">
                <a16:creationId xmlns:a16="http://schemas.microsoft.com/office/drawing/2014/main" id="{1B9D853E-C883-7411-5942-EA19B0EE4C1E}"/>
              </a:ext>
            </a:extLst>
          </p:cNvPr>
          <p:cNvSpPr>
            <a:spLocks noGrp="1"/>
          </p:cNvSpPr>
          <p:nvPr>
            <p:ph type="title"/>
          </p:nvPr>
        </p:nvSpPr>
        <p:spPr>
          <a:xfrm>
            <a:off x="763588" y="733425"/>
            <a:ext cx="8531225" cy="561975"/>
          </a:xfrm>
        </p:spPr>
        <p:txBody>
          <a:bodyPr/>
          <a:lstStyle/>
          <a:p>
            <a:pPr algn="ctr"/>
            <a:r>
              <a:rPr kumimoji="1" lang="en-US" sz="3200" b="1" kern="1200" dirty="0">
                <a:solidFill>
                  <a:srgbClr val="002060"/>
                </a:solidFill>
              </a:rPr>
              <a:t>Algorithm: Brute Force String Matching</a:t>
            </a:r>
          </a:p>
        </p:txBody>
      </p:sp>
    </p:spTree>
    <p:extLst>
      <p:ext uri="{BB962C8B-B14F-4D97-AF65-F5344CB8AC3E}">
        <p14:creationId xmlns:p14="http://schemas.microsoft.com/office/powerpoint/2010/main" val="15515719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p:cNvPicPr>
            <a:picLocks noGrp="1" noChangeAspect="1" noChangeArrowheads="1"/>
          </p:cNvPicPr>
          <p:nvPr>
            <p:ph idx="1"/>
          </p:nvPr>
        </p:nvPicPr>
        <p:blipFill>
          <a:blip r:embed="rId2"/>
          <a:srcRect/>
          <a:stretch>
            <a:fillRect/>
          </a:stretch>
        </p:blipFill>
        <p:spPr bwMode="auto">
          <a:xfrm>
            <a:off x="838200" y="994366"/>
            <a:ext cx="8382000" cy="6029889"/>
          </a:xfrm>
          <a:prstGeom prst="rect">
            <a:avLst/>
          </a:prstGeom>
          <a:noFill/>
          <a:ln w="9525">
            <a:noFill/>
            <a:miter lim="800000"/>
            <a:headEnd/>
            <a:tailEnd/>
          </a:ln>
          <a:effectLst/>
        </p:spPr>
      </p:pic>
      <p:sp>
        <p:nvSpPr>
          <p:cNvPr id="2" name="Text Box 7">
            <a:extLst>
              <a:ext uri="{FF2B5EF4-FFF2-40B4-BE49-F238E27FC236}">
                <a16:creationId xmlns:a16="http://schemas.microsoft.com/office/drawing/2014/main" id="{E48B1F12-408A-B4D9-8ED6-45705660E24C}"/>
              </a:ext>
            </a:extLst>
          </p:cNvPr>
          <p:cNvSpPr txBox="1">
            <a:spLocks noChangeArrowheads="1"/>
          </p:cNvSpPr>
          <p:nvPr/>
        </p:nvSpPr>
        <p:spPr bwMode="auto">
          <a:xfrm>
            <a:off x="1143000" y="7010400"/>
            <a:ext cx="7772400" cy="523220"/>
          </a:xfrm>
          <a:prstGeom prst="rect">
            <a:avLst/>
          </a:prstGeom>
          <a:noFill/>
          <a:ln w="12700">
            <a:noFill/>
            <a:miter lim="800000"/>
            <a:headEnd type="none" w="sm" len="sm"/>
            <a:tailEnd type="none" w="sm" len="sm"/>
          </a:ln>
          <a:effectLst/>
        </p:spPr>
        <p:txBody>
          <a:bodyPr wrap="square">
            <a:spAutoFit/>
          </a:bodyPr>
          <a:lstStyle/>
          <a:p>
            <a:pPr>
              <a:defRPr/>
            </a:pPr>
            <a:r>
              <a:rPr kumimoji="1" lang="en-US" sz="2800" b="1" dirty="0">
                <a:solidFill>
                  <a:srgbClr val="002060"/>
                </a:solidFill>
                <a:latin typeface="Times New Roman" panose="02020603050405020304" pitchFamily="18" charset="0"/>
                <a:cs typeface="Times New Roman" panose="02020603050405020304" pitchFamily="18" charset="0"/>
              </a:rPr>
              <a:t>Analysis: </a:t>
            </a:r>
            <a:r>
              <a:rPr kumimoji="1" lang="el-GR" sz="2800" b="1" dirty="0">
                <a:solidFill>
                  <a:srgbClr val="002060"/>
                </a:solidFill>
                <a:latin typeface="Times New Roman" panose="02020603050405020304" pitchFamily="18" charset="0"/>
                <a:cs typeface="Times New Roman" panose="02020603050405020304" pitchFamily="18" charset="0"/>
              </a:rPr>
              <a:t>Θ</a:t>
            </a:r>
            <a:r>
              <a:rPr kumimoji="1" lang="en-US" sz="2800" b="1" dirty="0">
                <a:solidFill>
                  <a:srgbClr val="002060"/>
                </a:solidFill>
                <a:latin typeface="Times New Roman" panose="02020603050405020304" pitchFamily="18" charset="0"/>
                <a:cs typeface="Times New Roman" panose="02020603050405020304" pitchFamily="18" charset="0"/>
              </a:rPr>
              <a:t>(</a:t>
            </a:r>
            <a:r>
              <a:rPr kumimoji="1" lang="en-US" sz="2800" b="1" dirty="0" err="1">
                <a:solidFill>
                  <a:srgbClr val="002060"/>
                </a:solidFill>
                <a:latin typeface="Times New Roman" panose="02020603050405020304" pitchFamily="18" charset="0"/>
                <a:cs typeface="Times New Roman" panose="02020603050405020304" pitchFamily="18" charset="0"/>
              </a:rPr>
              <a:t>mn</a:t>
            </a:r>
            <a:r>
              <a:rPr kumimoji="1" lang="en-US" sz="2800" b="1" dirty="0">
                <a:solidFill>
                  <a:srgbClr val="002060"/>
                </a:solidFill>
                <a:latin typeface="Times New Roman" panose="02020603050405020304" pitchFamily="18" charset="0"/>
                <a:cs typeface="Times New Roman" panose="02020603050405020304" pitchFamily="18" charset="0"/>
              </a:rPr>
              <a:t>) comparisons (in the worst case)</a:t>
            </a:r>
          </a:p>
        </p:txBody>
      </p:sp>
      <p:sp>
        <p:nvSpPr>
          <p:cNvPr id="3" name="TextBox 2">
            <a:extLst>
              <a:ext uri="{FF2B5EF4-FFF2-40B4-BE49-F238E27FC236}">
                <a16:creationId xmlns:a16="http://schemas.microsoft.com/office/drawing/2014/main" id="{8762E0A4-D813-54AC-EEA8-A042287F81F4}"/>
              </a:ext>
            </a:extLst>
          </p:cNvPr>
          <p:cNvSpPr txBox="1"/>
          <p:nvPr/>
        </p:nvSpPr>
        <p:spPr>
          <a:xfrm>
            <a:off x="419100" y="501923"/>
            <a:ext cx="9220200" cy="492443"/>
          </a:xfrm>
          <a:prstGeom prst="rect">
            <a:avLst/>
          </a:prstGeom>
          <a:noFill/>
        </p:spPr>
        <p:txBody>
          <a:bodyPr wrap="square" rtlCol="0">
            <a:spAutoFit/>
          </a:bodyPr>
          <a:lstStyle/>
          <a:p>
            <a:r>
              <a:rPr lang="en-US" sz="2600" b="1" dirty="0">
                <a:solidFill>
                  <a:srgbClr val="002060"/>
                </a:solidFill>
                <a:latin typeface="Times New Roman" panose="02020603050405020304" pitchFamily="18" charset="0"/>
                <a:cs typeface="Times New Roman" panose="02020603050405020304" pitchFamily="18" charset="0"/>
              </a:rPr>
              <a:t>Let us see how the Pattern String is searched in the Main String</a:t>
            </a:r>
            <a:endParaRPr lang="en-IN" sz="26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703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36633" y="3352800"/>
            <a:ext cx="3985134" cy="752129"/>
          </a:xfrm>
          <a:prstGeom prst="rect">
            <a:avLst/>
          </a:prstGeom>
        </p:spPr>
        <p:txBody>
          <a:bodyPr vert="horz" wrap="square" lIns="0" tIns="13335" rIns="0" bIns="0" rtlCol="0">
            <a:spAutoFit/>
          </a:bodyPr>
          <a:lstStyle/>
          <a:p>
            <a:pPr marL="12700" algn="ctr">
              <a:lnSpc>
                <a:spcPct val="100000"/>
              </a:lnSpc>
              <a:spcBef>
                <a:spcPts val="105"/>
              </a:spcBef>
            </a:pPr>
            <a:r>
              <a:rPr sz="4800" b="1" spc="-5" dirty="0">
                <a:solidFill>
                  <a:srgbClr val="990033"/>
                </a:solidFill>
              </a:rPr>
              <a:t>End of</a:t>
            </a:r>
            <a:r>
              <a:rPr sz="4800" b="1" spc="-80" dirty="0">
                <a:solidFill>
                  <a:srgbClr val="990033"/>
                </a:solidFill>
              </a:rPr>
              <a:t> </a:t>
            </a:r>
            <a:r>
              <a:rPr lang="en-GB" sz="4800" b="1" dirty="0">
                <a:solidFill>
                  <a:srgbClr val="990033"/>
                </a:solidFill>
              </a:rPr>
              <a:t>Unit</a:t>
            </a:r>
            <a:r>
              <a:rPr sz="4800" b="1" dirty="0">
                <a:solidFill>
                  <a:srgbClr val="990033"/>
                </a:solidFill>
              </a:rPr>
              <a:t>-1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1429</TotalTime>
  <Words>5162</Words>
  <Application>Microsoft Office PowerPoint</Application>
  <PresentationFormat>Custom</PresentationFormat>
  <Paragraphs>809</Paragraphs>
  <Slides>103</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103</vt:i4>
      </vt:variant>
    </vt:vector>
  </HeadingPairs>
  <TitlesOfParts>
    <vt:vector size="115" baseType="lpstr">
      <vt:lpstr>MS PGothic</vt:lpstr>
      <vt:lpstr>Yu Gothic UI</vt:lpstr>
      <vt:lpstr>Arial</vt:lpstr>
      <vt:lpstr>Calibri</vt:lpstr>
      <vt:lpstr>Cambria Math</vt:lpstr>
      <vt:lpstr>Carlito</vt:lpstr>
      <vt:lpstr>Lucida Grande</vt:lpstr>
      <vt:lpstr>Monotype Sorts</vt:lpstr>
      <vt:lpstr>Symbol</vt:lpstr>
      <vt:lpstr>Times New Roman</vt:lpstr>
      <vt:lpstr>Wingdings</vt:lpstr>
      <vt:lpstr>Office Theme</vt:lpstr>
      <vt:lpstr>Analysis and Design of Algorithms 23IS4PCADA</vt:lpstr>
      <vt:lpstr>PowerPoint Presentation</vt:lpstr>
      <vt:lpstr>PowerPoint Presentation</vt:lpstr>
      <vt:lpstr>Course objectives</vt:lpstr>
      <vt:lpstr>Course Outcome</vt:lpstr>
      <vt:lpstr>Algorithm</vt:lpstr>
      <vt:lpstr>Text Book -1</vt:lpstr>
      <vt:lpstr>Text Book -2</vt:lpstr>
      <vt:lpstr>Unit 1 – Outline   </vt:lpstr>
      <vt:lpstr>Unit 1 – Outline   </vt:lpstr>
      <vt:lpstr>What is an Algorithm?</vt:lpstr>
      <vt:lpstr>Algorithm specification</vt:lpstr>
      <vt:lpstr>Sample Algorithm</vt:lpstr>
      <vt:lpstr>PowerPoint Presentation</vt:lpstr>
      <vt:lpstr>Recursive Algorithm</vt:lpstr>
      <vt:lpstr>Unit 1 – Outline   </vt:lpstr>
      <vt:lpstr>Fundamentals of Algorithmic Problem Solving</vt:lpstr>
      <vt:lpstr>(i) Understanding the Problem</vt:lpstr>
      <vt:lpstr>       (ii) Decision Making</vt:lpstr>
      <vt:lpstr>PowerPoint Presentation</vt:lpstr>
      <vt:lpstr>(III) Algorithm Design Techniques</vt:lpstr>
      <vt:lpstr>PowerPoint Presentation</vt:lpstr>
      <vt:lpstr>PowerPoint Presentation</vt:lpstr>
      <vt:lpstr>(iv) Proving an Algorithm’s Correctness </vt:lpstr>
      <vt:lpstr>(v) Analyzing an Algorithm </vt:lpstr>
      <vt:lpstr>PowerPoint Presentation</vt:lpstr>
      <vt:lpstr>Fundamentals of The Analysis of Algorithm Efficiency</vt:lpstr>
      <vt:lpstr>PowerPoint Presentation</vt:lpstr>
      <vt:lpstr>Space Efficiency</vt:lpstr>
      <vt:lpstr>PowerPoint Presentation</vt:lpstr>
      <vt:lpstr>Using some standard unit of time for measuring running time like seconds, milliseconds has its own drawbacks  Speed of a particular computer  Compiler used in generating the machine code  Programming language used  Quality of a program  So, we need a metric to measure an algorithm time efficiency that does not depend on these extraneous factors. </vt:lpstr>
      <vt:lpstr>The operation that is most time-consuming operation in an algorithm, which is in the innermost loop in an algorithm.  This operation is contributing the most to the total running time.  The basic operation is computed by the number of times it is executed  For Example : // Addition of two matrices void addmatrix(int a[][], int b[][]) {   int i,j,c[][];   for i=1 to n  for j=1 to n   c[i][j]=a[i][j]+b[i][j]  end for   end for }</vt:lpstr>
      <vt:lpstr>Theoretical analysis of time efficiency</vt:lpstr>
      <vt:lpstr>Order of Growth</vt:lpstr>
      <vt:lpstr>What is Highest order of “n”</vt:lpstr>
      <vt:lpstr>Values of some important functions as n  </vt:lpstr>
      <vt:lpstr>Order of Growth</vt:lpstr>
      <vt:lpstr>Order of Growth (Contd..)</vt:lpstr>
      <vt:lpstr>PowerPoint Presentation</vt:lpstr>
      <vt:lpstr>Analysis Framework</vt:lpstr>
      <vt:lpstr>PowerPoint Presentation</vt:lpstr>
      <vt:lpstr>Best-case, average-case, worst-case</vt:lpstr>
      <vt:lpstr>Summary of analysis framework</vt:lpstr>
      <vt:lpstr>Asymptotic notation</vt:lpstr>
      <vt:lpstr>Informal definition:  Big Oh(O)</vt:lpstr>
      <vt:lpstr>Informal definition: Big Omega(Ω )</vt:lpstr>
      <vt:lpstr>Informal definition of Big Theta(Θ )</vt:lpstr>
      <vt:lpstr>                </vt:lpstr>
      <vt:lpstr>    Example : Big - Oh(O) Notation</vt:lpstr>
      <vt:lpstr>Big-oh</vt:lpstr>
      <vt:lpstr>                </vt:lpstr>
      <vt:lpstr>    Example: Big Omega(Ω) Notation</vt:lpstr>
      <vt:lpstr>PowerPoint Presentation</vt:lpstr>
      <vt:lpstr>     Big-omega</vt:lpstr>
      <vt:lpstr>Formal definition:  Θ Theta notation</vt:lpstr>
      <vt:lpstr>     Big-theta</vt:lpstr>
      <vt:lpstr>    Example: Theta(Θ) Notation</vt:lpstr>
      <vt:lpstr>PowerPoint Presentation</vt:lpstr>
      <vt:lpstr>PowerPoint Presentation</vt:lpstr>
      <vt:lpstr>PowerPoint Presentation</vt:lpstr>
      <vt:lpstr>PowerPoint Presentation</vt:lpstr>
      <vt:lpstr>Establishing order of growth using limits</vt:lpstr>
      <vt:lpstr>PowerPoint Presentation</vt:lpstr>
      <vt:lpstr>Basic Efficiency classes</vt:lpstr>
      <vt:lpstr>Comments</vt:lpstr>
      <vt:lpstr>                </vt:lpstr>
      <vt:lpstr>  </vt:lpstr>
      <vt:lpstr>Example 1 : Max Element</vt:lpstr>
      <vt:lpstr>Analysis</vt:lpstr>
      <vt:lpstr>Example 2: Matrix multiplication</vt:lpstr>
      <vt:lpstr>Analysis</vt:lpstr>
      <vt:lpstr>PowerPoint Presentation</vt:lpstr>
      <vt:lpstr>Algorithm : Linear Search</vt:lpstr>
      <vt:lpstr>Analysis : Linear Search</vt:lpstr>
      <vt:lpstr>Average case Analysis of Linear Search</vt:lpstr>
      <vt:lpstr>Average case Analysis of Linear Search (Contd.)</vt:lpstr>
      <vt:lpstr>Mathematical Analysis of Recursive Algorithms</vt:lpstr>
      <vt:lpstr>Example 1: Recursive evaluation of n!</vt:lpstr>
      <vt:lpstr>Recursion</vt:lpstr>
      <vt:lpstr>Breakdown</vt:lpstr>
      <vt:lpstr>Breakdown</vt:lpstr>
      <vt:lpstr>Analysis of Factorial</vt:lpstr>
      <vt:lpstr>Example 2: Tower of Hanoi</vt:lpstr>
      <vt:lpstr>Example 2:Tower of Hanoi</vt:lpstr>
      <vt:lpstr>Tower of Hanoi (Solution!)</vt:lpstr>
      <vt:lpstr>Algorithm for Towel of Hanoi (recursive)</vt:lpstr>
      <vt:lpstr>Analysis of TOH</vt:lpstr>
      <vt:lpstr>Example 3: Counting #bits</vt:lpstr>
      <vt:lpstr>Analysis of Counting # of bits</vt:lpstr>
      <vt:lpstr>Iteration vs. Recursion</vt:lpstr>
      <vt:lpstr>BRUTE FORCE</vt:lpstr>
      <vt:lpstr>Selection Sort</vt:lpstr>
      <vt:lpstr>Algorithm : Selection Sort</vt:lpstr>
      <vt:lpstr>PowerPoint Presentation</vt:lpstr>
      <vt:lpstr>Analysis of Selection Sort</vt:lpstr>
      <vt:lpstr>Bubble Sort</vt:lpstr>
      <vt:lpstr>Algorithm for Bubble Sort</vt:lpstr>
      <vt:lpstr>PowerPoint Presentation</vt:lpstr>
      <vt:lpstr>Brute-force String Matching</vt:lpstr>
      <vt:lpstr>Algorithm: Brute Force String Matching</vt:lpstr>
      <vt:lpstr>Algorithm: Brute Force String Matching</vt:lpstr>
      <vt:lpstr>PowerPoint Presentation</vt:lpstr>
      <vt:lpstr>End of Unit-1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and Analysis of Algorithms-18CS42</dc:title>
  <dc:creator>Shobha T</dc:creator>
  <cp:lastModifiedBy>Admin</cp:lastModifiedBy>
  <cp:revision>130</cp:revision>
  <dcterms:created xsi:type="dcterms:W3CDTF">2021-04-15T15:19:11Z</dcterms:created>
  <dcterms:modified xsi:type="dcterms:W3CDTF">2025-03-19T06:45:26Z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2020-02-10T00:00:00Z</vt:filetime>
  </property>
  <property fmtid="{D5CDD505-2E9C-101B-9397-08002B2CF9AE}" pid="3" name="Creator">
    <vt:lpwstr>Nitro Pro 8  (8. 1. 1. 12)</vt:lpwstr>
  </property>
  <property fmtid="{D5CDD505-2E9C-101B-9397-08002B2CF9AE}" pid="4" name="LastSaved">
    <vt:filetime>2021-04-15T00:00:00Z</vt:filetime>
  </property>
</Properties>
</file>