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0"/>
  </p:notesMasterIdLst>
  <p:sldIdLst>
    <p:sldId id="256" r:id="rId2"/>
    <p:sldId id="324" r:id="rId3"/>
    <p:sldId id="323" r:id="rId4"/>
    <p:sldId id="394" r:id="rId5"/>
    <p:sldId id="378" r:id="rId6"/>
    <p:sldId id="379" r:id="rId7"/>
    <p:sldId id="380" r:id="rId8"/>
    <p:sldId id="381" r:id="rId9"/>
    <p:sldId id="382" r:id="rId10"/>
    <p:sldId id="383" r:id="rId11"/>
    <p:sldId id="384" r:id="rId12"/>
    <p:sldId id="385" r:id="rId13"/>
    <p:sldId id="386" r:id="rId14"/>
    <p:sldId id="395" r:id="rId15"/>
    <p:sldId id="387" r:id="rId16"/>
    <p:sldId id="388" r:id="rId17"/>
    <p:sldId id="389" r:id="rId18"/>
    <p:sldId id="390" r:id="rId19"/>
    <p:sldId id="391" r:id="rId20"/>
    <p:sldId id="339" r:id="rId21"/>
    <p:sldId id="392" r:id="rId22"/>
    <p:sldId id="393" r:id="rId23"/>
    <p:sldId id="274" r:id="rId24"/>
    <p:sldId id="399" r:id="rId25"/>
    <p:sldId id="402" r:id="rId26"/>
    <p:sldId id="401" r:id="rId27"/>
    <p:sldId id="275" r:id="rId28"/>
    <p:sldId id="276" r:id="rId29"/>
    <p:sldId id="396" r:id="rId30"/>
    <p:sldId id="403" r:id="rId31"/>
    <p:sldId id="337" r:id="rId32"/>
    <p:sldId id="404" r:id="rId33"/>
    <p:sldId id="269" r:id="rId34"/>
    <p:sldId id="405" r:id="rId35"/>
    <p:sldId id="291" r:id="rId36"/>
    <p:sldId id="270" r:id="rId37"/>
    <p:sldId id="271" r:id="rId38"/>
    <p:sldId id="406" r:id="rId39"/>
    <p:sldId id="397" r:id="rId40"/>
    <p:sldId id="407" r:id="rId41"/>
    <p:sldId id="408" r:id="rId42"/>
    <p:sldId id="336" r:id="rId43"/>
    <p:sldId id="340" r:id="rId44"/>
    <p:sldId id="341" r:id="rId45"/>
    <p:sldId id="342" r:id="rId46"/>
    <p:sldId id="343" r:id="rId47"/>
    <p:sldId id="409" r:id="rId48"/>
    <p:sldId id="398" r:id="rId49"/>
    <p:sldId id="327" r:id="rId50"/>
    <p:sldId id="410" r:id="rId51"/>
    <p:sldId id="329" r:id="rId52"/>
    <p:sldId id="330" r:id="rId53"/>
    <p:sldId id="331" r:id="rId54"/>
    <p:sldId id="332" r:id="rId55"/>
    <p:sldId id="333" r:id="rId56"/>
    <p:sldId id="334" r:id="rId57"/>
    <p:sldId id="355" r:id="rId58"/>
    <p:sldId id="328" r:id="rId59"/>
  </p:sldIdLst>
  <p:sldSz cx="10693400" cy="7556500"/>
  <p:notesSz cx="10693400" cy="7556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387" y="7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19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950AD1D3-A4E1-4474-AE87-EDB9195ACAF0}" type="datetimeFigureOut">
              <a:rPr lang="en-IN" smtClean="0"/>
              <a:t>03-04-2025</a:t>
            </a:fld>
            <a:endParaRPr lang="en-IN"/>
          </a:p>
        </p:txBody>
      </p:sp>
      <p:sp>
        <p:nvSpPr>
          <p:cNvPr id="4" name="Slide Image Placeholder 3"/>
          <p:cNvSpPr>
            <a:spLocks noGrp="1" noRot="1" noChangeAspect="1"/>
          </p:cNvSpPr>
          <p:nvPr>
            <p:ph type="sldImg" idx="2"/>
          </p:nvPr>
        </p:nvSpPr>
        <p:spPr>
          <a:xfrm>
            <a:off x="3541713" y="944563"/>
            <a:ext cx="3609975" cy="2551112"/>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069975" y="3636963"/>
            <a:ext cx="8553450" cy="29749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7177088"/>
            <a:ext cx="4633913" cy="379412"/>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057900" y="7177088"/>
            <a:ext cx="4632325" cy="379412"/>
          </a:xfrm>
          <a:prstGeom prst="rect">
            <a:avLst/>
          </a:prstGeom>
        </p:spPr>
        <p:txBody>
          <a:bodyPr vert="horz" lIns="91440" tIns="45720" rIns="91440" bIns="45720" rtlCol="0" anchor="b"/>
          <a:lstStyle>
            <a:lvl1pPr algn="r">
              <a:defRPr sz="1200"/>
            </a:lvl1pPr>
          </a:lstStyle>
          <a:p>
            <a:fld id="{175CD965-CD29-4D5B-A141-924D19F8259D}" type="slidenum">
              <a:rPr lang="en-IN" smtClean="0"/>
              <a:t>‹#›</a:t>
            </a:fld>
            <a:endParaRPr lang="en-IN"/>
          </a:p>
        </p:txBody>
      </p:sp>
    </p:spTree>
    <p:extLst>
      <p:ext uri="{BB962C8B-B14F-4D97-AF65-F5344CB8AC3E}">
        <p14:creationId xmlns:p14="http://schemas.microsoft.com/office/powerpoint/2010/main" val="4242420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F41BEE3C-6711-C7B3-831E-CD5DDA3DDA5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defTabSz="966788">
              <a:defRPr sz="2400">
                <a:solidFill>
                  <a:schemeClr val="tx1"/>
                </a:solidFill>
                <a:latin typeface="Times New Roman" panose="02020603050405020304" pitchFamily="18" charset="0"/>
              </a:defRPr>
            </a:lvl1pPr>
            <a:lvl2pPr marL="742950" indent="-285750" defTabSz="966788">
              <a:defRPr sz="2400">
                <a:solidFill>
                  <a:schemeClr val="tx1"/>
                </a:solidFill>
                <a:latin typeface="Times New Roman" panose="02020603050405020304" pitchFamily="18" charset="0"/>
              </a:defRPr>
            </a:lvl2pPr>
            <a:lvl3pPr marL="1143000" indent="-228600" defTabSz="966788">
              <a:defRPr sz="2400">
                <a:solidFill>
                  <a:schemeClr val="tx1"/>
                </a:solidFill>
                <a:latin typeface="Times New Roman" panose="02020603050405020304" pitchFamily="18" charset="0"/>
              </a:defRPr>
            </a:lvl3pPr>
            <a:lvl4pPr marL="1600200" indent="-228600" defTabSz="966788">
              <a:defRPr sz="2400">
                <a:solidFill>
                  <a:schemeClr val="tx1"/>
                </a:solidFill>
                <a:latin typeface="Times New Roman" panose="02020603050405020304" pitchFamily="18" charset="0"/>
              </a:defRPr>
            </a:lvl4pPr>
            <a:lvl5pPr marL="2057400" indent="-228600"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fld id="{1B37BAE2-4BD9-41BD-AB90-508F94F28EAB}" type="slidenum">
              <a:rPr lang="en-US" altLang="en-US" sz="1200"/>
              <a:pPr/>
              <a:t>35</a:t>
            </a:fld>
            <a:endParaRPr lang="en-US" altLang="en-US" sz="1200"/>
          </a:p>
        </p:txBody>
      </p:sp>
      <p:sp>
        <p:nvSpPr>
          <p:cNvPr id="61443" name="Rectangle 2">
            <a:extLst>
              <a:ext uri="{FF2B5EF4-FFF2-40B4-BE49-F238E27FC236}">
                <a16:creationId xmlns:a16="http://schemas.microsoft.com/office/drawing/2014/main" id="{F4325030-3982-D84E-DBB4-794DDCEE9C7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1252E2FE-ED9B-63D3-BAB9-4E34721309F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dirty="0"/>
          </a:p>
        </p:txBody>
      </p:sp>
    </p:spTree>
    <p:extLst>
      <p:ext uri="{BB962C8B-B14F-4D97-AF65-F5344CB8AC3E}">
        <p14:creationId xmlns:p14="http://schemas.microsoft.com/office/powerpoint/2010/main" val="3728995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0D66600-495E-4333-833E-6D742E2D2ED2}" type="slidenum">
              <a:rPr lang="en-IN" smtClean="0"/>
              <a:t>42</a:t>
            </a:fld>
            <a:endParaRPr lang="en-IN"/>
          </a:p>
        </p:txBody>
      </p:sp>
    </p:spTree>
    <p:extLst>
      <p:ext uri="{BB962C8B-B14F-4D97-AF65-F5344CB8AC3E}">
        <p14:creationId xmlns:p14="http://schemas.microsoft.com/office/powerpoint/2010/main" val="2281212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2515"/>
            <a:ext cx="9089390" cy="158686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1640"/>
            <a:ext cx="7485380" cy="18891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5" name="Holder 5"/>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C000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5" name="Holder 5"/>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C00000"/>
                </a:solidFill>
                <a:latin typeface="Calibri"/>
                <a:cs typeface="Calibri"/>
              </a:defRPr>
            </a:lvl1pPr>
          </a:lstStyle>
          <a:p>
            <a:endParaRPr/>
          </a:p>
        </p:txBody>
      </p:sp>
      <p:sp>
        <p:nvSpPr>
          <p:cNvPr id="3" name="Holder 3"/>
          <p:cNvSpPr>
            <a:spLocks noGrp="1"/>
          </p:cNvSpPr>
          <p:nvPr>
            <p:ph sz="half" idx="2"/>
          </p:nvPr>
        </p:nvSpPr>
        <p:spPr>
          <a:xfrm>
            <a:off x="534670" y="1737995"/>
            <a:ext cx="4651629" cy="498729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7995"/>
            <a:ext cx="4651629" cy="498729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6" name="Holder 6"/>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C000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4" name="Holder 4"/>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3" name="Holder 3"/>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310017" y="775207"/>
            <a:ext cx="1733550" cy="513715"/>
          </a:xfrm>
          <a:prstGeom prst="rect">
            <a:avLst/>
          </a:prstGeom>
        </p:spPr>
        <p:txBody>
          <a:bodyPr wrap="square" lIns="0" tIns="0" rIns="0" bIns="0">
            <a:spAutoFit/>
          </a:bodyPr>
          <a:lstStyle>
            <a:lvl1pPr>
              <a:defRPr sz="3200" b="0" i="0">
                <a:solidFill>
                  <a:srgbClr val="C00000"/>
                </a:solidFill>
                <a:latin typeface="Calibri"/>
                <a:cs typeface="Calibri"/>
              </a:defRPr>
            </a:lvl1pPr>
          </a:lstStyle>
          <a:p>
            <a:endParaRPr/>
          </a:p>
        </p:txBody>
      </p:sp>
      <p:sp>
        <p:nvSpPr>
          <p:cNvPr id="3" name="Holder 3"/>
          <p:cNvSpPr>
            <a:spLocks noGrp="1"/>
          </p:cNvSpPr>
          <p:nvPr>
            <p:ph type="body" idx="1"/>
          </p:nvPr>
        </p:nvSpPr>
        <p:spPr>
          <a:xfrm>
            <a:off x="1213472" y="1669185"/>
            <a:ext cx="8266454" cy="4036695"/>
          </a:xfrm>
          <a:prstGeom prst="rect">
            <a:avLst/>
          </a:prstGeom>
        </p:spPr>
        <p:txBody>
          <a:bodyPr wrap="square" lIns="0" tIns="0" rIns="0" bIns="0">
            <a:spAutoFit/>
          </a:bodyPr>
          <a:lstStyle>
            <a:lvl1pPr>
              <a:defRPr sz="2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1310017" y="6948929"/>
            <a:ext cx="756285"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ts val="1240"/>
              </a:lnSpc>
            </a:pPr>
            <a:r>
              <a:rPr spc="-5" dirty="0"/>
              <a:t>H</a:t>
            </a:r>
            <a:r>
              <a:rPr dirty="0"/>
              <a:t>ari</a:t>
            </a:r>
            <a:r>
              <a:rPr spc="-5" dirty="0"/>
              <a:t>v</a:t>
            </a:r>
            <a:r>
              <a:rPr dirty="0"/>
              <a:t>i</a:t>
            </a:r>
            <a:r>
              <a:rPr spc="5" dirty="0"/>
              <a:t>n</a:t>
            </a:r>
            <a:r>
              <a:rPr dirty="0"/>
              <a:t>od</a:t>
            </a:r>
            <a:r>
              <a:rPr spc="-55" dirty="0">
                <a:latin typeface="Times New Roman"/>
                <a:cs typeface="Times New Roman"/>
              </a:rPr>
              <a:t> </a:t>
            </a:r>
            <a:r>
              <a:rPr dirty="0"/>
              <a:t>N</a:t>
            </a:r>
          </a:p>
        </p:txBody>
      </p:sp>
      <p:sp>
        <p:nvSpPr>
          <p:cNvPr id="5" name="Holder 5"/>
          <p:cNvSpPr>
            <a:spLocks noGrp="1"/>
          </p:cNvSpPr>
          <p:nvPr>
            <p:ph type="dt" sz="half" idx="6"/>
          </p:nvPr>
        </p:nvSpPr>
        <p:spPr>
          <a:xfrm>
            <a:off x="3507624" y="6948929"/>
            <a:ext cx="2622550"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ts val="1240"/>
              </a:lnSpc>
            </a:pPr>
            <a:r>
              <a:rPr spc="-5" dirty="0"/>
              <a:t>18CS42-Design</a:t>
            </a:r>
            <a:r>
              <a:rPr spc="-25" dirty="0"/>
              <a:t> </a:t>
            </a:r>
            <a:r>
              <a:rPr dirty="0"/>
              <a:t>and</a:t>
            </a:r>
            <a:r>
              <a:rPr spc="-10" dirty="0"/>
              <a:t> </a:t>
            </a:r>
            <a:r>
              <a:rPr spc="-5" dirty="0"/>
              <a:t>Analysis</a:t>
            </a:r>
            <a:r>
              <a:rPr spc="5" dirty="0"/>
              <a:t> </a:t>
            </a:r>
            <a:r>
              <a:rPr dirty="0"/>
              <a:t>of</a:t>
            </a:r>
            <a:r>
              <a:rPr spc="15" dirty="0"/>
              <a:t> </a:t>
            </a:r>
            <a:r>
              <a:rPr spc="-5" dirty="0"/>
              <a:t>Algorithms</a:t>
            </a:r>
          </a:p>
        </p:txBody>
      </p:sp>
      <p:sp>
        <p:nvSpPr>
          <p:cNvPr id="6" name="Holder 6"/>
          <p:cNvSpPr>
            <a:spLocks noGrp="1"/>
          </p:cNvSpPr>
          <p:nvPr>
            <p:ph type="sldNum" sz="quarter" idx="7"/>
          </p:nvPr>
        </p:nvSpPr>
        <p:spPr>
          <a:xfrm>
            <a:off x="9174338" y="6948929"/>
            <a:ext cx="231775"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38100">
              <a:lnSpc>
                <a:spcPts val="124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wscubetech.com/resources/dsa/bfs-algorith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object 20"/>
          <p:cNvSpPr txBox="1"/>
          <p:nvPr/>
        </p:nvSpPr>
        <p:spPr>
          <a:xfrm>
            <a:off x="2679700" y="3092450"/>
            <a:ext cx="5784208"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spc="-5" dirty="0">
                <a:solidFill>
                  <a:srgbClr val="000099"/>
                </a:solidFill>
                <a:latin typeface="Cambria"/>
                <a:cs typeface="Cambria"/>
              </a:rPr>
              <a:t>Unit</a:t>
            </a:r>
            <a:r>
              <a:rPr sz="3200" b="1" spc="-30" dirty="0">
                <a:solidFill>
                  <a:srgbClr val="000099"/>
                </a:solidFill>
                <a:latin typeface="Cambria"/>
                <a:cs typeface="Cambria"/>
              </a:rPr>
              <a:t> </a:t>
            </a:r>
            <a:r>
              <a:rPr sz="3200" b="1" spc="-5" dirty="0">
                <a:solidFill>
                  <a:srgbClr val="000099"/>
                </a:solidFill>
                <a:latin typeface="Cambria"/>
                <a:cs typeface="Cambria"/>
              </a:rPr>
              <a:t>2:</a:t>
            </a:r>
            <a:r>
              <a:rPr sz="3200" b="1" spc="-10" dirty="0">
                <a:solidFill>
                  <a:srgbClr val="000099"/>
                </a:solidFill>
                <a:latin typeface="Cambria"/>
                <a:cs typeface="Cambria"/>
              </a:rPr>
              <a:t> </a:t>
            </a:r>
            <a:r>
              <a:rPr sz="3200" b="1" spc="-15" dirty="0">
                <a:solidFill>
                  <a:srgbClr val="000099"/>
                </a:solidFill>
                <a:latin typeface="Cambria"/>
                <a:cs typeface="Cambria"/>
              </a:rPr>
              <a:t>D</a:t>
            </a:r>
            <a:r>
              <a:rPr lang="en-US" sz="3200" b="1" spc="-15" dirty="0">
                <a:solidFill>
                  <a:srgbClr val="000099"/>
                </a:solidFill>
                <a:latin typeface="Cambria"/>
                <a:cs typeface="Cambria"/>
              </a:rPr>
              <a:t>ecrease</a:t>
            </a:r>
            <a:r>
              <a:rPr sz="3200" b="1" spc="-25" dirty="0">
                <a:solidFill>
                  <a:srgbClr val="000099"/>
                </a:solidFill>
                <a:latin typeface="Cambria"/>
                <a:cs typeface="Cambria"/>
              </a:rPr>
              <a:t> </a:t>
            </a:r>
            <a:r>
              <a:rPr sz="3200" b="1" dirty="0">
                <a:solidFill>
                  <a:srgbClr val="000099"/>
                </a:solidFill>
                <a:latin typeface="Cambria"/>
                <a:cs typeface="Cambria"/>
              </a:rPr>
              <a:t>and</a:t>
            </a:r>
            <a:r>
              <a:rPr sz="3200" b="1" spc="-20" dirty="0">
                <a:solidFill>
                  <a:srgbClr val="000099"/>
                </a:solidFill>
                <a:latin typeface="Cambria"/>
                <a:cs typeface="Cambria"/>
              </a:rPr>
              <a:t> </a:t>
            </a:r>
            <a:r>
              <a:rPr sz="3200" b="1" spc="-5" dirty="0">
                <a:solidFill>
                  <a:srgbClr val="000099"/>
                </a:solidFill>
                <a:latin typeface="Cambria"/>
                <a:cs typeface="Cambria"/>
              </a:rPr>
              <a:t>Conquer</a:t>
            </a:r>
            <a:endParaRPr sz="3200" dirty="0">
              <a:latin typeface="Cambria"/>
              <a:cs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p:cNvGrpSpPr/>
          <p:nvPr/>
        </p:nvGrpSpPr>
        <p:grpSpPr>
          <a:xfrm>
            <a:off x="1231273" y="1862518"/>
            <a:ext cx="8229600" cy="4678680"/>
            <a:chOff x="1231273" y="1796796"/>
            <a:chExt cx="8229600" cy="4678680"/>
          </a:xfrm>
        </p:grpSpPr>
        <p:sp>
          <p:nvSpPr>
            <p:cNvPr id="17" name="object 17"/>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b="1" spc="-15" dirty="0">
                <a:solidFill>
                  <a:srgbClr val="002060"/>
                </a:solidFill>
                <a:latin typeface="Calibri"/>
                <a:cs typeface="Calibri"/>
              </a:rPr>
              <a:t>Advantages</a:t>
            </a:r>
            <a:r>
              <a:rPr sz="2400" b="1" spc="-20" dirty="0">
                <a:solidFill>
                  <a:srgbClr val="002060"/>
                </a:solidFill>
                <a:latin typeface="Calibri"/>
                <a:cs typeface="Calibri"/>
              </a:rPr>
              <a:t> </a:t>
            </a:r>
            <a:r>
              <a:rPr sz="2400" b="1" spc="-5" dirty="0">
                <a:solidFill>
                  <a:srgbClr val="002060"/>
                </a:solidFill>
                <a:latin typeface="Calibri"/>
                <a:cs typeface="Calibri"/>
              </a:rPr>
              <a:t>and</a:t>
            </a:r>
            <a:r>
              <a:rPr sz="2400" b="1" spc="-10" dirty="0">
                <a:solidFill>
                  <a:srgbClr val="002060"/>
                </a:solidFill>
                <a:latin typeface="Calibri"/>
                <a:cs typeface="Calibri"/>
              </a:rPr>
              <a:t> </a:t>
            </a:r>
            <a:r>
              <a:rPr sz="2400" b="1" spc="-15" dirty="0">
                <a:solidFill>
                  <a:srgbClr val="002060"/>
                </a:solidFill>
                <a:latin typeface="Calibri"/>
                <a:cs typeface="Calibri"/>
              </a:rPr>
              <a:t>Disadvantages</a:t>
            </a:r>
            <a:r>
              <a:rPr lang="en-US" sz="2400" b="1" spc="-15" dirty="0">
                <a:solidFill>
                  <a:srgbClr val="002060"/>
                </a:solidFill>
                <a:latin typeface="Calibri"/>
                <a:cs typeface="Calibri"/>
              </a:rPr>
              <a:t> of Divide &amp; Conquer</a:t>
            </a:r>
            <a:endParaRPr sz="2400" b="1" dirty="0">
              <a:solidFill>
                <a:srgbClr val="002060"/>
              </a:solidFill>
              <a:latin typeface="Calibri"/>
              <a:cs typeface="Calibri"/>
            </a:endParaRPr>
          </a:p>
          <a:p>
            <a:pPr marL="514984" indent="-515620">
              <a:lnSpc>
                <a:spcPct val="100000"/>
              </a:lnSpc>
              <a:spcBef>
                <a:spcPts val="575"/>
              </a:spcBef>
              <a:buAutoNum type="arabicPeriod"/>
              <a:tabLst>
                <a:tab pos="514984" algn="l"/>
                <a:tab pos="515620" algn="l"/>
              </a:tabLst>
            </a:pPr>
            <a:r>
              <a:rPr sz="2400" spc="-5" dirty="0">
                <a:latin typeface="Calibri"/>
                <a:cs typeface="Calibri"/>
              </a:rPr>
              <a:t>Decrease</a:t>
            </a:r>
            <a:r>
              <a:rPr sz="2400" spc="-4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Conquer</a:t>
            </a:r>
            <a:r>
              <a:rPr sz="2400" spc="-15" dirty="0">
                <a:latin typeface="Calibri"/>
                <a:cs typeface="Calibri"/>
              </a:rPr>
              <a:t> </a:t>
            </a:r>
            <a:r>
              <a:rPr sz="2400" spc="-5" dirty="0">
                <a:latin typeface="Calibri"/>
                <a:cs typeface="Calibri"/>
              </a:rPr>
              <a:t>Approach</a:t>
            </a:r>
            <a:endParaRPr lang="en-US" sz="2400" spc="-5" dirty="0">
              <a:latin typeface="Calibri"/>
              <a:cs typeface="Calibri"/>
            </a:endParaRPr>
          </a:p>
          <a:p>
            <a:pPr marL="514984" indent="-515620">
              <a:lnSpc>
                <a:spcPct val="100000"/>
              </a:lnSpc>
              <a:spcBef>
                <a:spcPts val="575"/>
              </a:spcBef>
              <a:buAutoNum type="arabicPeriod"/>
              <a:tabLst>
                <a:tab pos="514984" algn="l"/>
                <a:tab pos="515620" algn="l"/>
              </a:tabLst>
            </a:pPr>
            <a:r>
              <a:rPr lang="en-US" sz="2400" dirty="0"/>
              <a:t>Depth First Search (DFS)</a:t>
            </a:r>
          </a:p>
          <a:p>
            <a:pPr marL="514984" indent="-515620">
              <a:lnSpc>
                <a:spcPct val="100000"/>
              </a:lnSpc>
              <a:spcBef>
                <a:spcPts val="575"/>
              </a:spcBef>
              <a:buAutoNum type="arabicPeriod"/>
              <a:tabLst>
                <a:tab pos="514984" algn="l"/>
                <a:tab pos="515620" algn="l"/>
              </a:tabLst>
            </a:pPr>
            <a:r>
              <a:rPr lang="en-US" sz="2400" dirty="0"/>
              <a:t>Breadth First Search (BFS)</a:t>
            </a:r>
          </a:p>
          <a:p>
            <a:pPr marL="514984" indent="-515620">
              <a:lnSpc>
                <a:spcPct val="100000"/>
              </a:lnSpc>
              <a:spcBef>
                <a:spcPts val="575"/>
              </a:spcBef>
              <a:buAutoNum type="arabicPeriod"/>
              <a:tabLst>
                <a:tab pos="514984" algn="l"/>
                <a:tab pos="515620" algn="l"/>
              </a:tabLst>
            </a:pPr>
            <a:r>
              <a:rPr lang="en-US" sz="2400" dirty="0"/>
              <a:t>Applications of DFS and BFS</a:t>
            </a:r>
            <a:endParaRPr sz="2400" dirty="0">
              <a:latin typeface="Calibri"/>
              <a:cs typeface="Calibri"/>
            </a:endParaRPr>
          </a:p>
          <a:p>
            <a:pPr marL="514984" indent="-515620">
              <a:lnSpc>
                <a:spcPct val="100000"/>
              </a:lnSpc>
              <a:spcBef>
                <a:spcPts val="580"/>
              </a:spcBef>
              <a:buAutoNum type="arabicPeriod"/>
              <a:tabLst>
                <a:tab pos="515620" algn="l"/>
              </a:tabLst>
            </a:pPr>
            <a:r>
              <a:rPr sz="2400" spc="-5" dirty="0">
                <a:latin typeface="Calibri"/>
                <a:cs typeface="Calibri"/>
              </a:rPr>
              <a:t>Algorithm:</a:t>
            </a:r>
            <a:r>
              <a:rPr sz="2400" spc="-50" dirty="0">
                <a:latin typeface="Calibri"/>
                <a:cs typeface="Calibri"/>
              </a:rPr>
              <a:t> </a:t>
            </a:r>
            <a:r>
              <a:rPr sz="2400" spc="-20" dirty="0">
                <a:latin typeface="Calibri"/>
                <a:cs typeface="Calibri"/>
              </a:rPr>
              <a:t>Topological</a:t>
            </a:r>
            <a:r>
              <a:rPr sz="2400" spc="-55" dirty="0">
                <a:latin typeface="Calibri"/>
                <a:cs typeface="Calibri"/>
              </a:rPr>
              <a:t> </a:t>
            </a:r>
            <a:r>
              <a:rPr sz="2400" dirty="0">
                <a:latin typeface="Calibri"/>
                <a:cs typeface="Calibri"/>
              </a:rPr>
              <a:t>Sort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2672" y="659070"/>
            <a:ext cx="8608056" cy="505267"/>
          </a:xfrm>
          <a:prstGeom prst="rect">
            <a:avLst/>
          </a:prstGeom>
        </p:spPr>
        <p:txBody>
          <a:bodyPr vert="horz" wrap="square" lIns="0" tIns="12700" rIns="0" bIns="0" rtlCol="0">
            <a:spAutoFit/>
          </a:bodyPr>
          <a:lstStyle/>
          <a:p>
            <a:pPr marL="12700" marR="5080">
              <a:lnSpc>
                <a:spcPct val="100000"/>
              </a:lnSpc>
              <a:spcBef>
                <a:spcPts val="100"/>
              </a:spcBef>
            </a:pPr>
            <a:r>
              <a:rPr spc="-15" dirty="0"/>
              <a:t>Advantages</a:t>
            </a:r>
            <a:r>
              <a:rPr spc="-20" dirty="0"/>
              <a:t> </a:t>
            </a:r>
            <a:r>
              <a:rPr dirty="0"/>
              <a:t>and</a:t>
            </a:r>
            <a:r>
              <a:rPr spc="15" dirty="0"/>
              <a:t> </a:t>
            </a:r>
            <a:r>
              <a:rPr spc="-15" dirty="0"/>
              <a:t>Disadvantages</a:t>
            </a:r>
            <a:r>
              <a:rPr spc="10" dirty="0"/>
              <a:t> </a:t>
            </a:r>
            <a:r>
              <a:rPr dirty="0"/>
              <a:t>of</a:t>
            </a:r>
            <a:r>
              <a:rPr spc="-5" dirty="0"/>
              <a:t> Divide</a:t>
            </a:r>
            <a:r>
              <a:rPr spc="5" dirty="0"/>
              <a:t> </a:t>
            </a:r>
            <a:r>
              <a:rPr dirty="0"/>
              <a:t>&amp; </a:t>
            </a:r>
            <a:r>
              <a:rPr spc="-710" dirty="0"/>
              <a:t> </a:t>
            </a:r>
            <a:r>
              <a:rPr spc="-5" dirty="0"/>
              <a:t>Conquer</a:t>
            </a:r>
          </a:p>
        </p:txBody>
      </p:sp>
      <p:sp>
        <p:nvSpPr>
          <p:cNvPr id="3" name="object 3"/>
          <p:cNvSpPr/>
          <p:nvPr/>
        </p:nvSpPr>
        <p:spPr>
          <a:xfrm>
            <a:off x="735342" y="3778250"/>
            <a:ext cx="9144000" cy="3429000"/>
          </a:xfrm>
          <a:custGeom>
            <a:avLst/>
            <a:gdLst/>
            <a:ahLst/>
            <a:cxnLst/>
            <a:rect l="l" t="t" r="r" b="b"/>
            <a:pathLst>
              <a:path w="9144000" h="3429000">
                <a:moveTo>
                  <a:pt x="0" y="0"/>
                </a:moveTo>
                <a:lnTo>
                  <a:pt x="0" y="3428999"/>
                </a:lnTo>
                <a:lnTo>
                  <a:pt x="9143999" y="3428999"/>
                </a:lnTo>
                <a:lnTo>
                  <a:pt x="9143999" y="0"/>
                </a:lnTo>
                <a:lnTo>
                  <a:pt x="0" y="0"/>
                </a:lnTo>
                <a:close/>
              </a:path>
            </a:pathLst>
          </a:custGeom>
          <a:solidFill>
            <a:srgbClr val="FFFFFF"/>
          </a:solidFill>
        </p:spPr>
        <p:txBody>
          <a:bodyPr wrap="square" lIns="0" tIns="0" rIns="0" bIns="0" rtlCol="0"/>
          <a:lstStyle/>
          <a:p>
            <a:endParaRPr/>
          </a:p>
        </p:txBody>
      </p:sp>
      <p:sp>
        <p:nvSpPr>
          <p:cNvPr id="4" name="object 4"/>
          <p:cNvSpPr txBox="1"/>
          <p:nvPr/>
        </p:nvSpPr>
        <p:spPr>
          <a:xfrm>
            <a:off x="1310017" y="1810003"/>
            <a:ext cx="7994650" cy="4582160"/>
          </a:xfrm>
          <a:prstGeom prst="rect">
            <a:avLst/>
          </a:prstGeom>
        </p:spPr>
        <p:txBody>
          <a:bodyPr vert="horz" wrap="square" lIns="0" tIns="12700" rIns="0" bIns="0" rtlCol="0">
            <a:spAutoFit/>
          </a:bodyPr>
          <a:lstStyle/>
          <a:p>
            <a:pPr marL="354965" marR="68580" indent="-342900" algn="just">
              <a:lnSpc>
                <a:spcPct val="100000"/>
              </a:lnSpc>
              <a:spcBef>
                <a:spcPts val="100"/>
              </a:spcBef>
              <a:buFont typeface="Wingdings"/>
              <a:buChar char=""/>
              <a:tabLst>
                <a:tab pos="355600" algn="l"/>
              </a:tabLst>
            </a:pPr>
            <a:r>
              <a:rPr sz="2400" b="1" spc="-15" dirty="0">
                <a:latin typeface="Calibri"/>
                <a:cs typeface="Calibri"/>
              </a:rPr>
              <a:t>Parallelism:</a:t>
            </a:r>
            <a:r>
              <a:rPr sz="2400" b="1" spc="-30" dirty="0">
                <a:latin typeface="Calibri"/>
                <a:cs typeface="Calibri"/>
              </a:rPr>
              <a:t> </a:t>
            </a:r>
            <a:r>
              <a:rPr sz="2400" spc="-5" dirty="0">
                <a:latin typeface="Calibri"/>
                <a:cs typeface="Calibri"/>
              </a:rPr>
              <a:t>Divide</a:t>
            </a:r>
            <a:r>
              <a:rPr sz="2400" spc="20" dirty="0">
                <a:latin typeface="Calibri"/>
                <a:cs typeface="Calibri"/>
              </a:rPr>
              <a:t> </a:t>
            </a:r>
            <a:r>
              <a:rPr sz="2400" spc="-5" dirty="0">
                <a:latin typeface="Calibri"/>
                <a:cs typeface="Calibri"/>
              </a:rPr>
              <a:t>and</a:t>
            </a:r>
            <a:r>
              <a:rPr sz="2400" dirty="0">
                <a:latin typeface="Calibri"/>
                <a:cs typeface="Calibri"/>
              </a:rPr>
              <a:t> </a:t>
            </a:r>
            <a:r>
              <a:rPr sz="2400" spc="-10" dirty="0">
                <a:latin typeface="Calibri"/>
                <a:cs typeface="Calibri"/>
              </a:rPr>
              <a:t>conquer</a:t>
            </a:r>
            <a:r>
              <a:rPr sz="2400" spc="5" dirty="0">
                <a:latin typeface="Calibri"/>
                <a:cs typeface="Calibri"/>
              </a:rPr>
              <a:t> </a:t>
            </a:r>
            <a:r>
              <a:rPr sz="2400" spc="-5" dirty="0">
                <a:latin typeface="Calibri"/>
                <a:cs typeface="Calibri"/>
              </a:rPr>
              <a:t>algorithms</a:t>
            </a:r>
            <a:r>
              <a:rPr sz="2400" spc="-25" dirty="0">
                <a:latin typeface="Calibri"/>
                <a:cs typeface="Calibri"/>
              </a:rPr>
              <a:t> </a:t>
            </a:r>
            <a:r>
              <a:rPr sz="2400" spc="-10" dirty="0">
                <a:latin typeface="Calibri"/>
                <a:cs typeface="Calibri"/>
              </a:rPr>
              <a:t>tend </a:t>
            </a:r>
            <a:r>
              <a:rPr sz="2400" spc="-15" dirty="0">
                <a:latin typeface="Calibri"/>
                <a:cs typeface="Calibri"/>
              </a:rPr>
              <a:t>to</a:t>
            </a:r>
            <a:r>
              <a:rPr sz="2400" spc="-5" dirty="0">
                <a:latin typeface="Calibri"/>
                <a:cs typeface="Calibri"/>
              </a:rPr>
              <a:t> </a:t>
            </a:r>
            <a:r>
              <a:rPr sz="2400" spc="-20" dirty="0">
                <a:latin typeface="Calibri"/>
                <a:cs typeface="Calibri"/>
              </a:rPr>
              <a:t>have</a:t>
            </a:r>
            <a:r>
              <a:rPr sz="2400" spc="10" dirty="0">
                <a:latin typeface="Calibri"/>
                <a:cs typeface="Calibri"/>
              </a:rPr>
              <a:t> </a:t>
            </a:r>
            <a:r>
              <a:rPr sz="2400" dirty="0">
                <a:latin typeface="Calibri"/>
                <a:cs typeface="Calibri"/>
              </a:rPr>
              <a:t>a </a:t>
            </a:r>
            <a:r>
              <a:rPr sz="2400" spc="-5" dirty="0">
                <a:latin typeface="Calibri"/>
                <a:cs typeface="Calibri"/>
              </a:rPr>
              <a:t>lot </a:t>
            </a:r>
            <a:r>
              <a:rPr sz="2400" spc="-525" dirty="0">
                <a:latin typeface="Calibri"/>
                <a:cs typeface="Calibri"/>
              </a:rPr>
              <a:t> </a:t>
            </a:r>
            <a:r>
              <a:rPr sz="2400" spc="-5" dirty="0">
                <a:latin typeface="Calibri"/>
                <a:cs typeface="Calibri"/>
              </a:rPr>
              <a:t>of</a:t>
            </a:r>
            <a:r>
              <a:rPr sz="2400" spc="-20" dirty="0">
                <a:latin typeface="Calibri"/>
                <a:cs typeface="Calibri"/>
              </a:rPr>
              <a:t> </a:t>
            </a:r>
            <a:r>
              <a:rPr sz="2400" spc="-10" dirty="0">
                <a:latin typeface="Calibri"/>
                <a:cs typeface="Calibri"/>
              </a:rPr>
              <a:t>inherent</a:t>
            </a:r>
            <a:r>
              <a:rPr sz="2400" spc="5" dirty="0">
                <a:latin typeface="Calibri"/>
                <a:cs typeface="Calibri"/>
              </a:rPr>
              <a:t> </a:t>
            </a:r>
            <a:r>
              <a:rPr sz="2400" spc="-5" dirty="0">
                <a:latin typeface="Calibri"/>
                <a:cs typeface="Calibri"/>
              </a:rPr>
              <a:t>parallelism.</a:t>
            </a:r>
            <a:endParaRPr sz="2400" dirty="0">
              <a:latin typeface="Calibri"/>
              <a:cs typeface="Calibri"/>
            </a:endParaRPr>
          </a:p>
          <a:p>
            <a:pPr marL="354965" marR="260985" indent="-342900" algn="just">
              <a:lnSpc>
                <a:spcPct val="100000"/>
              </a:lnSpc>
              <a:spcBef>
                <a:spcPts val="1200"/>
              </a:spcBef>
              <a:buFont typeface="Wingdings"/>
              <a:buChar char=""/>
              <a:tabLst>
                <a:tab pos="355600" algn="l"/>
                <a:tab pos="3025140" algn="l"/>
              </a:tabLst>
            </a:pPr>
            <a:r>
              <a:rPr sz="2400" b="1" spc="-5" dirty="0">
                <a:latin typeface="Calibri"/>
                <a:cs typeface="Calibri"/>
              </a:rPr>
              <a:t>Cache</a:t>
            </a:r>
            <a:r>
              <a:rPr sz="2400" b="1" dirty="0">
                <a:latin typeface="Calibri"/>
                <a:cs typeface="Calibri"/>
              </a:rPr>
              <a:t> </a:t>
            </a:r>
            <a:r>
              <a:rPr sz="2400" b="1" spc="-10" dirty="0">
                <a:latin typeface="Calibri"/>
                <a:cs typeface="Calibri"/>
              </a:rPr>
              <a:t>Performance:</a:t>
            </a:r>
            <a:r>
              <a:rPr sz="2400" spc="-10" dirty="0">
                <a:latin typeface="Times New Roman"/>
                <a:cs typeface="Times New Roman"/>
              </a:rPr>
              <a:t>	</a:t>
            </a:r>
            <a:r>
              <a:rPr sz="2400" spc="-5" dirty="0">
                <a:latin typeface="Calibri"/>
                <a:cs typeface="Calibri"/>
              </a:rPr>
              <a:t>Once </a:t>
            </a:r>
            <a:r>
              <a:rPr sz="2400" dirty="0">
                <a:latin typeface="Calibri"/>
                <a:cs typeface="Calibri"/>
              </a:rPr>
              <a:t>a </a:t>
            </a:r>
            <a:r>
              <a:rPr sz="2400" spc="-10" dirty="0">
                <a:latin typeface="Calibri"/>
                <a:cs typeface="Calibri"/>
              </a:rPr>
              <a:t>sub-problem </a:t>
            </a:r>
            <a:r>
              <a:rPr sz="2400" spc="-5" dirty="0">
                <a:latin typeface="Calibri"/>
                <a:cs typeface="Calibri"/>
              </a:rPr>
              <a:t>fits </a:t>
            </a:r>
            <a:r>
              <a:rPr sz="2400" dirty="0">
                <a:latin typeface="Calibri"/>
                <a:cs typeface="Calibri"/>
              </a:rPr>
              <a:t>in the </a:t>
            </a:r>
            <a:r>
              <a:rPr sz="2400" spc="-5" dirty="0">
                <a:latin typeface="Calibri"/>
                <a:cs typeface="Calibri"/>
              </a:rPr>
              <a:t>cache, </a:t>
            </a:r>
            <a:r>
              <a:rPr sz="2400" dirty="0">
                <a:latin typeface="Calibri"/>
                <a:cs typeface="Calibri"/>
              </a:rPr>
              <a:t> the</a:t>
            </a:r>
            <a:r>
              <a:rPr sz="2400" spc="-15" dirty="0">
                <a:latin typeface="Calibri"/>
                <a:cs typeface="Calibri"/>
              </a:rPr>
              <a:t> standard recursive</a:t>
            </a:r>
            <a:r>
              <a:rPr sz="2400" spc="-10" dirty="0">
                <a:latin typeface="Calibri"/>
                <a:cs typeface="Calibri"/>
              </a:rPr>
              <a:t> </a:t>
            </a:r>
            <a:r>
              <a:rPr sz="2400" spc="-5" dirty="0">
                <a:latin typeface="Calibri"/>
                <a:cs typeface="Calibri"/>
              </a:rPr>
              <a:t>solution</a:t>
            </a:r>
            <a:r>
              <a:rPr sz="2400" spc="10" dirty="0">
                <a:latin typeface="Calibri"/>
                <a:cs typeface="Calibri"/>
              </a:rPr>
              <a:t> </a:t>
            </a:r>
            <a:r>
              <a:rPr sz="2400" spc="-10" dirty="0">
                <a:latin typeface="Calibri"/>
                <a:cs typeface="Calibri"/>
              </a:rPr>
              <a:t>reuses</a:t>
            </a:r>
            <a:r>
              <a:rPr sz="2400" spc="-5" dirty="0">
                <a:latin typeface="Calibri"/>
                <a:cs typeface="Calibri"/>
              </a:rPr>
              <a:t> </a:t>
            </a:r>
            <a:r>
              <a:rPr sz="2400" dirty="0">
                <a:latin typeface="Calibri"/>
                <a:cs typeface="Calibri"/>
              </a:rPr>
              <a:t>the </a:t>
            </a:r>
            <a:r>
              <a:rPr sz="2400" spc="-5" dirty="0">
                <a:latin typeface="Calibri"/>
                <a:cs typeface="Calibri"/>
              </a:rPr>
              <a:t>cached</a:t>
            </a:r>
            <a:r>
              <a:rPr sz="2400" spc="-15" dirty="0">
                <a:latin typeface="Calibri"/>
                <a:cs typeface="Calibri"/>
              </a:rPr>
              <a:t> data</a:t>
            </a:r>
            <a:r>
              <a:rPr sz="2400" spc="-10" dirty="0">
                <a:latin typeface="Calibri"/>
                <a:cs typeface="Calibri"/>
              </a:rPr>
              <a:t> until </a:t>
            </a:r>
            <a:r>
              <a:rPr sz="2400" spc="-525" dirty="0">
                <a:latin typeface="Calibri"/>
                <a:cs typeface="Calibri"/>
              </a:rPr>
              <a:t> </a:t>
            </a:r>
            <a:r>
              <a:rPr sz="2400" dirty="0">
                <a:latin typeface="Calibri"/>
                <a:cs typeface="Calibri"/>
              </a:rPr>
              <a:t>the</a:t>
            </a:r>
            <a:r>
              <a:rPr sz="2400" spc="-15" dirty="0">
                <a:latin typeface="Calibri"/>
                <a:cs typeface="Calibri"/>
              </a:rPr>
              <a:t> </a:t>
            </a:r>
            <a:r>
              <a:rPr sz="2400" spc="-10" dirty="0">
                <a:latin typeface="Calibri"/>
                <a:cs typeface="Calibri"/>
              </a:rPr>
              <a:t>sub-problem</a:t>
            </a:r>
            <a:r>
              <a:rPr sz="2400" dirty="0">
                <a:latin typeface="Calibri"/>
                <a:cs typeface="Calibri"/>
              </a:rPr>
              <a:t> </a:t>
            </a:r>
            <a:r>
              <a:rPr sz="2400" spc="-5" dirty="0">
                <a:latin typeface="Calibri"/>
                <a:cs typeface="Calibri"/>
              </a:rPr>
              <a:t>has</a:t>
            </a:r>
            <a:r>
              <a:rPr sz="2400" spc="-10" dirty="0">
                <a:latin typeface="Calibri"/>
                <a:cs typeface="Calibri"/>
              </a:rPr>
              <a:t> </a:t>
            </a:r>
            <a:r>
              <a:rPr sz="2400" dirty="0">
                <a:latin typeface="Calibri"/>
                <a:cs typeface="Calibri"/>
              </a:rPr>
              <a:t>been</a:t>
            </a:r>
            <a:r>
              <a:rPr sz="2400" spc="-5" dirty="0">
                <a:latin typeface="Calibri"/>
                <a:cs typeface="Calibri"/>
              </a:rPr>
              <a:t> </a:t>
            </a:r>
            <a:r>
              <a:rPr sz="2400" spc="-10" dirty="0">
                <a:latin typeface="Calibri"/>
                <a:cs typeface="Calibri"/>
              </a:rPr>
              <a:t>completely</a:t>
            </a:r>
            <a:r>
              <a:rPr sz="2400" spc="-25" dirty="0">
                <a:latin typeface="Calibri"/>
                <a:cs typeface="Calibri"/>
              </a:rPr>
              <a:t> </a:t>
            </a:r>
            <a:r>
              <a:rPr sz="2400" spc="-10" dirty="0">
                <a:latin typeface="Calibri"/>
                <a:cs typeface="Calibri"/>
              </a:rPr>
              <a:t>solved.</a:t>
            </a:r>
            <a:endParaRPr sz="2400" dirty="0">
              <a:latin typeface="Calibri"/>
              <a:cs typeface="Calibri"/>
            </a:endParaRPr>
          </a:p>
          <a:p>
            <a:pPr marL="354965" marR="1001394" indent="-342900" algn="just">
              <a:lnSpc>
                <a:spcPct val="100000"/>
              </a:lnSpc>
              <a:spcBef>
                <a:spcPts val="1200"/>
              </a:spcBef>
              <a:buFont typeface="Wingdings"/>
              <a:buChar char=""/>
              <a:tabLst>
                <a:tab pos="355600" algn="l"/>
              </a:tabLst>
            </a:pPr>
            <a:r>
              <a:rPr sz="2400" spc="-5" dirty="0">
                <a:latin typeface="Calibri"/>
                <a:cs typeface="Calibri"/>
              </a:rPr>
              <a:t>It </a:t>
            </a:r>
            <a:r>
              <a:rPr sz="2400" spc="-10" dirty="0">
                <a:latin typeface="Calibri"/>
                <a:cs typeface="Calibri"/>
              </a:rPr>
              <a:t>allows </a:t>
            </a:r>
            <a:r>
              <a:rPr sz="2400" spc="-5" dirty="0">
                <a:latin typeface="Calibri"/>
                <a:cs typeface="Calibri"/>
              </a:rPr>
              <a:t>solving </a:t>
            </a:r>
            <a:r>
              <a:rPr sz="2400" b="1" spc="-5" dirty="0">
                <a:latin typeface="Calibri"/>
                <a:cs typeface="Calibri"/>
              </a:rPr>
              <a:t>difficult </a:t>
            </a:r>
            <a:r>
              <a:rPr sz="2400" spc="-5" dirty="0">
                <a:latin typeface="Calibri"/>
                <a:cs typeface="Calibri"/>
              </a:rPr>
              <a:t>and </a:t>
            </a:r>
            <a:r>
              <a:rPr sz="2400" spc="-10" dirty="0">
                <a:latin typeface="Calibri"/>
                <a:cs typeface="Calibri"/>
              </a:rPr>
              <a:t>often </a:t>
            </a:r>
            <a:r>
              <a:rPr sz="2400" spc="-5" dirty="0">
                <a:latin typeface="Calibri"/>
                <a:cs typeface="Calibri"/>
              </a:rPr>
              <a:t>impossible looking </a:t>
            </a:r>
            <a:r>
              <a:rPr sz="2400" spc="-530" dirty="0">
                <a:latin typeface="Calibri"/>
                <a:cs typeface="Calibri"/>
              </a:rPr>
              <a:t> </a:t>
            </a:r>
            <a:r>
              <a:rPr sz="2400" spc="-10" dirty="0">
                <a:latin typeface="Calibri"/>
                <a:cs typeface="Calibri"/>
              </a:rPr>
              <a:t>problems</a:t>
            </a:r>
            <a:r>
              <a:rPr sz="2400" spc="-35" dirty="0">
                <a:latin typeface="Calibri"/>
                <a:cs typeface="Calibri"/>
              </a:rPr>
              <a:t> </a:t>
            </a:r>
            <a:r>
              <a:rPr sz="2400" spc="-20" dirty="0">
                <a:latin typeface="Calibri"/>
                <a:cs typeface="Calibri"/>
              </a:rPr>
              <a:t>like</a:t>
            </a:r>
            <a:r>
              <a:rPr sz="2400" spc="-15" dirty="0">
                <a:latin typeface="Calibri"/>
                <a:cs typeface="Calibri"/>
              </a:rPr>
              <a:t> </a:t>
            </a:r>
            <a:r>
              <a:rPr sz="2400" dirty="0">
                <a:latin typeface="Calibri"/>
                <a:cs typeface="Calibri"/>
              </a:rPr>
              <a:t>the</a:t>
            </a:r>
            <a:r>
              <a:rPr sz="2400" spc="-5" dirty="0">
                <a:latin typeface="Calibri"/>
                <a:cs typeface="Calibri"/>
              </a:rPr>
              <a:t> </a:t>
            </a:r>
            <a:r>
              <a:rPr sz="2400" spc="-55" dirty="0">
                <a:latin typeface="Calibri"/>
                <a:cs typeface="Calibri"/>
              </a:rPr>
              <a:t>Tower</a:t>
            </a:r>
            <a:r>
              <a:rPr sz="2400" spc="15" dirty="0">
                <a:latin typeface="Calibri"/>
                <a:cs typeface="Calibri"/>
              </a:rPr>
              <a:t> </a:t>
            </a:r>
            <a:r>
              <a:rPr sz="2400" spc="-5" dirty="0">
                <a:latin typeface="Calibri"/>
                <a:cs typeface="Calibri"/>
              </a:rPr>
              <a:t>of</a:t>
            </a:r>
            <a:r>
              <a:rPr sz="2400" spc="-10" dirty="0">
                <a:latin typeface="Calibri"/>
                <a:cs typeface="Calibri"/>
              </a:rPr>
              <a:t> </a:t>
            </a:r>
            <a:r>
              <a:rPr sz="2400" spc="-5" dirty="0">
                <a:latin typeface="Calibri"/>
                <a:cs typeface="Calibri"/>
              </a:rPr>
              <a:t>Hanoi</a:t>
            </a:r>
            <a:endParaRPr sz="2400" dirty="0">
              <a:latin typeface="Calibri"/>
              <a:cs typeface="Calibri"/>
            </a:endParaRPr>
          </a:p>
          <a:p>
            <a:pPr marL="12700" algn="just">
              <a:lnSpc>
                <a:spcPct val="100000"/>
              </a:lnSpc>
              <a:spcBef>
                <a:spcPts val="1200"/>
              </a:spcBef>
              <a:tabLst>
                <a:tab pos="354965" algn="l"/>
              </a:tabLst>
            </a:pPr>
            <a:r>
              <a:rPr sz="2400" dirty="0">
                <a:latin typeface="Calibri"/>
                <a:cs typeface="Calibri"/>
              </a:rPr>
              <a:t>X</a:t>
            </a:r>
            <a:r>
              <a:rPr sz="2400" dirty="0">
                <a:latin typeface="Times New Roman"/>
                <a:cs typeface="Times New Roman"/>
              </a:rPr>
              <a:t>	</a:t>
            </a:r>
            <a:r>
              <a:rPr sz="2400" spc="-10" dirty="0">
                <a:latin typeface="Calibri"/>
                <a:cs typeface="Calibri"/>
              </a:rPr>
              <a:t>Recursion</a:t>
            </a:r>
            <a:r>
              <a:rPr sz="2400" spc="-55" dirty="0">
                <a:latin typeface="Calibri"/>
                <a:cs typeface="Calibri"/>
              </a:rPr>
              <a:t> </a:t>
            </a:r>
            <a:r>
              <a:rPr sz="2400" dirty="0">
                <a:latin typeface="Calibri"/>
                <a:cs typeface="Calibri"/>
              </a:rPr>
              <a:t>is</a:t>
            </a:r>
            <a:r>
              <a:rPr sz="2400" spc="-20" dirty="0">
                <a:latin typeface="Calibri"/>
                <a:cs typeface="Calibri"/>
              </a:rPr>
              <a:t> </a:t>
            </a:r>
            <a:r>
              <a:rPr sz="2400" spc="-10" dirty="0">
                <a:latin typeface="Calibri"/>
                <a:cs typeface="Calibri"/>
              </a:rPr>
              <a:t>slow</a:t>
            </a:r>
            <a:endParaRPr sz="2400" dirty="0">
              <a:latin typeface="Calibri"/>
              <a:cs typeface="Calibri"/>
            </a:endParaRPr>
          </a:p>
          <a:p>
            <a:pPr marL="756285" marR="5080" indent="-287020" algn="just">
              <a:lnSpc>
                <a:spcPct val="100000"/>
              </a:lnSpc>
              <a:spcBef>
                <a:spcPts val="600"/>
              </a:spcBef>
            </a:pPr>
            <a:r>
              <a:rPr sz="2400" spc="-5" dirty="0">
                <a:latin typeface="Arial"/>
                <a:cs typeface="Arial"/>
              </a:rPr>
              <a:t>–</a:t>
            </a:r>
            <a:r>
              <a:rPr sz="2400" dirty="0">
                <a:latin typeface="Arial"/>
                <a:cs typeface="Arial"/>
              </a:rPr>
              <a:t> </a:t>
            </a:r>
            <a:r>
              <a:rPr sz="2400" spc="-5" dirty="0">
                <a:latin typeface="Calibri"/>
                <a:cs typeface="Calibri"/>
              </a:rPr>
              <a:t>sometimes </a:t>
            </a:r>
            <a:r>
              <a:rPr sz="2400" dirty="0">
                <a:latin typeface="Calibri"/>
                <a:cs typeface="Calibri"/>
              </a:rPr>
              <a:t>it </a:t>
            </a:r>
            <a:r>
              <a:rPr sz="2400" spc="-10" dirty="0">
                <a:latin typeface="Calibri"/>
                <a:cs typeface="Calibri"/>
              </a:rPr>
              <a:t>can become </a:t>
            </a:r>
            <a:r>
              <a:rPr sz="2400" spc="-15" dirty="0">
                <a:latin typeface="Calibri"/>
                <a:cs typeface="Calibri"/>
              </a:rPr>
              <a:t>more </a:t>
            </a:r>
            <a:r>
              <a:rPr sz="2400" b="1" spc="-10" dirty="0">
                <a:latin typeface="Calibri"/>
                <a:cs typeface="Calibri"/>
              </a:rPr>
              <a:t>complicated </a:t>
            </a:r>
            <a:r>
              <a:rPr sz="2400" b="1" spc="-5" dirty="0">
                <a:latin typeface="Calibri"/>
                <a:cs typeface="Calibri"/>
              </a:rPr>
              <a:t>than </a:t>
            </a:r>
            <a:r>
              <a:rPr sz="2400" b="1" dirty="0">
                <a:latin typeface="Calibri"/>
                <a:cs typeface="Calibri"/>
              </a:rPr>
              <a:t>a </a:t>
            </a:r>
            <a:r>
              <a:rPr sz="2400" b="1" spc="-5" dirty="0">
                <a:latin typeface="Calibri"/>
                <a:cs typeface="Calibri"/>
              </a:rPr>
              <a:t>basic </a:t>
            </a:r>
            <a:r>
              <a:rPr sz="2400" b="1" dirty="0">
                <a:latin typeface="Calibri"/>
                <a:cs typeface="Calibri"/>
              </a:rPr>
              <a:t> </a:t>
            </a:r>
            <a:r>
              <a:rPr sz="2400" b="1" spc="-20" dirty="0">
                <a:latin typeface="Calibri"/>
                <a:cs typeface="Calibri"/>
              </a:rPr>
              <a:t>iterative </a:t>
            </a:r>
            <a:r>
              <a:rPr sz="2400" b="1" spc="-5" dirty="0">
                <a:latin typeface="Calibri"/>
                <a:cs typeface="Calibri"/>
              </a:rPr>
              <a:t>approach</a:t>
            </a:r>
            <a:r>
              <a:rPr sz="2400" spc="-5" dirty="0">
                <a:latin typeface="Calibri"/>
                <a:cs typeface="Calibri"/>
              </a:rPr>
              <a:t>, </a:t>
            </a:r>
            <a:r>
              <a:rPr sz="2400" dirty="0">
                <a:latin typeface="Calibri"/>
                <a:cs typeface="Calibri"/>
              </a:rPr>
              <a:t>the </a:t>
            </a:r>
            <a:r>
              <a:rPr sz="2400" spc="-5" dirty="0">
                <a:latin typeface="Calibri"/>
                <a:cs typeface="Calibri"/>
              </a:rPr>
              <a:t>same sub </a:t>
            </a:r>
            <a:r>
              <a:rPr sz="2400" spc="-10" dirty="0">
                <a:latin typeface="Calibri"/>
                <a:cs typeface="Calibri"/>
              </a:rPr>
              <a:t>problem can </a:t>
            </a:r>
            <a:r>
              <a:rPr sz="2400" spc="-5" dirty="0">
                <a:latin typeface="Calibri"/>
                <a:cs typeface="Calibri"/>
              </a:rPr>
              <a:t>occur </a:t>
            </a:r>
            <a:r>
              <a:rPr sz="2400" spc="-15" dirty="0">
                <a:latin typeface="Calibri"/>
                <a:cs typeface="Calibri"/>
              </a:rPr>
              <a:t>many </a:t>
            </a:r>
            <a:r>
              <a:rPr sz="2400" spc="-530" dirty="0">
                <a:latin typeface="Calibri"/>
                <a:cs typeface="Calibri"/>
              </a:rPr>
              <a:t> </a:t>
            </a:r>
            <a:r>
              <a:rPr sz="2400" dirty="0">
                <a:latin typeface="Calibri"/>
                <a:cs typeface="Calibri"/>
              </a:rPr>
              <a:t>times.</a:t>
            </a:r>
            <a:r>
              <a:rPr sz="2400" spc="-35" dirty="0">
                <a:latin typeface="Calibri"/>
                <a:cs typeface="Calibri"/>
              </a:rPr>
              <a:t> </a:t>
            </a:r>
            <a:r>
              <a:rPr sz="2400" spc="-5" dirty="0">
                <a:latin typeface="Calibri"/>
                <a:cs typeface="Calibri"/>
              </a:rPr>
              <a:t>It</a:t>
            </a:r>
            <a:r>
              <a:rPr sz="2400" spc="-20" dirty="0">
                <a:latin typeface="Calibri"/>
                <a:cs typeface="Calibri"/>
              </a:rPr>
              <a:t> </a:t>
            </a:r>
            <a:r>
              <a:rPr sz="2400" dirty="0">
                <a:latin typeface="Calibri"/>
                <a:cs typeface="Calibri"/>
              </a:rPr>
              <a:t>is</a:t>
            </a:r>
            <a:r>
              <a:rPr sz="2400" spc="-10" dirty="0">
                <a:latin typeface="Calibri"/>
                <a:cs typeface="Calibri"/>
              </a:rPr>
              <a:t> solved</a:t>
            </a:r>
            <a:r>
              <a:rPr sz="2400" spc="10" dirty="0">
                <a:latin typeface="Calibri"/>
                <a:cs typeface="Calibri"/>
              </a:rPr>
              <a:t> </a:t>
            </a:r>
            <a:r>
              <a:rPr sz="2400" spc="-10" dirty="0">
                <a:latin typeface="Calibri"/>
                <a:cs typeface="Calibri"/>
              </a:rPr>
              <a:t>again.</a:t>
            </a:r>
            <a:endParaRPr sz="24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FC2A6-1D98-6EBC-9BDF-AB0D07AAF27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502EEE8-8D27-2982-72E1-7F9CE7ED5E0D}"/>
              </a:ext>
            </a:extLst>
          </p:cNvPr>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a:extLst>
              <a:ext uri="{FF2B5EF4-FFF2-40B4-BE49-F238E27FC236}">
                <a16:creationId xmlns:a16="http://schemas.microsoft.com/office/drawing/2014/main" id="{9A5893BF-7037-0700-F853-369CF56D51F3}"/>
              </a:ext>
            </a:extLst>
          </p:cNvPr>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a:extLst>
              <a:ext uri="{FF2B5EF4-FFF2-40B4-BE49-F238E27FC236}">
                <a16:creationId xmlns:a16="http://schemas.microsoft.com/office/drawing/2014/main" id="{99325688-384B-5B4A-43FC-9965E1E123F8}"/>
              </a:ext>
            </a:extLst>
          </p:cNvPr>
          <p:cNvGrpSpPr/>
          <p:nvPr/>
        </p:nvGrpSpPr>
        <p:grpSpPr>
          <a:xfrm>
            <a:off x="1231273" y="1862518"/>
            <a:ext cx="8229600" cy="4678680"/>
            <a:chOff x="1231273" y="1796796"/>
            <a:chExt cx="8229600" cy="4678680"/>
          </a:xfrm>
        </p:grpSpPr>
        <p:sp>
          <p:nvSpPr>
            <p:cNvPr id="17" name="object 17">
              <a:extLst>
                <a:ext uri="{FF2B5EF4-FFF2-40B4-BE49-F238E27FC236}">
                  <a16:creationId xmlns:a16="http://schemas.microsoft.com/office/drawing/2014/main" id="{9D5F4875-ACAF-2A23-DAA9-6B8FC22F3A58}"/>
                </a:ext>
              </a:extLst>
            </p:cNvPr>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a:extLst>
                <a:ext uri="{FF2B5EF4-FFF2-40B4-BE49-F238E27FC236}">
                  <a16:creationId xmlns:a16="http://schemas.microsoft.com/office/drawing/2014/main" id="{36C01865-C9B2-213F-582B-42FF9BF1BAD9}"/>
                </a:ext>
              </a:extLst>
            </p:cNvPr>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a:extLst>
              <a:ext uri="{FF2B5EF4-FFF2-40B4-BE49-F238E27FC236}">
                <a16:creationId xmlns:a16="http://schemas.microsoft.com/office/drawing/2014/main" id="{6E22977F-EB89-210A-8546-F1F92B20B0DD}"/>
              </a:ext>
            </a:extLst>
          </p:cNvPr>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spc="-15" dirty="0">
                <a:latin typeface="Calibri"/>
                <a:cs typeface="Calibri"/>
              </a:rPr>
              <a:t>Advantages</a:t>
            </a:r>
            <a:r>
              <a:rPr sz="2400" spc="-20" dirty="0">
                <a:latin typeface="Calibri"/>
                <a:cs typeface="Calibri"/>
              </a:rPr>
              <a:t> </a:t>
            </a:r>
            <a:r>
              <a:rPr sz="2400" spc="-5" dirty="0">
                <a:latin typeface="Calibri"/>
                <a:cs typeface="Calibri"/>
              </a:rPr>
              <a:t>and</a:t>
            </a:r>
            <a:r>
              <a:rPr sz="2400" spc="-10" dirty="0">
                <a:latin typeface="Calibri"/>
                <a:cs typeface="Calibri"/>
              </a:rPr>
              <a:t> </a:t>
            </a:r>
            <a:r>
              <a:rPr sz="2400" spc="-15" dirty="0">
                <a:latin typeface="Calibri"/>
                <a:cs typeface="Calibri"/>
              </a:rPr>
              <a:t>Disadvantages</a:t>
            </a:r>
            <a:r>
              <a:rPr lang="en-US" sz="2400" spc="-15" dirty="0">
                <a:latin typeface="Calibri"/>
                <a:cs typeface="Calibri"/>
              </a:rPr>
              <a:t> of Divide &amp; Conquer</a:t>
            </a:r>
            <a:endParaRPr sz="2400" dirty="0">
              <a:latin typeface="Calibri"/>
              <a:cs typeface="Calibri"/>
            </a:endParaRPr>
          </a:p>
          <a:p>
            <a:pPr marL="514984" indent="-515620">
              <a:lnSpc>
                <a:spcPct val="100000"/>
              </a:lnSpc>
              <a:spcBef>
                <a:spcPts val="575"/>
              </a:spcBef>
              <a:buAutoNum type="arabicPeriod"/>
              <a:tabLst>
                <a:tab pos="514984" algn="l"/>
                <a:tab pos="515620" algn="l"/>
              </a:tabLst>
            </a:pPr>
            <a:r>
              <a:rPr sz="2400" b="1" spc="-5" dirty="0">
                <a:solidFill>
                  <a:srgbClr val="002060"/>
                </a:solidFill>
                <a:latin typeface="Calibri"/>
                <a:cs typeface="Calibri"/>
              </a:rPr>
              <a:t>Decrease</a:t>
            </a:r>
            <a:r>
              <a:rPr sz="2400" b="1" spc="-40" dirty="0">
                <a:solidFill>
                  <a:srgbClr val="002060"/>
                </a:solidFill>
                <a:latin typeface="Calibri"/>
                <a:cs typeface="Calibri"/>
              </a:rPr>
              <a:t> </a:t>
            </a:r>
            <a:r>
              <a:rPr sz="2400" b="1" spc="-5" dirty="0">
                <a:solidFill>
                  <a:srgbClr val="002060"/>
                </a:solidFill>
                <a:latin typeface="Calibri"/>
                <a:cs typeface="Calibri"/>
              </a:rPr>
              <a:t>and</a:t>
            </a:r>
            <a:r>
              <a:rPr sz="2400" b="1" spc="-15" dirty="0">
                <a:solidFill>
                  <a:srgbClr val="002060"/>
                </a:solidFill>
                <a:latin typeface="Calibri"/>
                <a:cs typeface="Calibri"/>
              </a:rPr>
              <a:t> </a:t>
            </a:r>
            <a:r>
              <a:rPr sz="2400" b="1" spc="-5" dirty="0">
                <a:solidFill>
                  <a:srgbClr val="002060"/>
                </a:solidFill>
                <a:latin typeface="Calibri"/>
                <a:cs typeface="Calibri"/>
              </a:rPr>
              <a:t>Conquer</a:t>
            </a:r>
            <a:r>
              <a:rPr sz="2400" b="1" spc="-15" dirty="0">
                <a:solidFill>
                  <a:srgbClr val="002060"/>
                </a:solidFill>
                <a:latin typeface="Calibri"/>
                <a:cs typeface="Calibri"/>
              </a:rPr>
              <a:t> </a:t>
            </a:r>
            <a:r>
              <a:rPr sz="2400" b="1" spc="-5" dirty="0">
                <a:solidFill>
                  <a:srgbClr val="002060"/>
                </a:solidFill>
                <a:latin typeface="Calibri"/>
                <a:cs typeface="Calibri"/>
              </a:rPr>
              <a:t>Approach</a:t>
            </a:r>
            <a:endParaRPr lang="en-US" sz="2400" b="1" spc="-5" dirty="0">
              <a:solidFill>
                <a:srgbClr val="002060"/>
              </a:solidFill>
              <a:latin typeface="Calibri"/>
              <a:cs typeface="Calibri"/>
            </a:endParaRPr>
          </a:p>
          <a:p>
            <a:pPr marL="514984" indent="-515620">
              <a:lnSpc>
                <a:spcPct val="100000"/>
              </a:lnSpc>
              <a:spcBef>
                <a:spcPts val="575"/>
              </a:spcBef>
              <a:buAutoNum type="arabicPeriod"/>
              <a:tabLst>
                <a:tab pos="514984" algn="l"/>
                <a:tab pos="515620" algn="l"/>
              </a:tabLst>
            </a:pPr>
            <a:r>
              <a:rPr lang="en-US" sz="2400" dirty="0"/>
              <a:t>Depth First Search (DFS)</a:t>
            </a:r>
          </a:p>
          <a:p>
            <a:pPr marL="514984" indent="-515620">
              <a:lnSpc>
                <a:spcPct val="100000"/>
              </a:lnSpc>
              <a:spcBef>
                <a:spcPts val="575"/>
              </a:spcBef>
              <a:buAutoNum type="arabicPeriod"/>
              <a:tabLst>
                <a:tab pos="514984" algn="l"/>
                <a:tab pos="515620" algn="l"/>
              </a:tabLst>
            </a:pPr>
            <a:r>
              <a:rPr lang="en-US" sz="2400" dirty="0"/>
              <a:t>Breadth First Search (BFS)</a:t>
            </a:r>
          </a:p>
          <a:p>
            <a:pPr marL="514984" indent="-515620">
              <a:lnSpc>
                <a:spcPct val="100000"/>
              </a:lnSpc>
              <a:spcBef>
                <a:spcPts val="575"/>
              </a:spcBef>
              <a:buAutoNum type="arabicPeriod"/>
              <a:tabLst>
                <a:tab pos="514984" algn="l"/>
                <a:tab pos="515620" algn="l"/>
              </a:tabLst>
            </a:pPr>
            <a:r>
              <a:rPr lang="en-US" sz="2400" dirty="0"/>
              <a:t>Applications of DFS and BFS</a:t>
            </a:r>
            <a:endParaRPr sz="2400" dirty="0">
              <a:latin typeface="Calibri"/>
              <a:cs typeface="Calibri"/>
            </a:endParaRPr>
          </a:p>
          <a:p>
            <a:pPr marL="514984" indent="-515620">
              <a:lnSpc>
                <a:spcPct val="100000"/>
              </a:lnSpc>
              <a:spcBef>
                <a:spcPts val="580"/>
              </a:spcBef>
              <a:buAutoNum type="arabicPeriod"/>
              <a:tabLst>
                <a:tab pos="515620" algn="l"/>
              </a:tabLst>
            </a:pPr>
            <a:r>
              <a:rPr sz="2400" spc="-5" dirty="0">
                <a:latin typeface="Calibri"/>
                <a:cs typeface="Calibri"/>
              </a:rPr>
              <a:t>Algorithm:</a:t>
            </a:r>
            <a:r>
              <a:rPr sz="2400" spc="-50" dirty="0">
                <a:latin typeface="Calibri"/>
                <a:cs typeface="Calibri"/>
              </a:rPr>
              <a:t> </a:t>
            </a:r>
            <a:r>
              <a:rPr sz="2400" spc="-20" dirty="0">
                <a:latin typeface="Calibri"/>
                <a:cs typeface="Calibri"/>
              </a:rPr>
              <a:t>Topological</a:t>
            </a:r>
            <a:r>
              <a:rPr sz="2400" spc="-55" dirty="0">
                <a:latin typeface="Calibri"/>
                <a:cs typeface="Calibri"/>
              </a:rPr>
              <a:t> </a:t>
            </a:r>
            <a:r>
              <a:rPr sz="2400" dirty="0">
                <a:latin typeface="Calibri"/>
                <a:cs typeface="Calibri"/>
              </a:rPr>
              <a:t>Sort</a:t>
            </a:r>
          </a:p>
        </p:txBody>
      </p:sp>
    </p:spTree>
    <p:extLst>
      <p:ext uri="{BB962C8B-B14F-4D97-AF65-F5344CB8AC3E}">
        <p14:creationId xmlns:p14="http://schemas.microsoft.com/office/powerpoint/2010/main" val="366065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0962" y="837131"/>
            <a:ext cx="5451475" cy="513715"/>
          </a:xfrm>
          <a:prstGeom prst="rect">
            <a:avLst/>
          </a:prstGeom>
        </p:spPr>
        <p:txBody>
          <a:bodyPr vert="horz" wrap="square" lIns="0" tIns="12700" rIns="0" bIns="0" rtlCol="0">
            <a:spAutoFit/>
          </a:bodyPr>
          <a:lstStyle/>
          <a:p>
            <a:pPr marL="12700">
              <a:lnSpc>
                <a:spcPct val="100000"/>
              </a:lnSpc>
              <a:spcBef>
                <a:spcPts val="100"/>
              </a:spcBef>
            </a:pPr>
            <a:r>
              <a:rPr spc="-5" dirty="0"/>
              <a:t>Decrease</a:t>
            </a:r>
            <a:r>
              <a:rPr spc="-55" dirty="0"/>
              <a:t> </a:t>
            </a:r>
            <a:r>
              <a:rPr dirty="0"/>
              <a:t>and</a:t>
            </a:r>
            <a:r>
              <a:rPr spc="5" dirty="0"/>
              <a:t> </a:t>
            </a:r>
            <a:r>
              <a:rPr spc="-5" dirty="0"/>
              <a:t>Conquer</a:t>
            </a:r>
            <a:r>
              <a:rPr spc="-10" dirty="0"/>
              <a:t> Approach</a:t>
            </a:r>
          </a:p>
        </p:txBody>
      </p:sp>
      <p:sp>
        <p:nvSpPr>
          <p:cNvPr id="4" name="object 4"/>
          <p:cNvSpPr txBox="1"/>
          <p:nvPr/>
        </p:nvSpPr>
        <p:spPr>
          <a:xfrm>
            <a:off x="927100" y="1740833"/>
            <a:ext cx="8686800" cy="5213607"/>
          </a:xfrm>
          <a:prstGeom prst="rect">
            <a:avLst/>
          </a:prstGeom>
        </p:spPr>
        <p:txBody>
          <a:bodyPr vert="horz" wrap="square" lIns="0" tIns="12065" rIns="0" bIns="0" rtlCol="0">
            <a:spAutoFit/>
          </a:bodyPr>
          <a:lstStyle/>
          <a:p>
            <a:pPr marL="342900" indent="-342900" algn="just">
              <a:buFont typeface="Arial" panose="020B0604020202020204" pitchFamily="34" charset="0"/>
              <a:buChar char="•"/>
            </a:pPr>
            <a:r>
              <a:rPr lang="en-US" sz="2600" b="0" i="1" u="none" strike="noStrike" baseline="0" dirty="0"/>
              <a:t>The </a:t>
            </a:r>
            <a:r>
              <a:rPr lang="en-US" sz="2600" spc="-10" dirty="0">
                <a:solidFill>
                  <a:srgbClr val="C00000"/>
                </a:solidFill>
                <a:cs typeface="Calibri"/>
              </a:rPr>
              <a:t>decrease-and-conquer</a:t>
            </a:r>
            <a:r>
              <a:rPr lang="en-US" sz="2600" b="0" i="1" u="none" strike="noStrike" baseline="0" dirty="0"/>
              <a:t> </a:t>
            </a:r>
            <a:r>
              <a:rPr lang="en-US" sz="2600" b="0" i="0" u="none" strike="noStrike" baseline="0" dirty="0"/>
              <a:t>technique is based on exploiting the relationship between a solution to a given instance of a problem and a solution to a smaller instance of the same problem. </a:t>
            </a:r>
          </a:p>
          <a:p>
            <a:pPr marL="342900" indent="-342900" algn="just">
              <a:buFont typeface="Arial" panose="020B0604020202020204" pitchFamily="34" charset="0"/>
              <a:buChar char="•"/>
            </a:pPr>
            <a:endParaRPr lang="en-US" sz="2600" b="0" i="0" u="none" strike="noStrike" baseline="0" dirty="0"/>
          </a:p>
          <a:p>
            <a:pPr marL="342900" indent="-342900" algn="just">
              <a:buFont typeface="Arial" panose="020B0604020202020204" pitchFamily="34" charset="0"/>
              <a:buChar char="•"/>
            </a:pPr>
            <a:r>
              <a:rPr lang="en-US" sz="2600" b="0" i="0" u="none" strike="noStrike" baseline="0" dirty="0"/>
              <a:t>Once such a relationship is established, it can be exploited either top down (recursively) or bottom up (without a recursion).</a:t>
            </a:r>
            <a:endParaRPr lang="en-US" sz="2600" spc="-10" dirty="0">
              <a:cs typeface="Calibri"/>
            </a:endParaRPr>
          </a:p>
          <a:p>
            <a:pPr marL="12065" marR="397510">
              <a:tabLst>
                <a:tab pos="354965" algn="l"/>
                <a:tab pos="355600" algn="l"/>
              </a:tabLst>
            </a:pPr>
            <a:endParaRPr lang="en-US" sz="2600" spc="-10" dirty="0">
              <a:cs typeface="Calibri"/>
            </a:endParaRPr>
          </a:p>
          <a:p>
            <a:pPr marL="354965" marR="397510" indent="-342900">
              <a:buFont typeface="Arial"/>
              <a:buChar char="•"/>
              <a:tabLst>
                <a:tab pos="354965" algn="l"/>
                <a:tab pos="355600" algn="l"/>
              </a:tabLst>
            </a:pPr>
            <a:r>
              <a:rPr sz="2600" spc="-10" dirty="0">
                <a:cs typeface="Calibri"/>
              </a:rPr>
              <a:t>There </a:t>
            </a:r>
            <a:r>
              <a:rPr sz="2600" spc="-20" dirty="0">
                <a:cs typeface="Calibri"/>
              </a:rPr>
              <a:t>are</a:t>
            </a:r>
            <a:r>
              <a:rPr sz="2600" spc="-10" dirty="0">
                <a:cs typeface="Calibri"/>
              </a:rPr>
              <a:t> </a:t>
            </a:r>
            <a:r>
              <a:rPr sz="2600" spc="-15" dirty="0">
                <a:solidFill>
                  <a:schemeClr val="tx2">
                    <a:lumMod val="75000"/>
                  </a:schemeClr>
                </a:solidFill>
                <a:cs typeface="Calibri"/>
              </a:rPr>
              <a:t>three</a:t>
            </a:r>
            <a:r>
              <a:rPr sz="2600" spc="20" dirty="0">
                <a:solidFill>
                  <a:schemeClr val="tx2">
                    <a:lumMod val="75000"/>
                  </a:schemeClr>
                </a:solidFill>
                <a:cs typeface="Calibri"/>
              </a:rPr>
              <a:t> </a:t>
            </a:r>
            <a:r>
              <a:rPr sz="2600" spc="-5" dirty="0">
                <a:solidFill>
                  <a:schemeClr val="tx2">
                    <a:lumMod val="75000"/>
                  </a:schemeClr>
                </a:solidFill>
                <a:cs typeface="Calibri"/>
              </a:rPr>
              <a:t>major</a:t>
            </a:r>
            <a:r>
              <a:rPr sz="2600" spc="5" dirty="0">
                <a:solidFill>
                  <a:schemeClr val="tx2">
                    <a:lumMod val="75000"/>
                  </a:schemeClr>
                </a:solidFill>
                <a:cs typeface="Calibri"/>
              </a:rPr>
              <a:t> </a:t>
            </a:r>
            <a:r>
              <a:rPr sz="2600" spc="-15" dirty="0">
                <a:solidFill>
                  <a:schemeClr val="tx2">
                    <a:lumMod val="75000"/>
                  </a:schemeClr>
                </a:solidFill>
                <a:cs typeface="Calibri"/>
              </a:rPr>
              <a:t>variations</a:t>
            </a:r>
            <a:r>
              <a:rPr sz="2600" spc="15" dirty="0">
                <a:solidFill>
                  <a:schemeClr val="tx2">
                    <a:lumMod val="75000"/>
                  </a:schemeClr>
                </a:solidFill>
                <a:cs typeface="Calibri"/>
              </a:rPr>
              <a:t> </a:t>
            </a:r>
            <a:r>
              <a:rPr sz="2600" spc="-5" dirty="0">
                <a:cs typeface="Calibri"/>
              </a:rPr>
              <a:t>of</a:t>
            </a:r>
            <a:r>
              <a:rPr sz="2600" spc="5" dirty="0">
                <a:cs typeface="Calibri"/>
              </a:rPr>
              <a:t> </a:t>
            </a:r>
            <a:r>
              <a:rPr sz="2600" spc="-10" dirty="0">
                <a:cs typeface="Calibri"/>
              </a:rPr>
              <a:t>decrease-and- </a:t>
            </a:r>
            <a:r>
              <a:rPr sz="2600" spc="-620" dirty="0">
                <a:cs typeface="Calibri"/>
              </a:rPr>
              <a:t> </a:t>
            </a:r>
            <a:r>
              <a:rPr sz="2600" spc="-10" dirty="0">
                <a:cs typeface="Calibri"/>
              </a:rPr>
              <a:t>conquer:</a:t>
            </a:r>
            <a:endParaRPr sz="2600" dirty="0">
              <a:cs typeface="Calibri"/>
            </a:endParaRPr>
          </a:p>
          <a:p>
            <a:pPr marL="756285" marR="5080" lvl="1" indent="-287020">
              <a:buFont typeface="Arial"/>
              <a:buChar char="–"/>
              <a:tabLst>
                <a:tab pos="756920" algn="l"/>
              </a:tabLst>
            </a:pPr>
            <a:r>
              <a:rPr sz="2600" spc="-10" dirty="0">
                <a:solidFill>
                  <a:srgbClr val="C00000"/>
                </a:solidFill>
                <a:cs typeface="Calibri"/>
              </a:rPr>
              <a:t>decrease-by-a-constant</a:t>
            </a:r>
            <a:r>
              <a:rPr lang="en-US" sz="2600" spc="-10" dirty="0">
                <a:solidFill>
                  <a:srgbClr val="C00000"/>
                </a:solidFill>
                <a:cs typeface="Calibri"/>
              </a:rPr>
              <a:t> variation: </a:t>
            </a:r>
            <a:r>
              <a:rPr sz="2600" dirty="0">
                <a:cs typeface="Calibri"/>
              </a:rPr>
              <a:t>e.g.,</a:t>
            </a:r>
            <a:r>
              <a:rPr sz="2600" spc="-10" dirty="0">
                <a:cs typeface="Calibri"/>
              </a:rPr>
              <a:t> </a:t>
            </a:r>
            <a:r>
              <a:rPr sz="2600" spc="-5" dirty="0">
                <a:cs typeface="Calibri"/>
              </a:rPr>
              <a:t>insertion </a:t>
            </a:r>
            <a:r>
              <a:rPr sz="2600" spc="-525" dirty="0">
                <a:cs typeface="Calibri"/>
              </a:rPr>
              <a:t> </a:t>
            </a:r>
            <a:r>
              <a:rPr sz="2600" spc="-5" dirty="0">
                <a:cs typeface="Calibri"/>
              </a:rPr>
              <a:t>sort</a:t>
            </a:r>
            <a:endParaRPr sz="2600" dirty="0">
              <a:cs typeface="Calibri"/>
            </a:endParaRPr>
          </a:p>
          <a:p>
            <a:pPr marL="756285" marR="7620" lvl="1" indent="-287020">
              <a:buFont typeface="Arial"/>
              <a:buChar char="–"/>
              <a:tabLst>
                <a:tab pos="756920" algn="l"/>
              </a:tabLst>
            </a:pPr>
            <a:r>
              <a:rPr sz="2600" spc="-20" dirty="0">
                <a:solidFill>
                  <a:srgbClr val="C00000"/>
                </a:solidFill>
                <a:cs typeface="Calibri"/>
              </a:rPr>
              <a:t>decrease-by-a-constant-factor</a:t>
            </a:r>
            <a:r>
              <a:rPr lang="en-US" sz="2600" spc="-20" dirty="0">
                <a:solidFill>
                  <a:srgbClr val="C00000"/>
                </a:solidFill>
                <a:cs typeface="Calibri"/>
              </a:rPr>
              <a:t>: </a:t>
            </a:r>
            <a:r>
              <a:rPr sz="2600" dirty="0">
                <a:cs typeface="Calibri"/>
              </a:rPr>
              <a:t>e.g.,</a:t>
            </a:r>
            <a:r>
              <a:rPr sz="2600" spc="-5" dirty="0">
                <a:cs typeface="Calibri"/>
              </a:rPr>
              <a:t> </a:t>
            </a:r>
            <a:r>
              <a:rPr sz="2600" dirty="0">
                <a:cs typeface="Calibri"/>
              </a:rPr>
              <a:t>binary</a:t>
            </a:r>
            <a:r>
              <a:rPr sz="2600" spc="-15" dirty="0">
                <a:cs typeface="Calibri"/>
              </a:rPr>
              <a:t> </a:t>
            </a:r>
            <a:r>
              <a:rPr sz="2600" spc="-10" dirty="0">
                <a:cs typeface="Calibri"/>
              </a:rPr>
              <a:t>search</a:t>
            </a:r>
            <a:endParaRPr sz="2600" dirty="0">
              <a:cs typeface="Calibri"/>
            </a:endParaRPr>
          </a:p>
          <a:p>
            <a:pPr marL="756285" lvl="1" indent="-287655">
              <a:buFont typeface="Arial"/>
              <a:buChar char="–"/>
              <a:tabLst>
                <a:tab pos="756920" algn="l"/>
              </a:tabLst>
            </a:pPr>
            <a:r>
              <a:rPr sz="2600" spc="-10" dirty="0">
                <a:solidFill>
                  <a:srgbClr val="C00000"/>
                </a:solidFill>
                <a:cs typeface="Calibri"/>
              </a:rPr>
              <a:t>variable-size-decrease</a:t>
            </a:r>
            <a:r>
              <a:rPr lang="en-US" sz="2600" spc="-10" dirty="0">
                <a:solidFill>
                  <a:srgbClr val="C00000"/>
                </a:solidFill>
                <a:cs typeface="Calibri"/>
              </a:rPr>
              <a:t>: </a:t>
            </a:r>
            <a:r>
              <a:rPr sz="2600" dirty="0">
                <a:cs typeface="Calibri"/>
              </a:rPr>
              <a:t>e.g.,</a:t>
            </a:r>
            <a:r>
              <a:rPr sz="2600" spc="-10" dirty="0">
                <a:cs typeface="Calibri"/>
              </a:rPr>
              <a:t> </a:t>
            </a:r>
            <a:r>
              <a:rPr sz="2600" spc="-20" dirty="0">
                <a:cs typeface="Calibri"/>
              </a:rPr>
              <a:t>Euclid’s</a:t>
            </a:r>
            <a:r>
              <a:rPr sz="2600" spc="-15" dirty="0">
                <a:cs typeface="Calibri"/>
              </a:rPr>
              <a:t> </a:t>
            </a:r>
            <a:r>
              <a:rPr sz="2600" spc="-5" dirty="0">
                <a:cs typeface="Calibri"/>
              </a:rPr>
              <a:t>algorithm</a:t>
            </a:r>
            <a:endParaRPr sz="2600" dirty="0">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AAF2-D723-AFE1-E13F-86188DF3663F}"/>
              </a:ext>
            </a:extLst>
          </p:cNvPr>
          <p:cNvSpPr>
            <a:spLocks noGrp="1"/>
          </p:cNvSpPr>
          <p:nvPr>
            <p:ph type="title"/>
          </p:nvPr>
        </p:nvSpPr>
        <p:spPr>
          <a:xfrm>
            <a:off x="2452058" y="176951"/>
            <a:ext cx="5789284" cy="492443"/>
          </a:xfrm>
        </p:spPr>
        <p:txBody>
          <a:bodyPr/>
          <a:lstStyle/>
          <a:p>
            <a:r>
              <a:rPr lang="en-US" dirty="0"/>
              <a:t>Decrease by a constant variation</a:t>
            </a:r>
            <a:endParaRPr lang="en-IN" dirty="0"/>
          </a:p>
        </p:txBody>
      </p:sp>
      <p:sp>
        <p:nvSpPr>
          <p:cNvPr id="3" name="Text Placeholder 2">
            <a:extLst>
              <a:ext uri="{FF2B5EF4-FFF2-40B4-BE49-F238E27FC236}">
                <a16:creationId xmlns:a16="http://schemas.microsoft.com/office/drawing/2014/main" id="{4814A7D3-B5A6-D0D8-FAF8-8B2296895002}"/>
              </a:ext>
            </a:extLst>
          </p:cNvPr>
          <p:cNvSpPr>
            <a:spLocks noGrp="1"/>
          </p:cNvSpPr>
          <p:nvPr>
            <p:ph type="body" idx="1"/>
          </p:nvPr>
        </p:nvSpPr>
        <p:spPr>
          <a:xfrm>
            <a:off x="1213473" y="806450"/>
            <a:ext cx="8266454" cy="1107996"/>
          </a:xfrm>
        </p:spPr>
        <p:txBody>
          <a:bodyPr/>
          <a:lstStyle/>
          <a:p>
            <a:r>
              <a:rPr lang="en-US" sz="2400" spc="-10" dirty="0">
                <a:latin typeface="Calibri"/>
                <a:cs typeface="Calibri"/>
              </a:rPr>
              <a:t>In the </a:t>
            </a:r>
            <a:r>
              <a:rPr lang="en-US" sz="2400" b="1" spc="-10" dirty="0">
                <a:solidFill>
                  <a:srgbClr val="002060"/>
                </a:solidFill>
                <a:latin typeface="Calibri"/>
                <a:cs typeface="Calibri"/>
              </a:rPr>
              <a:t>decrease-</a:t>
            </a:r>
            <a:r>
              <a:rPr lang="en-US" sz="2400" b="1" spc="-10" dirty="0">
                <a:solidFill>
                  <a:srgbClr val="002060"/>
                </a:solidFill>
              </a:rPr>
              <a:t>by-a-constant variation</a:t>
            </a:r>
            <a:r>
              <a:rPr lang="en-US" sz="2400" spc="-10" dirty="0"/>
              <a:t>, </a:t>
            </a:r>
            <a:r>
              <a:rPr lang="en-US" sz="2400" spc="-10" dirty="0">
                <a:latin typeface="Calibri"/>
                <a:cs typeface="Calibri"/>
              </a:rPr>
              <a:t>the size of an instance is reduced by the same constant on each iteration of the algorithm-most</a:t>
            </a:r>
            <a:r>
              <a:rPr lang="en-US" sz="2400" spc="-15" dirty="0">
                <a:latin typeface="Calibri"/>
                <a:cs typeface="Calibri"/>
              </a:rPr>
              <a:t> </a:t>
            </a:r>
            <a:r>
              <a:rPr lang="en-US" sz="2400" spc="-10" dirty="0">
                <a:latin typeface="Calibri"/>
                <a:cs typeface="Calibri"/>
              </a:rPr>
              <a:t>often</a:t>
            </a:r>
            <a:r>
              <a:rPr lang="en-US" sz="2400" spc="-5" dirty="0">
                <a:latin typeface="Calibri"/>
                <a:cs typeface="Calibri"/>
              </a:rPr>
              <a:t> </a:t>
            </a:r>
            <a:r>
              <a:rPr lang="en-US" sz="2400" spc="-10" dirty="0">
                <a:latin typeface="Calibri"/>
                <a:cs typeface="Calibri"/>
              </a:rPr>
              <a:t>by </a:t>
            </a:r>
            <a:r>
              <a:rPr lang="en-US" sz="2400" spc="-5" dirty="0">
                <a:latin typeface="Calibri"/>
                <a:cs typeface="Calibri"/>
              </a:rPr>
              <a:t>one.</a:t>
            </a:r>
            <a:endParaRPr lang="en-IN" sz="2400" dirty="0"/>
          </a:p>
        </p:txBody>
      </p:sp>
      <p:sp>
        <p:nvSpPr>
          <p:cNvPr id="6" name="TextBox 5">
            <a:extLst>
              <a:ext uri="{FF2B5EF4-FFF2-40B4-BE49-F238E27FC236}">
                <a16:creationId xmlns:a16="http://schemas.microsoft.com/office/drawing/2014/main" id="{60F6DE01-CBD8-BF71-D4F1-7FB2156EFF38}"/>
              </a:ext>
            </a:extLst>
          </p:cNvPr>
          <p:cNvSpPr txBox="1"/>
          <p:nvPr/>
        </p:nvSpPr>
        <p:spPr>
          <a:xfrm>
            <a:off x="2298700" y="7054849"/>
            <a:ext cx="5486400" cy="381001"/>
          </a:xfrm>
          <a:prstGeom prst="rect">
            <a:avLst/>
          </a:prstGeom>
          <a:noFill/>
        </p:spPr>
        <p:txBody>
          <a:bodyPr wrap="square" rtlCol="0">
            <a:spAutoFit/>
          </a:bodyPr>
          <a:lstStyle/>
          <a:p>
            <a:pPr algn="ctr"/>
            <a:r>
              <a:rPr lang="en-US" b="1" dirty="0">
                <a:solidFill>
                  <a:srgbClr val="002060"/>
                </a:solidFill>
              </a:rPr>
              <a:t>Figure: Decrease(by one) – and – conquer technique</a:t>
            </a:r>
            <a:endParaRPr lang="en-IN" b="1" dirty="0">
              <a:solidFill>
                <a:srgbClr val="002060"/>
              </a:solidFill>
            </a:endParaRPr>
          </a:p>
        </p:txBody>
      </p:sp>
      <p:pic>
        <p:nvPicPr>
          <p:cNvPr id="8" name="Picture 7">
            <a:extLst>
              <a:ext uri="{FF2B5EF4-FFF2-40B4-BE49-F238E27FC236}">
                <a16:creationId xmlns:a16="http://schemas.microsoft.com/office/drawing/2014/main" id="{D0EB6517-C9A6-5E06-158A-54A0D951847A}"/>
              </a:ext>
            </a:extLst>
          </p:cNvPr>
          <p:cNvPicPr>
            <a:picLocks noChangeAspect="1"/>
          </p:cNvPicPr>
          <p:nvPr/>
        </p:nvPicPr>
        <p:blipFill>
          <a:blip r:embed="rId2"/>
          <a:stretch>
            <a:fillRect/>
          </a:stretch>
        </p:blipFill>
        <p:spPr>
          <a:xfrm>
            <a:off x="2377053" y="1914446"/>
            <a:ext cx="5329694" cy="4856901"/>
          </a:xfrm>
          <a:prstGeom prst="rect">
            <a:avLst/>
          </a:prstGeom>
        </p:spPr>
      </p:pic>
    </p:spTree>
    <p:extLst>
      <p:ext uri="{BB962C8B-B14F-4D97-AF65-F5344CB8AC3E}">
        <p14:creationId xmlns:p14="http://schemas.microsoft.com/office/powerpoint/2010/main" val="3461452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B3B541-8766-FCD4-BA8C-6DEFD7F2032C}"/>
              </a:ext>
            </a:extLst>
          </p:cNvPr>
          <p:cNvSpPr>
            <a:spLocks noGrp="1"/>
          </p:cNvSpPr>
          <p:nvPr>
            <p:ph type="body" idx="1"/>
          </p:nvPr>
        </p:nvSpPr>
        <p:spPr>
          <a:xfrm>
            <a:off x="1213472" y="1416050"/>
            <a:ext cx="8266454" cy="5601533"/>
          </a:xfrm>
        </p:spPr>
        <p:txBody>
          <a:bodyPr/>
          <a:lstStyle/>
          <a:p>
            <a:r>
              <a:rPr lang="en-US" sz="2800" b="0" i="0" dirty="0">
                <a:solidFill>
                  <a:srgbClr val="C00000"/>
                </a:solidFill>
                <a:effectLst/>
                <a:latin typeface="+mn-lt"/>
              </a:rPr>
              <a:t>For example</a:t>
            </a:r>
            <a:r>
              <a:rPr lang="en-US" sz="2800" b="0" i="0" dirty="0">
                <a:solidFill>
                  <a:srgbClr val="212529"/>
                </a:solidFill>
                <a:effectLst/>
                <a:latin typeface="+mn-lt"/>
              </a:rPr>
              <a:t>, consider the exponentiation problem of computing a</a:t>
            </a:r>
            <a:r>
              <a:rPr lang="en-US" sz="2800" b="0" i="0" baseline="30000" dirty="0">
                <a:solidFill>
                  <a:srgbClr val="212529"/>
                </a:solidFill>
                <a:effectLst/>
                <a:latin typeface="+mn-lt"/>
              </a:rPr>
              <a:t>n</a:t>
            </a:r>
            <a:r>
              <a:rPr lang="en-US" sz="2800" b="0" i="0" dirty="0">
                <a:solidFill>
                  <a:srgbClr val="212529"/>
                </a:solidFill>
                <a:effectLst/>
                <a:latin typeface="+mn-lt"/>
              </a:rPr>
              <a:t> for positive integer exponents: </a:t>
            </a:r>
          </a:p>
          <a:p>
            <a:pPr marL="457200" indent="-457200" algn="just">
              <a:buFont typeface="Arial" panose="020B0604020202020204" pitchFamily="34" charset="0"/>
              <a:buChar char="•"/>
            </a:pPr>
            <a:r>
              <a:rPr lang="en-US" sz="2800" b="0" i="0" dirty="0">
                <a:solidFill>
                  <a:srgbClr val="212529"/>
                </a:solidFill>
                <a:effectLst/>
                <a:latin typeface="+mn-lt"/>
              </a:rPr>
              <a:t>The relationship between a solution to an instance of size n and an instance of size n-1 is obtained by the formula: </a:t>
            </a:r>
          </a:p>
          <a:p>
            <a:r>
              <a:rPr lang="en-US" sz="2800" b="0" i="0" dirty="0">
                <a:solidFill>
                  <a:srgbClr val="212529"/>
                </a:solidFill>
                <a:effectLst/>
                <a:latin typeface="+mn-lt"/>
              </a:rPr>
              <a:t>	a</a:t>
            </a:r>
            <a:r>
              <a:rPr lang="en-US" sz="2800" b="0" i="0" baseline="30000" dirty="0">
                <a:solidFill>
                  <a:srgbClr val="212529"/>
                </a:solidFill>
                <a:effectLst/>
                <a:latin typeface="+mn-lt"/>
              </a:rPr>
              <a:t>n </a:t>
            </a:r>
            <a:r>
              <a:rPr lang="en-US" sz="2800" b="0" i="0" dirty="0">
                <a:solidFill>
                  <a:srgbClr val="212529"/>
                </a:solidFill>
                <a:effectLst/>
                <a:latin typeface="+mn-lt"/>
              </a:rPr>
              <a:t>= a</a:t>
            </a:r>
            <a:r>
              <a:rPr lang="en-US" sz="2800" b="0" i="0" baseline="30000" dirty="0">
                <a:solidFill>
                  <a:srgbClr val="212529"/>
                </a:solidFill>
                <a:effectLst/>
                <a:latin typeface="+mn-lt"/>
              </a:rPr>
              <a:t>n-1</a:t>
            </a:r>
            <a:r>
              <a:rPr lang="en-US" sz="2800" b="0" i="0" dirty="0">
                <a:solidFill>
                  <a:srgbClr val="212529"/>
                </a:solidFill>
                <a:effectLst/>
                <a:latin typeface="+mn-lt"/>
              </a:rPr>
              <a:t> . a </a:t>
            </a:r>
          </a:p>
          <a:p>
            <a:pPr marL="457200" indent="-457200" algn="just">
              <a:buFont typeface="Arial" panose="020B0604020202020204" pitchFamily="34" charset="0"/>
              <a:buChar char="•"/>
            </a:pPr>
            <a:r>
              <a:rPr lang="en-US" sz="2800" b="0" i="0" dirty="0">
                <a:solidFill>
                  <a:srgbClr val="212529"/>
                </a:solidFill>
                <a:effectLst/>
                <a:latin typeface="+mn-lt"/>
              </a:rPr>
              <a:t>So, the function f(n) = a</a:t>
            </a:r>
            <a:r>
              <a:rPr lang="en-US" sz="2800" b="0" i="0" baseline="30000" dirty="0">
                <a:solidFill>
                  <a:srgbClr val="212529"/>
                </a:solidFill>
                <a:effectLst/>
                <a:latin typeface="+mn-lt"/>
              </a:rPr>
              <a:t>n</a:t>
            </a:r>
            <a:r>
              <a:rPr lang="en-US" sz="2800" b="0" i="0" dirty="0">
                <a:solidFill>
                  <a:srgbClr val="212529"/>
                </a:solidFill>
                <a:effectLst/>
                <a:latin typeface="+mn-lt"/>
              </a:rPr>
              <a:t> can be computed “top down” by using its recursive definition: </a:t>
            </a:r>
          </a:p>
          <a:p>
            <a:r>
              <a:rPr lang="en-US" sz="2800" dirty="0">
                <a:solidFill>
                  <a:srgbClr val="212529"/>
                </a:solidFill>
                <a:latin typeface="+mn-lt"/>
              </a:rPr>
              <a:t>		</a:t>
            </a:r>
          </a:p>
          <a:p>
            <a:endParaRPr lang="en-US" sz="2800" dirty="0">
              <a:solidFill>
                <a:srgbClr val="212529"/>
              </a:solidFill>
              <a:latin typeface="+mn-lt"/>
            </a:endParaRPr>
          </a:p>
          <a:p>
            <a:endParaRPr lang="en-US" sz="2800" b="0" i="0" dirty="0">
              <a:solidFill>
                <a:srgbClr val="212529"/>
              </a:solidFill>
              <a:effectLst/>
              <a:latin typeface="+mn-lt"/>
            </a:endParaRPr>
          </a:p>
          <a:p>
            <a:pPr marL="457200" indent="-457200" algn="just">
              <a:buFont typeface="Arial" panose="020B0604020202020204" pitchFamily="34" charset="0"/>
              <a:buChar char="•"/>
            </a:pPr>
            <a:r>
              <a:rPr lang="en-US" sz="2800" b="0" i="0" dirty="0">
                <a:solidFill>
                  <a:srgbClr val="212529"/>
                </a:solidFill>
                <a:effectLst/>
                <a:latin typeface="+mn-lt"/>
              </a:rPr>
              <a:t>Function f(n) = a</a:t>
            </a:r>
            <a:r>
              <a:rPr lang="en-US" sz="2800" b="0" i="0" baseline="30000" dirty="0">
                <a:solidFill>
                  <a:srgbClr val="212529"/>
                </a:solidFill>
                <a:effectLst/>
                <a:latin typeface="+mn-lt"/>
              </a:rPr>
              <a:t>n </a:t>
            </a:r>
            <a:r>
              <a:rPr lang="en-US" sz="2800" b="0" i="0" dirty="0">
                <a:solidFill>
                  <a:srgbClr val="212529"/>
                </a:solidFill>
                <a:effectLst/>
                <a:latin typeface="+mn-lt"/>
              </a:rPr>
              <a:t>can be computed “bottom up” by multiplying a by itself n-1 times.</a:t>
            </a:r>
            <a:endParaRPr lang="en-IN" sz="2800" dirty="0">
              <a:latin typeface="+mn-lt"/>
            </a:endParaRPr>
          </a:p>
        </p:txBody>
      </p:sp>
      <p:sp>
        <p:nvSpPr>
          <p:cNvPr id="5" name="Title 1">
            <a:extLst>
              <a:ext uri="{FF2B5EF4-FFF2-40B4-BE49-F238E27FC236}">
                <a16:creationId xmlns:a16="http://schemas.microsoft.com/office/drawing/2014/main" id="{9F28E51B-1977-23D8-F765-F0F14FBA2158}"/>
              </a:ext>
            </a:extLst>
          </p:cNvPr>
          <p:cNvSpPr>
            <a:spLocks noGrp="1"/>
          </p:cNvSpPr>
          <p:nvPr>
            <p:ph type="title"/>
          </p:nvPr>
        </p:nvSpPr>
        <p:spPr>
          <a:xfrm>
            <a:off x="1832765" y="654050"/>
            <a:ext cx="7027869" cy="533400"/>
          </a:xfrm>
        </p:spPr>
        <p:txBody>
          <a:bodyPr/>
          <a:lstStyle/>
          <a:p>
            <a:pPr algn="ctr"/>
            <a:r>
              <a:rPr lang="en-US" dirty="0"/>
              <a:t>Decrease by a constant variation (contd..)</a:t>
            </a:r>
            <a:endParaRPr lang="en-IN" dirty="0"/>
          </a:p>
        </p:txBody>
      </p:sp>
      <p:pic>
        <p:nvPicPr>
          <p:cNvPr id="9" name="Picture 8">
            <a:extLst>
              <a:ext uri="{FF2B5EF4-FFF2-40B4-BE49-F238E27FC236}">
                <a16:creationId xmlns:a16="http://schemas.microsoft.com/office/drawing/2014/main" id="{3348A537-6366-C6AC-5359-01CF9FCC56D6}"/>
              </a:ext>
            </a:extLst>
          </p:cNvPr>
          <p:cNvPicPr>
            <a:picLocks noChangeAspect="1"/>
          </p:cNvPicPr>
          <p:nvPr/>
        </p:nvPicPr>
        <p:blipFill>
          <a:blip r:embed="rId2"/>
          <a:stretch>
            <a:fillRect/>
          </a:stretch>
        </p:blipFill>
        <p:spPr>
          <a:xfrm>
            <a:off x="2070100" y="4921250"/>
            <a:ext cx="3557957" cy="990600"/>
          </a:xfrm>
          <a:prstGeom prst="rect">
            <a:avLst/>
          </a:prstGeom>
        </p:spPr>
      </p:pic>
    </p:spTree>
    <p:extLst>
      <p:ext uri="{BB962C8B-B14F-4D97-AF65-F5344CB8AC3E}">
        <p14:creationId xmlns:p14="http://schemas.microsoft.com/office/powerpoint/2010/main" val="116576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F1D0D-6A6F-3513-333A-4A8E083FCF09}"/>
              </a:ext>
            </a:extLst>
          </p:cNvPr>
          <p:cNvSpPr>
            <a:spLocks noGrp="1"/>
          </p:cNvSpPr>
          <p:nvPr>
            <p:ph type="title"/>
          </p:nvPr>
        </p:nvSpPr>
        <p:spPr>
          <a:xfrm>
            <a:off x="1212597" y="231562"/>
            <a:ext cx="8266454" cy="492443"/>
          </a:xfrm>
        </p:spPr>
        <p:txBody>
          <a:bodyPr/>
          <a:lstStyle/>
          <a:p>
            <a:pPr algn="ctr"/>
            <a:r>
              <a:rPr lang="en-US" dirty="0"/>
              <a:t>Decrease-by-a-constant factor variation</a:t>
            </a:r>
            <a:endParaRPr lang="en-IN" dirty="0"/>
          </a:p>
        </p:txBody>
      </p:sp>
      <p:sp>
        <p:nvSpPr>
          <p:cNvPr id="3" name="Text Placeholder 2">
            <a:extLst>
              <a:ext uri="{FF2B5EF4-FFF2-40B4-BE49-F238E27FC236}">
                <a16:creationId xmlns:a16="http://schemas.microsoft.com/office/drawing/2014/main" id="{2C0D5B0F-FC10-AB7E-8ABB-12A6FD073957}"/>
              </a:ext>
            </a:extLst>
          </p:cNvPr>
          <p:cNvSpPr>
            <a:spLocks noGrp="1"/>
          </p:cNvSpPr>
          <p:nvPr>
            <p:ph type="body" idx="1"/>
          </p:nvPr>
        </p:nvSpPr>
        <p:spPr>
          <a:xfrm>
            <a:off x="1079500" y="889647"/>
            <a:ext cx="8915400" cy="1107996"/>
          </a:xfrm>
        </p:spPr>
        <p:txBody>
          <a:bodyPr/>
          <a:lstStyle/>
          <a:p>
            <a:pPr algn="just"/>
            <a:r>
              <a:rPr lang="en-US" sz="2400" i="0" u="none" strike="noStrike" dirty="0">
                <a:effectLst/>
                <a:latin typeface="+mn-lt"/>
              </a:rPr>
              <a:t>In the </a:t>
            </a:r>
            <a:r>
              <a:rPr lang="en-US" sz="2400" b="1" i="0" u="none" strike="noStrike" dirty="0">
                <a:solidFill>
                  <a:srgbClr val="002060"/>
                </a:solidFill>
                <a:effectLst/>
                <a:latin typeface="+mn-lt"/>
              </a:rPr>
              <a:t>decrease-by-a-constant factor </a:t>
            </a:r>
            <a:r>
              <a:rPr lang="en-US" sz="2400" i="0" u="none" strike="noStrike" dirty="0">
                <a:effectLst/>
                <a:latin typeface="+mn-lt"/>
              </a:rPr>
              <a:t>variation, the size of</a:t>
            </a:r>
            <a:r>
              <a:rPr lang="en-US" sz="2400" i="0" dirty="0">
                <a:effectLst/>
                <a:latin typeface="+mn-lt"/>
              </a:rPr>
              <a:t> </a:t>
            </a:r>
            <a:r>
              <a:rPr lang="en-US" sz="2400" i="0" dirty="0">
                <a:solidFill>
                  <a:srgbClr val="212529"/>
                </a:solidFill>
                <a:effectLst/>
                <a:latin typeface="+mn-lt"/>
              </a:rPr>
              <a:t>a </a:t>
            </a:r>
            <a:r>
              <a:rPr lang="en-US" sz="2400" b="0" i="0" dirty="0">
                <a:solidFill>
                  <a:srgbClr val="212529"/>
                </a:solidFill>
                <a:effectLst/>
                <a:latin typeface="+mn-lt"/>
              </a:rPr>
              <a:t>problem instance is reduced by the same constant factor on each iteration of the algorithm. In most applications, this constant factor is equal to two.  </a:t>
            </a:r>
            <a:endParaRPr lang="en-IN" sz="2400" dirty="0">
              <a:latin typeface="+mn-lt"/>
            </a:endParaRPr>
          </a:p>
        </p:txBody>
      </p:sp>
      <p:pic>
        <p:nvPicPr>
          <p:cNvPr id="5" name="Picture 4">
            <a:extLst>
              <a:ext uri="{FF2B5EF4-FFF2-40B4-BE49-F238E27FC236}">
                <a16:creationId xmlns:a16="http://schemas.microsoft.com/office/drawing/2014/main" id="{B92F1770-051C-2D4F-F9FC-7494D0C0F9E1}"/>
              </a:ext>
            </a:extLst>
          </p:cNvPr>
          <p:cNvPicPr>
            <a:picLocks noChangeAspect="1"/>
          </p:cNvPicPr>
          <p:nvPr/>
        </p:nvPicPr>
        <p:blipFill>
          <a:blip r:embed="rId2"/>
          <a:stretch>
            <a:fillRect/>
          </a:stretch>
        </p:blipFill>
        <p:spPr>
          <a:xfrm>
            <a:off x="2984500" y="1997643"/>
            <a:ext cx="4562953" cy="4953521"/>
          </a:xfrm>
          <a:prstGeom prst="rect">
            <a:avLst/>
          </a:prstGeom>
        </p:spPr>
      </p:pic>
      <p:sp>
        <p:nvSpPr>
          <p:cNvPr id="7" name="TextBox 6">
            <a:extLst>
              <a:ext uri="{FF2B5EF4-FFF2-40B4-BE49-F238E27FC236}">
                <a16:creationId xmlns:a16="http://schemas.microsoft.com/office/drawing/2014/main" id="{C5E47036-432C-385E-20E4-DB9EB0B10335}"/>
              </a:ext>
            </a:extLst>
          </p:cNvPr>
          <p:cNvSpPr txBox="1"/>
          <p:nvPr/>
        </p:nvSpPr>
        <p:spPr>
          <a:xfrm>
            <a:off x="1841500" y="6955606"/>
            <a:ext cx="6477000" cy="369332"/>
          </a:xfrm>
          <a:prstGeom prst="rect">
            <a:avLst/>
          </a:prstGeom>
          <a:noFill/>
        </p:spPr>
        <p:txBody>
          <a:bodyPr wrap="square">
            <a:spAutoFit/>
          </a:bodyPr>
          <a:lstStyle/>
          <a:p>
            <a:pPr algn="ctr"/>
            <a:r>
              <a:rPr lang="en-US" b="1" i="0" dirty="0">
                <a:solidFill>
                  <a:srgbClr val="002060"/>
                </a:solidFill>
                <a:effectLst/>
                <a:latin typeface="Open Sans" panose="020B0606030504020204" pitchFamily="34" charset="0"/>
              </a:rPr>
              <a:t>Figure: Decrease (by half) – and – conquer technique.</a:t>
            </a:r>
            <a:endParaRPr lang="en-IN" b="1" dirty="0">
              <a:solidFill>
                <a:srgbClr val="002060"/>
              </a:solidFill>
            </a:endParaRPr>
          </a:p>
        </p:txBody>
      </p:sp>
    </p:spTree>
    <p:extLst>
      <p:ext uri="{BB962C8B-B14F-4D97-AF65-F5344CB8AC3E}">
        <p14:creationId xmlns:p14="http://schemas.microsoft.com/office/powerpoint/2010/main" val="287071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679F58-48AD-FA43-B680-C2D841F4CB7E}"/>
              </a:ext>
            </a:extLst>
          </p:cNvPr>
          <p:cNvSpPr>
            <a:spLocks noGrp="1"/>
          </p:cNvSpPr>
          <p:nvPr>
            <p:ph type="body" idx="1"/>
          </p:nvPr>
        </p:nvSpPr>
        <p:spPr>
          <a:xfrm>
            <a:off x="660400" y="916152"/>
            <a:ext cx="9372599" cy="6647974"/>
          </a:xfrm>
        </p:spPr>
        <p:txBody>
          <a:bodyPr/>
          <a:lstStyle/>
          <a:p>
            <a:r>
              <a:rPr lang="en-US" sz="2400" b="1" i="0" dirty="0">
                <a:solidFill>
                  <a:srgbClr val="002060"/>
                </a:solidFill>
                <a:effectLst/>
                <a:latin typeface="+mn-lt"/>
              </a:rPr>
              <a:t>For example</a:t>
            </a:r>
            <a:r>
              <a:rPr lang="en-US" sz="2400" b="0" i="0" dirty="0">
                <a:solidFill>
                  <a:srgbClr val="212529"/>
                </a:solidFill>
                <a:effectLst/>
                <a:latin typeface="+mn-lt"/>
              </a:rPr>
              <a:t>, </a:t>
            </a:r>
          </a:p>
          <a:p>
            <a:r>
              <a:rPr lang="en-US" sz="2400" b="0" i="0" dirty="0">
                <a:solidFill>
                  <a:srgbClr val="212529"/>
                </a:solidFill>
                <a:effectLst/>
                <a:latin typeface="+mn-lt"/>
              </a:rPr>
              <a:t>Consider the exponentiation problem of computing a</a:t>
            </a:r>
            <a:r>
              <a:rPr lang="en-US" sz="2400" b="0" i="0" baseline="30000" dirty="0">
                <a:solidFill>
                  <a:srgbClr val="212529"/>
                </a:solidFill>
                <a:effectLst/>
                <a:latin typeface="+mn-lt"/>
              </a:rPr>
              <a:t>n</a:t>
            </a:r>
            <a:r>
              <a:rPr lang="en-US" sz="2400" b="0" i="0" dirty="0">
                <a:solidFill>
                  <a:srgbClr val="212529"/>
                </a:solidFill>
                <a:effectLst/>
                <a:latin typeface="+mn-lt"/>
              </a:rPr>
              <a:t> for positive integer exponents: </a:t>
            </a:r>
          </a:p>
          <a:p>
            <a:pPr marL="342900" indent="-342900" algn="just">
              <a:buFont typeface="Arial" panose="020B0604020202020204" pitchFamily="34" charset="0"/>
              <a:buChar char="•"/>
            </a:pPr>
            <a:r>
              <a:rPr lang="en-US" sz="2400" b="0" i="0" dirty="0">
                <a:solidFill>
                  <a:srgbClr val="212529"/>
                </a:solidFill>
                <a:effectLst/>
                <a:latin typeface="+mn-lt"/>
              </a:rPr>
              <a:t>If the instance of size n is to compute a</a:t>
            </a:r>
            <a:r>
              <a:rPr lang="en-US" sz="2400" b="0" i="0" baseline="30000" dirty="0">
                <a:solidFill>
                  <a:srgbClr val="212529"/>
                </a:solidFill>
                <a:effectLst/>
                <a:latin typeface="+mn-lt"/>
              </a:rPr>
              <a:t>n</a:t>
            </a:r>
            <a:r>
              <a:rPr lang="en-US" sz="2400" b="0" i="0" dirty="0">
                <a:solidFill>
                  <a:srgbClr val="212529"/>
                </a:solidFill>
                <a:effectLst/>
                <a:latin typeface="+mn-lt"/>
              </a:rPr>
              <a:t>, the instance of half its size will be to compute a</a:t>
            </a:r>
            <a:r>
              <a:rPr lang="en-US" sz="2400" b="0" i="0" baseline="30000" dirty="0">
                <a:solidFill>
                  <a:srgbClr val="212529"/>
                </a:solidFill>
                <a:effectLst/>
                <a:latin typeface="+mn-lt"/>
              </a:rPr>
              <a:t>n/2</a:t>
            </a:r>
            <a:r>
              <a:rPr lang="en-US" sz="2400" b="0" i="0" dirty="0">
                <a:solidFill>
                  <a:srgbClr val="212529"/>
                </a:solidFill>
                <a:effectLst/>
                <a:latin typeface="+mn-lt"/>
              </a:rPr>
              <a:t>, with an obvious relationship between the two: </a:t>
            </a:r>
          </a:p>
          <a:p>
            <a:pPr algn="just"/>
            <a:r>
              <a:rPr lang="en-US" sz="2400" dirty="0">
                <a:solidFill>
                  <a:srgbClr val="212529"/>
                </a:solidFill>
                <a:latin typeface="+mn-lt"/>
              </a:rPr>
              <a:t>		</a:t>
            </a:r>
            <a:r>
              <a:rPr lang="en-US" sz="2400" b="0" i="0" dirty="0">
                <a:solidFill>
                  <a:srgbClr val="212529"/>
                </a:solidFill>
                <a:effectLst/>
                <a:latin typeface="+mn-lt"/>
              </a:rPr>
              <a:t>a</a:t>
            </a:r>
            <a:r>
              <a:rPr lang="en-US" sz="2400" b="0" i="0" baseline="30000" dirty="0">
                <a:solidFill>
                  <a:srgbClr val="212529"/>
                </a:solidFill>
                <a:effectLst/>
                <a:latin typeface="+mn-lt"/>
              </a:rPr>
              <a:t>n</a:t>
            </a:r>
            <a:r>
              <a:rPr lang="en-US" sz="2400" b="0" i="0" dirty="0">
                <a:solidFill>
                  <a:srgbClr val="212529"/>
                </a:solidFill>
                <a:effectLst/>
                <a:latin typeface="+mn-lt"/>
              </a:rPr>
              <a:t>= (a</a:t>
            </a:r>
            <a:r>
              <a:rPr lang="en-US" sz="2400" b="0" i="0" baseline="30000" dirty="0">
                <a:solidFill>
                  <a:srgbClr val="212529"/>
                </a:solidFill>
                <a:effectLst/>
                <a:latin typeface="+mn-lt"/>
              </a:rPr>
              <a:t>n/2</a:t>
            </a:r>
            <a:r>
              <a:rPr lang="en-US" sz="2400" b="0" i="0" dirty="0">
                <a:solidFill>
                  <a:srgbClr val="212529"/>
                </a:solidFill>
                <a:effectLst/>
                <a:latin typeface="+mn-lt"/>
              </a:rPr>
              <a:t>)</a:t>
            </a:r>
            <a:r>
              <a:rPr lang="en-US" sz="2400" b="0" i="0" baseline="30000" dirty="0">
                <a:solidFill>
                  <a:srgbClr val="212529"/>
                </a:solidFill>
                <a:effectLst/>
                <a:latin typeface="+mn-lt"/>
              </a:rPr>
              <a:t>2</a:t>
            </a:r>
            <a:r>
              <a:rPr lang="en-US" sz="2400" b="0" i="0" dirty="0">
                <a:solidFill>
                  <a:srgbClr val="212529"/>
                </a:solidFill>
                <a:effectLst/>
                <a:latin typeface="+mn-lt"/>
              </a:rPr>
              <a:t> </a:t>
            </a:r>
          </a:p>
          <a:p>
            <a:pPr marL="342900" indent="-342900" algn="just">
              <a:buFont typeface="Arial" panose="020B0604020202020204" pitchFamily="34" charset="0"/>
              <a:buChar char="•"/>
            </a:pPr>
            <a:r>
              <a:rPr lang="en-US" sz="2400" b="0" i="0" dirty="0">
                <a:solidFill>
                  <a:srgbClr val="212529"/>
                </a:solidFill>
                <a:effectLst/>
                <a:latin typeface="+mn-lt"/>
              </a:rPr>
              <a:t>If n is odd, we have to compute a</a:t>
            </a:r>
            <a:r>
              <a:rPr lang="en-US" sz="2400" b="0" i="0" baseline="30000" dirty="0">
                <a:solidFill>
                  <a:srgbClr val="212529"/>
                </a:solidFill>
                <a:effectLst/>
                <a:latin typeface="+mn-lt"/>
              </a:rPr>
              <a:t>n-1</a:t>
            </a:r>
            <a:r>
              <a:rPr lang="en-US" sz="2400" b="0" i="0" dirty="0">
                <a:solidFill>
                  <a:srgbClr val="212529"/>
                </a:solidFill>
                <a:effectLst/>
                <a:latin typeface="+mn-lt"/>
              </a:rPr>
              <a:t> by using the rule for even-valued exponents and then multiplying the result by a. </a:t>
            </a:r>
          </a:p>
          <a:p>
            <a:pPr marL="342900" indent="-342900" algn="just">
              <a:buFont typeface="Arial" panose="020B0604020202020204" pitchFamily="34" charset="0"/>
              <a:buChar char="•"/>
            </a:pPr>
            <a:r>
              <a:rPr lang="en-US" sz="2400" b="0" i="0" dirty="0">
                <a:solidFill>
                  <a:srgbClr val="212529"/>
                </a:solidFill>
                <a:effectLst/>
                <a:latin typeface="+mn-lt"/>
              </a:rPr>
              <a:t>To summarize, we have the following formula: </a:t>
            </a:r>
          </a:p>
          <a:p>
            <a:endParaRPr lang="en-US" sz="2400" dirty="0">
              <a:solidFill>
                <a:srgbClr val="212529"/>
              </a:solidFill>
              <a:latin typeface="+mn-lt"/>
            </a:endParaRPr>
          </a:p>
          <a:p>
            <a:endParaRPr lang="en-US" sz="2400" dirty="0">
              <a:solidFill>
                <a:srgbClr val="212529"/>
              </a:solidFill>
              <a:latin typeface="+mn-lt"/>
            </a:endParaRPr>
          </a:p>
          <a:p>
            <a:endParaRPr lang="en-US" sz="2400" dirty="0">
              <a:solidFill>
                <a:srgbClr val="212529"/>
              </a:solidFill>
              <a:latin typeface="+mn-lt"/>
            </a:endParaRPr>
          </a:p>
          <a:p>
            <a:endParaRPr lang="en-US" sz="2400" dirty="0">
              <a:solidFill>
                <a:srgbClr val="212529"/>
              </a:solidFill>
              <a:latin typeface="+mn-lt"/>
            </a:endParaRPr>
          </a:p>
          <a:p>
            <a:pPr marL="342900" indent="-342900" algn="just">
              <a:buFont typeface="Arial" panose="020B0604020202020204" pitchFamily="34" charset="0"/>
              <a:buChar char="•"/>
            </a:pPr>
            <a:r>
              <a:rPr lang="en-US" sz="2400" b="0" i="0" dirty="0">
                <a:solidFill>
                  <a:srgbClr val="212529"/>
                </a:solidFill>
                <a:effectLst/>
                <a:latin typeface="+mn-lt"/>
              </a:rPr>
              <a:t>If we compute a</a:t>
            </a:r>
            <a:r>
              <a:rPr lang="en-US" sz="2400" b="0" i="0" baseline="30000" dirty="0">
                <a:solidFill>
                  <a:srgbClr val="212529"/>
                </a:solidFill>
                <a:effectLst/>
                <a:latin typeface="+mn-lt"/>
              </a:rPr>
              <a:t>n</a:t>
            </a:r>
            <a:r>
              <a:rPr lang="en-US" sz="2400" b="0" i="0" dirty="0">
                <a:solidFill>
                  <a:srgbClr val="212529"/>
                </a:solidFill>
                <a:effectLst/>
                <a:latin typeface="+mn-lt"/>
              </a:rPr>
              <a:t> recursively according to the above formula and measure the algorithm’s efficiency by a number of multiplications, then algorithm is expected to be in O(log n) because, on each iteration, the size is reduced by at least one half at the expense of no more than two multiplications.</a:t>
            </a:r>
            <a:endParaRPr lang="en-IN" sz="2400" dirty="0">
              <a:latin typeface="+mn-lt"/>
            </a:endParaRPr>
          </a:p>
        </p:txBody>
      </p:sp>
      <p:sp>
        <p:nvSpPr>
          <p:cNvPr id="7" name="Title 1">
            <a:extLst>
              <a:ext uri="{FF2B5EF4-FFF2-40B4-BE49-F238E27FC236}">
                <a16:creationId xmlns:a16="http://schemas.microsoft.com/office/drawing/2014/main" id="{9A975C9D-9589-75AB-4EBC-E63758DDE943}"/>
              </a:ext>
            </a:extLst>
          </p:cNvPr>
          <p:cNvSpPr txBox="1">
            <a:spLocks/>
          </p:cNvSpPr>
          <p:nvPr/>
        </p:nvSpPr>
        <p:spPr>
          <a:xfrm>
            <a:off x="1079500" y="273050"/>
            <a:ext cx="8266454" cy="492443"/>
          </a:xfrm>
          <a:prstGeom prst="rect">
            <a:avLst/>
          </a:prstGeom>
        </p:spPr>
        <p:txBody>
          <a:bodyPr wrap="square" lIns="0" tIns="0" rIns="0" bIns="0">
            <a:spAutoFit/>
          </a:bodyPr>
          <a:lstStyle>
            <a:lvl1pPr>
              <a:defRPr sz="3200" b="0" i="0">
                <a:solidFill>
                  <a:srgbClr val="C00000"/>
                </a:solidFill>
                <a:latin typeface="Calibri"/>
                <a:ea typeface="+mj-ea"/>
                <a:cs typeface="Calibri"/>
              </a:defRPr>
            </a:lvl1pPr>
          </a:lstStyle>
          <a:p>
            <a:pPr algn="ctr"/>
            <a:r>
              <a:rPr lang="en-US" kern="0" dirty="0"/>
              <a:t>Decrease-by-a-constant factor variation (contd..)</a:t>
            </a:r>
            <a:endParaRPr lang="en-IN" kern="0" dirty="0"/>
          </a:p>
        </p:txBody>
      </p:sp>
      <p:pic>
        <p:nvPicPr>
          <p:cNvPr id="9" name="Picture 8">
            <a:extLst>
              <a:ext uri="{FF2B5EF4-FFF2-40B4-BE49-F238E27FC236}">
                <a16:creationId xmlns:a16="http://schemas.microsoft.com/office/drawing/2014/main" id="{4B81BC59-D96B-0AC0-3EA8-A55CA55747E9}"/>
              </a:ext>
            </a:extLst>
          </p:cNvPr>
          <p:cNvPicPr>
            <a:picLocks noChangeAspect="1"/>
          </p:cNvPicPr>
          <p:nvPr/>
        </p:nvPicPr>
        <p:blipFill>
          <a:blip r:embed="rId2"/>
          <a:stretch>
            <a:fillRect/>
          </a:stretch>
        </p:blipFill>
        <p:spPr>
          <a:xfrm>
            <a:off x="2070100" y="4235450"/>
            <a:ext cx="5915627" cy="1371600"/>
          </a:xfrm>
          <a:prstGeom prst="rect">
            <a:avLst/>
          </a:prstGeom>
        </p:spPr>
      </p:pic>
    </p:spTree>
    <p:extLst>
      <p:ext uri="{BB962C8B-B14F-4D97-AF65-F5344CB8AC3E}">
        <p14:creationId xmlns:p14="http://schemas.microsoft.com/office/powerpoint/2010/main" val="257170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4A995-680D-BC96-7E5C-69EDC0B94B24}"/>
              </a:ext>
            </a:extLst>
          </p:cNvPr>
          <p:cNvSpPr>
            <a:spLocks noGrp="1"/>
          </p:cNvSpPr>
          <p:nvPr>
            <p:ph type="title"/>
          </p:nvPr>
        </p:nvSpPr>
        <p:spPr>
          <a:xfrm>
            <a:off x="1310017" y="775207"/>
            <a:ext cx="1733550" cy="492443"/>
          </a:xfrm>
        </p:spPr>
        <p:txBody>
          <a:bodyPr/>
          <a:lstStyle/>
          <a:p>
            <a:r>
              <a:rPr lang="en-US" dirty="0"/>
              <a:t>Example:</a:t>
            </a:r>
            <a:endParaRPr lang="en-IN" dirty="0"/>
          </a:p>
        </p:txBody>
      </p:sp>
      <p:pic>
        <p:nvPicPr>
          <p:cNvPr id="5" name="Picture 4">
            <a:extLst>
              <a:ext uri="{FF2B5EF4-FFF2-40B4-BE49-F238E27FC236}">
                <a16:creationId xmlns:a16="http://schemas.microsoft.com/office/drawing/2014/main" id="{1D552555-63AE-578C-7A2F-71DD27E5B2EC}"/>
              </a:ext>
            </a:extLst>
          </p:cNvPr>
          <p:cNvPicPr>
            <a:picLocks noChangeAspect="1"/>
          </p:cNvPicPr>
          <p:nvPr/>
        </p:nvPicPr>
        <p:blipFill>
          <a:blip r:embed="rId2"/>
          <a:stretch>
            <a:fillRect/>
          </a:stretch>
        </p:blipFill>
        <p:spPr>
          <a:xfrm>
            <a:off x="1914634" y="2025651"/>
            <a:ext cx="6824788" cy="4343400"/>
          </a:xfrm>
          <a:prstGeom prst="rect">
            <a:avLst/>
          </a:prstGeom>
        </p:spPr>
      </p:pic>
      <p:sp>
        <p:nvSpPr>
          <p:cNvPr id="6" name="TextBox 5">
            <a:extLst>
              <a:ext uri="{FF2B5EF4-FFF2-40B4-BE49-F238E27FC236}">
                <a16:creationId xmlns:a16="http://schemas.microsoft.com/office/drawing/2014/main" id="{CE4BE2BA-2A50-DF50-454C-AC68660675DB}"/>
              </a:ext>
            </a:extLst>
          </p:cNvPr>
          <p:cNvSpPr txBox="1"/>
          <p:nvPr/>
        </p:nvSpPr>
        <p:spPr>
          <a:xfrm>
            <a:off x="1808288" y="1337384"/>
            <a:ext cx="6934200" cy="461665"/>
          </a:xfrm>
          <a:prstGeom prst="rect">
            <a:avLst/>
          </a:prstGeom>
          <a:noFill/>
        </p:spPr>
        <p:txBody>
          <a:bodyPr wrap="square">
            <a:spAutoFit/>
          </a:bodyPr>
          <a:lstStyle/>
          <a:p>
            <a:pPr algn="l">
              <a:spcAft>
                <a:spcPts val="375"/>
              </a:spcAft>
            </a:pPr>
            <a:r>
              <a:rPr lang="en-US" sz="2400" i="0" u="none" strike="noStrike" dirty="0">
                <a:solidFill>
                  <a:srgbClr val="002060"/>
                </a:solidFill>
                <a:effectLst/>
                <a:latin typeface="+mn-lt"/>
              </a:rPr>
              <a:t>Consider the problem of exponentiation: Compute a</a:t>
            </a:r>
            <a:r>
              <a:rPr lang="en-US" sz="2400" i="0" u="none" strike="noStrike" baseline="30000" dirty="0">
                <a:solidFill>
                  <a:srgbClr val="002060"/>
                </a:solidFill>
                <a:effectLst/>
                <a:latin typeface="+mn-lt"/>
              </a:rPr>
              <a:t>n</a:t>
            </a:r>
            <a:r>
              <a:rPr lang="en-US" sz="2400" i="0" dirty="0">
                <a:solidFill>
                  <a:srgbClr val="002060"/>
                </a:solidFill>
                <a:effectLst/>
                <a:latin typeface="+mn-lt"/>
              </a:rPr>
              <a:t> </a:t>
            </a:r>
          </a:p>
        </p:txBody>
      </p:sp>
    </p:spTree>
    <p:extLst>
      <p:ext uri="{BB962C8B-B14F-4D97-AF65-F5344CB8AC3E}">
        <p14:creationId xmlns:p14="http://schemas.microsoft.com/office/powerpoint/2010/main" val="3437800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CD95CB-9B28-402A-25F7-1A493A819F30}"/>
              </a:ext>
            </a:extLst>
          </p:cNvPr>
          <p:cNvSpPr>
            <a:spLocks noGrp="1"/>
          </p:cNvSpPr>
          <p:nvPr>
            <p:ph type="body" idx="1"/>
          </p:nvPr>
        </p:nvSpPr>
        <p:spPr>
          <a:xfrm>
            <a:off x="1213472" y="1669185"/>
            <a:ext cx="8266454" cy="4739759"/>
          </a:xfrm>
        </p:spPr>
        <p:txBody>
          <a:bodyPr/>
          <a:lstStyle/>
          <a:p>
            <a:pPr algn="just"/>
            <a:r>
              <a:rPr lang="en-US" sz="2800" b="0" i="0" dirty="0">
                <a:solidFill>
                  <a:srgbClr val="212529"/>
                </a:solidFill>
                <a:effectLst/>
                <a:latin typeface="+mn-lt"/>
              </a:rPr>
              <a:t>In this variation, the size reduction pattern varies from one iteration of an algorithm to another. </a:t>
            </a:r>
          </a:p>
          <a:p>
            <a:pPr algn="just"/>
            <a:endParaRPr lang="en-US" sz="2800" dirty="0">
              <a:solidFill>
                <a:srgbClr val="212529"/>
              </a:solidFill>
              <a:latin typeface="+mn-lt"/>
            </a:endParaRPr>
          </a:p>
          <a:p>
            <a:pPr marL="457200" indent="-457200" algn="just">
              <a:buFont typeface="Arial" panose="020B0604020202020204" pitchFamily="34" charset="0"/>
              <a:buChar char="•"/>
            </a:pPr>
            <a:r>
              <a:rPr lang="en-US" sz="2800" b="0" i="0" dirty="0">
                <a:solidFill>
                  <a:srgbClr val="212529"/>
                </a:solidFill>
                <a:effectLst/>
                <a:latin typeface="+mn-lt"/>
              </a:rPr>
              <a:t>Euclid’s algorithm for computing the GCD provides a good example of such a situation: </a:t>
            </a:r>
          </a:p>
          <a:p>
            <a:pPr algn="just"/>
            <a:r>
              <a:rPr lang="en-US" sz="2800" dirty="0">
                <a:solidFill>
                  <a:srgbClr val="212529"/>
                </a:solidFill>
                <a:latin typeface="+mn-lt"/>
              </a:rPr>
              <a:t>		</a:t>
            </a:r>
            <a:r>
              <a:rPr lang="en-US" sz="2800" b="0" i="0" dirty="0" err="1">
                <a:solidFill>
                  <a:srgbClr val="212529"/>
                </a:solidFill>
                <a:effectLst/>
                <a:latin typeface="+mn-lt"/>
              </a:rPr>
              <a:t>gcd</a:t>
            </a:r>
            <a:r>
              <a:rPr lang="en-US" sz="2800" b="0" i="0" dirty="0">
                <a:solidFill>
                  <a:srgbClr val="212529"/>
                </a:solidFill>
                <a:effectLst/>
                <a:latin typeface="+mn-lt"/>
              </a:rPr>
              <a:t>(m, n) = </a:t>
            </a:r>
            <a:r>
              <a:rPr lang="en-US" sz="2800" b="0" i="0" dirty="0" err="1">
                <a:solidFill>
                  <a:srgbClr val="212529"/>
                </a:solidFill>
                <a:effectLst/>
                <a:latin typeface="+mn-lt"/>
              </a:rPr>
              <a:t>gcd</a:t>
            </a:r>
            <a:r>
              <a:rPr lang="en-US" sz="2800" b="0" i="0" dirty="0">
                <a:solidFill>
                  <a:srgbClr val="212529"/>
                </a:solidFill>
                <a:effectLst/>
                <a:latin typeface="+mn-lt"/>
              </a:rPr>
              <a:t>(n, m mod n) </a:t>
            </a:r>
          </a:p>
          <a:p>
            <a:pPr marL="457200" indent="-457200" algn="just">
              <a:buFont typeface="Arial" panose="020B0604020202020204" pitchFamily="34" charset="0"/>
              <a:buChar char="•"/>
            </a:pPr>
            <a:endParaRPr lang="en-US" sz="2800" b="0" i="0" dirty="0">
              <a:solidFill>
                <a:srgbClr val="212529"/>
              </a:solidFill>
              <a:effectLst/>
              <a:latin typeface="+mn-lt"/>
            </a:endParaRPr>
          </a:p>
          <a:p>
            <a:pPr marL="457200" indent="-457200" algn="just">
              <a:buFont typeface="Arial" panose="020B0604020202020204" pitchFamily="34" charset="0"/>
              <a:buChar char="•"/>
            </a:pPr>
            <a:r>
              <a:rPr lang="en-US" sz="2800" b="0" i="0" dirty="0">
                <a:solidFill>
                  <a:srgbClr val="212529"/>
                </a:solidFill>
                <a:effectLst/>
                <a:latin typeface="+mn-lt"/>
              </a:rPr>
              <a:t>Though the arguments on the right-hand side are always smaller than those on the left-hand side, they are smaller neither by a constant nor by a constant factor.</a:t>
            </a:r>
            <a:endParaRPr lang="en-IN" sz="2800" dirty="0">
              <a:latin typeface="+mn-lt"/>
            </a:endParaRPr>
          </a:p>
        </p:txBody>
      </p:sp>
      <p:sp>
        <p:nvSpPr>
          <p:cNvPr id="4" name="Title 1">
            <a:extLst>
              <a:ext uri="{FF2B5EF4-FFF2-40B4-BE49-F238E27FC236}">
                <a16:creationId xmlns:a16="http://schemas.microsoft.com/office/drawing/2014/main" id="{A78F53A0-0904-42B3-199A-53A3D4348DD4}"/>
              </a:ext>
            </a:extLst>
          </p:cNvPr>
          <p:cNvSpPr txBox="1">
            <a:spLocks/>
          </p:cNvSpPr>
          <p:nvPr/>
        </p:nvSpPr>
        <p:spPr>
          <a:xfrm>
            <a:off x="1079500" y="730250"/>
            <a:ext cx="8266454" cy="492443"/>
          </a:xfrm>
          <a:prstGeom prst="rect">
            <a:avLst/>
          </a:prstGeom>
        </p:spPr>
        <p:txBody>
          <a:bodyPr wrap="square" lIns="0" tIns="0" rIns="0" bIns="0">
            <a:spAutoFit/>
          </a:bodyPr>
          <a:lstStyle>
            <a:lvl1pPr>
              <a:defRPr sz="3200" b="0" i="0">
                <a:solidFill>
                  <a:srgbClr val="C00000"/>
                </a:solidFill>
                <a:latin typeface="Calibri"/>
                <a:ea typeface="+mj-ea"/>
                <a:cs typeface="Calibri"/>
              </a:defRPr>
            </a:lvl1pPr>
          </a:lstStyle>
          <a:p>
            <a:pPr algn="ctr"/>
            <a:r>
              <a:rPr lang="en-US" kern="0" dirty="0"/>
              <a:t>Variable-size-Decrease</a:t>
            </a:r>
            <a:endParaRPr lang="en-IN" kern="0" dirty="0"/>
          </a:p>
        </p:txBody>
      </p:sp>
    </p:spTree>
    <p:extLst>
      <p:ext uri="{BB962C8B-B14F-4D97-AF65-F5344CB8AC3E}">
        <p14:creationId xmlns:p14="http://schemas.microsoft.com/office/powerpoint/2010/main" val="2370739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E93A-3F11-1C62-18B0-E42D7E8443E0}"/>
              </a:ext>
            </a:extLst>
          </p:cNvPr>
          <p:cNvSpPr>
            <a:spLocks noGrp="1"/>
          </p:cNvSpPr>
          <p:nvPr>
            <p:ph type="title"/>
          </p:nvPr>
        </p:nvSpPr>
        <p:spPr>
          <a:xfrm>
            <a:off x="1310016" y="775207"/>
            <a:ext cx="3655683" cy="492443"/>
          </a:xfrm>
        </p:spPr>
        <p:txBody>
          <a:bodyPr/>
          <a:lstStyle/>
          <a:p>
            <a:r>
              <a:rPr lang="en-US" dirty="0"/>
              <a:t>Graph Traversal</a:t>
            </a:r>
            <a:endParaRPr lang="en-IN" dirty="0"/>
          </a:p>
        </p:txBody>
      </p:sp>
      <p:sp>
        <p:nvSpPr>
          <p:cNvPr id="3" name="Text Placeholder 2">
            <a:extLst>
              <a:ext uri="{FF2B5EF4-FFF2-40B4-BE49-F238E27FC236}">
                <a16:creationId xmlns:a16="http://schemas.microsoft.com/office/drawing/2014/main" id="{5984138E-A28D-87C5-6F6F-7115CDC6FECA}"/>
              </a:ext>
            </a:extLst>
          </p:cNvPr>
          <p:cNvSpPr>
            <a:spLocks noGrp="1"/>
          </p:cNvSpPr>
          <p:nvPr>
            <p:ph type="body" idx="1"/>
          </p:nvPr>
        </p:nvSpPr>
        <p:spPr>
          <a:xfrm>
            <a:off x="1213472" y="1669185"/>
            <a:ext cx="8266454" cy="4708981"/>
          </a:xfrm>
        </p:spPr>
        <p:txBody>
          <a:bodyPr/>
          <a:lstStyle/>
          <a:p>
            <a:pPr algn="just"/>
            <a:r>
              <a:rPr lang="en-US" sz="2400" dirty="0"/>
              <a:t>Many problems require processing all graph vertices ( and edges) systematically.</a:t>
            </a:r>
          </a:p>
          <a:p>
            <a:pPr algn="just"/>
            <a:endParaRPr lang="en-US" sz="2400" dirty="0"/>
          </a:p>
          <a:p>
            <a:pPr algn="just"/>
            <a:r>
              <a:rPr lang="en-US" sz="2400" dirty="0"/>
              <a:t>For traversing a binary tree, we have 3 tree traversal methods:</a:t>
            </a:r>
          </a:p>
          <a:p>
            <a:pPr marL="342900" indent="-342900" algn="just">
              <a:buFont typeface="Arial" panose="020B0604020202020204" pitchFamily="34" charset="0"/>
              <a:buChar char="•"/>
            </a:pPr>
            <a:r>
              <a:rPr lang="en-US" sz="2400" dirty="0"/>
              <a:t>Preorder Traversal</a:t>
            </a:r>
          </a:p>
          <a:p>
            <a:pPr marL="342900" indent="-342900" algn="just">
              <a:buFont typeface="Arial" panose="020B0604020202020204" pitchFamily="34" charset="0"/>
              <a:buChar char="•"/>
            </a:pPr>
            <a:r>
              <a:rPr lang="en-US" sz="2400" dirty="0" err="1"/>
              <a:t>Inorder</a:t>
            </a:r>
            <a:r>
              <a:rPr lang="en-US" sz="2400" dirty="0"/>
              <a:t> Traversal</a:t>
            </a:r>
          </a:p>
          <a:p>
            <a:pPr marL="342900" indent="-342900" algn="just">
              <a:buFont typeface="Arial" panose="020B0604020202020204" pitchFamily="34" charset="0"/>
              <a:buChar char="•"/>
            </a:pPr>
            <a:r>
              <a:rPr lang="en-US" sz="2400" dirty="0" err="1"/>
              <a:t>Postorder</a:t>
            </a:r>
            <a:r>
              <a:rPr lang="en-US" sz="2400" dirty="0"/>
              <a:t> Traversal</a:t>
            </a:r>
          </a:p>
          <a:p>
            <a:pPr algn="just"/>
            <a:endParaRPr lang="en-US" sz="2400" dirty="0"/>
          </a:p>
          <a:p>
            <a:pPr algn="just"/>
            <a:r>
              <a:rPr lang="en-US" sz="2400" dirty="0"/>
              <a:t>For traversing a Graph, we have 2 graph traversal methods:</a:t>
            </a:r>
          </a:p>
          <a:p>
            <a:pPr marL="342900" indent="-342900" algn="just">
              <a:buFont typeface="Arial" panose="020B0604020202020204" pitchFamily="34" charset="0"/>
              <a:buChar char="•"/>
            </a:pPr>
            <a:r>
              <a:rPr lang="en-US" sz="2400" dirty="0"/>
              <a:t>Breadth First Search (BFS)</a:t>
            </a:r>
          </a:p>
          <a:p>
            <a:pPr marL="342900" indent="-342900" algn="just">
              <a:buFont typeface="Arial" panose="020B0604020202020204" pitchFamily="34" charset="0"/>
              <a:buChar char="•"/>
            </a:pPr>
            <a:r>
              <a:rPr lang="en-US" sz="2400" dirty="0"/>
              <a:t>Depth First Search (DFS)</a:t>
            </a:r>
          </a:p>
          <a:p>
            <a:endParaRPr lang="en-US" dirty="0"/>
          </a:p>
          <a:p>
            <a:endParaRPr lang="en-IN" dirty="0"/>
          </a:p>
        </p:txBody>
      </p:sp>
    </p:spTree>
    <p:extLst>
      <p:ext uri="{BB962C8B-B14F-4D97-AF65-F5344CB8AC3E}">
        <p14:creationId xmlns:p14="http://schemas.microsoft.com/office/powerpoint/2010/main" val="2283545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A822-8F90-9EC0-E3FD-848271C0BDAC}"/>
              </a:ext>
            </a:extLst>
          </p:cNvPr>
          <p:cNvSpPr>
            <a:spLocks noGrp="1"/>
          </p:cNvSpPr>
          <p:nvPr>
            <p:ph type="title"/>
          </p:nvPr>
        </p:nvSpPr>
        <p:spPr>
          <a:xfrm>
            <a:off x="2871158" y="712383"/>
            <a:ext cx="4951083" cy="492443"/>
          </a:xfrm>
        </p:spPr>
        <p:txBody>
          <a:bodyPr/>
          <a:lstStyle/>
          <a:p>
            <a:pPr algn="ctr"/>
            <a:r>
              <a:rPr lang="en-US" dirty="0"/>
              <a:t>Graph Traversal (Contd..)</a:t>
            </a:r>
            <a:endParaRPr lang="en-IN" dirty="0"/>
          </a:p>
        </p:txBody>
      </p:sp>
      <p:sp>
        <p:nvSpPr>
          <p:cNvPr id="3" name="Text Placeholder 2">
            <a:extLst>
              <a:ext uri="{FF2B5EF4-FFF2-40B4-BE49-F238E27FC236}">
                <a16:creationId xmlns:a16="http://schemas.microsoft.com/office/drawing/2014/main" id="{47B7EAC2-63A7-6696-48CC-532BAA07F9CB}"/>
              </a:ext>
            </a:extLst>
          </p:cNvPr>
          <p:cNvSpPr>
            <a:spLocks noGrp="1"/>
          </p:cNvSpPr>
          <p:nvPr>
            <p:ph type="body" idx="1"/>
          </p:nvPr>
        </p:nvSpPr>
        <p:spPr>
          <a:xfrm>
            <a:off x="1213472" y="1669185"/>
            <a:ext cx="8266454" cy="4647426"/>
          </a:xfrm>
        </p:spPr>
        <p:txBody>
          <a:bodyPr/>
          <a:lstStyle/>
          <a:p>
            <a:endParaRPr lang="en-US" b="0" i="0" dirty="0">
              <a:solidFill>
                <a:srgbClr val="212529"/>
              </a:solidFill>
              <a:effectLst/>
              <a:latin typeface="Open Sans" panose="020B0606030504020204" pitchFamily="34" charset="0"/>
            </a:endParaRPr>
          </a:p>
          <a:p>
            <a:pPr algn="just"/>
            <a:r>
              <a:rPr lang="en-US" sz="2800" b="1" dirty="0">
                <a:solidFill>
                  <a:srgbClr val="7030A0"/>
                </a:solidFill>
                <a:effectLst/>
                <a:latin typeface="+mn-lt"/>
              </a:rPr>
              <a:t>Depth-First Search (DFS) and Breadth-First Search (BFS): </a:t>
            </a:r>
          </a:p>
          <a:p>
            <a:pPr algn="just"/>
            <a:endParaRPr lang="en-US" sz="2800" b="0" i="0" dirty="0">
              <a:solidFill>
                <a:srgbClr val="212529"/>
              </a:solidFill>
              <a:effectLst/>
              <a:latin typeface="+mn-lt"/>
            </a:endParaRPr>
          </a:p>
          <a:p>
            <a:pPr marL="457200" indent="-457200" algn="just">
              <a:buFont typeface="Arial" panose="020B0604020202020204" pitchFamily="34" charset="0"/>
              <a:buChar char="•"/>
            </a:pPr>
            <a:r>
              <a:rPr lang="en-US" sz="2800" b="0" i="0" dirty="0">
                <a:solidFill>
                  <a:srgbClr val="212529"/>
                </a:solidFill>
                <a:effectLst/>
                <a:latin typeface="+mn-lt"/>
              </a:rPr>
              <a:t>Two elementary traversal algorithms that provide an efficient way to “visit” each vertex and edge exactly once. </a:t>
            </a:r>
          </a:p>
          <a:p>
            <a:pPr marL="457200" indent="-457200" algn="just">
              <a:buFont typeface="Arial" panose="020B0604020202020204" pitchFamily="34" charset="0"/>
              <a:buChar char="•"/>
            </a:pPr>
            <a:r>
              <a:rPr lang="en-US" sz="2800" b="0" i="0" dirty="0">
                <a:solidFill>
                  <a:srgbClr val="212529"/>
                </a:solidFill>
                <a:effectLst/>
                <a:latin typeface="+mn-lt"/>
              </a:rPr>
              <a:t>Both work on directed or undirected graphs. </a:t>
            </a:r>
          </a:p>
          <a:p>
            <a:pPr marL="457200" indent="-457200" algn="just">
              <a:buFont typeface="Arial" panose="020B0604020202020204" pitchFamily="34" charset="0"/>
              <a:buChar char="•"/>
            </a:pPr>
            <a:r>
              <a:rPr lang="en-US" sz="2800" b="0" i="0" dirty="0">
                <a:solidFill>
                  <a:srgbClr val="212529"/>
                </a:solidFill>
                <a:effectLst/>
                <a:latin typeface="+mn-lt"/>
              </a:rPr>
              <a:t>Many advanced graph algorithms are based on the concepts of DFS or BFS. </a:t>
            </a:r>
          </a:p>
          <a:p>
            <a:pPr marL="457200" indent="-457200" algn="just">
              <a:buFont typeface="Arial" panose="020B0604020202020204" pitchFamily="34" charset="0"/>
              <a:buChar char="•"/>
            </a:pPr>
            <a:r>
              <a:rPr lang="en-US" sz="2800" b="0" i="0" dirty="0">
                <a:solidFill>
                  <a:srgbClr val="212529"/>
                </a:solidFill>
                <a:effectLst/>
                <a:latin typeface="+mn-lt"/>
              </a:rPr>
              <a:t>The difference between the two algorithms is in the order in which each “visit” vertices.</a:t>
            </a:r>
            <a:endParaRPr lang="en-IN" sz="2800" dirty="0">
              <a:latin typeface="+mn-lt"/>
            </a:endParaRPr>
          </a:p>
        </p:txBody>
      </p:sp>
    </p:spTree>
    <p:extLst>
      <p:ext uri="{BB962C8B-B14F-4D97-AF65-F5344CB8AC3E}">
        <p14:creationId xmlns:p14="http://schemas.microsoft.com/office/powerpoint/2010/main" val="3991543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E3D5-1114-223E-E20A-19FB0843EAC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01AC4E0-E58A-1B7B-C47B-16A4934C70D5}"/>
              </a:ext>
            </a:extLst>
          </p:cNvPr>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a:extLst>
              <a:ext uri="{FF2B5EF4-FFF2-40B4-BE49-F238E27FC236}">
                <a16:creationId xmlns:a16="http://schemas.microsoft.com/office/drawing/2014/main" id="{2CAED193-EBCC-021B-B948-6343958A2B54}"/>
              </a:ext>
            </a:extLst>
          </p:cNvPr>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a:extLst>
              <a:ext uri="{FF2B5EF4-FFF2-40B4-BE49-F238E27FC236}">
                <a16:creationId xmlns:a16="http://schemas.microsoft.com/office/drawing/2014/main" id="{89C7E134-01FC-73CC-5A80-CA33150CBB16}"/>
              </a:ext>
            </a:extLst>
          </p:cNvPr>
          <p:cNvGrpSpPr/>
          <p:nvPr/>
        </p:nvGrpSpPr>
        <p:grpSpPr>
          <a:xfrm>
            <a:off x="1231273" y="1862518"/>
            <a:ext cx="8229600" cy="4678680"/>
            <a:chOff x="1231273" y="1796796"/>
            <a:chExt cx="8229600" cy="4678680"/>
          </a:xfrm>
        </p:grpSpPr>
        <p:sp>
          <p:nvSpPr>
            <p:cNvPr id="17" name="object 17">
              <a:extLst>
                <a:ext uri="{FF2B5EF4-FFF2-40B4-BE49-F238E27FC236}">
                  <a16:creationId xmlns:a16="http://schemas.microsoft.com/office/drawing/2014/main" id="{FFAA49A3-1852-DC2A-D810-A03E3C8B7E83}"/>
                </a:ext>
              </a:extLst>
            </p:cNvPr>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a:extLst>
                <a:ext uri="{FF2B5EF4-FFF2-40B4-BE49-F238E27FC236}">
                  <a16:creationId xmlns:a16="http://schemas.microsoft.com/office/drawing/2014/main" id="{5E1BF11D-3993-3768-E241-7CBA3964B028}"/>
                </a:ext>
              </a:extLst>
            </p:cNvPr>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a:extLst>
              <a:ext uri="{FF2B5EF4-FFF2-40B4-BE49-F238E27FC236}">
                <a16:creationId xmlns:a16="http://schemas.microsoft.com/office/drawing/2014/main" id="{1EBBB0F6-4B23-87E9-5139-5931E0CA3726}"/>
              </a:ext>
            </a:extLst>
          </p:cNvPr>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spc="-15" dirty="0">
                <a:latin typeface="Calibri"/>
                <a:cs typeface="Calibri"/>
              </a:rPr>
              <a:t>Advantages</a:t>
            </a:r>
            <a:r>
              <a:rPr sz="2400" spc="-20" dirty="0">
                <a:latin typeface="Calibri"/>
                <a:cs typeface="Calibri"/>
              </a:rPr>
              <a:t> </a:t>
            </a:r>
            <a:r>
              <a:rPr sz="2400" spc="-5" dirty="0">
                <a:latin typeface="Calibri"/>
                <a:cs typeface="Calibri"/>
              </a:rPr>
              <a:t>and</a:t>
            </a:r>
            <a:r>
              <a:rPr sz="2400" spc="-10" dirty="0">
                <a:latin typeface="Calibri"/>
                <a:cs typeface="Calibri"/>
              </a:rPr>
              <a:t> </a:t>
            </a:r>
            <a:r>
              <a:rPr sz="2400" spc="-15" dirty="0">
                <a:latin typeface="Calibri"/>
                <a:cs typeface="Calibri"/>
              </a:rPr>
              <a:t>Disadvantages</a:t>
            </a:r>
            <a:r>
              <a:rPr lang="en-US" sz="2400" spc="-15" dirty="0">
                <a:latin typeface="Calibri"/>
                <a:cs typeface="Calibri"/>
              </a:rPr>
              <a:t> of Divide &amp; Conquer</a:t>
            </a:r>
            <a:endParaRPr sz="2400" dirty="0">
              <a:latin typeface="Calibri"/>
              <a:cs typeface="Calibri"/>
            </a:endParaRPr>
          </a:p>
          <a:p>
            <a:pPr marL="514984" indent="-515620">
              <a:lnSpc>
                <a:spcPct val="100000"/>
              </a:lnSpc>
              <a:spcBef>
                <a:spcPts val="575"/>
              </a:spcBef>
              <a:buAutoNum type="arabicPeriod"/>
              <a:tabLst>
                <a:tab pos="514984" algn="l"/>
                <a:tab pos="515620" algn="l"/>
              </a:tabLst>
            </a:pPr>
            <a:r>
              <a:rPr sz="2400" spc="-5" dirty="0">
                <a:latin typeface="Calibri"/>
                <a:cs typeface="Calibri"/>
              </a:rPr>
              <a:t>Decrease</a:t>
            </a:r>
            <a:r>
              <a:rPr sz="2400" spc="-4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Conquer</a:t>
            </a:r>
            <a:r>
              <a:rPr sz="2400" spc="-15" dirty="0">
                <a:latin typeface="Calibri"/>
                <a:cs typeface="Calibri"/>
              </a:rPr>
              <a:t> </a:t>
            </a:r>
            <a:r>
              <a:rPr sz="2400" spc="-5" dirty="0">
                <a:latin typeface="Calibri"/>
                <a:cs typeface="Calibri"/>
              </a:rPr>
              <a:t>Approach</a:t>
            </a:r>
            <a:endParaRPr lang="en-US" sz="2400" spc="-5" dirty="0">
              <a:latin typeface="Calibri"/>
              <a:cs typeface="Calibri"/>
            </a:endParaRPr>
          </a:p>
          <a:p>
            <a:pPr marL="514984" indent="-515620">
              <a:lnSpc>
                <a:spcPct val="100000"/>
              </a:lnSpc>
              <a:spcBef>
                <a:spcPts val="575"/>
              </a:spcBef>
              <a:buAutoNum type="arabicPeriod"/>
              <a:tabLst>
                <a:tab pos="514984" algn="l"/>
                <a:tab pos="515620" algn="l"/>
              </a:tabLst>
            </a:pPr>
            <a:r>
              <a:rPr lang="en-US" sz="2400" b="1" dirty="0">
                <a:solidFill>
                  <a:srgbClr val="002060"/>
                </a:solidFill>
              </a:rPr>
              <a:t>Depth First Search (DFS)</a:t>
            </a:r>
          </a:p>
          <a:p>
            <a:pPr marL="514984" indent="-515620">
              <a:lnSpc>
                <a:spcPct val="100000"/>
              </a:lnSpc>
              <a:spcBef>
                <a:spcPts val="575"/>
              </a:spcBef>
              <a:buAutoNum type="arabicPeriod"/>
              <a:tabLst>
                <a:tab pos="514984" algn="l"/>
                <a:tab pos="515620" algn="l"/>
              </a:tabLst>
            </a:pPr>
            <a:r>
              <a:rPr lang="en-US" sz="2400" dirty="0"/>
              <a:t>Breadth First Search (BFS)</a:t>
            </a:r>
          </a:p>
          <a:p>
            <a:pPr marL="514984" indent="-515620">
              <a:lnSpc>
                <a:spcPct val="100000"/>
              </a:lnSpc>
              <a:spcBef>
                <a:spcPts val="575"/>
              </a:spcBef>
              <a:buAutoNum type="arabicPeriod"/>
              <a:tabLst>
                <a:tab pos="514984" algn="l"/>
                <a:tab pos="515620" algn="l"/>
              </a:tabLst>
            </a:pPr>
            <a:r>
              <a:rPr lang="en-US" sz="2400" dirty="0"/>
              <a:t>Applications of DFS and BFS</a:t>
            </a:r>
            <a:endParaRPr sz="2400" dirty="0">
              <a:latin typeface="Calibri"/>
              <a:cs typeface="Calibri"/>
            </a:endParaRPr>
          </a:p>
          <a:p>
            <a:pPr marL="514984" indent="-515620">
              <a:lnSpc>
                <a:spcPct val="100000"/>
              </a:lnSpc>
              <a:spcBef>
                <a:spcPts val="580"/>
              </a:spcBef>
              <a:buAutoNum type="arabicPeriod"/>
              <a:tabLst>
                <a:tab pos="515620" algn="l"/>
              </a:tabLst>
            </a:pPr>
            <a:r>
              <a:rPr sz="2400" spc="-5" dirty="0">
                <a:latin typeface="Calibri"/>
                <a:cs typeface="Calibri"/>
              </a:rPr>
              <a:t>Algorithm:</a:t>
            </a:r>
            <a:r>
              <a:rPr sz="2400" spc="-50" dirty="0">
                <a:latin typeface="Calibri"/>
                <a:cs typeface="Calibri"/>
              </a:rPr>
              <a:t> </a:t>
            </a:r>
            <a:r>
              <a:rPr sz="2400" spc="-20" dirty="0">
                <a:latin typeface="Calibri"/>
                <a:cs typeface="Calibri"/>
              </a:rPr>
              <a:t>Topological</a:t>
            </a:r>
            <a:r>
              <a:rPr sz="2400" spc="-55" dirty="0">
                <a:latin typeface="Calibri"/>
                <a:cs typeface="Calibri"/>
              </a:rPr>
              <a:t> </a:t>
            </a:r>
            <a:r>
              <a:rPr sz="2400" dirty="0">
                <a:latin typeface="Calibri"/>
                <a:cs typeface="Calibri"/>
              </a:rPr>
              <a:t>Sort</a:t>
            </a:r>
          </a:p>
        </p:txBody>
      </p:sp>
    </p:spTree>
    <p:extLst>
      <p:ext uri="{BB962C8B-B14F-4D97-AF65-F5344CB8AC3E}">
        <p14:creationId xmlns:p14="http://schemas.microsoft.com/office/powerpoint/2010/main" val="213109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75EEA-01D3-8328-AF71-48385473B818}"/>
              </a:ext>
            </a:extLst>
          </p:cNvPr>
          <p:cNvSpPr>
            <a:spLocks noGrp="1"/>
          </p:cNvSpPr>
          <p:nvPr>
            <p:ph type="title"/>
          </p:nvPr>
        </p:nvSpPr>
        <p:spPr>
          <a:xfrm>
            <a:off x="3289300" y="654050"/>
            <a:ext cx="4417684" cy="492443"/>
          </a:xfrm>
        </p:spPr>
        <p:txBody>
          <a:bodyPr/>
          <a:lstStyle/>
          <a:p>
            <a:pPr algn="ctr"/>
            <a:r>
              <a:rPr lang="en-US" dirty="0"/>
              <a:t>Depth-First-Search (DFS)</a:t>
            </a:r>
            <a:endParaRPr lang="en-IN" dirty="0"/>
          </a:p>
        </p:txBody>
      </p:sp>
      <p:sp>
        <p:nvSpPr>
          <p:cNvPr id="3" name="Text Placeholder 2">
            <a:extLst>
              <a:ext uri="{FF2B5EF4-FFF2-40B4-BE49-F238E27FC236}">
                <a16:creationId xmlns:a16="http://schemas.microsoft.com/office/drawing/2014/main" id="{5FE35D2C-0596-D338-E371-C62B409E90BD}"/>
              </a:ext>
            </a:extLst>
          </p:cNvPr>
          <p:cNvSpPr>
            <a:spLocks noGrp="1"/>
          </p:cNvSpPr>
          <p:nvPr>
            <p:ph type="body" idx="1"/>
          </p:nvPr>
        </p:nvSpPr>
        <p:spPr>
          <a:xfrm>
            <a:off x="1032186" y="1644650"/>
            <a:ext cx="8629028" cy="5029200"/>
          </a:xfrm>
        </p:spPr>
        <p:txBody>
          <a:bodyPr/>
          <a:lstStyle/>
          <a:p>
            <a:pPr marL="457200" indent="-457200" algn="just">
              <a:buFont typeface="Arial" panose="020B0604020202020204" pitchFamily="34" charset="0"/>
              <a:buChar char="•"/>
              <a:defRPr/>
            </a:pPr>
            <a:r>
              <a:rPr lang="en-US" altLang="en-US" sz="2800" dirty="0">
                <a:latin typeface="+mn-lt"/>
              </a:rPr>
              <a:t>Visits graph’s vertices by always moving away from last visited vertex to an unvisited one, backtracks if no adjacent unvisited vertex is available.</a:t>
            </a:r>
            <a:br>
              <a:rPr lang="en-US" altLang="en-US" sz="2800" dirty="0">
                <a:latin typeface="+mn-lt"/>
              </a:rPr>
            </a:br>
            <a:endParaRPr lang="en-US" altLang="en-US" sz="2800" dirty="0">
              <a:latin typeface="+mn-lt"/>
            </a:endParaRPr>
          </a:p>
          <a:p>
            <a:pPr marL="457200" indent="-457200" algn="l">
              <a:buFont typeface="Arial" panose="020B0604020202020204" pitchFamily="34" charset="0"/>
              <a:buChar char="•"/>
              <a:defRPr/>
            </a:pPr>
            <a:r>
              <a:rPr lang="en-US" altLang="en-US" sz="2800" dirty="0">
                <a:latin typeface="+mn-lt"/>
              </a:rPr>
              <a:t>Recursive or it uses a stack</a:t>
            </a:r>
          </a:p>
          <a:p>
            <a:pPr marL="804863" lvl="1" indent="-457200" algn="l">
              <a:buFont typeface="Arial" panose="020B0604020202020204" pitchFamily="34" charset="0"/>
              <a:buChar char="•"/>
              <a:defRPr/>
            </a:pPr>
            <a:r>
              <a:rPr lang="en-US" altLang="en-US" sz="2600" dirty="0"/>
              <a:t>a vertex is pushed onto the stack when it’s reached for the first time</a:t>
            </a:r>
          </a:p>
          <a:p>
            <a:pPr marL="804863" lvl="1" indent="-457200" algn="l">
              <a:buFont typeface="Arial" panose="020B0604020202020204" pitchFamily="34" charset="0"/>
              <a:buChar char="•"/>
              <a:defRPr/>
            </a:pPr>
            <a:r>
              <a:rPr lang="en-US" altLang="en-US" sz="2600" dirty="0"/>
              <a:t>a vertex is popped off the stack when it becomes a dead end, i.e., when there is no adjacent unvisited vertex</a:t>
            </a:r>
            <a:br>
              <a:rPr lang="en-US" altLang="en-US" sz="2800" dirty="0"/>
            </a:br>
            <a:endParaRPr lang="en-US" altLang="en-US" sz="2800" dirty="0"/>
          </a:p>
          <a:p>
            <a:pPr marL="457200" indent="-457200" algn="l">
              <a:buFont typeface="Arial" panose="020B0604020202020204" pitchFamily="34" charset="0"/>
              <a:buChar char="•"/>
              <a:defRPr/>
            </a:pPr>
            <a:r>
              <a:rPr lang="en-US" altLang="en-US" sz="2800" dirty="0">
                <a:latin typeface="+mn-lt"/>
              </a:rPr>
              <a:t>“Redraws” graph in tree-like fashion (with tree edges and back edges for undirected graph)</a:t>
            </a:r>
          </a:p>
        </p:txBody>
      </p:sp>
    </p:spTree>
    <p:extLst>
      <p:ext uri="{BB962C8B-B14F-4D97-AF65-F5344CB8AC3E}">
        <p14:creationId xmlns:p14="http://schemas.microsoft.com/office/powerpoint/2010/main" val="1369178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9438-D522-320D-1FEF-B88ED3116D97}"/>
              </a:ext>
            </a:extLst>
          </p:cNvPr>
          <p:cNvSpPr>
            <a:spLocks noGrp="1"/>
          </p:cNvSpPr>
          <p:nvPr>
            <p:ph type="title"/>
          </p:nvPr>
        </p:nvSpPr>
        <p:spPr>
          <a:xfrm>
            <a:off x="2603500" y="501650"/>
            <a:ext cx="5332083" cy="492443"/>
          </a:xfrm>
        </p:spPr>
        <p:txBody>
          <a:bodyPr/>
          <a:lstStyle/>
          <a:p>
            <a:pPr algn="ctr"/>
            <a:r>
              <a:rPr lang="en-US" b="1" dirty="0"/>
              <a:t>Types of Graphs Edges</a:t>
            </a:r>
            <a:endParaRPr lang="en-IN" b="1" dirty="0"/>
          </a:p>
        </p:txBody>
      </p:sp>
      <p:sp>
        <p:nvSpPr>
          <p:cNvPr id="3" name="Text Placeholder 2">
            <a:extLst>
              <a:ext uri="{FF2B5EF4-FFF2-40B4-BE49-F238E27FC236}">
                <a16:creationId xmlns:a16="http://schemas.microsoft.com/office/drawing/2014/main" id="{C9BEA44C-221B-F876-0140-774C01A9F8CC}"/>
              </a:ext>
            </a:extLst>
          </p:cNvPr>
          <p:cNvSpPr>
            <a:spLocks noGrp="1"/>
          </p:cNvSpPr>
          <p:nvPr>
            <p:ph type="body" idx="1"/>
          </p:nvPr>
        </p:nvSpPr>
        <p:spPr>
          <a:xfrm>
            <a:off x="546100" y="1236553"/>
            <a:ext cx="9601200" cy="5818297"/>
          </a:xfrm>
        </p:spPr>
        <p:txBody>
          <a:bodyPr/>
          <a:lstStyle/>
          <a:p>
            <a:pPr algn="ctr">
              <a:buNone/>
            </a:pPr>
            <a:r>
              <a:rPr lang="en-US" sz="2600" b="1" i="0" dirty="0">
                <a:solidFill>
                  <a:srgbClr val="C00000"/>
                </a:solidFill>
                <a:effectLst/>
                <a:latin typeface="+mn-lt"/>
              </a:rPr>
              <a:t>While exploring a graph from a source node, edges can be of 4 types.</a:t>
            </a:r>
          </a:p>
          <a:p>
            <a:pPr algn="ctr">
              <a:buNone/>
            </a:pPr>
            <a:endParaRPr lang="en-US" sz="1400" b="1" i="0" dirty="0">
              <a:solidFill>
                <a:srgbClr val="C00000"/>
              </a:solidFill>
              <a:effectLst/>
              <a:latin typeface="+mn-lt"/>
            </a:endParaRPr>
          </a:p>
          <a:p>
            <a:pPr marL="457200" indent="-457200" algn="just">
              <a:buFont typeface="+mj-lt"/>
              <a:buAutoNum type="arabicPeriod"/>
            </a:pPr>
            <a:r>
              <a:rPr lang="en-US" sz="2600" b="1" i="0" dirty="0">
                <a:solidFill>
                  <a:srgbClr val="242424"/>
                </a:solidFill>
                <a:effectLst/>
                <a:latin typeface="+mn-lt"/>
              </a:rPr>
              <a:t>Tree Edges</a:t>
            </a:r>
            <a:r>
              <a:rPr lang="en-US" sz="2600" b="0" i="0" dirty="0">
                <a:solidFill>
                  <a:srgbClr val="242424"/>
                </a:solidFill>
                <a:effectLst/>
                <a:latin typeface="+mn-lt"/>
              </a:rPr>
              <a:t>: Tree edges connect a parent to its child node. The terms parent and child come up in reference to the graph exploration algorithm being used, i.e., when you use BFS or DFS to traverse a graph, a new child node you discover by examining the neighbors of the parent node is connected via a tree edge. Only tree edges make up the BFS/DFS traversal. All other edges fall in the other three categories.</a:t>
            </a:r>
          </a:p>
          <a:p>
            <a:pPr marL="457200" indent="-457200" algn="just">
              <a:buFont typeface="+mj-lt"/>
              <a:buAutoNum type="arabicPeriod"/>
            </a:pPr>
            <a:r>
              <a:rPr lang="en-US" sz="2600" b="1" i="0" dirty="0">
                <a:solidFill>
                  <a:srgbClr val="242424"/>
                </a:solidFill>
                <a:effectLst/>
                <a:latin typeface="+mn-lt"/>
              </a:rPr>
              <a:t>Forward Edges</a:t>
            </a:r>
            <a:r>
              <a:rPr lang="en-US" sz="2600" b="0" i="0" dirty="0">
                <a:solidFill>
                  <a:srgbClr val="242424"/>
                </a:solidFill>
                <a:effectLst/>
                <a:latin typeface="+mn-lt"/>
              </a:rPr>
              <a:t>: Forward edges link a node to its descendent that has already been traversed.</a:t>
            </a:r>
          </a:p>
          <a:p>
            <a:pPr marL="457200" indent="-457200" algn="just">
              <a:buFont typeface="+mj-lt"/>
              <a:buAutoNum type="arabicPeriod"/>
            </a:pPr>
            <a:r>
              <a:rPr lang="en-US" sz="2600" b="1" i="0" dirty="0">
                <a:solidFill>
                  <a:srgbClr val="242424"/>
                </a:solidFill>
                <a:effectLst/>
                <a:latin typeface="+mn-lt"/>
              </a:rPr>
              <a:t>Back Edges</a:t>
            </a:r>
            <a:r>
              <a:rPr lang="en-US" sz="2600" b="0" i="0" dirty="0">
                <a:solidFill>
                  <a:srgbClr val="242424"/>
                </a:solidFill>
                <a:effectLst/>
                <a:latin typeface="+mn-lt"/>
              </a:rPr>
              <a:t>: Back edges link a node to its ancestor that has already been traversed.</a:t>
            </a:r>
          </a:p>
          <a:p>
            <a:pPr marL="457200" indent="-457200" algn="just">
              <a:buFont typeface="+mj-lt"/>
              <a:buAutoNum type="arabicPeriod"/>
            </a:pPr>
            <a:r>
              <a:rPr lang="en-US" sz="2600" b="1" i="0" dirty="0">
                <a:solidFill>
                  <a:srgbClr val="242424"/>
                </a:solidFill>
                <a:effectLst/>
                <a:latin typeface="+mn-lt"/>
              </a:rPr>
              <a:t>Cross Edges</a:t>
            </a:r>
            <a:r>
              <a:rPr lang="en-US" sz="2600" b="0" i="0" dirty="0">
                <a:solidFill>
                  <a:srgbClr val="242424"/>
                </a:solidFill>
                <a:effectLst/>
                <a:latin typeface="+mn-lt"/>
              </a:rPr>
              <a:t>: Cross edges connect two nodes that don't share any ancestor-descendent relation.</a:t>
            </a:r>
          </a:p>
        </p:txBody>
      </p:sp>
    </p:spTree>
    <p:extLst>
      <p:ext uri="{BB962C8B-B14F-4D97-AF65-F5344CB8AC3E}">
        <p14:creationId xmlns:p14="http://schemas.microsoft.com/office/powerpoint/2010/main" val="2893615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9BDE-3D75-CC41-7E94-8E54EDA26ACE}"/>
              </a:ext>
            </a:extLst>
          </p:cNvPr>
          <p:cNvSpPr>
            <a:spLocks noGrp="1"/>
          </p:cNvSpPr>
          <p:nvPr>
            <p:ph type="title"/>
          </p:nvPr>
        </p:nvSpPr>
        <p:spPr>
          <a:xfrm>
            <a:off x="1765300" y="772648"/>
            <a:ext cx="5408283" cy="492443"/>
          </a:xfrm>
        </p:spPr>
        <p:txBody>
          <a:bodyPr/>
          <a:lstStyle/>
          <a:p>
            <a:r>
              <a:rPr lang="en-US" dirty="0"/>
              <a:t>Example</a:t>
            </a:r>
            <a:endParaRPr lang="en-IN" dirty="0"/>
          </a:p>
        </p:txBody>
      </p:sp>
      <p:pic>
        <p:nvPicPr>
          <p:cNvPr id="7" name="Picture 6">
            <a:extLst>
              <a:ext uri="{FF2B5EF4-FFF2-40B4-BE49-F238E27FC236}">
                <a16:creationId xmlns:a16="http://schemas.microsoft.com/office/drawing/2014/main" id="{715C96F1-DF9A-439F-783C-6469CB061800}"/>
              </a:ext>
            </a:extLst>
          </p:cNvPr>
          <p:cNvPicPr>
            <a:picLocks noChangeAspect="1"/>
          </p:cNvPicPr>
          <p:nvPr/>
        </p:nvPicPr>
        <p:blipFill>
          <a:blip r:embed="rId2">
            <a:extLst>
              <a:ext uri="{28A0092B-C50C-407E-A947-70E740481C1C}">
                <a14:useLocalDpi xmlns:a14="http://schemas.microsoft.com/office/drawing/2010/main" val="0"/>
              </a:ext>
            </a:extLst>
          </a:blip>
          <a:srcRect l="7522" t="3595" r="2216" b="19101"/>
          <a:stretch/>
        </p:blipFill>
        <p:spPr>
          <a:xfrm>
            <a:off x="1689099" y="1797051"/>
            <a:ext cx="7315201" cy="4984242"/>
          </a:xfrm>
          <a:prstGeom prst="rect">
            <a:avLst/>
          </a:prstGeom>
        </p:spPr>
      </p:pic>
    </p:spTree>
    <p:extLst>
      <p:ext uri="{BB962C8B-B14F-4D97-AF65-F5344CB8AC3E}">
        <p14:creationId xmlns:p14="http://schemas.microsoft.com/office/powerpoint/2010/main" val="611381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F7759-8934-C59D-9550-B880A92C1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ABA95-3E4F-982D-4895-7FC940B0645A}"/>
              </a:ext>
            </a:extLst>
          </p:cNvPr>
          <p:cNvSpPr>
            <a:spLocks noGrp="1"/>
          </p:cNvSpPr>
          <p:nvPr>
            <p:ph type="title"/>
          </p:nvPr>
        </p:nvSpPr>
        <p:spPr>
          <a:xfrm>
            <a:off x="3328358" y="741204"/>
            <a:ext cx="3884283" cy="492443"/>
          </a:xfrm>
        </p:spPr>
        <p:txBody>
          <a:bodyPr/>
          <a:lstStyle/>
          <a:p>
            <a:pPr algn="ctr"/>
            <a:r>
              <a:rPr lang="en-US" sz="3200" b="0" i="0" u="none" strike="noStrike" baseline="0" dirty="0">
                <a:solidFill>
                  <a:srgbClr val="C00000"/>
                </a:solidFill>
                <a:latin typeface="+mn-lt"/>
              </a:rPr>
              <a:t>Depth-first search</a:t>
            </a:r>
            <a:endParaRPr lang="en-IN" b="1" dirty="0"/>
          </a:p>
        </p:txBody>
      </p:sp>
      <p:sp>
        <p:nvSpPr>
          <p:cNvPr id="3" name="Text Placeholder 2">
            <a:extLst>
              <a:ext uri="{FF2B5EF4-FFF2-40B4-BE49-F238E27FC236}">
                <a16:creationId xmlns:a16="http://schemas.microsoft.com/office/drawing/2014/main" id="{1B77D308-0F7B-C189-B70E-AFB0530E3809}"/>
              </a:ext>
            </a:extLst>
          </p:cNvPr>
          <p:cNvSpPr>
            <a:spLocks noGrp="1"/>
          </p:cNvSpPr>
          <p:nvPr>
            <p:ph type="body" idx="1"/>
          </p:nvPr>
        </p:nvSpPr>
        <p:spPr>
          <a:xfrm>
            <a:off x="622300" y="1644650"/>
            <a:ext cx="9296400" cy="5262979"/>
          </a:xfrm>
        </p:spPr>
        <p:txBody>
          <a:bodyPr/>
          <a:lstStyle/>
          <a:p>
            <a:pPr marL="342900" indent="-342900" algn="just">
              <a:spcBef>
                <a:spcPts val="600"/>
              </a:spcBef>
              <a:spcAft>
                <a:spcPts val="600"/>
              </a:spcAft>
              <a:buFont typeface="Arial" panose="020B0604020202020204" pitchFamily="34" charset="0"/>
              <a:buChar char="•"/>
            </a:pPr>
            <a:r>
              <a:rPr lang="en-US" sz="2600" b="0" i="0" u="none" strike="noStrike" baseline="0" dirty="0">
                <a:solidFill>
                  <a:srgbClr val="C00000"/>
                </a:solidFill>
                <a:latin typeface="+mn-lt"/>
              </a:rPr>
              <a:t>Depth-first search </a:t>
            </a:r>
            <a:r>
              <a:rPr lang="en-US" sz="2600" b="0" i="0" u="none" strike="noStrike" baseline="0" dirty="0">
                <a:latin typeface="+mn-lt"/>
              </a:rPr>
              <a:t>starts visiting vertices of a graph at an arbitrary vertex by marking it as having been visited. </a:t>
            </a:r>
          </a:p>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On each iteration, the algorithm proceeds to an unvisited vertex that is adjacent to the one it is currently in. (If there are several such vertices. a tie can be resolved arbitrarily. This process continues until a dead end-a vertex with no adjacent unvisited vertices-is encountered. </a:t>
            </a:r>
          </a:p>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At a dead end, the algorithm </a:t>
            </a:r>
            <a:r>
              <a:rPr lang="en-US" sz="2600" i="0" u="none" strike="noStrike" baseline="0" dirty="0">
                <a:latin typeface="+mn-lt"/>
              </a:rPr>
              <a:t>backs up one edge to the vertex it came from and tries to continue visiting unvisited </a:t>
            </a:r>
            <a:r>
              <a:rPr lang="en-US" sz="2600" b="0" i="0" u="none" strike="noStrike" baseline="0" dirty="0">
                <a:latin typeface="+mn-lt"/>
              </a:rPr>
              <a:t>vertices from there. </a:t>
            </a:r>
          </a:p>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The algorithm eventually halts after backing up to the starting vertex, with the latter being a dead end. </a:t>
            </a:r>
          </a:p>
        </p:txBody>
      </p:sp>
    </p:spTree>
    <p:extLst>
      <p:ext uri="{BB962C8B-B14F-4D97-AF65-F5344CB8AC3E}">
        <p14:creationId xmlns:p14="http://schemas.microsoft.com/office/powerpoint/2010/main" val="278980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12F84-08B9-4318-BA5B-9CD955F7A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7D29E-38C5-E4DD-21DB-2346348E1F0D}"/>
              </a:ext>
            </a:extLst>
          </p:cNvPr>
          <p:cNvSpPr>
            <a:spLocks noGrp="1"/>
          </p:cNvSpPr>
          <p:nvPr>
            <p:ph type="title"/>
          </p:nvPr>
        </p:nvSpPr>
        <p:spPr>
          <a:xfrm>
            <a:off x="3404558" y="730250"/>
            <a:ext cx="3884283" cy="492443"/>
          </a:xfrm>
        </p:spPr>
        <p:txBody>
          <a:bodyPr/>
          <a:lstStyle/>
          <a:p>
            <a:pPr algn="ctr"/>
            <a:r>
              <a:rPr lang="en-US" sz="3200" b="0" i="0" u="none" strike="noStrike" baseline="0" dirty="0">
                <a:solidFill>
                  <a:srgbClr val="C00000"/>
                </a:solidFill>
                <a:latin typeface="+mn-lt"/>
              </a:rPr>
              <a:t>Depth-first search</a:t>
            </a:r>
            <a:endParaRPr lang="en-IN" b="1" dirty="0"/>
          </a:p>
        </p:txBody>
      </p:sp>
      <p:sp>
        <p:nvSpPr>
          <p:cNvPr id="3" name="Text Placeholder 2">
            <a:extLst>
              <a:ext uri="{FF2B5EF4-FFF2-40B4-BE49-F238E27FC236}">
                <a16:creationId xmlns:a16="http://schemas.microsoft.com/office/drawing/2014/main" id="{3A651B3C-7DE5-42E2-CA50-64CC6DAF64E0}"/>
              </a:ext>
            </a:extLst>
          </p:cNvPr>
          <p:cNvSpPr>
            <a:spLocks noGrp="1"/>
          </p:cNvSpPr>
          <p:nvPr>
            <p:ph type="body" idx="1"/>
          </p:nvPr>
        </p:nvSpPr>
        <p:spPr>
          <a:xfrm>
            <a:off x="622300" y="1623814"/>
            <a:ext cx="9296400" cy="4462760"/>
          </a:xfrm>
        </p:spPr>
        <p:txBody>
          <a:bodyPr/>
          <a:lstStyle/>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By then, all the vertices in </a:t>
            </a:r>
            <a:r>
              <a:rPr lang="en-US" sz="2600" i="0" u="none" strike="noStrike" baseline="0" dirty="0">
                <a:latin typeface="+mn-lt"/>
              </a:rPr>
              <a:t>the same connected component as the starting vertex have been visited. </a:t>
            </a:r>
          </a:p>
          <a:p>
            <a:pPr marL="342900" indent="-342900" algn="just">
              <a:spcBef>
                <a:spcPts val="600"/>
              </a:spcBef>
              <a:spcAft>
                <a:spcPts val="600"/>
              </a:spcAft>
              <a:buFont typeface="Arial" panose="020B0604020202020204" pitchFamily="34" charset="0"/>
              <a:buChar char="•"/>
            </a:pPr>
            <a:r>
              <a:rPr lang="en-US" sz="2600" i="0" u="none" strike="noStrike" baseline="0" dirty="0">
                <a:latin typeface="+mn-lt"/>
              </a:rPr>
              <a:t>If unvisited </a:t>
            </a:r>
            <a:r>
              <a:rPr lang="en-US" sz="2600" b="0" i="0" u="none" strike="noStrike" baseline="0" dirty="0">
                <a:latin typeface="+mn-lt"/>
              </a:rPr>
              <a:t>vertices still remain, the depth-first search must be restarted at any one of </a:t>
            </a:r>
            <a:r>
              <a:rPr lang="en-IN" sz="2600" b="0" i="0" u="none" strike="noStrike" baseline="0" dirty="0">
                <a:latin typeface="+mn-lt"/>
              </a:rPr>
              <a:t>them.</a:t>
            </a:r>
          </a:p>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It is convenient to use a stack to trace the operation of depth-first search. </a:t>
            </a:r>
          </a:p>
          <a:p>
            <a:pPr marL="342900" indent="-342900" algn="just">
              <a:spcBef>
                <a:spcPts val="600"/>
              </a:spcBef>
              <a:spcAft>
                <a:spcPts val="600"/>
              </a:spcAft>
              <a:buFont typeface="Arial" panose="020B0604020202020204" pitchFamily="34" charset="0"/>
              <a:buChar char="•"/>
            </a:pPr>
            <a:r>
              <a:rPr lang="en-US" sz="2600" b="0" i="0" u="none" strike="noStrike" baseline="0" dirty="0">
                <a:latin typeface="+mn-lt"/>
              </a:rPr>
              <a:t>We push a vertex onto the stack when the vertex is reached for the first time (i.e., the visit of the vertex starts), and we pop a vertex off the stack when it becomes a dead end (i.e., the visit of the vertex ends).</a:t>
            </a:r>
            <a:endParaRPr lang="en-IN" sz="2600" dirty="0">
              <a:latin typeface="+mn-lt"/>
            </a:endParaRPr>
          </a:p>
        </p:txBody>
      </p:sp>
    </p:spTree>
    <p:extLst>
      <p:ext uri="{BB962C8B-B14F-4D97-AF65-F5344CB8AC3E}">
        <p14:creationId xmlns:p14="http://schemas.microsoft.com/office/powerpoint/2010/main" val="21181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0F5A4-41ED-C7FD-721E-BB1A40CFC2C6}"/>
              </a:ext>
            </a:extLst>
          </p:cNvPr>
          <p:cNvSpPr>
            <a:spLocks noGrp="1"/>
          </p:cNvSpPr>
          <p:nvPr>
            <p:ph type="title"/>
          </p:nvPr>
        </p:nvSpPr>
        <p:spPr>
          <a:xfrm>
            <a:off x="1310017" y="775207"/>
            <a:ext cx="1733550" cy="492443"/>
          </a:xfrm>
        </p:spPr>
        <p:txBody>
          <a:bodyPr/>
          <a:lstStyle/>
          <a:p>
            <a:r>
              <a:rPr lang="en-US" dirty="0"/>
              <a:t>Example</a:t>
            </a:r>
            <a:endParaRPr lang="en-IN" dirty="0"/>
          </a:p>
        </p:txBody>
      </p:sp>
      <p:pic>
        <p:nvPicPr>
          <p:cNvPr id="5" name="Content Placeholder 4">
            <a:extLst>
              <a:ext uri="{FF2B5EF4-FFF2-40B4-BE49-F238E27FC236}">
                <a16:creationId xmlns:a16="http://schemas.microsoft.com/office/drawing/2014/main" id="{EDCBE4E4-4D37-A8FF-466E-655BA1D5EC65}"/>
              </a:ext>
            </a:extLst>
          </p:cNvPr>
          <p:cNvPicPr>
            <a:picLocks noGrp="1" noChangeAspect="1"/>
          </p:cNvPicPr>
          <p:nvPr>
            <p:ph idx="1"/>
          </p:nvPr>
        </p:nvPicPr>
        <p:blipFill>
          <a:blip r:embed="rId2"/>
          <a:srcRect l="17158" r="16587"/>
          <a:stretch/>
        </p:blipFill>
        <p:spPr>
          <a:xfrm>
            <a:off x="336324" y="2501312"/>
            <a:ext cx="4001402" cy="3816486"/>
          </a:xfrm>
          <a:prstGeom prst="rect">
            <a:avLst/>
          </a:prstGeom>
        </p:spPr>
      </p:pic>
      <p:sp>
        <p:nvSpPr>
          <p:cNvPr id="4" name="AutoShape 2" descr="DFS">
            <a:extLst>
              <a:ext uri="{FF2B5EF4-FFF2-40B4-BE49-F238E27FC236}">
                <a16:creationId xmlns:a16="http://schemas.microsoft.com/office/drawing/2014/main" id="{FA59A2CF-4DA8-7D80-A2A1-99104AA43303}"/>
              </a:ext>
            </a:extLst>
          </p:cNvPr>
          <p:cNvSpPr>
            <a:spLocks noChangeAspect="1" noChangeArrowheads="1"/>
          </p:cNvSpPr>
          <p:nvPr/>
        </p:nvSpPr>
        <p:spPr bwMode="auto">
          <a:xfrm>
            <a:off x="5213033" y="3644583"/>
            <a:ext cx="267335" cy="26733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201" tIns="40100" rIns="80201" bIns="40100" numCol="1" anchor="t" anchorCtr="0" compatLnSpc="1">
            <a:prstTxWarp prst="textNoShape">
              <a:avLst/>
            </a:prstTxWarp>
          </a:bodyPr>
          <a:lstStyle/>
          <a:p>
            <a:endParaRPr lang="en-IN" sz="1579" dirty="0"/>
          </a:p>
        </p:txBody>
      </p:sp>
      <p:sp>
        <p:nvSpPr>
          <p:cNvPr id="7" name="TextBox 6">
            <a:extLst>
              <a:ext uri="{FF2B5EF4-FFF2-40B4-BE49-F238E27FC236}">
                <a16:creationId xmlns:a16="http://schemas.microsoft.com/office/drawing/2014/main" id="{5C0AA6A6-81F7-47D8-3100-BB1D27138731}"/>
              </a:ext>
            </a:extLst>
          </p:cNvPr>
          <p:cNvSpPr txBox="1"/>
          <p:nvPr/>
        </p:nvSpPr>
        <p:spPr>
          <a:xfrm>
            <a:off x="4611529" y="2510811"/>
            <a:ext cx="5346700" cy="2279470"/>
          </a:xfrm>
          <a:prstGeom prst="rect">
            <a:avLst/>
          </a:prstGeom>
          <a:noFill/>
        </p:spPr>
        <p:txBody>
          <a:bodyPr wrap="square">
            <a:spAutoFit/>
          </a:bodyPr>
          <a:lstStyle/>
          <a:p>
            <a:pPr algn="just"/>
            <a:r>
              <a:rPr lang="en-IN" sz="1579" dirty="0">
                <a:latin typeface="Times New Roman" panose="02020603050405020304" pitchFamily="18" charset="0"/>
                <a:cs typeface="Times New Roman" panose="02020603050405020304" pitchFamily="18" charset="0"/>
              </a:rPr>
              <a:t>Traversal Order: </a:t>
            </a:r>
          </a:p>
          <a:p>
            <a:pPr algn="just"/>
            <a:r>
              <a:rPr lang="en-IN" sz="1579" dirty="0">
                <a:latin typeface="Times New Roman" panose="02020603050405020304" pitchFamily="18" charset="0"/>
                <a:cs typeface="Times New Roman" panose="02020603050405020304" pitchFamily="18" charset="0"/>
              </a:rPr>
              <a:t>Starting from node 0:</a:t>
            </a:r>
          </a:p>
          <a:p>
            <a:pPr algn="just"/>
            <a:endParaRPr lang="en-IN" sz="1579" dirty="0">
              <a:latin typeface="Times New Roman" panose="02020603050405020304" pitchFamily="18" charset="0"/>
              <a:cs typeface="Times New Roman" panose="02020603050405020304" pitchFamily="18" charset="0"/>
            </a:endParaRPr>
          </a:p>
          <a:p>
            <a:pPr algn="just"/>
            <a:r>
              <a:rPr lang="en-IN" sz="1579" dirty="0">
                <a:latin typeface="Times New Roman" panose="02020603050405020304" pitchFamily="18" charset="0"/>
                <a:cs typeface="Times New Roman" panose="02020603050405020304" pitchFamily="18" charset="0"/>
              </a:rPr>
              <a:t>Visit node 0 → Visit node 1 → Visit node 4 (deepest) → Backtrack to node 1 → Visit node 5 → Backtrack to node 0 → Visit node 2 → Visit node 6 → Backtrack to node 2 → Visit node 3 → Visit node 7.</a:t>
            </a:r>
          </a:p>
          <a:p>
            <a:pPr algn="just"/>
            <a:endParaRPr lang="en-IN" sz="1579" dirty="0">
              <a:latin typeface="Times New Roman" panose="02020603050405020304" pitchFamily="18" charset="0"/>
              <a:cs typeface="Times New Roman" panose="02020603050405020304" pitchFamily="18" charset="0"/>
            </a:endParaRPr>
          </a:p>
          <a:p>
            <a:pPr algn="just"/>
            <a:r>
              <a:rPr lang="en-IN" sz="1579" dirty="0">
                <a:latin typeface="Times New Roman" panose="02020603050405020304" pitchFamily="18" charset="0"/>
                <a:cs typeface="Times New Roman" panose="02020603050405020304" pitchFamily="18" charset="0"/>
              </a:rPr>
              <a:t>Output: 0, 1, 4, 5, 2, 6, 3, 7</a:t>
            </a:r>
          </a:p>
        </p:txBody>
      </p:sp>
      <p:sp>
        <p:nvSpPr>
          <p:cNvPr id="3" name="Slide Number Placeholder 2">
            <a:extLst>
              <a:ext uri="{FF2B5EF4-FFF2-40B4-BE49-F238E27FC236}">
                <a16:creationId xmlns:a16="http://schemas.microsoft.com/office/drawing/2014/main" id="{007BDF93-0F46-1838-9545-C0B6987A300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20</a:t>
            </a:fld>
            <a:endParaRPr lang="en-IN" dirty="0"/>
          </a:p>
        </p:txBody>
      </p:sp>
    </p:spTree>
    <p:extLst>
      <p:ext uri="{BB962C8B-B14F-4D97-AF65-F5344CB8AC3E}">
        <p14:creationId xmlns:p14="http://schemas.microsoft.com/office/powerpoint/2010/main" val="2738625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614423" y="2025650"/>
            <a:ext cx="7464551" cy="3886200"/>
          </a:xfrm>
          <a:prstGeom prst="rect">
            <a:avLst/>
          </a:prstGeom>
        </p:spPr>
      </p:pic>
      <p:sp>
        <p:nvSpPr>
          <p:cNvPr id="7" name="Title 6">
            <a:extLst>
              <a:ext uri="{FF2B5EF4-FFF2-40B4-BE49-F238E27FC236}">
                <a16:creationId xmlns:a16="http://schemas.microsoft.com/office/drawing/2014/main" id="{F4D7E10A-0BFE-CEA9-8ABA-159FDC3C3463}"/>
              </a:ext>
            </a:extLst>
          </p:cNvPr>
          <p:cNvSpPr>
            <a:spLocks noGrp="1"/>
          </p:cNvSpPr>
          <p:nvPr>
            <p:ph type="title"/>
          </p:nvPr>
        </p:nvSpPr>
        <p:spPr>
          <a:xfrm>
            <a:off x="2376816" y="1017428"/>
            <a:ext cx="2969883" cy="492443"/>
          </a:xfrm>
        </p:spPr>
        <p:txBody>
          <a:bodyPr/>
          <a:lstStyle/>
          <a:p>
            <a:r>
              <a:rPr lang="en-US" dirty="0"/>
              <a:t>Example</a:t>
            </a:r>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6B26-E70B-0F40-6C3B-DC1AD5ADE583}"/>
              </a:ext>
            </a:extLst>
          </p:cNvPr>
          <p:cNvSpPr>
            <a:spLocks noGrp="1"/>
          </p:cNvSpPr>
          <p:nvPr>
            <p:ph type="title"/>
          </p:nvPr>
        </p:nvSpPr>
        <p:spPr>
          <a:xfrm>
            <a:off x="1343402" y="428669"/>
            <a:ext cx="7922883" cy="640843"/>
          </a:xfrm>
        </p:spPr>
        <p:txBody>
          <a:bodyPr/>
          <a:lstStyle/>
          <a:p>
            <a:r>
              <a:rPr lang="en-US" altLang="en-US" sz="3200" dirty="0"/>
              <a:t>Example: DFS traversal of undirected graph</a:t>
            </a:r>
            <a:endParaRPr lang="en-IN" dirty="0"/>
          </a:p>
        </p:txBody>
      </p:sp>
      <p:grpSp>
        <p:nvGrpSpPr>
          <p:cNvPr id="4" name="Group 4">
            <a:extLst>
              <a:ext uri="{FF2B5EF4-FFF2-40B4-BE49-F238E27FC236}">
                <a16:creationId xmlns:a16="http://schemas.microsoft.com/office/drawing/2014/main" id="{8C78443A-CD49-79A2-5E61-49326A5C876E}"/>
              </a:ext>
            </a:extLst>
          </p:cNvPr>
          <p:cNvGrpSpPr>
            <a:grpSpLocks/>
          </p:cNvGrpSpPr>
          <p:nvPr/>
        </p:nvGrpSpPr>
        <p:grpSpPr bwMode="auto">
          <a:xfrm>
            <a:off x="3289300" y="1158543"/>
            <a:ext cx="4800600" cy="1785938"/>
            <a:chOff x="1200" y="1152"/>
            <a:chExt cx="3408" cy="1401"/>
          </a:xfrm>
        </p:grpSpPr>
        <p:sp>
          <p:nvSpPr>
            <p:cNvPr id="5" name="Oval 5">
              <a:extLst>
                <a:ext uri="{FF2B5EF4-FFF2-40B4-BE49-F238E27FC236}">
                  <a16:creationId xmlns:a16="http://schemas.microsoft.com/office/drawing/2014/main" id="{55B71C4A-647B-8844-9C8A-63152215F50A}"/>
                </a:ext>
              </a:extLst>
            </p:cNvPr>
            <p:cNvSpPr>
              <a:spLocks noChangeArrowheads="1"/>
            </p:cNvSpPr>
            <p:nvPr/>
          </p:nvSpPr>
          <p:spPr bwMode="auto">
            <a:xfrm>
              <a:off x="1200" y="1248"/>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a</a:t>
              </a:r>
            </a:p>
          </p:txBody>
        </p:sp>
        <p:sp>
          <p:nvSpPr>
            <p:cNvPr id="6" name="Oval 6">
              <a:extLst>
                <a:ext uri="{FF2B5EF4-FFF2-40B4-BE49-F238E27FC236}">
                  <a16:creationId xmlns:a16="http://schemas.microsoft.com/office/drawing/2014/main" id="{FA0E9A8C-75CA-D767-CA79-EFF0350E2AE4}"/>
                </a:ext>
              </a:extLst>
            </p:cNvPr>
            <p:cNvSpPr>
              <a:spLocks noChangeArrowheads="1"/>
            </p:cNvSpPr>
            <p:nvPr/>
          </p:nvSpPr>
          <p:spPr bwMode="auto">
            <a:xfrm>
              <a:off x="2208" y="1248"/>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b</a:t>
              </a:r>
            </a:p>
          </p:txBody>
        </p:sp>
        <p:sp>
          <p:nvSpPr>
            <p:cNvPr id="7" name="Oval 7">
              <a:extLst>
                <a:ext uri="{FF2B5EF4-FFF2-40B4-BE49-F238E27FC236}">
                  <a16:creationId xmlns:a16="http://schemas.microsoft.com/office/drawing/2014/main" id="{3B139F91-3FEC-BCB5-60F5-E45DC941B3C3}"/>
                </a:ext>
              </a:extLst>
            </p:cNvPr>
            <p:cNvSpPr>
              <a:spLocks noChangeArrowheads="1"/>
            </p:cNvSpPr>
            <p:nvPr/>
          </p:nvSpPr>
          <p:spPr bwMode="auto">
            <a:xfrm>
              <a:off x="1200" y="2112"/>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e</a:t>
              </a:r>
            </a:p>
          </p:txBody>
        </p:sp>
        <p:sp>
          <p:nvSpPr>
            <p:cNvPr id="8" name="Oval 8">
              <a:extLst>
                <a:ext uri="{FF2B5EF4-FFF2-40B4-BE49-F238E27FC236}">
                  <a16:creationId xmlns:a16="http://schemas.microsoft.com/office/drawing/2014/main" id="{BC58C7D5-A7C2-D8CE-8AF9-80F19AD547A1}"/>
                </a:ext>
              </a:extLst>
            </p:cNvPr>
            <p:cNvSpPr>
              <a:spLocks noChangeArrowheads="1"/>
            </p:cNvSpPr>
            <p:nvPr/>
          </p:nvSpPr>
          <p:spPr bwMode="auto">
            <a:xfrm>
              <a:off x="2208" y="2112"/>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f</a:t>
              </a:r>
            </a:p>
          </p:txBody>
        </p:sp>
        <p:sp>
          <p:nvSpPr>
            <p:cNvPr id="9" name="Line 9">
              <a:extLst>
                <a:ext uri="{FF2B5EF4-FFF2-40B4-BE49-F238E27FC236}">
                  <a16:creationId xmlns:a16="http://schemas.microsoft.com/office/drawing/2014/main" id="{5BF00675-425C-1054-692B-D30D9B1B018E}"/>
                </a:ext>
              </a:extLst>
            </p:cNvPr>
            <p:cNvSpPr>
              <a:spLocks noChangeShapeType="1"/>
            </p:cNvSpPr>
            <p:nvPr/>
          </p:nvSpPr>
          <p:spPr bwMode="auto">
            <a:xfrm>
              <a:off x="1536" y="1392"/>
              <a:ext cx="67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10">
              <a:extLst>
                <a:ext uri="{FF2B5EF4-FFF2-40B4-BE49-F238E27FC236}">
                  <a16:creationId xmlns:a16="http://schemas.microsoft.com/office/drawing/2014/main" id="{7FB9A207-9A7C-AAE7-50BA-DB57D3ACD264}"/>
                </a:ext>
              </a:extLst>
            </p:cNvPr>
            <p:cNvSpPr>
              <a:spLocks noChangeShapeType="1"/>
            </p:cNvSpPr>
            <p:nvPr/>
          </p:nvSpPr>
          <p:spPr bwMode="auto">
            <a:xfrm>
              <a:off x="1344" y="1584"/>
              <a:ext cx="0" cy="528"/>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11">
              <a:extLst>
                <a:ext uri="{FF2B5EF4-FFF2-40B4-BE49-F238E27FC236}">
                  <a16:creationId xmlns:a16="http://schemas.microsoft.com/office/drawing/2014/main" id="{4E201284-773D-6DBD-B83C-D23447633AEE}"/>
                </a:ext>
              </a:extLst>
            </p:cNvPr>
            <p:cNvSpPr>
              <a:spLocks noChangeShapeType="1"/>
            </p:cNvSpPr>
            <p:nvPr/>
          </p:nvSpPr>
          <p:spPr bwMode="auto">
            <a:xfrm>
              <a:off x="1536" y="2256"/>
              <a:ext cx="67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2">
              <a:extLst>
                <a:ext uri="{FF2B5EF4-FFF2-40B4-BE49-F238E27FC236}">
                  <a16:creationId xmlns:a16="http://schemas.microsoft.com/office/drawing/2014/main" id="{29D4E905-D6AA-EEFF-AB4B-824B5D70228F}"/>
                </a:ext>
              </a:extLst>
            </p:cNvPr>
            <p:cNvSpPr>
              <a:spLocks noChangeShapeType="1"/>
            </p:cNvSpPr>
            <p:nvPr/>
          </p:nvSpPr>
          <p:spPr bwMode="auto">
            <a:xfrm>
              <a:off x="2352" y="1584"/>
              <a:ext cx="0" cy="528"/>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Line 13">
              <a:extLst>
                <a:ext uri="{FF2B5EF4-FFF2-40B4-BE49-F238E27FC236}">
                  <a16:creationId xmlns:a16="http://schemas.microsoft.com/office/drawing/2014/main" id="{3CDE8435-729E-BE6D-EC9F-7430C9E595B4}"/>
                </a:ext>
              </a:extLst>
            </p:cNvPr>
            <p:cNvSpPr>
              <a:spLocks noChangeShapeType="1"/>
            </p:cNvSpPr>
            <p:nvPr/>
          </p:nvSpPr>
          <p:spPr bwMode="auto">
            <a:xfrm>
              <a:off x="1488" y="1536"/>
              <a:ext cx="720" cy="624"/>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4">
              <a:extLst>
                <a:ext uri="{FF2B5EF4-FFF2-40B4-BE49-F238E27FC236}">
                  <a16:creationId xmlns:a16="http://schemas.microsoft.com/office/drawing/2014/main" id="{A04C1408-4CC5-953D-18FA-B79DD9720DCF}"/>
                </a:ext>
              </a:extLst>
            </p:cNvPr>
            <p:cNvSpPr txBox="1">
              <a:spLocks noChangeArrowheads="1"/>
            </p:cNvSpPr>
            <p:nvPr/>
          </p:nvSpPr>
          <p:spPr bwMode="auto">
            <a:xfrm>
              <a:off x="1229" y="1704"/>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15" name="Text Box 15">
              <a:extLst>
                <a:ext uri="{FF2B5EF4-FFF2-40B4-BE49-F238E27FC236}">
                  <a16:creationId xmlns:a16="http://schemas.microsoft.com/office/drawing/2014/main" id="{81D3C0B2-0370-1C7E-DFD0-7B7CAA400209}"/>
                </a:ext>
              </a:extLst>
            </p:cNvPr>
            <p:cNvSpPr txBox="1">
              <a:spLocks noChangeArrowheads="1"/>
            </p:cNvSpPr>
            <p:nvPr/>
          </p:nvSpPr>
          <p:spPr bwMode="auto">
            <a:xfrm>
              <a:off x="1756" y="1152"/>
              <a:ext cx="130"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16" name="Text Box 16">
              <a:extLst>
                <a:ext uri="{FF2B5EF4-FFF2-40B4-BE49-F238E27FC236}">
                  <a16:creationId xmlns:a16="http://schemas.microsoft.com/office/drawing/2014/main" id="{23FF6D79-31D5-5686-7A82-57C8AA2C12DD}"/>
                </a:ext>
              </a:extLst>
            </p:cNvPr>
            <p:cNvSpPr txBox="1">
              <a:spLocks noChangeArrowheads="1"/>
            </p:cNvSpPr>
            <p:nvPr/>
          </p:nvSpPr>
          <p:spPr bwMode="auto">
            <a:xfrm>
              <a:off x="1756" y="2256"/>
              <a:ext cx="130" cy="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17" name="Text Box 17">
              <a:extLst>
                <a:ext uri="{FF2B5EF4-FFF2-40B4-BE49-F238E27FC236}">
                  <a16:creationId xmlns:a16="http://schemas.microsoft.com/office/drawing/2014/main" id="{1E2D022A-FD58-2ED4-3BC7-AD89AF91CD25}"/>
                </a:ext>
              </a:extLst>
            </p:cNvPr>
            <p:cNvSpPr txBox="1">
              <a:spLocks noChangeArrowheads="1"/>
            </p:cNvSpPr>
            <p:nvPr/>
          </p:nvSpPr>
          <p:spPr bwMode="auto">
            <a:xfrm>
              <a:off x="1611" y="1537"/>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18" name="Text Box 18">
              <a:extLst>
                <a:ext uri="{FF2B5EF4-FFF2-40B4-BE49-F238E27FC236}">
                  <a16:creationId xmlns:a16="http://schemas.microsoft.com/office/drawing/2014/main" id="{760DDB2E-6939-0CA2-2926-1F912192F444}"/>
                </a:ext>
              </a:extLst>
            </p:cNvPr>
            <p:cNvSpPr txBox="1">
              <a:spLocks noChangeArrowheads="1"/>
            </p:cNvSpPr>
            <p:nvPr/>
          </p:nvSpPr>
          <p:spPr bwMode="auto">
            <a:xfrm>
              <a:off x="2380" y="1680"/>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19" name="Oval 19">
              <a:extLst>
                <a:ext uri="{FF2B5EF4-FFF2-40B4-BE49-F238E27FC236}">
                  <a16:creationId xmlns:a16="http://schemas.microsoft.com/office/drawing/2014/main" id="{CC384181-D4B8-4608-008A-87A8A98577B7}"/>
                </a:ext>
              </a:extLst>
            </p:cNvPr>
            <p:cNvSpPr>
              <a:spLocks noChangeArrowheads="1"/>
            </p:cNvSpPr>
            <p:nvPr/>
          </p:nvSpPr>
          <p:spPr bwMode="auto">
            <a:xfrm>
              <a:off x="3264" y="1248"/>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c</a:t>
              </a:r>
            </a:p>
          </p:txBody>
        </p:sp>
        <p:sp>
          <p:nvSpPr>
            <p:cNvPr id="20" name="Oval 20">
              <a:extLst>
                <a:ext uri="{FF2B5EF4-FFF2-40B4-BE49-F238E27FC236}">
                  <a16:creationId xmlns:a16="http://schemas.microsoft.com/office/drawing/2014/main" id="{22EDA70D-F7E9-0372-9FD2-B0BA85C9A34E}"/>
                </a:ext>
              </a:extLst>
            </p:cNvPr>
            <p:cNvSpPr>
              <a:spLocks noChangeArrowheads="1"/>
            </p:cNvSpPr>
            <p:nvPr/>
          </p:nvSpPr>
          <p:spPr bwMode="auto">
            <a:xfrm>
              <a:off x="4272" y="1248"/>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d</a:t>
              </a:r>
            </a:p>
          </p:txBody>
        </p:sp>
        <p:sp>
          <p:nvSpPr>
            <p:cNvPr id="21" name="Oval 21">
              <a:extLst>
                <a:ext uri="{FF2B5EF4-FFF2-40B4-BE49-F238E27FC236}">
                  <a16:creationId xmlns:a16="http://schemas.microsoft.com/office/drawing/2014/main" id="{B2F6DB6F-4FFF-26F2-4679-D88DB890B9D6}"/>
                </a:ext>
              </a:extLst>
            </p:cNvPr>
            <p:cNvSpPr>
              <a:spLocks noChangeArrowheads="1"/>
            </p:cNvSpPr>
            <p:nvPr/>
          </p:nvSpPr>
          <p:spPr bwMode="auto">
            <a:xfrm>
              <a:off x="3264" y="2112"/>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g</a:t>
              </a:r>
            </a:p>
          </p:txBody>
        </p:sp>
        <p:sp>
          <p:nvSpPr>
            <p:cNvPr id="22" name="Oval 22">
              <a:extLst>
                <a:ext uri="{FF2B5EF4-FFF2-40B4-BE49-F238E27FC236}">
                  <a16:creationId xmlns:a16="http://schemas.microsoft.com/office/drawing/2014/main" id="{E0509D6A-15E5-653C-6AC6-E3288004D814}"/>
                </a:ext>
              </a:extLst>
            </p:cNvPr>
            <p:cNvSpPr>
              <a:spLocks noChangeArrowheads="1"/>
            </p:cNvSpPr>
            <p:nvPr/>
          </p:nvSpPr>
          <p:spPr bwMode="auto">
            <a:xfrm>
              <a:off x="4272" y="2112"/>
              <a:ext cx="336" cy="336"/>
            </a:xfrm>
            <a:prstGeom prst="ellipse">
              <a:avLst/>
            </a:prstGeom>
            <a:solidFill>
              <a:schemeClr val="accent1"/>
            </a:soli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bg2"/>
                  </a:solidFill>
                </a:rPr>
                <a:t>h</a:t>
              </a:r>
            </a:p>
          </p:txBody>
        </p:sp>
        <p:sp>
          <p:nvSpPr>
            <p:cNvPr id="23" name="Line 23">
              <a:extLst>
                <a:ext uri="{FF2B5EF4-FFF2-40B4-BE49-F238E27FC236}">
                  <a16:creationId xmlns:a16="http://schemas.microsoft.com/office/drawing/2014/main" id="{74EC4D0E-BDB7-05F7-8AD2-EA9551FBD225}"/>
                </a:ext>
              </a:extLst>
            </p:cNvPr>
            <p:cNvSpPr>
              <a:spLocks noChangeShapeType="1"/>
            </p:cNvSpPr>
            <p:nvPr/>
          </p:nvSpPr>
          <p:spPr bwMode="auto">
            <a:xfrm>
              <a:off x="3408" y="1584"/>
              <a:ext cx="0" cy="528"/>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Line 24">
              <a:extLst>
                <a:ext uri="{FF2B5EF4-FFF2-40B4-BE49-F238E27FC236}">
                  <a16:creationId xmlns:a16="http://schemas.microsoft.com/office/drawing/2014/main" id="{46B04553-6674-9D92-E1C4-144033505435}"/>
                </a:ext>
              </a:extLst>
            </p:cNvPr>
            <p:cNvSpPr>
              <a:spLocks noChangeShapeType="1"/>
            </p:cNvSpPr>
            <p:nvPr/>
          </p:nvSpPr>
          <p:spPr bwMode="auto">
            <a:xfrm>
              <a:off x="3600" y="2256"/>
              <a:ext cx="67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Line 25">
              <a:extLst>
                <a:ext uri="{FF2B5EF4-FFF2-40B4-BE49-F238E27FC236}">
                  <a16:creationId xmlns:a16="http://schemas.microsoft.com/office/drawing/2014/main" id="{D3A83FD1-9EEB-C5D4-76C5-B37E07390CE8}"/>
                </a:ext>
              </a:extLst>
            </p:cNvPr>
            <p:cNvSpPr>
              <a:spLocks noChangeShapeType="1"/>
            </p:cNvSpPr>
            <p:nvPr/>
          </p:nvSpPr>
          <p:spPr bwMode="auto">
            <a:xfrm>
              <a:off x="4416" y="1584"/>
              <a:ext cx="0" cy="528"/>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Line 26">
              <a:extLst>
                <a:ext uri="{FF2B5EF4-FFF2-40B4-BE49-F238E27FC236}">
                  <a16:creationId xmlns:a16="http://schemas.microsoft.com/office/drawing/2014/main" id="{0F0D8DF7-9435-D4BC-9F19-5F3F40B787FE}"/>
                </a:ext>
              </a:extLst>
            </p:cNvPr>
            <p:cNvSpPr>
              <a:spLocks noChangeShapeType="1"/>
            </p:cNvSpPr>
            <p:nvPr/>
          </p:nvSpPr>
          <p:spPr bwMode="auto">
            <a:xfrm flipV="1">
              <a:off x="3600" y="1440"/>
              <a:ext cx="67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Text Box 27">
              <a:extLst>
                <a:ext uri="{FF2B5EF4-FFF2-40B4-BE49-F238E27FC236}">
                  <a16:creationId xmlns:a16="http://schemas.microsoft.com/office/drawing/2014/main" id="{70D61879-20F3-B17A-BC78-FD3881B5FE83}"/>
                </a:ext>
              </a:extLst>
            </p:cNvPr>
            <p:cNvSpPr txBox="1">
              <a:spLocks noChangeArrowheads="1"/>
            </p:cNvSpPr>
            <p:nvPr/>
          </p:nvSpPr>
          <p:spPr bwMode="auto">
            <a:xfrm>
              <a:off x="3294" y="1704"/>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28" name="Text Box 28">
              <a:extLst>
                <a:ext uri="{FF2B5EF4-FFF2-40B4-BE49-F238E27FC236}">
                  <a16:creationId xmlns:a16="http://schemas.microsoft.com/office/drawing/2014/main" id="{D23ECA29-A33B-A674-616B-AB158970EFFB}"/>
                </a:ext>
              </a:extLst>
            </p:cNvPr>
            <p:cNvSpPr txBox="1">
              <a:spLocks noChangeArrowheads="1"/>
            </p:cNvSpPr>
            <p:nvPr/>
          </p:nvSpPr>
          <p:spPr bwMode="auto">
            <a:xfrm>
              <a:off x="3819" y="1152"/>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29" name="Text Box 29">
              <a:extLst>
                <a:ext uri="{FF2B5EF4-FFF2-40B4-BE49-F238E27FC236}">
                  <a16:creationId xmlns:a16="http://schemas.microsoft.com/office/drawing/2014/main" id="{423D7108-F227-F10A-890D-6554D0393BCC}"/>
                </a:ext>
              </a:extLst>
            </p:cNvPr>
            <p:cNvSpPr txBox="1">
              <a:spLocks noChangeArrowheads="1"/>
            </p:cNvSpPr>
            <p:nvPr/>
          </p:nvSpPr>
          <p:spPr bwMode="auto">
            <a:xfrm>
              <a:off x="3819" y="2255"/>
              <a:ext cx="131" cy="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30" name="Text Box 30">
              <a:extLst>
                <a:ext uri="{FF2B5EF4-FFF2-40B4-BE49-F238E27FC236}">
                  <a16:creationId xmlns:a16="http://schemas.microsoft.com/office/drawing/2014/main" id="{C9E5F50B-8A3D-E3DC-3DB7-8B8402C97C92}"/>
                </a:ext>
              </a:extLst>
            </p:cNvPr>
            <p:cNvSpPr txBox="1">
              <a:spLocks noChangeArrowheads="1"/>
            </p:cNvSpPr>
            <p:nvPr/>
          </p:nvSpPr>
          <p:spPr bwMode="auto">
            <a:xfrm>
              <a:off x="3675" y="1536"/>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31" name="Text Box 31">
              <a:extLst>
                <a:ext uri="{FF2B5EF4-FFF2-40B4-BE49-F238E27FC236}">
                  <a16:creationId xmlns:a16="http://schemas.microsoft.com/office/drawing/2014/main" id="{E43AE7A6-6E3D-D14D-86DF-76A760696480}"/>
                </a:ext>
              </a:extLst>
            </p:cNvPr>
            <p:cNvSpPr txBox="1">
              <a:spLocks noChangeArrowheads="1"/>
            </p:cNvSpPr>
            <p:nvPr/>
          </p:nvSpPr>
          <p:spPr bwMode="auto">
            <a:xfrm>
              <a:off x="3963" y="1536"/>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32" name="Text Box 32">
              <a:extLst>
                <a:ext uri="{FF2B5EF4-FFF2-40B4-BE49-F238E27FC236}">
                  <a16:creationId xmlns:a16="http://schemas.microsoft.com/office/drawing/2014/main" id="{7AF11464-A535-088E-D4FB-8F63A0872913}"/>
                </a:ext>
              </a:extLst>
            </p:cNvPr>
            <p:cNvSpPr txBox="1">
              <a:spLocks noChangeArrowheads="1"/>
            </p:cNvSpPr>
            <p:nvPr/>
          </p:nvSpPr>
          <p:spPr bwMode="auto">
            <a:xfrm>
              <a:off x="4442" y="1680"/>
              <a:ext cx="131"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800"/>
            </a:p>
          </p:txBody>
        </p:sp>
        <p:sp>
          <p:nvSpPr>
            <p:cNvPr id="33" name="Line 33">
              <a:extLst>
                <a:ext uri="{FF2B5EF4-FFF2-40B4-BE49-F238E27FC236}">
                  <a16:creationId xmlns:a16="http://schemas.microsoft.com/office/drawing/2014/main" id="{4C57A784-2668-CA4E-0489-57B567BB6BAD}"/>
                </a:ext>
              </a:extLst>
            </p:cNvPr>
            <p:cNvSpPr>
              <a:spLocks noChangeShapeType="1"/>
            </p:cNvSpPr>
            <p:nvPr/>
          </p:nvSpPr>
          <p:spPr bwMode="auto">
            <a:xfrm>
              <a:off x="2544" y="1488"/>
              <a:ext cx="768" cy="672"/>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 name="Text Box 80">
            <a:extLst>
              <a:ext uri="{FF2B5EF4-FFF2-40B4-BE49-F238E27FC236}">
                <a16:creationId xmlns:a16="http://schemas.microsoft.com/office/drawing/2014/main" id="{6B1827BF-A1EF-5627-C0D2-A6A7482372CA}"/>
              </a:ext>
            </a:extLst>
          </p:cNvPr>
          <p:cNvSpPr txBox="1">
            <a:spLocks noChangeArrowheads="1"/>
          </p:cNvSpPr>
          <p:nvPr/>
        </p:nvSpPr>
        <p:spPr bwMode="auto">
          <a:xfrm rot="16200000">
            <a:off x="-870473" y="4282828"/>
            <a:ext cx="4674485" cy="1616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vert" wrap="square" anchor="b" anchorCtr="1">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40000"/>
              </a:lnSpc>
              <a:spcBef>
                <a:spcPct val="50000"/>
              </a:spcBef>
            </a:pPr>
            <a:r>
              <a:rPr lang="en-US" altLang="en-US" sz="2800" dirty="0">
                <a:latin typeface="+mn-lt"/>
              </a:rPr>
              <a:t>a</a:t>
            </a:r>
          </a:p>
          <a:p>
            <a:pPr algn="l">
              <a:lnSpc>
                <a:spcPct val="40000"/>
              </a:lnSpc>
              <a:spcBef>
                <a:spcPct val="50000"/>
              </a:spcBef>
            </a:pPr>
            <a:r>
              <a:rPr lang="en-US" altLang="en-US" sz="2800" dirty="0">
                <a:latin typeface="+mn-lt"/>
              </a:rPr>
              <a:t>ab</a:t>
            </a:r>
          </a:p>
          <a:p>
            <a:pPr algn="l">
              <a:lnSpc>
                <a:spcPct val="40000"/>
              </a:lnSpc>
              <a:spcBef>
                <a:spcPct val="50000"/>
              </a:spcBef>
            </a:pPr>
            <a:r>
              <a:rPr lang="en-US" altLang="en-US" sz="2800" dirty="0" err="1">
                <a:latin typeface="+mn-lt"/>
              </a:rPr>
              <a:t>abf</a:t>
            </a:r>
            <a:endParaRPr lang="en-US" altLang="en-US" sz="2800" dirty="0">
              <a:latin typeface="+mn-lt"/>
            </a:endParaRPr>
          </a:p>
          <a:p>
            <a:pPr algn="l">
              <a:lnSpc>
                <a:spcPct val="40000"/>
              </a:lnSpc>
              <a:spcBef>
                <a:spcPct val="50000"/>
              </a:spcBef>
            </a:pPr>
            <a:r>
              <a:rPr lang="en-US" altLang="en-US" sz="2800" dirty="0" err="1">
                <a:latin typeface="+mn-lt"/>
              </a:rPr>
              <a:t>abfe</a:t>
            </a:r>
            <a:endParaRPr lang="en-US" altLang="en-US" sz="2800" dirty="0">
              <a:latin typeface="+mn-lt"/>
            </a:endParaRPr>
          </a:p>
          <a:p>
            <a:pPr algn="l">
              <a:lnSpc>
                <a:spcPct val="40000"/>
              </a:lnSpc>
              <a:spcBef>
                <a:spcPct val="50000"/>
              </a:spcBef>
            </a:pPr>
            <a:r>
              <a:rPr lang="en-US" altLang="en-US" sz="2800" dirty="0" err="1">
                <a:latin typeface="+mn-lt"/>
              </a:rPr>
              <a:t>abf</a:t>
            </a:r>
            <a:endParaRPr lang="en-US" altLang="en-US" sz="2800" dirty="0">
              <a:latin typeface="+mn-lt"/>
            </a:endParaRPr>
          </a:p>
          <a:p>
            <a:pPr algn="l">
              <a:lnSpc>
                <a:spcPct val="40000"/>
              </a:lnSpc>
              <a:spcBef>
                <a:spcPct val="50000"/>
              </a:spcBef>
            </a:pPr>
            <a:r>
              <a:rPr lang="en-US" altLang="en-US" sz="2800" dirty="0">
                <a:latin typeface="+mn-lt"/>
              </a:rPr>
              <a:t>ab</a:t>
            </a:r>
          </a:p>
          <a:p>
            <a:pPr algn="l">
              <a:lnSpc>
                <a:spcPct val="40000"/>
              </a:lnSpc>
              <a:spcBef>
                <a:spcPct val="50000"/>
              </a:spcBef>
            </a:pPr>
            <a:r>
              <a:rPr lang="en-US" altLang="en-US" sz="2800" dirty="0" err="1">
                <a:latin typeface="+mn-lt"/>
              </a:rPr>
              <a:t>abg</a:t>
            </a:r>
            <a:endParaRPr lang="en-US" altLang="en-US" sz="2800" dirty="0">
              <a:latin typeface="+mn-lt"/>
            </a:endParaRPr>
          </a:p>
          <a:p>
            <a:pPr algn="l">
              <a:lnSpc>
                <a:spcPct val="40000"/>
              </a:lnSpc>
              <a:spcBef>
                <a:spcPct val="50000"/>
              </a:spcBef>
            </a:pPr>
            <a:r>
              <a:rPr lang="en-US" altLang="en-US" sz="2800" dirty="0" err="1">
                <a:latin typeface="+mn-lt"/>
              </a:rPr>
              <a:t>abgc</a:t>
            </a:r>
            <a:endParaRPr lang="en-US" altLang="en-US" sz="2800" dirty="0">
              <a:latin typeface="+mn-lt"/>
            </a:endParaRPr>
          </a:p>
          <a:p>
            <a:pPr algn="l">
              <a:lnSpc>
                <a:spcPct val="40000"/>
              </a:lnSpc>
              <a:spcBef>
                <a:spcPct val="50000"/>
              </a:spcBef>
            </a:pPr>
            <a:r>
              <a:rPr lang="en-US" altLang="en-US" sz="2800" dirty="0" err="1">
                <a:latin typeface="+mn-lt"/>
              </a:rPr>
              <a:t>abgcd</a:t>
            </a:r>
            <a:endParaRPr lang="en-US" altLang="en-US" sz="2800" dirty="0">
              <a:latin typeface="+mn-lt"/>
            </a:endParaRPr>
          </a:p>
          <a:p>
            <a:pPr algn="l">
              <a:lnSpc>
                <a:spcPct val="40000"/>
              </a:lnSpc>
              <a:spcBef>
                <a:spcPct val="50000"/>
              </a:spcBef>
            </a:pPr>
            <a:r>
              <a:rPr lang="en-US" altLang="en-US" sz="2800" dirty="0" err="1">
                <a:latin typeface="+mn-lt"/>
              </a:rPr>
              <a:t>abgcdh</a:t>
            </a:r>
            <a:endParaRPr lang="en-US" altLang="en-US" sz="2800" dirty="0">
              <a:latin typeface="+mn-lt"/>
            </a:endParaRPr>
          </a:p>
          <a:p>
            <a:pPr algn="l">
              <a:lnSpc>
                <a:spcPct val="40000"/>
              </a:lnSpc>
              <a:spcBef>
                <a:spcPct val="50000"/>
              </a:spcBef>
            </a:pPr>
            <a:r>
              <a:rPr lang="en-US" altLang="en-US" sz="2800" dirty="0" err="1">
                <a:latin typeface="+mn-lt"/>
              </a:rPr>
              <a:t>abgcd</a:t>
            </a:r>
            <a:endParaRPr lang="en-US" altLang="en-US" sz="2800" dirty="0">
              <a:latin typeface="+mn-lt"/>
            </a:endParaRPr>
          </a:p>
          <a:p>
            <a:pPr algn="l">
              <a:lnSpc>
                <a:spcPct val="40000"/>
              </a:lnSpc>
              <a:spcBef>
                <a:spcPct val="50000"/>
              </a:spcBef>
            </a:pPr>
            <a:r>
              <a:rPr lang="en-US" altLang="en-US" sz="2800" dirty="0">
                <a:latin typeface="+mn-lt"/>
              </a:rPr>
              <a:t>…</a:t>
            </a:r>
            <a:endParaRPr lang="en-US" altLang="en-US" dirty="0">
              <a:latin typeface="+mn-lt"/>
            </a:endParaRPr>
          </a:p>
        </p:txBody>
      </p:sp>
      <p:pic>
        <p:nvPicPr>
          <p:cNvPr id="36" name="Picture 35">
            <a:extLst>
              <a:ext uri="{FF2B5EF4-FFF2-40B4-BE49-F238E27FC236}">
                <a16:creationId xmlns:a16="http://schemas.microsoft.com/office/drawing/2014/main" id="{2C5FDA2D-E68A-A6D9-184B-7D0A2B8298A3}"/>
              </a:ext>
            </a:extLst>
          </p:cNvPr>
          <p:cNvPicPr>
            <a:picLocks noChangeAspect="1"/>
          </p:cNvPicPr>
          <p:nvPr/>
        </p:nvPicPr>
        <p:blipFill>
          <a:blip r:embed="rId2"/>
          <a:stretch>
            <a:fillRect/>
          </a:stretch>
        </p:blipFill>
        <p:spPr>
          <a:xfrm>
            <a:off x="5168877" y="3860371"/>
            <a:ext cx="4845207" cy="2371793"/>
          </a:xfrm>
          <a:prstGeom prst="rect">
            <a:avLst/>
          </a:prstGeom>
        </p:spPr>
      </p:pic>
      <p:sp>
        <p:nvSpPr>
          <p:cNvPr id="37" name="TextBox 36">
            <a:extLst>
              <a:ext uri="{FF2B5EF4-FFF2-40B4-BE49-F238E27FC236}">
                <a16:creationId xmlns:a16="http://schemas.microsoft.com/office/drawing/2014/main" id="{6F70EC3D-90CE-B7C9-B93B-C904A80CFE9E}"/>
              </a:ext>
            </a:extLst>
          </p:cNvPr>
          <p:cNvSpPr txBox="1"/>
          <p:nvPr/>
        </p:nvSpPr>
        <p:spPr>
          <a:xfrm>
            <a:off x="6331229" y="3190893"/>
            <a:ext cx="2362200" cy="461665"/>
          </a:xfrm>
          <a:prstGeom prst="rect">
            <a:avLst/>
          </a:prstGeom>
          <a:noFill/>
        </p:spPr>
        <p:txBody>
          <a:bodyPr wrap="square" rtlCol="0">
            <a:spAutoFit/>
          </a:bodyPr>
          <a:lstStyle/>
          <a:p>
            <a:pPr algn="ctr"/>
            <a:r>
              <a:rPr lang="en-US" sz="2400" b="1" dirty="0">
                <a:solidFill>
                  <a:srgbClr val="C00000"/>
                </a:solidFill>
              </a:rPr>
              <a:t>DFS Tree</a:t>
            </a:r>
            <a:endParaRPr lang="en-IN" sz="2400" b="1" dirty="0">
              <a:solidFill>
                <a:srgbClr val="C00000"/>
              </a:solidFill>
            </a:endParaRPr>
          </a:p>
        </p:txBody>
      </p:sp>
      <p:sp>
        <p:nvSpPr>
          <p:cNvPr id="38" name="TextBox 37">
            <a:extLst>
              <a:ext uri="{FF2B5EF4-FFF2-40B4-BE49-F238E27FC236}">
                <a16:creationId xmlns:a16="http://schemas.microsoft.com/office/drawing/2014/main" id="{2D9725BC-4E9A-D1B1-2650-5B8B00C46DB5}"/>
              </a:ext>
            </a:extLst>
          </p:cNvPr>
          <p:cNvSpPr txBox="1"/>
          <p:nvPr/>
        </p:nvSpPr>
        <p:spPr>
          <a:xfrm>
            <a:off x="363523" y="1495079"/>
            <a:ext cx="1676401" cy="1200329"/>
          </a:xfrm>
          <a:prstGeom prst="rect">
            <a:avLst/>
          </a:prstGeom>
          <a:noFill/>
        </p:spPr>
        <p:txBody>
          <a:bodyPr wrap="square" rtlCol="0">
            <a:spAutoFit/>
          </a:bodyPr>
          <a:lstStyle/>
          <a:p>
            <a:pPr algn="ctr"/>
            <a:r>
              <a:rPr lang="en-US" sz="2400" b="1" dirty="0">
                <a:solidFill>
                  <a:srgbClr val="C00000"/>
                </a:solidFill>
              </a:rPr>
              <a:t>DFS Traversal Stack</a:t>
            </a:r>
            <a:endParaRPr lang="en-IN" sz="2400" b="1" dirty="0">
              <a:solidFill>
                <a:srgbClr val="C00000"/>
              </a:solidFill>
            </a:endParaRPr>
          </a:p>
        </p:txBody>
      </p:sp>
      <p:sp>
        <p:nvSpPr>
          <p:cNvPr id="3" name="TextBox 2">
            <a:extLst>
              <a:ext uri="{FF2B5EF4-FFF2-40B4-BE49-F238E27FC236}">
                <a16:creationId xmlns:a16="http://schemas.microsoft.com/office/drawing/2014/main" id="{0E201407-E370-4A76-5B1F-3142D9F6DB6A}"/>
              </a:ext>
            </a:extLst>
          </p:cNvPr>
          <p:cNvSpPr txBox="1"/>
          <p:nvPr/>
        </p:nvSpPr>
        <p:spPr>
          <a:xfrm>
            <a:off x="5638319" y="6439977"/>
            <a:ext cx="3748020" cy="461665"/>
          </a:xfrm>
          <a:prstGeom prst="rect">
            <a:avLst/>
          </a:prstGeom>
          <a:noFill/>
        </p:spPr>
        <p:txBody>
          <a:bodyPr wrap="square" rtlCol="0">
            <a:spAutoFit/>
          </a:bodyPr>
          <a:lstStyle/>
          <a:p>
            <a:r>
              <a:rPr lang="en-US" sz="2400" b="1" dirty="0">
                <a:solidFill>
                  <a:srgbClr val="C00000"/>
                </a:solidFill>
              </a:rPr>
              <a:t>DFS Traversal: </a:t>
            </a:r>
            <a:r>
              <a:rPr lang="en-US" sz="2400" dirty="0"/>
              <a:t>a b f e g c d h</a:t>
            </a:r>
            <a:endParaRPr lang="en-IN" dirty="0"/>
          </a:p>
        </p:txBody>
      </p:sp>
    </p:spTree>
    <p:extLst>
      <p:ext uri="{BB962C8B-B14F-4D97-AF65-F5344CB8AC3E}">
        <p14:creationId xmlns:p14="http://schemas.microsoft.com/office/powerpoint/2010/main" val="160752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27100" y="730250"/>
            <a:ext cx="8915400" cy="6019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BB0D-72C8-6E0F-04E9-BA5D74F71B77}"/>
              </a:ext>
            </a:extLst>
          </p:cNvPr>
          <p:cNvSpPr>
            <a:spLocks noGrp="1"/>
          </p:cNvSpPr>
          <p:nvPr>
            <p:ph type="title"/>
          </p:nvPr>
        </p:nvSpPr>
        <p:spPr>
          <a:xfrm>
            <a:off x="2976617" y="425450"/>
            <a:ext cx="4341483" cy="492443"/>
          </a:xfrm>
        </p:spPr>
        <p:txBody>
          <a:bodyPr/>
          <a:lstStyle/>
          <a:p>
            <a:pPr algn="ctr"/>
            <a:r>
              <a:rPr lang="en-US" dirty="0"/>
              <a:t>DFS Algorithm using Stack</a:t>
            </a:r>
            <a:endParaRPr lang="en-IN" dirty="0"/>
          </a:p>
        </p:txBody>
      </p:sp>
      <p:sp>
        <p:nvSpPr>
          <p:cNvPr id="3" name="Text Placeholder 2">
            <a:extLst>
              <a:ext uri="{FF2B5EF4-FFF2-40B4-BE49-F238E27FC236}">
                <a16:creationId xmlns:a16="http://schemas.microsoft.com/office/drawing/2014/main" id="{AD45270F-611F-F437-D441-5108F20D1238}"/>
              </a:ext>
            </a:extLst>
          </p:cNvPr>
          <p:cNvSpPr>
            <a:spLocks noGrp="1"/>
          </p:cNvSpPr>
          <p:nvPr>
            <p:ph type="body" idx="1"/>
          </p:nvPr>
        </p:nvSpPr>
        <p:spPr>
          <a:xfrm>
            <a:off x="33721" y="1492250"/>
            <a:ext cx="5885793" cy="5232202"/>
          </a:xfrm>
        </p:spPr>
        <p:txBody>
          <a:bodyPr/>
          <a:lstStyle/>
          <a:p>
            <a:pPr algn="just"/>
            <a:r>
              <a:rPr lang="en-US" sz="2000" b="0" i="0" dirty="0">
                <a:effectLst/>
                <a:latin typeface="+mn-lt"/>
              </a:rPr>
              <a:t>void DFS(int start){</a:t>
            </a:r>
          </a:p>
          <a:p>
            <a:pPr algn="just"/>
            <a:r>
              <a:rPr lang="en-US" sz="2000" b="0" i="0" dirty="0">
                <a:effectLst/>
                <a:latin typeface="+mn-lt"/>
              </a:rPr>
              <a:t>    push start;  // Push the source node</a:t>
            </a:r>
          </a:p>
          <a:p>
            <a:pPr algn="just"/>
            <a:r>
              <a:rPr lang="en-US" sz="2000" b="0" i="0" dirty="0">
                <a:effectLst/>
                <a:latin typeface="+mn-lt"/>
              </a:rPr>
              <a:t>    while (stack not empty) { // While stack is not empty</a:t>
            </a:r>
          </a:p>
          <a:p>
            <a:pPr algn="just"/>
            <a:r>
              <a:rPr lang="en-US" sz="2000" b="0" i="0" dirty="0">
                <a:effectLst/>
                <a:latin typeface="+mn-lt"/>
              </a:rPr>
              <a:t>        node = pop()  // Pop a node</a:t>
            </a:r>
          </a:p>
          <a:p>
            <a:pPr algn="just"/>
            <a:r>
              <a:rPr lang="en-US" sz="2000" b="0" i="0" dirty="0">
                <a:effectLst/>
                <a:latin typeface="+mn-lt"/>
              </a:rPr>
              <a:t>        if (!visited[node]) {  // If not visited</a:t>
            </a:r>
          </a:p>
          <a:p>
            <a:pPr algn="just"/>
            <a:r>
              <a:rPr lang="en-US" sz="2000" b="0" i="0" dirty="0">
                <a:effectLst/>
                <a:latin typeface="+mn-lt"/>
              </a:rPr>
              <a:t>            </a:t>
            </a:r>
            <a:r>
              <a:rPr lang="en-US" sz="2000" b="0" i="0" dirty="0" err="1">
                <a:effectLst/>
                <a:latin typeface="+mn-lt"/>
              </a:rPr>
              <a:t>printf</a:t>
            </a:r>
            <a:r>
              <a:rPr lang="en-US" sz="2000" b="0" i="0" dirty="0">
                <a:effectLst/>
                <a:latin typeface="+mn-lt"/>
              </a:rPr>
              <a:t>("%d ", node);</a:t>
            </a:r>
          </a:p>
          <a:p>
            <a:pPr algn="just"/>
            <a:r>
              <a:rPr lang="en-US" sz="2000" b="0" i="0" dirty="0">
                <a:effectLst/>
                <a:latin typeface="+mn-lt"/>
              </a:rPr>
              <a:t>            visited[node] = 1;</a:t>
            </a:r>
          </a:p>
          <a:p>
            <a:pPr algn="just"/>
            <a:r>
              <a:rPr lang="en-US" sz="2000" b="0" i="0" dirty="0">
                <a:effectLst/>
                <a:latin typeface="+mn-lt"/>
              </a:rPr>
              <a:t>// Push all unvisited adjacent nodes onto the stack (reverse order for correct sequence)</a:t>
            </a:r>
          </a:p>
          <a:p>
            <a:pPr algn="just"/>
            <a:r>
              <a:rPr lang="en-US" sz="2000" b="0" i="0" dirty="0">
                <a:effectLst/>
                <a:latin typeface="+mn-lt"/>
              </a:rPr>
              <a:t>            for (int j = n; j &gt;= 1; j--) {</a:t>
            </a:r>
          </a:p>
          <a:p>
            <a:pPr algn="just"/>
            <a:r>
              <a:rPr lang="en-US" sz="2000" b="0" i="0" dirty="0">
                <a:effectLst/>
                <a:latin typeface="+mn-lt"/>
              </a:rPr>
              <a:t>                if (a[node][j] == 1 &amp;&amp; !visited[j]) {</a:t>
            </a:r>
          </a:p>
          <a:p>
            <a:pPr algn="just"/>
            <a:r>
              <a:rPr lang="en-US" sz="2000" b="0" i="0" dirty="0">
                <a:effectLst/>
                <a:latin typeface="+mn-lt"/>
              </a:rPr>
              <a:t>                    stack[++top] = j;</a:t>
            </a:r>
          </a:p>
          <a:p>
            <a:pPr algn="just"/>
            <a:r>
              <a:rPr lang="en-US" sz="2000" b="0" i="0" dirty="0">
                <a:effectLst/>
                <a:latin typeface="+mn-lt"/>
              </a:rPr>
              <a:t>                }</a:t>
            </a:r>
          </a:p>
          <a:p>
            <a:pPr algn="just"/>
            <a:r>
              <a:rPr lang="en-US" sz="2000" b="0" i="0" dirty="0">
                <a:effectLst/>
                <a:latin typeface="+mn-lt"/>
              </a:rPr>
              <a:t>            }</a:t>
            </a:r>
          </a:p>
          <a:p>
            <a:pPr algn="just"/>
            <a:r>
              <a:rPr lang="en-US" sz="2000" b="0" i="0" dirty="0">
                <a:effectLst/>
                <a:latin typeface="+mn-lt"/>
              </a:rPr>
              <a:t>        }</a:t>
            </a:r>
          </a:p>
          <a:p>
            <a:pPr algn="just"/>
            <a:r>
              <a:rPr lang="en-US" sz="2000" b="0" i="0" dirty="0">
                <a:effectLst/>
                <a:latin typeface="+mn-lt"/>
              </a:rPr>
              <a:t>    }</a:t>
            </a:r>
          </a:p>
          <a:p>
            <a:pPr algn="just"/>
            <a:r>
              <a:rPr lang="en-US" sz="2000" b="0" i="0" dirty="0">
                <a:effectLst/>
                <a:latin typeface="+mn-lt"/>
              </a:rPr>
              <a:t>}</a:t>
            </a:r>
            <a:endParaRPr lang="en-US" sz="2600" b="0" i="0" dirty="0">
              <a:effectLst/>
              <a:latin typeface="+mn-lt"/>
            </a:endParaRPr>
          </a:p>
        </p:txBody>
      </p:sp>
      <p:sp>
        <p:nvSpPr>
          <p:cNvPr id="4" name="TextBox 3">
            <a:extLst>
              <a:ext uri="{FF2B5EF4-FFF2-40B4-BE49-F238E27FC236}">
                <a16:creationId xmlns:a16="http://schemas.microsoft.com/office/drawing/2014/main" id="{2A07828E-1746-8C20-7467-541FC1BCFAB3}"/>
              </a:ext>
            </a:extLst>
          </p:cNvPr>
          <p:cNvSpPr txBox="1"/>
          <p:nvPr/>
        </p:nvSpPr>
        <p:spPr>
          <a:xfrm>
            <a:off x="6261100" y="1515679"/>
            <a:ext cx="4398579" cy="3416320"/>
          </a:xfrm>
          <a:prstGeom prst="rect">
            <a:avLst/>
          </a:prstGeom>
          <a:noFill/>
        </p:spPr>
        <p:txBody>
          <a:bodyPr wrap="square" rtlCol="0">
            <a:spAutoFit/>
          </a:bodyPr>
          <a:lstStyle/>
          <a:p>
            <a:r>
              <a:rPr lang="en-US" dirty="0"/>
              <a:t>// Function to handle disconnected graphs</a:t>
            </a:r>
          </a:p>
          <a:p>
            <a:r>
              <a:rPr lang="en-US" dirty="0"/>
              <a:t>void </a:t>
            </a:r>
            <a:r>
              <a:rPr lang="en-US" dirty="0" err="1"/>
              <a:t>DFS_Disconnected</a:t>
            </a:r>
            <a:r>
              <a:rPr lang="en-US" dirty="0"/>
              <a:t>() </a:t>
            </a:r>
          </a:p>
          <a:p>
            <a:r>
              <a:rPr lang="en-US" dirty="0"/>
              <a:t>{</a:t>
            </a:r>
          </a:p>
          <a:p>
            <a:r>
              <a:rPr lang="en-US" dirty="0"/>
              <a:t>    for (int </a:t>
            </a:r>
            <a:r>
              <a:rPr lang="en-US" dirty="0" err="1"/>
              <a:t>i</a:t>
            </a:r>
            <a:r>
              <a:rPr lang="en-US" dirty="0"/>
              <a:t> = 1; </a:t>
            </a:r>
            <a:r>
              <a:rPr lang="en-US" dirty="0" err="1"/>
              <a:t>i</a:t>
            </a:r>
            <a:r>
              <a:rPr lang="en-US" dirty="0"/>
              <a:t> &lt;= n; </a:t>
            </a:r>
            <a:r>
              <a:rPr lang="en-US" dirty="0" err="1"/>
              <a:t>i</a:t>
            </a:r>
            <a:r>
              <a:rPr lang="en-US" dirty="0"/>
              <a:t>++) </a:t>
            </a:r>
          </a:p>
          <a:p>
            <a:r>
              <a:rPr lang="en-US" dirty="0"/>
              <a:t>   {</a:t>
            </a:r>
          </a:p>
          <a:p>
            <a:r>
              <a:rPr lang="en-US" dirty="0"/>
              <a:t>        if (!visited[</a:t>
            </a:r>
            <a:r>
              <a:rPr lang="en-US" dirty="0" err="1"/>
              <a:t>i</a:t>
            </a:r>
            <a:r>
              <a:rPr lang="en-US" dirty="0"/>
              <a:t>]) </a:t>
            </a:r>
          </a:p>
          <a:p>
            <a:r>
              <a:rPr lang="en-US" dirty="0"/>
              <a:t>        {  </a:t>
            </a:r>
          </a:p>
          <a:p>
            <a:r>
              <a:rPr lang="en-US" dirty="0"/>
              <a:t>// If a node is unvisited, start DFS from there</a:t>
            </a:r>
          </a:p>
          <a:p>
            <a:r>
              <a:rPr lang="en-US" dirty="0"/>
              <a:t>            DFS(</a:t>
            </a:r>
            <a:r>
              <a:rPr lang="en-US" dirty="0" err="1"/>
              <a:t>i</a:t>
            </a:r>
            <a:r>
              <a:rPr lang="en-US" dirty="0"/>
              <a:t>);</a:t>
            </a:r>
          </a:p>
          <a:p>
            <a:r>
              <a:rPr lang="en-US" dirty="0"/>
              <a:t>        }</a:t>
            </a:r>
          </a:p>
          <a:p>
            <a:r>
              <a:rPr lang="en-US" dirty="0"/>
              <a:t>    }</a:t>
            </a:r>
          </a:p>
          <a:p>
            <a:r>
              <a:rPr lang="en-US" dirty="0"/>
              <a:t>}</a:t>
            </a:r>
          </a:p>
        </p:txBody>
      </p:sp>
    </p:spTree>
    <p:extLst>
      <p:ext uri="{BB962C8B-B14F-4D97-AF65-F5344CB8AC3E}">
        <p14:creationId xmlns:p14="http://schemas.microsoft.com/office/powerpoint/2010/main" val="1245952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ADD44-62C6-8303-2D53-81A43A5DA662}"/>
              </a:ext>
            </a:extLst>
          </p:cNvPr>
          <p:cNvSpPr>
            <a:spLocks noGrp="1"/>
          </p:cNvSpPr>
          <p:nvPr>
            <p:ph type="title"/>
          </p:nvPr>
        </p:nvSpPr>
        <p:spPr>
          <a:xfrm>
            <a:off x="3060700" y="349251"/>
            <a:ext cx="5341883" cy="492443"/>
          </a:xfrm>
        </p:spPr>
        <p:txBody>
          <a:bodyPr/>
          <a:lstStyle/>
          <a:p>
            <a:pPr algn="ctr"/>
            <a:r>
              <a:rPr lang="en-US" dirty="0"/>
              <a:t>DFS Algorithm using recursion</a:t>
            </a:r>
            <a:endParaRPr lang="en-IN" dirty="0"/>
          </a:p>
        </p:txBody>
      </p:sp>
      <p:sp>
        <p:nvSpPr>
          <p:cNvPr id="3" name="Text Placeholder 2">
            <a:extLst>
              <a:ext uri="{FF2B5EF4-FFF2-40B4-BE49-F238E27FC236}">
                <a16:creationId xmlns:a16="http://schemas.microsoft.com/office/drawing/2014/main" id="{EAE70C6F-0937-AA08-4DDB-9C7061949E4A}"/>
              </a:ext>
            </a:extLst>
          </p:cNvPr>
          <p:cNvSpPr>
            <a:spLocks noGrp="1"/>
          </p:cNvSpPr>
          <p:nvPr>
            <p:ph type="body" idx="1"/>
          </p:nvPr>
        </p:nvSpPr>
        <p:spPr>
          <a:xfrm>
            <a:off x="59996" y="1339849"/>
            <a:ext cx="5341883" cy="4370427"/>
          </a:xfrm>
        </p:spPr>
        <p:txBody>
          <a:bodyPr/>
          <a:lstStyle/>
          <a:p>
            <a:r>
              <a:rPr lang="en-IN" sz="2000" dirty="0"/>
              <a:t>void DFS(int node) </a:t>
            </a:r>
          </a:p>
          <a:p>
            <a:r>
              <a:rPr lang="en-IN" sz="2000" dirty="0"/>
              <a:t>{</a:t>
            </a:r>
          </a:p>
          <a:p>
            <a:r>
              <a:rPr lang="en-IN" sz="2000" dirty="0"/>
              <a:t>    </a:t>
            </a:r>
            <a:r>
              <a:rPr lang="en-IN" sz="2000" dirty="0" err="1"/>
              <a:t>printf</a:t>
            </a:r>
            <a:r>
              <a:rPr lang="en-IN" sz="2000" dirty="0"/>
              <a:t>("%d ", node);  // Process the node</a:t>
            </a:r>
          </a:p>
          <a:p>
            <a:r>
              <a:rPr lang="en-IN" sz="2000" dirty="0"/>
              <a:t>    visited[node] = 1;    // Mark as visited</a:t>
            </a:r>
          </a:p>
          <a:p>
            <a:endParaRPr lang="en-IN" sz="2000" dirty="0"/>
          </a:p>
          <a:p>
            <a:r>
              <a:rPr lang="en-IN" sz="2000" dirty="0"/>
              <a:t>    // Recursively visit all unvisited adjacent vertices</a:t>
            </a:r>
          </a:p>
          <a:p>
            <a:r>
              <a:rPr lang="en-IN" sz="2000" dirty="0"/>
              <a:t>    for (int j = 1; j &lt;= n; </a:t>
            </a:r>
            <a:r>
              <a:rPr lang="en-IN" sz="2000" dirty="0" err="1"/>
              <a:t>j++</a:t>
            </a:r>
            <a:r>
              <a:rPr lang="en-IN" sz="2000" dirty="0"/>
              <a:t>) </a:t>
            </a:r>
          </a:p>
          <a:p>
            <a:r>
              <a:rPr lang="en-IN" sz="2000" dirty="0"/>
              <a:t>  { </a:t>
            </a:r>
          </a:p>
          <a:p>
            <a:r>
              <a:rPr lang="en-IN" sz="2000" dirty="0"/>
              <a:t>        if (a[node][j] == 1 &amp;&amp; !visited[j]) </a:t>
            </a:r>
          </a:p>
          <a:p>
            <a:r>
              <a:rPr lang="en-IN" sz="2000" dirty="0"/>
              <a:t>       {</a:t>
            </a:r>
          </a:p>
          <a:p>
            <a:r>
              <a:rPr lang="en-IN" sz="2000" dirty="0"/>
              <a:t>            DFS(j);</a:t>
            </a:r>
          </a:p>
          <a:p>
            <a:r>
              <a:rPr lang="en-IN" sz="2000" dirty="0"/>
              <a:t>        }</a:t>
            </a:r>
          </a:p>
          <a:p>
            <a:r>
              <a:rPr lang="en-IN" sz="2000" dirty="0"/>
              <a:t>    }</a:t>
            </a:r>
          </a:p>
          <a:p>
            <a:r>
              <a:rPr lang="en-IN" sz="2000" dirty="0"/>
              <a:t>}</a:t>
            </a:r>
            <a:endParaRPr lang="en-IN" dirty="0"/>
          </a:p>
        </p:txBody>
      </p:sp>
      <p:sp>
        <p:nvSpPr>
          <p:cNvPr id="4" name="TextBox 3">
            <a:extLst>
              <a:ext uri="{FF2B5EF4-FFF2-40B4-BE49-F238E27FC236}">
                <a16:creationId xmlns:a16="http://schemas.microsoft.com/office/drawing/2014/main" id="{E3C25A65-46CF-97DC-29E7-82F20EA42B4F}"/>
              </a:ext>
            </a:extLst>
          </p:cNvPr>
          <p:cNvSpPr txBox="1"/>
          <p:nvPr/>
        </p:nvSpPr>
        <p:spPr>
          <a:xfrm>
            <a:off x="5467131" y="1339849"/>
            <a:ext cx="5189483" cy="4370427"/>
          </a:xfrm>
          <a:prstGeom prst="rect">
            <a:avLst/>
          </a:prstGeom>
          <a:noFill/>
        </p:spPr>
        <p:txBody>
          <a:bodyPr wrap="square" rtlCol="0">
            <a:spAutoFit/>
          </a:bodyPr>
          <a:lstStyle/>
          <a:p>
            <a:r>
              <a:rPr lang="en-IN" sz="2000" dirty="0"/>
              <a:t>// Function to handle disconnected graphs</a:t>
            </a:r>
          </a:p>
          <a:p>
            <a:r>
              <a:rPr lang="en-IN" sz="2000" dirty="0"/>
              <a:t>void </a:t>
            </a:r>
            <a:r>
              <a:rPr lang="en-IN" sz="2000" dirty="0" err="1"/>
              <a:t>DFS_Disconnected</a:t>
            </a:r>
            <a:r>
              <a:rPr lang="en-IN" sz="2000" dirty="0"/>
              <a:t>() </a:t>
            </a:r>
          </a:p>
          <a:p>
            <a:r>
              <a:rPr lang="en-IN" sz="2000" dirty="0"/>
              <a:t>{</a:t>
            </a:r>
          </a:p>
          <a:p>
            <a:r>
              <a:rPr lang="en-IN" sz="2000" dirty="0"/>
              <a:t>    for (int </a:t>
            </a:r>
            <a:r>
              <a:rPr lang="en-IN" sz="2000" dirty="0" err="1"/>
              <a:t>i</a:t>
            </a:r>
            <a:r>
              <a:rPr lang="en-IN" sz="2000" dirty="0"/>
              <a:t> = 1; </a:t>
            </a:r>
            <a:r>
              <a:rPr lang="en-IN" sz="2000" dirty="0" err="1"/>
              <a:t>i</a:t>
            </a:r>
            <a:r>
              <a:rPr lang="en-IN" sz="2000" dirty="0"/>
              <a:t> &lt;= n; </a:t>
            </a:r>
            <a:r>
              <a:rPr lang="en-IN" sz="2000" dirty="0" err="1"/>
              <a:t>i</a:t>
            </a:r>
            <a:r>
              <a:rPr lang="en-IN" sz="2000" dirty="0"/>
              <a:t>++) </a:t>
            </a:r>
          </a:p>
          <a:p>
            <a:r>
              <a:rPr lang="en-IN" sz="2000" dirty="0"/>
              <a:t>   {</a:t>
            </a:r>
          </a:p>
          <a:p>
            <a:r>
              <a:rPr lang="en-IN" sz="2000" dirty="0"/>
              <a:t>        if (!visited[</a:t>
            </a:r>
            <a:r>
              <a:rPr lang="en-IN" sz="2000" dirty="0" err="1"/>
              <a:t>i</a:t>
            </a:r>
            <a:r>
              <a:rPr lang="en-IN" sz="2000" dirty="0"/>
              <a:t>]) </a:t>
            </a:r>
          </a:p>
          <a:p>
            <a:r>
              <a:rPr lang="en-IN" sz="2000" dirty="0"/>
              <a:t>       {  </a:t>
            </a:r>
          </a:p>
          <a:p>
            <a:r>
              <a:rPr lang="en-IN" sz="2000" dirty="0"/>
              <a:t>       // If a node is unvisited, start DFS from there</a:t>
            </a:r>
          </a:p>
          <a:p>
            <a:r>
              <a:rPr lang="en-IN" sz="2000" dirty="0"/>
              <a:t>            DFS(</a:t>
            </a:r>
            <a:r>
              <a:rPr lang="en-IN" sz="2000" dirty="0" err="1"/>
              <a:t>i</a:t>
            </a:r>
            <a:r>
              <a:rPr lang="en-IN" sz="2000" dirty="0"/>
              <a:t>);</a:t>
            </a:r>
          </a:p>
          <a:p>
            <a:r>
              <a:rPr lang="en-IN" sz="2000" dirty="0"/>
              <a:t>        }</a:t>
            </a:r>
          </a:p>
          <a:p>
            <a:r>
              <a:rPr lang="en-IN" sz="2000" dirty="0"/>
              <a:t>    }</a:t>
            </a:r>
          </a:p>
          <a:p>
            <a:r>
              <a:rPr lang="en-IN" sz="2000" dirty="0"/>
              <a:t>}</a:t>
            </a:r>
          </a:p>
          <a:p>
            <a:endParaRPr lang="en-IN" sz="2000" dirty="0"/>
          </a:p>
          <a:p>
            <a:endParaRPr lang="en-IN" dirty="0"/>
          </a:p>
        </p:txBody>
      </p:sp>
    </p:spTree>
    <p:extLst>
      <p:ext uri="{BB962C8B-B14F-4D97-AF65-F5344CB8AC3E}">
        <p14:creationId xmlns:p14="http://schemas.microsoft.com/office/powerpoint/2010/main" val="4265234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392B7-2044-7D21-2C94-B62091B2B24B}"/>
              </a:ext>
            </a:extLst>
          </p:cNvPr>
          <p:cNvSpPr>
            <a:spLocks noGrp="1"/>
          </p:cNvSpPr>
          <p:nvPr>
            <p:ph type="title"/>
          </p:nvPr>
        </p:nvSpPr>
        <p:spPr>
          <a:xfrm>
            <a:off x="3594100" y="730250"/>
            <a:ext cx="3198483" cy="492443"/>
          </a:xfrm>
        </p:spPr>
        <p:txBody>
          <a:bodyPr/>
          <a:lstStyle/>
          <a:p>
            <a:pPr algn="ctr"/>
            <a:r>
              <a:rPr lang="en-US" b="1" dirty="0"/>
              <a:t>Summary of DFS</a:t>
            </a:r>
            <a:endParaRPr lang="en-IN" b="1" dirty="0"/>
          </a:p>
        </p:txBody>
      </p:sp>
      <p:sp>
        <p:nvSpPr>
          <p:cNvPr id="4" name="Content Placeholder 2">
            <a:extLst>
              <a:ext uri="{FF2B5EF4-FFF2-40B4-BE49-F238E27FC236}">
                <a16:creationId xmlns:a16="http://schemas.microsoft.com/office/drawing/2014/main" id="{60B326D3-E92B-4125-6757-768159E2F6E6}"/>
              </a:ext>
            </a:extLst>
          </p:cNvPr>
          <p:cNvSpPr txBox="1">
            <a:spLocks/>
          </p:cNvSpPr>
          <p:nvPr/>
        </p:nvSpPr>
        <p:spPr>
          <a:xfrm>
            <a:off x="508000" y="1623410"/>
            <a:ext cx="9677400" cy="5181600"/>
          </a:xfrm>
          <a:prstGeom prst="rect">
            <a:avLst/>
          </a:prstGeom>
        </p:spPr>
        <p:txBody>
          <a:bodyPr wrap="square" lIns="0" tIns="0" rIns="0" bIns="0">
            <a:normAutofit fontScale="62500" lnSpcReduction="20000"/>
          </a:bodyPr>
          <a:lstStyle>
            <a:lvl1pPr marL="0">
              <a:defRPr sz="2200" b="0"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20000"/>
              </a:lnSpc>
              <a:defRPr/>
            </a:pPr>
            <a:r>
              <a:rPr lang="en-US" altLang="en-US" sz="4200" kern="0" dirty="0">
                <a:solidFill>
                  <a:srgbClr val="C00000"/>
                </a:solidFill>
                <a:latin typeface="+mn-lt"/>
              </a:rPr>
              <a:t>DFS can be implemented </a:t>
            </a:r>
            <a:r>
              <a:rPr lang="en-US" altLang="en-US" sz="4200" kern="0" dirty="0">
                <a:latin typeface="+mn-lt"/>
              </a:rPr>
              <a:t>with graphs represented as:</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adjacency matrices: </a:t>
            </a:r>
            <a:r>
              <a:rPr lang="el-GR" altLang="en-US" sz="4200" kern="0" dirty="0">
                <a:solidFill>
                  <a:sysClr val="windowText" lastClr="000000"/>
                </a:solidFill>
                <a:cs typeface="Times New Roman" panose="02020603050405020304" pitchFamily="18" charset="0"/>
              </a:rPr>
              <a:t>Θ</a:t>
            </a:r>
            <a:r>
              <a:rPr lang="en-US" altLang="en-US" sz="4200" kern="0" dirty="0">
                <a:solidFill>
                  <a:sysClr val="windowText" lastClr="000000"/>
                </a:solidFill>
                <a:cs typeface="Times New Roman" panose="02020603050405020304" pitchFamily="18" charset="0"/>
              </a:rPr>
              <a:t>(|</a:t>
            </a:r>
            <a:r>
              <a:rPr lang="en-US" altLang="en-US" sz="4200" i="1" kern="0" dirty="0">
                <a:solidFill>
                  <a:sysClr val="windowText" lastClr="000000"/>
                </a:solidFill>
                <a:cs typeface="Times New Roman" panose="02020603050405020304" pitchFamily="18" charset="0"/>
              </a:rPr>
              <a:t>V|</a:t>
            </a:r>
            <a:r>
              <a:rPr lang="en-US" altLang="en-US" sz="4200" kern="0" baseline="30000" dirty="0">
                <a:solidFill>
                  <a:sysClr val="windowText" lastClr="000000"/>
                </a:solidFill>
                <a:cs typeface="Times New Roman" panose="02020603050405020304" pitchFamily="18" charset="0"/>
              </a:rPr>
              <a:t>2</a:t>
            </a:r>
            <a:r>
              <a:rPr lang="en-US" altLang="en-US" sz="4200" kern="0" dirty="0">
                <a:solidFill>
                  <a:sysClr val="windowText" lastClr="000000"/>
                </a:solidFill>
                <a:cs typeface="Times New Roman" panose="02020603050405020304" pitchFamily="18" charset="0"/>
              </a:rPr>
              <a:t>).   </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adjacency lists: </a:t>
            </a:r>
            <a:r>
              <a:rPr lang="el-GR" altLang="en-US" sz="4200" kern="0" dirty="0">
                <a:solidFill>
                  <a:sysClr val="windowText" lastClr="000000"/>
                </a:solidFill>
                <a:cs typeface="Times New Roman" panose="02020603050405020304" pitchFamily="18" charset="0"/>
              </a:rPr>
              <a:t>Θ</a:t>
            </a:r>
            <a:r>
              <a:rPr lang="en-US" altLang="en-US" sz="4200" kern="0" dirty="0">
                <a:solidFill>
                  <a:sysClr val="windowText" lastClr="000000"/>
                </a:solidFill>
                <a:cs typeface="Times New Roman" panose="02020603050405020304" pitchFamily="18" charset="0"/>
              </a:rPr>
              <a:t>(|</a:t>
            </a:r>
            <a:r>
              <a:rPr lang="en-US" altLang="en-US" sz="4200" i="1" kern="0" dirty="0">
                <a:solidFill>
                  <a:sysClr val="windowText" lastClr="000000"/>
                </a:solidFill>
                <a:cs typeface="Times New Roman" panose="02020603050405020304" pitchFamily="18" charset="0"/>
              </a:rPr>
              <a:t>V|</a:t>
            </a:r>
            <a:r>
              <a:rPr lang="en-US" altLang="en-US" sz="4200" kern="0" dirty="0">
                <a:solidFill>
                  <a:sysClr val="windowText" lastClr="000000"/>
                </a:solidFill>
                <a:cs typeface="Times New Roman" panose="02020603050405020304" pitchFamily="18" charset="0"/>
              </a:rPr>
              <a:t>+|E|).    </a:t>
            </a:r>
          </a:p>
          <a:p>
            <a:pPr lvl="1">
              <a:lnSpc>
                <a:spcPct val="120000"/>
              </a:lnSpc>
              <a:defRPr/>
            </a:pPr>
            <a:endParaRPr lang="en-US" altLang="en-US" sz="3400" kern="0" dirty="0">
              <a:solidFill>
                <a:sysClr val="windowText" lastClr="000000"/>
              </a:solidFill>
            </a:endParaRPr>
          </a:p>
          <a:p>
            <a:pPr>
              <a:lnSpc>
                <a:spcPct val="120000"/>
              </a:lnSpc>
              <a:defRPr/>
            </a:pPr>
            <a:r>
              <a:rPr lang="en-US" altLang="en-US" sz="4200" kern="0" dirty="0">
                <a:solidFill>
                  <a:srgbClr val="C00000"/>
                </a:solidFill>
                <a:latin typeface="+mn-lt"/>
              </a:rPr>
              <a:t>Yields two distinct ordering of vertices:</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order in which vertices are first encountered (pushed onto stack)</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order in which vertices become dead-ends (popped off stack)</a:t>
            </a:r>
          </a:p>
          <a:p>
            <a:pPr>
              <a:lnSpc>
                <a:spcPct val="120000"/>
              </a:lnSpc>
              <a:defRPr/>
            </a:pPr>
            <a:endParaRPr lang="en-US" altLang="en-US" sz="3400" kern="0" dirty="0">
              <a:latin typeface="+mn-lt"/>
            </a:endParaRPr>
          </a:p>
          <a:p>
            <a:pPr>
              <a:lnSpc>
                <a:spcPct val="120000"/>
              </a:lnSpc>
              <a:defRPr/>
            </a:pPr>
            <a:r>
              <a:rPr lang="en-US" altLang="en-US" sz="4200" kern="0" dirty="0">
                <a:solidFill>
                  <a:srgbClr val="C00000"/>
                </a:solidFill>
                <a:latin typeface="+mn-lt"/>
              </a:rPr>
              <a:t>Applications:</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Checking connectivity, finding connected components</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Checking acyclicity (</a:t>
            </a:r>
            <a:r>
              <a:rPr lang="en-US" altLang="en-US" sz="4200" kern="0" dirty="0">
                <a:solidFill>
                  <a:schemeClr val="tx1"/>
                </a:solidFill>
              </a:rPr>
              <a:t>if no back edges</a:t>
            </a:r>
            <a:r>
              <a:rPr lang="en-US" altLang="en-US" sz="4200" kern="0" dirty="0">
                <a:solidFill>
                  <a:sysClr val="windowText" lastClr="000000"/>
                </a:solidFill>
              </a:rPr>
              <a:t>)</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Finding articulation points and biconnected components</a:t>
            </a:r>
          </a:p>
          <a:p>
            <a:pPr marL="914400" lvl="1" indent="-457200">
              <a:lnSpc>
                <a:spcPct val="120000"/>
              </a:lnSpc>
              <a:buFont typeface="Arial" panose="020B0604020202020204" pitchFamily="34" charset="0"/>
              <a:buChar char="•"/>
              <a:defRPr/>
            </a:pPr>
            <a:r>
              <a:rPr lang="en-US" altLang="en-US" sz="4200" kern="0" dirty="0">
                <a:solidFill>
                  <a:sysClr val="windowText" lastClr="000000"/>
                </a:solidFill>
              </a:rPr>
              <a:t>Searching the state-space of problems for solutions (in AI)</a:t>
            </a:r>
          </a:p>
          <a:p>
            <a:endParaRPr lang="en-US" kern="0" dirty="0"/>
          </a:p>
        </p:txBody>
      </p:sp>
    </p:spTree>
    <p:extLst>
      <p:ext uri="{BB962C8B-B14F-4D97-AF65-F5344CB8AC3E}">
        <p14:creationId xmlns:p14="http://schemas.microsoft.com/office/powerpoint/2010/main" val="3911899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6448" y="882650"/>
            <a:ext cx="8935729" cy="56388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31569" y="1035050"/>
            <a:ext cx="9064757" cy="441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D0F84-EF1A-6575-F03F-0649FC246C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5BF8472-C721-CEEB-64B7-E56A8170A3BD}"/>
              </a:ext>
            </a:extLst>
          </p:cNvPr>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a:extLst>
              <a:ext uri="{FF2B5EF4-FFF2-40B4-BE49-F238E27FC236}">
                <a16:creationId xmlns:a16="http://schemas.microsoft.com/office/drawing/2014/main" id="{AF0F6E63-A9ED-BE5C-F3C8-845DE25B06B8}"/>
              </a:ext>
            </a:extLst>
          </p:cNvPr>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a:extLst>
              <a:ext uri="{FF2B5EF4-FFF2-40B4-BE49-F238E27FC236}">
                <a16:creationId xmlns:a16="http://schemas.microsoft.com/office/drawing/2014/main" id="{11B52E98-03EA-66B7-F12A-8A65FA1872A7}"/>
              </a:ext>
            </a:extLst>
          </p:cNvPr>
          <p:cNvGrpSpPr/>
          <p:nvPr/>
        </p:nvGrpSpPr>
        <p:grpSpPr>
          <a:xfrm>
            <a:off x="1264472" y="1894273"/>
            <a:ext cx="8229600" cy="4678680"/>
            <a:chOff x="1231273" y="1796796"/>
            <a:chExt cx="8229600" cy="4678680"/>
          </a:xfrm>
        </p:grpSpPr>
        <p:sp>
          <p:nvSpPr>
            <p:cNvPr id="17" name="object 17">
              <a:extLst>
                <a:ext uri="{FF2B5EF4-FFF2-40B4-BE49-F238E27FC236}">
                  <a16:creationId xmlns:a16="http://schemas.microsoft.com/office/drawing/2014/main" id="{1E2B9E0A-7F13-3930-41D9-26E2AB8B6FC5}"/>
                </a:ext>
              </a:extLst>
            </p:cNvPr>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a:extLst>
                <a:ext uri="{FF2B5EF4-FFF2-40B4-BE49-F238E27FC236}">
                  <a16:creationId xmlns:a16="http://schemas.microsoft.com/office/drawing/2014/main" id="{EAEC9D81-0EC4-A403-3D55-77F48A85DFF4}"/>
                </a:ext>
              </a:extLst>
            </p:cNvPr>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a:extLst>
              <a:ext uri="{FF2B5EF4-FFF2-40B4-BE49-F238E27FC236}">
                <a16:creationId xmlns:a16="http://schemas.microsoft.com/office/drawing/2014/main" id="{77A722D1-2057-319C-541C-1919D2AA7F3E}"/>
              </a:ext>
            </a:extLst>
          </p:cNvPr>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spc="-15" dirty="0">
                <a:latin typeface="Calibri"/>
                <a:cs typeface="Calibri"/>
              </a:rPr>
              <a:t>Advantages</a:t>
            </a:r>
            <a:r>
              <a:rPr sz="2400" spc="-20" dirty="0">
                <a:latin typeface="Calibri"/>
                <a:cs typeface="Calibri"/>
              </a:rPr>
              <a:t> </a:t>
            </a:r>
            <a:r>
              <a:rPr sz="2400" spc="-5" dirty="0">
                <a:latin typeface="Calibri"/>
                <a:cs typeface="Calibri"/>
              </a:rPr>
              <a:t>and</a:t>
            </a:r>
            <a:r>
              <a:rPr sz="2400" spc="-10" dirty="0">
                <a:latin typeface="Calibri"/>
                <a:cs typeface="Calibri"/>
              </a:rPr>
              <a:t> </a:t>
            </a:r>
            <a:r>
              <a:rPr sz="2400" spc="-15" dirty="0">
                <a:latin typeface="Calibri"/>
                <a:cs typeface="Calibri"/>
              </a:rPr>
              <a:t>Disadvantages</a:t>
            </a:r>
            <a:r>
              <a:rPr lang="en-US" sz="2400" spc="-15" dirty="0">
                <a:latin typeface="Calibri"/>
                <a:cs typeface="Calibri"/>
              </a:rPr>
              <a:t> of Divide &amp; Conquer</a:t>
            </a:r>
            <a:endParaRPr sz="2400" dirty="0">
              <a:latin typeface="Calibri"/>
              <a:cs typeface="Calibri"/>
            </a:endParaRPr>
          </a:p>
          <a:p>
            <a:pPr marL="514984" indent="-515620">
              <a:lnSpc>
                <a:spcPct val="100000"/>
              </a:lnSpc>
              <a:spcBef>
                <a:spcPts val="575"/>
              </a:spcBef>
              <a:buAutoNum type="arabicPeriod"/>
              <a:tabLst>
                <a:tab pos="514984" algn="l"/>
                <a:tab pos="515620" algn="l"/>
              </a:tabLst>
            </a:pPr>
            <a:r>
              <a:rPr sz="2400" spc="-5" dirty="0">
                <a:latin typeface="Calibri"/>
                <a:cs typeface="Calibri"/>
              </a:rPr>
              <a:t>Decrease</a:t>
            </a:r>
            <a:r>
              <a:rPr sz="2400" spc="-4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Conquer</a:t>
            </a:r>
            <a:r>
              <a:rPr sz="2400" spc="-15" dirty="0">
                <a:latin typeface="Calibri"/>
                <a:cs typeface="Calibri"/>
              </a:rPr>
              <a:t> </a:t>
            </a:r>
            <a:r>
              <a:rPr sz="2400" spc="-5" dirty="0">
                <a:latin typeface="Calibri"/>
                <a:cs typeface="Calibri"/>
              </a:rPr>
              <a:t>Approach</a:t>
            </a:r>
            <a:endParaRPr lang="en-US" sz="2400" spc="-5" dirty="0">
              <a:latin typeface="Calibri"/>
              <a:cs typeface="Calibri"/>
            </a:endParaRPr>
          </a:p>
          <a:p>
            <a:pPr marL="514984" indent="-515620">
              <a:lnSpc>
                <a:spcPct val="100000"/>
              </a:lnSpc>
              <a:spcBef>
                <a:spcPts val="575"/>
              </a:spcBef>
              <a:buAutoNum type="arabicPeriod"/>
              <a:tabLst>
                <a:tab pos="514984" algn="l"/>
                <a:tab pos="515620" algn="l"/>
              </a:tabLst>
            </a:pPr>
            <a:r>
              <a:rPr lang="en-US" sz="2400" dirty="0"/>
              <a:t>Depth First Search (DFS)</a:t>
            </a:r>
          </a:p>
          <a:p>
            <a:pPr marL="514984" indent="-515620">
              <a:lnSpc>
                <a:spcPct val="100000"/>
              </a:lnSpc>
              <a:spcBef>
                <a:spcPts val="575"/>
              </a:spcBef>
              <a:buAutoNum type="arabicPeriod"/>
              <a:tabLst>
                <a:tab pos="514984" algn="l"/>
                <a:tab pos="515620" algn="l"/>
              </a:tabLst>
            </a:pPr>
            <a:r>
              <a:rPr lang="en-US" sz="2400" b="1" dirty="0">
                <a:solidFill>
                  <a:srgbClr val="002060"/>
                </a:solidFill>
              </a:rPr>
              <a:t>Breadth First Search (BFS)</a:t>
            </a:r>
          </a:p>
          <a:p>
            <a:pPr marL="514984" indent="-515620">
              <a:lnSpc>
                <a:spcPct val="100000"/>
              </a:lnSpc>
              <a:spcBef>
                <a:spcPts val="575"/>
              </a:spcBef>
              <a:buAutoNum type="arabicPeriod"/>
              <a:tabLst>
                <a:tab pos="514984" algn="l"/>
                <a:tab pos="515620" algn="l"/>
              </a:tabLst>
            </a:pPr>
            <a:r>
              <a:rPr lang="en-US" sz="2400" dirty="0"/>
              <a:t>Applications of DFS and BFS</a:t>
            </a:r>
            <a:endParaRPr sz="2400" dirty="0">
              <a:latin typeface="Calibri"/>
              <a:cs typeface="Calibri"/>
            </a:endParaRPr>
          </a:p>
          <a:p>
            <a:pPr marL="514984" indent="-515620">
              <a:lnSpc>
                <a:spcPct val="100000"/>
              </a:lnSpc>
              <a:spcBef>
                <a:spcPts val="580"/>
              </a:spcBef>
              <a:buAutoNum type="arabicPeriod"/>
              <a:tabLst>
                <a:tab pos="515620" algn="l"/>
              </a:tabLst>
            </a:pPr>
            <a:r>
              <a:rPr sz="2400" spc="-5" dirty="0">
                <a:latin typeface="Calibri"/>
                <a:cs typeface="Calibri"/>
              </a:rPr>
              <a:t>Algorithm:</a:t>
            </a:r>
            <a:r>
              <a:rPr sz="2400" spc="-50" dirty="0">
                <a:latin typeface="Calibri"/>
                <a:cs typeface="Calibri"/>
              </a:rPr>
              <a:t> </a:t>
            </a:r>
            <a:r>
              <a:rPr sz="2400" spc="-20" dirty="0">
                <a:latin typeface="Calibri"/>
                <a:cs typeface="Calibri"/>
              </a:rPr>
              <a:t>Topological</a:t>
            </a:r>
            <a:r>
              <a:rPr sz="2400" spc="-55" dirty="0">
                <a:latin typeface="Calibri"/>
                <a:cs typeface="Calibri"/>
              </a:rPr>
              <a:t> </a:t>
            </a:r>
            <a:r>
              <a:rPr sz="2400" dirty="0">
                <a:latin typeface="Calibri"/>
                <a:cs typeface="Calibri"/>
              </a:rPr>
              <a:t>Sort</a:t>
            </a:r>
          </a:p>
        </p:txBody>
      </p:sp>
    </p:spTree>
    <p:extLst>
      <p:ext uri="{BB962C8B-B14F-4D97-AF65-F5344CB8AC3E}">
        <p14:creationId xmlns:p14="http://schemas.microsoft.com/office/powerpoint/2010/main" val="961345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016" y="775207"/>
            <a:ext cx="3350884" cy="492443"/>
          </a:xfrm>
        </p:spPr>
        <p:txBody>
          <a:bodyPr/>
          <a:lstStyle/>
          <a:p>
            <a:r>
              <a:rPr lang="en-GB" dirty="0"/>
              <a:t>BFS Procedure</a:t>
            </a:r>
            <a:endParaRPr lang="en-IN" dirty="0"/>
          </a:p>
        </p:txBody>
      </p:sp>
      <p:pic>
        <p:nvPicPr>
          <p:cNvPr id="4" name="Picture 3"/>
          <p:cNvPicPr/>
          <p:nvPr/>
        </p:nvPicPr>
        <p:blipFill>
          <a:blip r:embed="rId2"/>
          <a:stretch>
            <a:fillRect/>
          </a:stretch>
        </p:blipFill>
        <p:spPr>
          <a:xfrm>
            <a:off x="1155700" y="1644650"/>
            <a:ext cx="8153400" cy="4191000"/>
          </a:xfrm>
          <a:prstGeom prst="rect">
            <a:avLst/>
          </a:prstGeom>
        </p:spPr>
      </p:pic>
    </p:spTree>
    <p:extLst>
      <p:ext uri="{BB962C8B-B14F-4D97-AF65-F5344CB8AC3E}">
        <p14:creationId xmlns:p14="http://schemas.microsoft.com/office/powerpoint/2010/main" val="2694087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2EE8-1387-8DB8-5CDD-19A05FBB62FE}"/>
              </a:ext>
            </a:extLst>
          </p:cNvPr>
          <p:cNvSpPr>
            <a:spLocks noGrp="1"/>
          </p:cNvSpPr>
          <p:nvPr>
            <p:ph type="title"/>
          </p:nvPr>
        </p:nvSpPr>
        <p:spPr>
          <a:xfrm>
            <a:off x="1310017" y="775207"/>
            <a:ext cx="1733550" cy="492443"/>
          </a:xfrm>
        </p:spPr>
        <p:txBody>
          <a:bodyPr/>
          <a:lstStyle/>
          <a:p>
            <a:r>
              <a:rPr lang="en-US" dirty="0">
                <a:latin typeface="Times New Roman" panose="02020603050405020304" pitchFamily="18" charset="0"/>
                <a:cs typeface="Times New Roman" panose="02020603050405020304" pitchFamily="18" charset="0"/>
              </a:rPr>
              <a:t>Example</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430EC71F-C885-2FA2-D14E-55FA3B4C04B3}"/>
              </a:ext>
            </a:extLst>
          </p:cNvPr>
          <p:cNvPicPr>
            <a:picLocks noGrp="1" noChangeAspect="1"/>
          </p:cNvPicPr>
          <p:nvPr>
            <p:ph idx="1"/>
          </p:nvPr>
        </p:nvPicPr>
        <p:blipFill>
          <a:blip r:embed="rId2"/>
          <a:srcRect l="14481" t="904" r="21298" b="-904"/>
          <a:stretch/>
        </p:blipFill>
        <p:spPr>
          <a:xfrm>
            <a:off x="554073" y="2529294"/>
            <a:ext cx="3878514" cy="3816486"/>
          </a:xfrm>
          <a:prstGeom prst="rect">
            <a:avLst/>
          </a:prstGeom>
        </p:spPr>
      </p:pic>
      <p:sp>
        <p:nvSpPr>
          <p:cNvPr id="7" name="TextBox 6">
            <a:extLst>
              <a:ext uri="{FF2B5EF4-FFF2-40B4-BE49-F238E27FC236}">
                <a16:creationId xmlns:a16="http://schemas.microsoft.com/office/drawing/2014/main" id="{ED9A6D9B-3EBE-7932-8EC0-293059CDF2FD}"/>
              </a:ext>
            </a:extLst>
          </p:cNvPr>
          <p:cNvSpPr txBox="1"/>
          <p:nvPr/>
        </p:nvSpPr>
        <p:spPr>
          <a:xfrm>
            <a:off x="5139731" y="2818365"/>
            <a:ext cx="5346700" cy="2522485"/>
          </a:xfrm>
          <a:prstGeom prst="rect">
            <a:avLst/>
          </a:prstGeom>
          <a:noFill/>
        </p:spPr>
        <p:txBody>
          <a:bodyPr wrap="square">
            <a:spAutoFit/>
          </a:bodyPr>
          <a:lstStyle/>
          <a:p>
            <a:r>
              <a:rPr lang="en-US" sz="1579" dirty="0">
                <a:latin typeface="Times New Roman" panose="02020603050405020304" pitchFamily="18" charset="0"/>
                <a:cs typeface="Times New Roman" panose="02020603050405020304" pitchFamily="18" charset="0"/>
              </a:rPr>
              <a:t>Traversal Order: </a:t>
            </a:r>
          </a:p>
          <a:p>
            <a:r>
              <a:rPr lang="en-US" sz="1579" dirty="0">
                <a:latin typeface="Times New Roman" panose="02020603050405020304" pitchFamily="18" charset="0"/>
                <a:cs typeface="Times New Roman" panose="02020603050405020304" pitchFamily="18" charset="0"/>
              </a:rPr>
              <a:t>Starting from node 0:</a:t>
            </a:r>
          </a:p>
          <a:p>
            <a:endParaRPr lang="en-US" sz="1579" dirty="0">
              <a:latin typeface="Times New Roman" panose="02020603050405020304" pitchFamily="18" charset="0"/>
              <a:cs typeface="Times New Roman" panose="02020603050405020304" pitchFamily="18" charset="0"/>
            </a:endParaRPr>
          </a:p>
          <a:p>
            <a:r>
              <a:rPr lang="en-US" sz="1579" dirty="0">
                <a:latin typeface="Times New Roman" panose="02020603050405020304" pitchFamily="18" charset="0"/>
                <a:cs typeface="Times New Roman" panose="02020603050405020304" pitchFamily="18" charset="0"/>
              </a:rPr>
              <a:t>Layer 0: Visit node 0 (source node).</a:t>
            </a:r>
          </a:p>
          <a:p>
            <a:endParaRPr lang="en-US" sz="1579" dirty="0">
              <a:latin typeface="Times New Roman" panose="02020603050405020304" pitchFamily="18" charset="0"/>
              <a:cs typeface="Times New Roman" panose="02020603050405020304" pitchFamily="18" charset="0"/>
            </a:endParaRPr>
          </a:p>
          <a:p>
            <a:r>
              <a:rPr lang="en-US" sz="1579" dirty="0">
                <a:latin typeface="Times New Roman" panose="02020603050405020304" pitchFamily="18" charset="0"/>
                <a:cs typeface="Times New Roman" panose="02020603050405020304" pitchFamily="18" charset="0"/>
              </a:rPr>
              <a:t>Layer 1: Visit nodes 1, 2, 3 (neighbors of node 0).</a:t>
            </a:r>
          </a:p>
          <a:p>
            <a:endParaRPr lang="en-US" sz="1579" dirty="0">
              <a:latin typeface="Times New Roman" panose="02020603050405020304" pitchFamily="18" charset="0"/>
              <a:cs typeface="Times New Roman" panose="02020603050405020304" pitchFamily="18" charset="0"/>
            </a:endParaRPr>
          </a:p>
          <a:p>
            <a:r>
              <a:rPr lang="en-US" sz="1579" dirty="0">
                <a:latin typeface="Times New Roman" panose="02020603050405020304" pitchFamily="18" charset="0"/>
                <a:cs typeface="Times New Roman" panose="02020603050405020304" pitchFamily="18" charset="0"/>
              </a:rPr>
              <a:t>Layer 2: Visit nodes 4, 5, 6, 7 (neighbors of nodes 1, 2, 3).</a:t>
            </a:r>
          </a:p>
          <a:p>
            <a:endParaRPr lang="en-US" sz="1579" dirty="0">
              <a:latin typeface="Times New Roman" panose="02020603050405020304" pitchFamily="18" charset="0"/>
              <a:cs typeface="Times New Roman" panose="02020603050405020304" pitchFamily="18" charset="0"/>
            </a:endParaRPr>
          </a:p>
          <a:p>
            <a:r>
              <a:rPr lang="en-US" sz="1579" dirty="0">
                <a:latin typeface="Times New Roman" panose="02020603050405020304" pitchFamily="18" charset="0"/>
                <a:cs typeface="Times New Roman" panose="02020603050405020304" pitchFamily="18" charset="0"/>
              </a:rPr>
              <a:t>Output: 0, 1, 2, 3, 4, 5, 6, 7.</a:t>
            </a:r>
            <a:endParaRPr lang="en-IN" sz="1579"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B94EEEF-8603-FA1D-BCBD-F77453EBCC5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31</a:t>
            </a:fld>
            <a:endParaRPr lang="en-IN"/>
          </a:p>
        </p:txBody>
      </p:sp>
    </p:spTree>
    <p:extLst>
      <p:ext uri="{BB962C8B-B14F-4D97-AF65-F5344CB8AC3E}">
        <p14:creationId xmlns:p14="http://schemas.microsoft.com/office/powerpoint/2010/main" val="3631484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5466" y="409257"/>
            <a:ext cx="4722483" cy="492443"/>
          </a:xfrm>
        </p:spPr>
        <p:txBody>
          <a:bodyPr/>
          <a:lstStyle/>
          <a:p>
            <a:r>
              <a:rPr lang="en-GB" dirty="0"/>
              <a:t>Example</a:t>
            </a:r>
            <a:endParaRPr lang="en-IN" dirty="0"/>
          </a:p>
        </p:txBody>
      </p:sp>
      <p:pic>
        <p:nvPicPr>
          <p:cNvPr id="4" name="Picture 3"/>
          <p:cNvPicPr/>
          <p:nvPr/>
        </p:nvPicPr>
        <p:blipFill>
          <a:blip r:embed="rId2"/>
          <a:stretch>
            <a:fillRect/>
          </a:stretch>
        </p:blipFill>
        <p:spPr>
          <a:xfrm>
            <a:off x="1881816" y="1339850"/>
            <a:ext cx="4381500" cy="2381250"/>
          </a:xfrm>
          <a:prstGeom prst="rect">
            <a:avLst/>
          </a:prstGeom>
        </p:spPr>
      </p:pic>
      <p:pic>
        <p:nvPicPr>
          <p:cNvPr id="5" name="Picture 4"/>
          <p:cNvPicPr/>
          <p:nvPr/>
        </p:nvPicPr>
        <p:blipFill>
          <a:blip r:embed="rId3"/>
          <a:stretch>
            <a:fillRect/>
          </a:stretch>
        </p:blipFill>
        <p:spPr>
          <a:xfrm>
            <a:off x="1881816" y="4464050"/>
            <a:ext cx="4381500" cy="2667000"/>
          </a:xfrm>
          <a:prstGeom prst="rect">
            <a:avLst/>
          </a:prstGeom>
        </p:spPr>
      </p:pic>
      <p:sp>
        <p:nvSpPr>
          <p:cNvPr id="6" name="TextBox 5"/>
          <p:cNvSpPr txBox="1"/>
          <p:nvPr/>
        </p:nvSpPr>
        <p:spPr>
          <a:xfrm>
            <a:off x="2298700" y="3930650"/>
            <a:ext cx="1938007" cy="400110"/>
          </a:xfrm>
          <a:prstGeom prst="rect">
            <a:avLst/>
          </a:prstGeom>
          <a:noFill/>
        </p:spPr>
        <p:txBody>
          <a:bodyPr wrap="square" rtlCol="0">
            <a:spAutoFit/>
          </a:bodyPr>
          <a:lstStyle/>
          <a:p>
            <a:r>
              <a:rPr lang="en-GB" sz="2000" b="1" dirty="0">
                <a:solidFill>
                  <a:srgbClr val="FF0000"/>
                </a:solidFill>
              </a:rPr>
              <a:t>BFS Tree</a:t>
            </a:r>
            <a:endParaRPr lang="en-IN" sz="2000" b="1" dirty="0">
              <a:solidFill>
                <a:srgbClr val="FF0000"/>
              </a:solidFill>
            </a:endParaRPr>
          </a:p>
        </p:txBody>
      </p:sp>
    </p:spTree>
    <p:extLst>
      <p:ext uri="{BB962C8B-B14F-4D97-AF65-F5344CB8AC3E}">
        <p14:creationId xmlns:p14="http://schemas.microsoft.com/office/powerpoint/2010/main" val="2348230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536" y="958849"/>
            <a:ext cx="8954963" cy="586740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300" y="425450"/>
            <a:ext cx="2969883" cy="488443"/>
          </a:xfrm>
        </p:spPr>
        <p:txBody>
          <a:bodyPr/>
          <a:lstStyle/>
          <a:p>
            <a:r>
              <a:rPr lang="en-GB" dirty="0"/>
              <a:t>BFS Algorithm</a:t>
            </a:r>
            <a:endParaRPr lang="en-IN" dirty="0"/>
          </a:p>
        </p:txBody>
      </p:sp>
      <p:sp>
        <p:nvSpPr>
          <p:cNvPr id="3" name="Text Placeholder 2"/>
          <p:cNvSpPr>
            <a:spLocks noGrp="1"/>
          </p:cNvSpPr>
          <p:nvPr>
            <p:ph type="body" idx="1"/>
          </p:nvPr>
        </p:nvSpPr>
        <p:spPr>
          <a:xfrm>
            <a:off x="1231900" y="1187450"/>
            <a:ext cx="8839200" cy="6093976"/>
          </a:xfrm>
        </p:spPr>
        <p:txBody>
          <a:bodyPr/>
          <a:lstStyle/>
          <a:p>
            <a:r>
              <a:rPr lang="en-IN" dirty="0"/>
              <a:t>BFS (G, s)                 //Where G is the graph and s is the source node</a:t>
            </a:r>
          </a:p>
          <a:p>
            <a:r>
              <a:rPr lang="en-IN" dirty="0"/>
              <a:t>      let Q be queue.</a:t>
            </a:r>
          </a:p>
          <a:p>
            <a:r>
              <a:rPr lang="en-IN" dirty="0"/>
              <a:t>      Insert(s) //Insert s into the queue</a:t>
            </a:r>
          </a:p>
          <a:p>
            <a:r>
              <a:rPr lang="en-IN" dirty="0"/>
              <a:t>      for each vertex v ∈ V[G] do</a:t>
            </a:r>
          </a:p>
          <a:p>
            <a:r>
              <a:rPr lang="en-IN" dirty="0"/>
              <a:t>      	visited[v]&lt;-0</a:t>
            </a:r>
          </a:p>
          <a:p>
            <a:r>
              <a:rPr lang="en-IN" dirty="0"/>
              <a:t>      end for</a:t>
            </a:r>
          </a:p>
          <a:p>
            <a:r>
              <a:rPr lang="en-IN" dirty="0"/>
              <a:t> </a:t>
            </a:r>
          </a:p>
          <a:p>
            <a:r>
              <a:rPr lang="en-IN" dirty="0"/>
              <a:t>      mark s as visited.</a:t>
            </a:r>
          </a:p>
          <a:p>
            <a:r>
              <a:rPr lang="en-IN" dirty="0"/>
              <a:t>      while (Q is not empty)</a:t>
            </a:r>
          </a:p>
          <a:p>
            <a:r>
              <a:rPr lang="en-IN" dirty="0"/>
              <a:t>      //Removing that vertex from </a:t>
            </a:r>
            <a:r>
              <a:rPr lang="en-IN" dirty="0" err="1"/>
              <a:t>queue,whose</a:t>
            </a:r>
            <a:r>
              <a:rPr lang="en-IN" dirty="0"/>
              <a:t> neighbour will be visited now</a:t>
            </a:r>
          </a:p>
          <a:p>
            <a:r>
              <a:rPr lang="en-IN" dirty="0"/>
              <a:t>           v = delete()</a:t>
            </a:r>
          </a:p>
          <a:p>
            <a:r>
              <a:rPr lang="en-IN" dirty="0"/>
              <a:t> </a:t>
            </a:r>
          </a:p>
          <a:p>
            <a:r>
              <a:rPr lang="en-IN" dirty="0"/>
              <a:t>          //processing all the neighbours of v  </a:t>
            </a:r>
          </a:p>
          <a:p>
            <a:r>
              <a:rPr lang="en-IN" dirty="0"/>
              <a:t>          for all neighbours w of v in Graph G</a:t>
            </a:r>
          </a:p>
          <a:p>
            <a:r>
              <a:rPr lang="en-IN" dirty="0"/>
              <a:t>               if w is not visited </a:t>
            </a:r>
          </a:p>
          <a:p>
            <a:r>
              <a:rPr lang="en-IN" dirty="0"/>
              <a:t>                        insert(w)  //Stores w into Q </a:t>
            </a:r>
          </a:p>
          <a:p>
            <a:r>
              <a:rPr lang="en-IN" dirty="0"/>
              <a:t>                        mark w as visited.</a:t>
            </a:r>
          </a:p>
        </p:txBody>
      </p:sp>
    </p:spTree>
    <p:extLst>
      <p:ext uri="{BB962C8B-B14F-4D97-AF65-F5344CB8AC3E}">
        <p14:creationId xmlns:p14="http://schemas.microsoft.com/office/powerpoint/2010/main" val="1989220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Slide Number Placeholder 5">
            <a:extLst>
              <a:ext uri="{FF2B5EF4-FFF2-40B4-BE49-F238E27FC236}">
                <a16:creationId xmlns:a16="http://schemas.microsoft.com/office/drawing/2014/main" id="{DC2BF855-FEEE-A5B9-C852-B88C4A42D860}"/>
              </a:ext>
            </a:extLst>
          </p:cNvPr>
          <p:cNvSpPr>
            <a:spLocks noGrp="1"/>
          </p:cNvSpPr>
          <p:nvPr>
            <p:ph type="sldNum" sz="quarter" idx="12"/>
          </p:nvPr>
        </p:nvSpPr>
        <p:spPr>
          <a:xfrm>
            <a:off x="8610600" y="6356350"/>
            <a:ext cx="27432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35</a:t>
            </a:fld>
            <a:endParaRPr lang="en-US" altLang="en-US" sz="1228">
              <a:latin typeface="Arial Narrow" panose="020B0606020202030204" pitchFamily="34" charset="0"/>
            </a:endParaRPr>
          </a:p>
        </p:txBody>
      </p:sp>
      <p:sp>
        <p:nvSpPr>
          <p:cNvPr id="321538" name="Rectangle 2">
            <a:extLst>
              <a:ext uri="{FF2B5EF4-FFF2-40B4-BE49-F238E27FC236}">
                <a16:creationId xmlns:a16="http://schemas.microsoft.com/office/drawing/2014/main" id="{415399A6-4631-5101-0493-AACB5A5C4DA7}"/>
              </a:ext>
            </a:extLst>
          </p:cNvPr>
          <p:cNvSpPr>
            <a:spLocks noGrp="1" noChangeArrowheads="1"/>
          </p:cNvSpPr>
          <p:nvPr>
            <p:ph type="title"/>
          </p:nvPr>
        </p:nvSpPr>
        <p:spPr>
          <a:xfrm>
            <a:off x="519579" y="961621"/>
            <a:ext cx="9223058" cy="492443"/>
          </a:xfrm>
        </p:spPr>
        <p:txBody>
          <a:bodyPr/>
          <a:lstStyle/>
          <a:p>
            <a:pPr algn="ctr">
              <a:defRPr/>
            </a:pPr>
            <a:r>
              <a:rPr lang="en-US" dirty="0">
                <a:latin typeface="+mn-lt"/>
                <a:cs typeface="Times New Roman" panose="02020603050405020304" pitchFamily="18" charset="0"/>
              </a:rPr>
              <a:t>BFS</a:t>
            </a:r>
          </a:p>
        </p:txBody>
      </p:sp>
      <p:sp>
        <p:nvSpPr>
          <p:cNvPr id="321539" name="Rectangle 3">
            <a:extLst>
              <a:ext uri="{FF2B5EF4-FFF2-40B4-BE49-F238E27FC236}">
                <a16:creationId xmlns:a16="http://schemas.microsoft.com/office/drawing/2014/main" id="{C48A6EE2-2C94-BA7E-84E6-4A8A90731669}"/>
              </a:ext>
            </a:extLst>
          </p:cNvPr>
          <p:cNvSpPr>
            <a:spLocks noGrp="1" noChangeArrowheads="1"/>
          </p:cNvSpPr>
          <p:nvPr>
            <p:ph type="body" idx="1"/>
          </p:nvPr>
        </p:nvSpPr>
        <p:spPr>
          <a:xfrm>
            <a:off x="519579" y="2076280"/>
            <a:ext cx="9223058" cy="4678204"/>
          </a:xfrm>
        </p:spPr>
        <p:txBody>
          <a:bodyPr/>
          <a:lstStyle/>
          <a:p>
            <a:pPr>
              <a:defRPr/>
            </a:pPr>
            <a:r>
              <a:rPr lang="en-US" sz="2600" dirty="0">
                <a:latin typeface="+mn-lt"/>
                <a:cs typeface="Times New Roman" panose="02020603050405020304" pitchFamily="18" charset="0"/>
              </a:rPr>
              <a:t>BFS has same efficiency as DFS and can be implemented with graphs represented as:</a:t>
            </a:r>
          </a:p>
          <a:p>
            <a:pPr lvl="1">
              <a:defRPr/>
            </a:pPr>
            <a:r>
              <a:rPr lang="en-US" sz="2600" dirty="0">
                <a:cs typeface="Times New Roman" panose="02020603050405020304" pitchFamily="18" charset="0"/>
              </a:rPr>
              <a:t>adjacency matrices: </a:t>
            </a:r>
            <a:r>
              <a:rPr lang="el-GR" sz="2600" dirty="0">
                <a:cs typeface="Times New Roman" panose="02020603050405020304" pitchFamily="18" charset="0"/>
              </a:rPr>
              <a:t>Θ</a:t>
            </a:r>
            <a:r>
              <a:rPr lang="en-US" sz="2600" dirty="0">
                <a:cs typeface="Times New Roman" panose="02020603050405020304" pitchFamily="18" charset="0"/>
              </a:rPr>
              <a:t>(</a:t>
            </a:r>
            <a:r>
              <a:rPr lang="en-US" sz="2600" i="1" dirty="0">
                <a:cs typeface="Times New Roman" panose="02020603050405020304" pitchFamily="18" charset="0"/>
              </a:rPr>
              <a:t>V</a:t>
            </a:r>
            <a:r>
              <a:rPr lang="en-US" sz="2600" baseline="30000" dirty="0">
                <a:cs typeface="Times New Roman" panose="02020603050405020304" pitchFamily="18" charset="0"/>
              </a:rPr>
              <a:t>2</a:t>
            </a:r>
            <a:r>
              <a:rPr lang="en-US" sz="2600" dirty="0">
                <a:cs typeface="Times New Roman" panose="02020603050405020304" pitchFamily="18" charset="0"/>
              </a:rPr>
              <a:t>)</a:t>
            </a:r>
          </a:p>
          <a:p>
            <a:pPr lvl="1">
              <a:defRPr/>
            </a:pPr>
            <a:r>
              <a:rPr lang="en-US" sz="2600" dirty="0">
                <a:cs typeface="Times New Roman" panose="02020603050405020304" pitchFamily="18" charset="0"/>
              </a:rPr>
              <a:t>adjacency lists: </a:t>
            </a:r>
            <a:r>
              <a:rPr lang="el-GR" sz="2600" dirty="0">
                <a:cs typeface="Times New Roman" panose="02020603050405020304" pitchFamily="18" charset="0"/>
              </a:rPr>
              <a:t>Θ</a:t>
            </a:r>
            <a:r>
              <a:rPr lang="en-US" sz="2600" dirty="0">
                <a:cs typeface="Times New Roman" panose="02020603050405020304" pitchFamily="18" charset="0"/>
              </a:rPr>
              <a:t>(|</a:t>
            </a:r>
            <a:r>
              <a:rPr lang="en-US" sz="2600" i="1" dirty="0">
                <a:cs typeface="Times New Roman" panose="02020603050405020304" pitchFamily="18" charset="0"/>
              </a:rPr>
              <a:t>V|</a:t>
            </a:r>
            <a:r>
              <a:rPr lang="en-US" sz="2600" dirty="0">
                <a:cs typeface="Times New Roman" panose="02020603050405020304" pitchFamily="18" charset="0"/>
              </a:rPr>
              <a:t>+|E|)</a:t>
            </a:r>
          </a:p>
          <a:p>
            <a:pPr lvl="1">
              <a:defRPr/>
            </a:pPr>
            <a:endParaRPr lang="en-US" sz="2600" dirty="0">
              <a:cs typeface="Times New Roman" panose="02020603050405020304" pitchFamily="18" charset="0"/>
            </a:endParaRPr>
          </a:p>
          <a:p>
            <a:pPr>
              <a:defRPr/>
            </a:pPr>
            <a:r>
              <a:rPr lang="en-US" sz="2600" dirty="0">
                <a:latin typeface="+mn-lt"/>
                <a:cs typeface="Times New Roman" panose="02020603050405020304" pitchFamily="18" charset="0"/>
              </a:rPr>
              <a:t>Yields single ordering of vertices (order added/deleted from queue is the same)</a:t>
            </a:r>
            <a:br>
              <a:rPr lang="en-US" sz="2600" dirty="0">
                <a:latin typeface="+mn-lt"/>
                <a:cs typeface="Times New Roman" panose="02020603050405020304" pitchFamily="18" charset="0"/>
              </a:rPr>
            </a:br>
            <a:endParaRPr lang="en-US" sz="2600" dirty="0">
              <a:latin typeface="+mn-lt"/>
              <a:cs typeface="Times New Roman" panose="02020603050405020304" pitchFamily="18" charset="0"/>
            </a:endParaRPr>
          </a:p>
          <a:p>
            <a:pPr>
              <a:defRPr/>
            </a:pPr>
            <a:r>
              <a:rPr lang="en-US" sz="2600" dirty="0">
                <a:latin typeface="+mn-lt"/>
                <a:cs typeface="Times New Roman" panose="02020603050405020304" pitchFamily="18" charset="0"/>
              </a:rPr>
              <a:t>Applications: same as DFS, but can also find paths from a vertex to all other vertices with the smallest number of edges</a:t>
            </a:r>
          </a:p>
          <a:p>
            <a:pPr>
              <a:defRPr/>
            </a:pPr>
            <a:endParaRPr lang="en-US" dirty="0">
              <a:latin typeface="Times New Roman" panose="02020603050405020304" pitchFamily="18" charset="0"/>
              <a:cs typeface="Times New Roman" panose="02020603050405020304" pitchFamily="18" charset="0"/>
            </a:endParaRPr>
          </a:p>
          <a:p>
            <a:pPr>
              <a:buFont typeface="Monotype Sorts" pitchFamily="2" charset="2"/>
              <a:buNone/>
              <a:defRPr/>
            </a:pPr>
            <a:endParaRPr lang="en-US" dirty="0"/>
          </a:p>
        </p:txBody>
      </p:sp>
    </p:spTree>
    <p:extLst>
      <p:ext uri="{BB962C8B-B14F-4D97-AF65-F5344CB8AC3E}">
        <p14:creationId xmlns:p14="http://schemas.microsoft.com/office/powerpoint/2010/main" val="2896503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82450" y="806450"/>
            <a:ext cx="8602850" cy="1640618"/>
          </a:xfrm>
          <a:prstGeom prst="rect">
            <a:avLst/>
          </a:prstGeom>
        </p:spPr>
      </p:pic>
      <p:pic>
        <p:nvPicPr>
          <p:cNvPr id="3" name="object 3"/>
          <p:cNvPicPr/>
          <p:nvPr/>
        </p:nvPicPr>
        <p:blipFill>
          <a:blip r:embed="rId3" cstate="print"/>
          <a:stretch>
            <a:fillRect/>
          </a:stretch>
        </p:blipFill>
        <p:spPr>
          <a:xfrm>
            <a:off x="1069330" y="2994823"/>
            <a:ext cx="8515970" cy="375522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0365" y="1187450"/>
            <a:ext cx="9492670" cy="4800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3900" y="196850"/>
            <a:ext cx="5791200" cy="492443"/>
          </a:xfrm>
        </p:spPr>
        <p:txBody>
          <a:bodyPr/>
          <a:lstStyle/>
          <a:p>
            <a:pPr algn="ctr"/>
            <a:r>
              <a:rPr lang="en-GB" dirty="0"/>
              <a:t>Difference between BFS and DFS</a:t>
            </a:r>
            <a:endParaRPr lang="en-IN" dirty="0"/>
          </a:p>
        </p:txBody>
      </p:sp>
      <p:pic>
        <p:nvPicPr>
          <p:cNvPr id="5" name="Picture 4"/>
          <p:cNvPicPr>
            <a:picLocks noChangeAspect="1"/>
          </p:cNvPicPr>
          <p:nvPr/>
        </p:nvPicPr>
        <p:blipFill>
          <a:blip r:embed="rId2"/>
          <a:stretch>
            <a:fillRect/>
          </a:stretch>
        </p:blipFill>
        <p:spPr>
          <a:xfrm>
            <a:off x="0" y="882650"/>
            <a:ext cx="10693400" cy="6673850"/>
          </a:xfrm>
          <a:prstGeom prst="rect">
            <a:avLst/>
          </a:prstGeom>
        </p:spPr>
      </p:pic>
    </p:spTree>
    <p:extLst>
      <p:ext uri="{BB962C8B-B14F-4D97-AF65-F5344CB8AC3E}">
        <p14:creationId xmlns:p14="http://schemas.microsoft.com/office/powerpoint/2010/main" val="3640124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46A09-B0E4-60F1-89DB-9655D071C30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A3B309E-DB4E-9C61-4FBF-2E61B1E310B0}"/>
              </a:ext>
            </a:extLst>
          </p:cNvPr>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a:extLst>
              <a:ext uri="{FF2B5EF4-FFF2-40B4-BE49-F238E27FC236}">
                <a16:creationId xmlns:a16="http://schemas.microsoft.com/office/drawing/2014/main" id="{F7866FE4-A392-23D6-BA2A-461B1F9AA34C}"/>
              </a:ext>
            </a:extLst>
          </p:cNvPr>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a:extLst>
              <a:ext uri="{FF2B5EF4-FFF2-40B4-BE49-F238E27FC236}">
                <a16:creationId xmlns:a16="http://schemas.microsoft.com/office/drawing/2014/main" id="{B30C2514-1001-8082-7B7D-5A5BD9F4731C}"/>
              </a:ext>
            </a:extLst>
          </p:cNvPr>
          <p:cNvGrpSpPr/>
          <p:nvPr/>
        </p:nvGrpSpPr>
        <p:grpSpPr>
          <a:xfrm>
            <a:off x="1231273" y="1862518"/>
            <a:ext cx="8229600" cy="4678680"/>
            <a:chOff x="1231273" y="1796796"/>
            <a:chExt cx="8229600" cy="4678680"/>
          </a:xfrm>
        </p:grpSpPr>
        <p:sp>
          <p:nvSpPr>
            <p:cNvPr id="17" name="object 17">
              <a:extLst>
                <a:ext uri="{FF2B5EF4-FFF2-40B4-BE49-F238E27FC236}">
                  <a16:creationId xmlns:a16="http://schemas.microsoft.com/office/drawing/2014/main" id="{0FCE97EA-9BF0-6A09-37C8-9B6D5FE1F825}"/>
                </a:ext>
              </a:extLst>
            </p:cNvPr>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a:extLst>
                <a:ext uri="{FF2B5EF4-FFF2-40B4-BE49-F238E27FC236}">
                  <a16:creationId xmlns:a16="http://schemas.microsoft.com/office/drawing/2014/main" id="{0D735E78-3DA5-8CB0-634F-F12480FBBEA8}"/>
                </a:ext>
              </a:extLst>
            </p:cNvPr>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a:extLst>
              <a:ext uri="{FF2B5EF4-FFF2-40B4-BE49-F238E27FC236}">
                <a16:creationId xmlns:a16="http://schemas.microsoft.com/office/drawing/2014/main" id="{8B353B6A-B71E-4E86-A5D1-D1FD21FA464C}"/>
              </a:ext>
            </a:extLst>
          </p:cNvPr>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spc="-15" dirty="0">
                <a:latin typeface="Calibri"/>
                <a:cs typeface="Calibri"/>
              </a:rPr>
              <a:t>Advantages</a:t>
            </a:r>
            <a:r>
              <a:rPr sz="2400" spc="-20" dirty="0">
                <a:latin typeface="Calibri"/>
                <a:cs typeface="Calibri"/>
              </a:rPr>
              <a:t> </a:t>
            </a:r>
            <a:r>
              <a:rPr sz="2400" spc="-5" dirty="0">
                <a:latin typeface="Calibri"/>
                <a:cs typeface="Calibri"/>
              </a:rPr>
              <a:t>and</a:t>
            </a:r>
            <a:r>
              <a:rPr sz="2400" spc="-10" dirty="0">
                <a:latin typeface="Calibri"/>
                <a:cs typeface="Calibri"/>
              </a:rPr>
              <a:t> </a:t>
            </a:r>
            <a:r>
              <a:rPr sz="2400" spc="-15" dirty="0">
                <a:latin typeface="Calibri"/>
                <a:cs typeface="Calibri"/>
              </a:rPr>
              <a:t>Disadvantages</a:t>
            </a:r>
            <a:r>
              <a:rPr lang="en-US" sz="2400" spc="-15" dirty="0">
                <a:latin typeface="Calibri"/>
                <a:cs typeface="Calibri"/>
              </a:rPr>
              <a:t> of Divide &amp; Conquer</a:t>
            </a:r>
            <a:endParaRPr sz="2400" dirty="0">
              <a:latin typeface="Calibri"/>
              <a:cs typeface="Calibri"/>
            </a:endParaRPr>
          </a:p>
          <a:p>
            <a:pPr marL="514984" indent="-515620">
              <a:lnSpc>
                <a:spcPct val="100000"/>
              </a:lnSpc>
              <a:spcBef>
                <a:spcPts val="575"/>
              </a:spcBef>
              <a:buAutoNum type="arabicPeriod"/>
              <a:tabLst>
                <a:tab pos="514984" algn="l"/>
                <a:tab pos="515620" algn="l"/>
              </a:tabLst>
            </a:pPr>
            <a:r>
              <a:rPr sz="2400" spc="-5" dirty="0">
                <a:latin typeface="Calibri"/>
                <a:cs typeface="Calibri"/>
              </a:rPr>
              <a:t>Decrease</a:t>
            </a:r>
            <a:r>
              <a:rPr sz="2400" spc="-4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Conquer</a:t>
            </a:r>
            <a:r>
              <a:rPr sz="2400" spc="-15" dirty="0">
                <a:latin typeface="Calibri"/>
                <a:cs typeface="Calibri"/>
              </a:rPr>
              <a:t> </a:t>
            </a:r>
            <a:r>
              <a:rPr sz="2400" spc="-5" dirty="0">
                <a:latin typeface="Calibri"/>
                <a:cs typeface="Calibri"/>
              </a:rPr>
              <a:t>Approach</a:t>
            </a:r>
            <a:endParaRPr lang="en-US" sz="2400" spc="-5" dirty="0">
              <a:latin typeface="Calibri"/>
              <a:cs typeface="Calibri"/>
            </a:endParaRPr>
          </a:p>
          <a:p>
            <a:pPr marL="514984" indent="-515620">
              <a:lnSpc>
                <a:spcPct val="100000"/>
              </a:lnSpc>
              <a:spcBef>
                <a:spcPts val="575"/>
              </a:spcBef>
              <a:buAutoNum type="arabicPeriod"/>
              <a:tabLst>
                <a:tab pos="514984" algn="l"/>
                <a:tab pos="515620" algn="l"/>
              </a:tabLst>
            </a:pPr>
            <a:r>
              <a:rPr lang="en-US" sz="2400" dirty="0"/>
              <a:t>Depth First Search (DFS)</a:t>
            </a:r>
          </a:p>
          <a:p>
            <a:pPr marL="514984" indent="-515620">
              <a:lnSpc>
                <a:spcPct val="100000"/>
              </a:lnSpc>
              <a:spcBef>
                <a:spcPts val="575"/>
              </a:spcBef>
              <a:buAutoNum type="arabicPeriod"/>
              <a:tabLst>
                <a:tab pos="514984" algn="l"/>
                <a:tab pos="515620" algn="l"/>
              </a:tabLst>
            </a:pPr>
            <a:r>
              <a:rPr lang="en-US" sz="2400" dirty="0"/>
              <a:t>Breadth First Search (BFS)</a:t>
            </a:r>
          </a:p>
          <a:p>
            <a:pPr marL="514984" indent="-515620">
              <a:lnSpc>
                <a:spcPct val="100000"/>
              </a:lnSpc>
              <a:spcBef>
                <a:spcPts val="575"/>
              </a:spcBef>
              <a:buAutoNum type="arabicPeriod"/>
              <a:tabLst>
                <a:tab pos="514984" algn="l"/>
                <a:tab pos="515620" algn="l"/>
              </a:tabLst>
            </a:pPr>
            <a:r>
              <a:rPr lang="en-US" sz="2400" b="1" dirty="0">
                <a:solidFill>
                  <a:srgbClr val="002060"/>
                </a:solidFill>
              </a:rPr>
              <a:t>Applications of DFS and BFS</a:t>
            </a:r>
            <a:endParaRPr sz="2400" b="1" dirty="0">
              <a:solidFill>
                <a:srgbClr val="002060"/>
              </a:solidFill>
              <a:latin typeface="Calibri"/>
              <a:cs typeface="Calibri"/>
            </a:endParaRPr>
          </a:p>
          <a:p>
            <a:pPr marL="514984" indent="-515620">
              <a:lnSpc>
                <a:spcPct val="100000"/>
              </a:lnSpc>
              <a:spcBef>
                <a:spcPts val="580"/>
              </a:spcBef>
              <a:buAutoNum type="arabicPeriod"/>
              <a:tabLst>
                <a:tab pos="515620" algn="l"/>
              </a:tabLst>
            </a:pPr>
            <a:r>
              <a:rPr sz="2400" spc="-5" dirty="0">
                <a:latin typeface="Calibri"/>
                <a:cs typeface="Calibri"/>
              </a:rPr>
              <a:t>Algorithm:</a:t>
            </a:r>
            <a:r>
              <a:rPr sz="2400" spc="-50" dirty="0">
                <a:latin typeface="Calibri"/>
                <a:cs typeface="Calibri"/>
              </a:rPr>
              <a:t> </a:t>
            </a:r>
            <a:r>
              <a:rPr sz="2400" spc="-20" dirty="0">
                <a:latin typeface="Calibri"/>
                <a:cs typeface="Calibri"/>
              </a:rPr>
              <a:t>Topological</a:t>
            </a:r>
            <a:r>
              <a:rPr sz="2400" spc="-55" dirty="0">
                <a:latin typeface="Calibri"/>
                <a:cs typeface="Calibri"/>
              </a:rPr>
              <a:t> </a:t>
            </a:r>
            <a:r>
              <a:rPr sz="2400" dirty="0">
                <a:latin typeface="Calibri"/>
                <a:cs typeface="Calibri"/>
              </a:rPr>
              <a:t>Sort</a:t>
            </a:r>
          </a:p>
        </p:txBody>
      </p:sp>
    </p:spTree>
    <p:extLst>
      <p:ext uri="{BB962C8B-B14F-4D97-AF65-F5344CB8AC3E}">
        <p14:creationId xmlns:p14="http://schemas.microsoft.com/office/powerpoint/2010/main" val="2014789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0F97-8EAD-6EC5-8EC6-2D6DB75FD7D8}"/>
              </a:ext>
            </a:extLst>
          </p:cNvPr>
          <p:cNvSpPr>
            <a:spLocks noGrp="1"/>
          </p:cNvSpPr>
          <p:nvPr>
            <p:ph type="title"/>
          </p:nvPr>
        </p:nvSpPr>
        <p:spPr>
          <a:xfrm>
            <a:off x="3290258" y="882650"/>
            <a:ext cx="4112883" cy="492443"/>
          </a:xfrm>
        </p:spPr>
        <p:txBody>
          <a:bodyPr/>
          <a:lstStyle/>
          <a:p>
            <a:pPr algn="ctr"/>
            <a:r>
              <a:rPr lang="en-US" dirty="0"/>
              <a:t>Applications of DFS</a:t>
            </a:r>
            <a:endParaRPr lang="en-IN" dirty="0"/>
          </a:p>
        </p:txBody>
      </p:sp>
      <p:sp>
        <p:nvSpPr>
          <p:cNvPr id="3" name="Text Placeholder 2">
            <a:extLst>
              <a:ext uri="{FF2B5EF4-FFF2-40B4-BE49-F238E27FC236}">
                <a16:creationId xmlns:a16="http://schemas.microsoft.com/office/drawing/2014/main" id="{8F56340C-2B01-CFA4-5799-0B001CA12DBB}"/>
              </a:ext>
            </a:extLst>
          </p:cNvPr>
          <p:cNvSpPr>
            <a:spLocks noGrp="1"/>
          </p:cNvSpPr>
          <p:nvPr>
            <p:ph type="body" idx="1"/>
          </p:nvPr>
        </p:nvSpPr>
        <p:spPr>
          <a:xfrm>
            <a:off x="850900" y="1797050"/>
            <a:ext cx="8839200" cy="4216539"/>
          </a:xfrm>
        </p:spPr>
        <p:txBody>
          <a:bodyPr/>
          <a:lstStyle/>
          <a:p>
            <a:pPr marL="342900" indent="-342900" algn="just">
              <a:buFont typeface="Arial" panose="020B0604020202020204" pitchFamily="34" charset="0"/>
              <a:buChar char="•"/>
            </a:pPr>
            <a:r>
              <a:rPr lang="en-US" sz="2800" dirty="0">
                <a:solidFill>
                  <a:srgbClr val="171717"/>
                </a:solidFill>
                <a:latin typeface="+mn-lt"/>
              </a:rPr>
              <a:t>Finding any path between two vertices u and v in the graph.</a:t>
            </a:r>
          </a:p>
          <a:p>
            <a:pPr marL="342900" indent="-342900" algn="just">
              <a:buFont typeface="Arial" panose="020B0604020202020204" pitchFamily="34" charset="0"/>
              <a:buChar char="•"/>
            </a:pPr>
            <a:r>
              <a:rPr lang="en-US" sz="2800" dirty="0">
                <a:solidFill>
                  <a:srgbClr val="171717"/>
                </a:solidFill>
                <a:latin typeface="+mn-lt"/>
              </a:rPr>
              <a:t>Finding the number of connected components present in a given undirected graph.</a:t>
            </a:r>
          </a:p>
          <a:p>
            <a:pPr marL="342900" indent="-342900" algn="just">
              <a:buFont typeface="Arial" panose="020B0604020202020204" pitchFamily="34" charset="0"/>
              <a:buChar char="•"/>
            </a:pPr>
            <a:r>
              <a:rPr lang="en-US" sz="2800" dirty="0">
                <a:solidFill>
                  <a:srgbClr val="171717"/>
                </a:solidFill>
                <a:latin typeface="+mn-lt"/>
              </a:rPr>
              <a:t>For doing topological sorting of a given directed graph.</a:t>
            </a:r>
          </a:p>
          <a:p>
            <a:pPr marL="342900" indent="-342900" algn="just">
              <a:buFont typeface="Arial" panose="020B0604020202020204" pitchFamily="34" charset="0"/>
              <a:buChar char="•"/>
            </a:pPr>
            <a:r>
              <a:rPr lang="en-US" sz="2800" dirty="0">
                <a:solidFill>
                  <a:srgbClr val="171717"/>
                </a:solidFill>
                <a:latin typeface="+mn-lt"/>
              </a:rPr>
              <a:t>Finding strongly connected components in the directed graph.</a:t>
            </a:r>
          </a:p>
          <a:p>
            <a:pPr marL="342900" indent="-342900" algn="just">
              <a:buFont typeface="Arial" panose="020B0604020202020204" pitchFamily="34" charset="0"/>
              <a:buChar char="•"/>
            </a:pPr>
            <a:r>
              <a:rPr lang="en-US" sz="2800" dirty="0">
                <a:solidFill>
                  <a:srgbClr val="171717"/>
                </a:solidFill>
                <a:latin typeface="+mn-lt"/>
              </a:rPr>
              <a:t>Finding cycles in the given graph.</a:t>
            </a:r>
          </a:p>
          <a:p>
            <a:pPr marL="342900" indent="-342900" algn="just">
              <a:buFont typeface="Arial" panose="020B0604020202020204" pitchFamily="34" charset="0"/>
              <a:buChar char="•"/>
            </a:pPr>
            <a:r>
              <a:rPr lang="en-US" sz="2800" dirty="0">
                <a:solidFill>
                  <a:srgbClr val="171717"/>
                </a:solidFill>
                <a:latin typeface="+mn-lt"/>
              </a:rPr>
              <a:t>To check if the given graph is bipartite.</a:t>
            </a:r>
          </a:p>
          <a:p>
            <a:endParaRPr lang="en-IN" dirty="0"/>
          </a:p>
        </p:txBody>
      </p:sp>
    </p:spTree>
    <p:extLst>
      <p:ext uri="{BB962C8B-B14F-4D97-AF65-F5344CB8AC3E}">
        <p14:creationId xmlns:p14="http://schemas.microsoft.com/office/powerpoint/2010/main" val="1103616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171294-3F82-8EAD-A065-36D24A2E4DC5}"/>
              </a:ext>
            </a:extLst>
          </p:cNvPr>
          <p:cNvSpPr>
            <a:spLocks noGrp="1"/>
          </p:cNvSpPr>
          <p:nvPr>
            <p:ph type="body" idx="1"/>
          </p:nvPr>
        </p:nvSpPr>
        <p:spPr>
          <a:xfrm>
            <a:off x="1213472" y="1949450"/>
            <a:ext cx="8266454" cy="5109091"/>
          </a:xfrm>
        </p:spPr>
        <p:txBody>
          <a:bodyPr/>
          <a:lstStyle/>
          <a:p>
            <a:pPr marL="342900" indent="-342900" algn="just">
              <a:buFont typeface="Arial" panose="020B0604020202020204" pitchFamily="34" charset="0"/>
              <a:buChar char="•"/>
            </a:pPr>
            <a:r>
              <a:rPr lang="en-US" sz="2800" dirty="0">
                <a:solidFill>
                  <a:srgbClr val="171717"/>
                </a:solidFill>
                <a:latin typeface="+mn-lt"/>
              </a:rPr>
              <a:t>To find minimum spanning tree for unweighted graphs</a:t>
            </a:r>
          </a:p>
          <a:p>
            <a:pPr marL="342900" indent="-342900" algn="just">
              <a:buFont typeface="Arial" panose="020B0604020202020204" pitchFamily="34" charset="0"/>
              <a:buChar char="•"/>
            </a:pPr>
            <a:r>
              <a:rPr lang="en-US" sz="2800" dirty="0">
                <a:solidFill>
                  <a:srgbClr val="171717"/>
                </a:solidFill>
                <a:latin typeface="+mn-lt"/>
              </a:rPr>
              <a:t>In peer-to-peer network like bit-torrent, BFS is used to find all neighbor nodes</a:t>
            </a:r>
          </a:p>
          <a:p>
            <a:pPr marL="342900" indent="-342900" algn="just">
              <a:buFont typeface="Arial" panose="020B0604020202020204" pitchFamily="34" charset="0"/>
              <a:buChar char="•"/>
            </a:pPr>
            <a:r>
              <a:rPr lang="en-US" sz="2800" dirty="0">
                <a:solidFill>
                  <a:srgbClr val="171717"/>
                </a:solidFill>
                <a:latin typeface="+mn-lt"/>
              </a:rPr>
              <a:t>Search engine crawlers use BFS to build index. Starting from source page, it finds all links in it to get new pages</a:t>
            </a:r>
          </a:p>
          <a:p>
            <a:pPr marL="342900" indent="-342900" algn="just">
              <a:buFont typeface="Arial" panose="020B0604020202020204" pitchFamily="34" charset="0"/>
              <a:buChar char="•"/>
            </a:pPr>
            <a:r>
              <a:rPr lang="en-US" sz="2800" dirty="0">
                <a:solidFill>
                  <a:srgbClr val="171717"/>
                </a:solidFill>
                <a:latin typeface="+mn-lt"/>
              </a:rPr>
              <a:t>Using GPS navigation system BFS is used to find neighboring places.</a:t>
            </a:r>
          </a:p>
          <a:p>
            <a:pPr marL="342900" indent="-342900" algn="just">
              <a:buFont typeface="Arial" panose="020B0604020202020204" pitchFamily="34" charset="0"/>
              <a:buChar char="•"/>
            </a:pPr>
            <a:r>
              <a:rPr lang="en-US" sz="2800" dirty="0">
                <a:solidFill>
                  <a:srgbClr val="171717"/>
                </a:solidFill>
                <a:latin typeface="+mn-lt"/>
              </a:rPr>
              <a:t>In networking, when we want to broadcast some packets, we use the BFS algorithm.</a:t>
            </a:r>
          </a:p>
          <a:p>
            <a:pPr marL="342900" indent="-342900" algn="just">
              <a:buFont typeface="Arial" panose="020B0604020202020204" pitchFamily="34" charset="0"/>
              <a:buChar char="•"/>
            </a:pPr>
            <a:r>
              <a:rPr lang="en-US" sz="2800" dirty="0">
                <a:solidFill>
                  <a:srgbClr val="171717"/>
                </a:solidFill>
                <a:latin typeface="+mn-lt"/>
              </a:rPr>
              <a:t>Finding all reachable Nodes from a given Vertex</a:t>
            </a:r>
            <a:endParaRPr lang="en-IN" sz="2800" dirty="0">
              <a:solidFill>
                <a:srgbClr val="171717"/>
              </a:solidFill>
              <a:latin typeface="+mn-lt"/>
            </a:endParaRPr>
          </a:p>
          <a:p>
            <a:pPr marL="342900" indent="-342900" algn="just">
              <a:buFont typeface="Arial" panose="020B0604020202020204" pitchFamily="34" charset="0"/>
              <a:buChar char="•"/>
            </a:pPr>
            <a:endParaRPr lang="en-US" sz="2400" dirty="0">
              <a:solidFill>
                <a:srgbClr val="171717"/>
              </a:solidFill>
              <a:latin typeface="+mn-lt"/>
            </a:endParaRPr>
          </a:p>
        </p:txBody>
      </p:sp>
      <p:sp>
        <p:nvSpPr>
          <p:cNvPr id="4" name="Title 1">
            <a:extLst>
              <a:ext uri="{FF2B5EF4-FFF2-40B4-BE49-F238E27FC236}">
                <a16:creationId xmlns:a16="http://schemas.microsoft.com/office/drawing/2014/main" id="{B6A5D9B5-34C8-C463-06E8-BCF2DDD6B93C}"/>
              </a:ext>
            </a:extLst>
          </p:cNvPr>
          <p:cNvSpPr>
            <a:spLocks noGrp="1"/>
          </p:cNvSpPr>
          <p:nvPr>
            <p:ph type="title"/>
          </p:nvPr>
        </p:nvSpPr>
        <p:spPr>
          <a:xfrm>
            <a:off x="3290258" y="882650"/>
            <a:ext cx="4112883" cy="492443"/>
          </a:xfrm>
        </p:spPr>
        <p:txBody>
          <a:bodyPr/>
          <a:lstStyle/>
          <a:p>
            <a:pPr algn="ctr"/>
            <a:r>
              <a:rPr lang="en-US" dirty="0"/>
              <a:t>Applications of BFS</a:t>
            </a:r>
            <a:endParaRPr lang="en-IN" dirty="0"/>
          </a:p>
        </p:txBody>
      </p:sp>
    </p:spTree>
    <p:extLst>
      <p:ext uri="{BB962C8B-B14F-4D97-AF65-F5344CB8AC3E}">
        <p14:creationId xmlns:p14="http://schemas.microsoft.com/office/powerpoint/2010/main" val="2307553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0172-08EE-984E-974D-6D272143145C}"/>
              </a:ext>
            </a:extLst>
          </p:cNvPr>
          <p:cNvSpPr>
            <a:spLocks noGrp="1"/>
          </p:cNvSpPr>
          <p:nvPr>
            <p:ph type="title"/>
          </p:nvPr>
        </p:nvSpPr>
        <p:spPr>
          <a:xfrm>
            <a:off x="1310016" y="775207"/>
            <a:ext cx="7770483" cy="513715"/>
          </a:xfrm>
        </p:spPr>
        <p:txBody>
          <a:bodyPr>
            <a:normAutofit fontScale="90000"/>
          </a:bodyPr>
          <a:lstStyle/>
          <a:p>
            <a:r>
              <a:rPr lang="en-US" b="1" i="0" dirty="0">
                <a:effectLst/>
                <a:latin typeface="Inter"/>
              </a:rPr>
              <a:t>Difference Between DFS and BFS with Example</a:t>
            </a:r>
            <a:br>
              <a:rPr lang="en-US" b="1" i="0" dirty="0">
                <a:effectLst/>
                <a:latin typeface="Inter"/>
              </a:rPr>
            </a:br>
            <a:endParaRPr lang="en-IN" dirty="0"/>
          </a:p>
        </p:txBody>
      </p:sp>
      <p:sp>
        <p:nvSpPr>
          <p:cNvPr id="3" name="Content Placeholder 2">
            <a:extLst>
              <a:ext uri="{FF2B5EF4-FFF2-40B4-BE49-F238E27FC236}">
                <a16:creationId xmlns:a16="http://schemas.microsoft.com/office/drawing/2014/main" id="{D41B9176-F876-78AC-866B-5240923CEC78}"/>
              </a:ext>
            </a:extLst>
          </p:cNvPr>
          <p:cNvSpPr>
            <a:spLocks noGrp="1"/>
          </p:cNvSpPr>
          <p:nvPr>
            <p:ph idx="1"/>
          </p:nvPr>
        </p:nvSpPr>
        <p:spPr>
          <a:xfrm>
            <a:off x="735171" y="1739380"/>
            <a:ext cx="9223058" cy="5391669"/>
          </a:xfrm>
        </p:spPr>
        <p:txBody>
          <a:bodyPr>
            <a:noAutofit/>
          </a:bodyPr>
          <a:lstStyle/>
          <a:p>
            <a:pPr algn="just" rtl="0">
              <a:lnSpc>
                <a:spcPct val="100000"/>
              </a:lnSpc>
            </a:pPr>
            <a:r>
              <a:rPr lang="en-US" sz="2600" b="0" i="0" dirty="0">
                <a:solidFill>
                  <a:srgbClr val="212529"/>
                </a:solidFill>
                <a:effectLst/>
                <a:latin typeface="+mn-lt"/>
              </a:rPr>
              <a:t>We will take an example to understand the difference between DFS and BFS:</a:t>
            </a:r>
          </a:p>
          <a:p>
            <a:pPr algn="just" rtl="0">
              <a:lnSpc>
                <a:spcPct val="100000"/>
              </a:lnSpc>
            </a:pPr>
            <a:endParaRPr lang="en-US" sz="2600" b="0" i="0" dirty="0">
              <a:solidFill>
                <a:srgbClr val="212529"/>
              </a:solidFill>
              <a:effectLst/>
              <a:latin typeface="+mn-lt"/>
            </a:endParaRPr>
          </a:p>
          <a:p>
            <a:pPr marL="514350" indent="-514350" algn="just">
              <a:buAutoNum type="arabicPeriod"/>
            </a:pPr>
            <a:r>
              <a:rPr lang="en-US" sz="2600" b="1" i="0" dirty="0">
                <a:solidFill>
                  <a:srgbClr val="212529"/>
                </a:solidFill>
                <a:effectLst/>
                <a:latin typeface="+mn-lt"/>
              </a:rPr>
              <a:t>BFS</a:t>
            </a:r>
          </a:p>
          <a:p>
            <a:pPr marL="514350" indent="-514350" algn="just">
              <a:buAutoNum type="arabicPeriod"/>
            </a:pPr>
            <a:endParaRPr lang="en-US" sz="2600" b="0" i="0" dirty="0">
              <a:solidFill>
                <a:srgbClr val="212529"/>
              </a:solidFill>
              <a:effectLst/>
              <a:latin typeface="+mn-lt"/>
            </a:endParaRPr>
          </a:p>
          <a:p>
            <a:pPr algn="just" rtl="0"/>
            <a:r>
              <a:rPr lang="en-US" sz="2600" b="1" i="0" dirty="0">
                <a:solidFill>
                  <a:srgbClr val="212529"/>
                </a:solidFill>
                <a:effectLst/>
                <a:latin typeface="+mn-lt"/>
              </a:rPr>
              <a:t>Approach</a:t>
            </a:r>
            <a:r>
              <a:rPr lang="en-US" sz="2600" b="0" i="0" dirty="0">
                <a:solidFill>
                  <a:srgbClr val="212529"/>
                </a:solidFill>
                <a:effectLst/>
                <a:latin typeface="+mn-lt"/>
              </a:rPr>
              <a:t>: BFS explores the graph level by level, starting from the source node. </a:t>
            </a:r>
          </a:p>
          <a:p>
            <a:pPr algn="just" rtl="0"/>
            <a:r>
              <a:rPr lang="en-US" sz="2600" b="0" i="0" dirty="0">
                <a:solidFill>
                  <a:srgbClr val="212529"/>
                </a:solidFill>
                <a:effectLst/>
                <a:latin typeface="+mn-lt"/>
              </a:rPr>
              <a:t>It visits all the nodes at one level before moving to the next. </a:t>
            </a:r>
          </a:p>
          <a:p>
            <a:pPr algn="just" rtl="0"/>
            <a:r>
              <a:rPr lang="en-US" sz="2600" b="0" i="0" u="none" strike="noStrike" dirty="0">
                <a:solidFill>
                  <a:srgbClr val="212529"/>
                </a:solidFill>
                <a:effectLst/>
                <a:latin typeface="+mn-lt"/>
                <a:hlinkClick r:id="rId3"/>
              </a:rPr>
              <a:t>BFS </a:t>
            </a:r>
            <a:r>
              <a:rPr lang="en-US" sz="2600" b="0" i="0" dirty="0">
                <a:solidFill>
                  <a:srgbClr val="212529"/>
                </a:solidFill>
                <a:effectLst/>
                <a:latin typeface="+mn-lt"/>
              </a:rPr>
              <a:t>uses a queue to keep track of nodes that need to be explored.</a:t>
            </a:r>
          </a:p>
          <a:p>
            <a:pPr algn="just" rtl="0"/>
            <a:r>
              <a:rPr lang="en-US" sz="2600" b="1" i="0" dirty="0">
                <a:solidFill>
                  <a:srgbClr val="212529"/>
                </a:solidFill>
                <a:effectLst/>
                <a:latin typeface="+mn-lt"/>
              </a:rPr>
              <a:t>How it works: </a:t>
            </a:r>
            <a:r>
              <a:rPr lang="en-US" sz="2600" b="0" i="0" dirty="0">
                <a:solidFill>
                  <a:srgbClr val="212529"/>
                </a:solidFill>
                <a:effectLst/>
                <a:latin typeface="+mn-lt"/>
              </a:rPr>
              <a:t>From the source node, BFS moves to all its direct neighbors (Layer 1), then moves to the next layer (Layer 2), continuing until all nodes are visited.</a:t>
            </a:r>
          </a:p>
          <a:p>
            <a:pPr algn="just"/>
            <a:br>
              <a:rPr lang="en-US" sz="2600" b="0" i="0" dirty="0">
                <a:solidFill>
                  <a:srgbClr val="212529"/>
                </a:solidFill>
                <a:effectLst/>
                <a:latin typeface="+mn-lt"/>
              </a:rPr>
            </a:br>
            <a:endParaRPr lang="en-IN" sz="2600" dirty="0">
              <a:latin typeface="+mn-lt"/>
            </a:endParaRPr>
          </a:p>
        </p:txBody>
      </p:sp>
      <p:sp>
        <p:nvSpPr>
          <p:cNvPr id="4" name="Slide Number Placeholder 3">
            <a:extLst>
              <a:ext uri="{FF2B5EF4-FFF2-40B4-BE49-F238E27FC236}">
                <a16:creationId xmlns:a16="http://schemas.microsoft.com/office/drawing/2014/main" id="{7F2F2991-463F-18E0-FED3-BD6A08BDCD8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42</a:t>
            </a:fld>
            <a:endParaRPr lang="en-IN"/>
          </a:p>
        </p:txBody>
      </p:sp>
    </p:spTree>
    <p:extLst>
      <p:ext uri="{BB962C8B-B14F-4D97-AF65-F5344CB8AC3E}">
        <p14:creationId xmlns:p14="http://schemas.microsoft.com/office/powerpoint/2010/main" val="4031619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20D1-16CD-F445-C884-792205B2FC0A}"/>
              </a:ext>
            </a:extLst>
          </p:cNvPr>
          <p:cNvSpPr>
            <a:spLocks noGrp="1"/>
          </p:cNvSpPr>
          <p:nvPr>
            <p:ph type="title"/>
          </p:nvPr>
        </p:nvSpPr>
        <p:spPr>
          <a:xfrm>
            <a:off x="1310017" y="775207"/>
            <a:ext cx="1733550" cy="492443"/>
          </a:xfrm>
        </p:spPr>
        <p:txBody>
          <a:bodyPr/>
          <a:lstStyle/>
          <a:p>
            <a:r>
              <a:rPr lang="en-US" dirty="0"/>
              <a:t>Example</a:t>
            </a:r>
            <a:endParaRPr lang="en-IN" dirty="0"/>
          </a:p>
        </p:txBody>
      </p:sp>
      <p:pic>
        <p:nvPicPr>
          <p:cNvPr id="5" name="Content Placeholder 4">
            <a:extLst>
              <a:ext uri="{FF2B5EF4-FFF2-40B4-BE49-F238E27FC236}">
                <a16:creationId xmlns:a16="http://schemas.microsoft.com/office/drawing/2014/main" id="{EB0A5292-9F52-CF28-F571-04A704E25E1E}"/>
              </a:ext>
            </a:extLst>
          </p:cNvPr>
          <p:cNvPicPr>
            <a:picLocks noGrp="1" noChangeAspect="1"/>
          </p:cNvPicPr>
          <p:nvPr>
            <p:ph idx="1"/>
          </p:nvPr>
        </p:nvPicPr>
        <p:blipFill>
          <a:blip r:embed="rId2"/>
          <a:srcRect b="10673"/>
          <a:stretch/>
        </p:blipFill>
        <p:spPr>
          <a:xfrm>
            <a:off x="854228" y="2595117"/>
            <a:ext cx="8002322" cy="3409151"/>
          </a:xfrm>
          <a:prstGeom prst="rect">
            <a:avLst/>
          </a:prstGeom>
        </p:spPr>
      </p:pic>
      <p:sp>
        <p:nvSpPr>
          <p:cNvPr id="4" name="AutoShape 2" descr="BFS vs DFS">
            <a:extLst>
              <a:ext uri="{FF2B5EF4-FFF2-40B4-BE49-F238E27FC236}">
                <a16:creationId xmlns:a16="http://schemas.microsoft.com/office/drawing/2014/main" id="{C24DBD77-5E40-5F49-9FC9-54A8DF72CEF1}"/>
              </a:ext>
            </a:extLst>
          </p:cNvPr>
          <p:cNvSpPr>
            <a:spLocks noChangeAspect="1" noChangeArrowheads="1"/>
          </p:cNvSpPr>
          <p:nvPr/>
        </p:nvSpPr>
        <p:spPr bwMode="auto">
          <a:xfrm>
            <a:off x="5213033" y="3644583"/>
            <a:ext cx="267335" cy="26733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201" tIns="40100" rIns="80201" bIns="40100" numCol="1" anchor="t" anchorCtr="0" compatLnSpc="1">
            <a:prstTxWarp prst="textNoShape">
              <a:avLst/>
            </a:prstTxWarp>
          </a:bodyPr>
          <a:lstStyle/>
          <a:p>
            <a:endParaRPr lang="en-IN" sz="1579"/>
          </a:p>
        </p:txBody>
      </p:sp>
      <p:sp>
        <p:nvSpPr>
          <p:cNvPr id="6" name="Slide Number Placeholder 5">
            <a:extLst>
              <a:ext uri="{FF2B5EF4-FFF2-40B4-BE49-F238E27FC236}">
                <a16:creationId xmlns:a16="http://schemas.microsoft.com/office/drawing/2014/main" id="{17DFA68F-4BFA-B2B3-7533-352C9CC0713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43</a:t>
            </a:fld>
            <a:endParaRPr lang="en-IN"/>
          </a:p>
        </p:txBody>
      </p:sp>
    </p:spTree>
    <p:extLst>
      <p:ext uri="{BB962C8B-B14F-4D97-AF65-F5344CB8AC3E}">
        <p14:creationId xmlns:p14="http://schemas.microsoft.com/office/powerpoint/2010/main" val="2546671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5391-9F47-5D2C-D109-6874439490F9}"/>
              </a:ext>
            </a:extLst>
          </p:cNvPr>
          <p:cNvSpPr>
            <a:spLocks noGrp="1"/>
          </p:cNvSpPr>
          <p:nvPr>
            <p:ph type="title"/>
          </p:nvPr>
        </p:nvSpPr>
        <p:spPr>
          <a:xfrm>
            <a:off x="735171" y="835025"/>
            <a:ext cx="9223058" cy="505193"/>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When to Use DFS:</a:t>
            </a:r>
            <a:br>
              <a:rPr 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C35B29D-1E2C-E410-3055-D48E52EAC7E4}"/>
              </a:ext>
            </a:extLst>
          </p:cNvPr>
          <p:cNvSpPr>
            <a:spLocks noGrp="1"/>
          </p:cNvSpPr>
          <p:nvPr>
            <p:ph idx="1"/>
          </p:nvPr>
        </p:nvSpPr>
        <p:spPr>
          <a:xfrm>
            <a:off x="759142" y="1822988"/>
            <a:ext cx="9223058" cy="4898487"/>
          </a:xfrm>
        </p:spPr>
        <p:txBody>
          <a:bodyPr>
            <a:normAutofit fontScale="62500" lnSpcReduction="20000"/>
          </a:bodyPr>
          <a:lstStyle/>
          <a:p>
            <a:endParaRPr lang="en-US" dirty="0"/>
          </a:p>
          <a:p>
            <a:pPr marL="571500" indent="-571500" algn="just">
              <a:buFont typeface="Arial" panose="020B0604020202020204" pitchFamily="34" charset="0"/>
              <a:buChar char="•"/>
            </a:pPr>
            <a:r>
              <a:rPr lang="en-US" sz="4200" dirty="0">
                <a:solidFill>
                  <a:srgbClr val="0000FF"/>
                </a:solidFill>
                <a:latin typeface="+mn-lt"/>
                <a:cs typeface="Times New Roman" panose="02020603050405020304" pitchFamily="18" charset="0"/>
              </a:rPr>
              <a:t>Exploring All Paths: </a:t>
            </a:r>
            <a:r>
              <a:rPr lang="en-US" sz="4200" dirty="0">
                <a:latin typeface="+mn-lt"/>
                <a:cs typeface="Times New Roman" panose="02020603050405020304" pitchFamily="18" charset="0"/>
              </a:rPr>
              <a:t>DFS is useful when you need to explore all possible paths, such as in maze solving or finding connected components in a graph.</a:t>
            </a:r>
          </a:p>
          <a:p>
            <a:pPr marL="571500" indent="-571500" algn="just">
              <a:buFont typeface="Arial" panose="020B0604020202020204" pitchFamily="34" charset="0"/>
              <a:buChar char="•"/>
            </a:pPr>
            <a:endParaRPr lang="en-US" sz="4200" dirty="0">
              <a:latin typeface="+mn-lt"/>
              <a:cs typeface="Times New Roman" panose="02020603050405020304" pitchFamily="18" charset="0"/>
            </a:endParaRPr>
          </a:p>
          <a:p>
            <a:pPr marL="571500" indent="-571500" algn="just">
              <a:buFont typeface="Arial" panose="020B0604020202020204" pitchFamily="34" charset="0"/>
              <a:buChar char="•"/>
            </a:pPr>
            <a:r>
              <a:rPr lang="en-US" sz="4200" dirty="0">
                <a:solidFill>
                  <a:srgbClr val="0000FF"/>
                </a:solidFill>
                <a:latin typeface="+mn-lt"/>
                <a:cs typeface="Times New Roman" panose="02020603050405020304" pitchFamily="18" charset="0"/>
              </a:rPr>
              <a:t>Backtracking Problems: </a:t>
            </a:r>
            <a:r>
              <a:rPr lang="en-US" sz="4200" dirty="0">
                <a:latin typeface="+mn-lt"/>
                <a:cs typeface="Times New Roman" panose="02020603050405020304" pitchFamily="18" charset="0"/>
              </a:rPr>
              <a:t>DFS is great for problems that involve backtracking, like solving puzzles, detecting cycles, or performing topological sorting in a graph.</a:t>
            </a:r>
          </a:p>
          <a:p>
            <a:pPr marL="571500" indent="-571500" algn="just">
              <a:buFont typeface="Arial" panose="020B0604020202020204" pitchFamily="34" charset="0"/>
              <a:buChar char="•"/>
            </a:pPr>
            <a:endParaRPr lang="en-US" sz="4200" dirty="0">
              <a:latin typeface="+mn-lt"/>
              <a:cs typeface="Times New Roman" panose="02020603050405020304" pitchFamily="18" charset="0"/>
            </a:endParaRPr>
          </a:p>
          <a:p>
            <a:pPr marL="571500" indent="-571500" algn="just">
              <a:buFont typeface="Arial" panose="020B0604020202020204" pitchFamily="34" charset="0"/>
              <a:buChar char="•"/>
            </a:pPr>
            <a:r>
              <a:rPr lang="en-US" sz="4200" dirty="0">
                <a:solidFill>
                  <a:srgbClr val="0000FF"/>
                </a:solidFill>
                <a:latin typeface="+mn-lt"/>
                <a:cs typeface="Times New Roman" panose="02020603050405020304" pitchFamily="18" charset="0"/>
              </a:rPr>
              <a:t>Memory Efficiency in Deep Graphs: </a:t>
            </a:r>
            <a:r>
              <a:rPr lang="en-US" sz="4200" dirty="0">
                <a:latin typeface="+mn-lt"/>
                <a:cs typeface="Times New Roman" panose="02020603050405020304" pitchFamily="18" charset="0"/>
              </a:rPr>
              <a:t>DFS uses less memory on deep but narrow graphs, as it only needs to store a single branch at a time.</a:t>
            </a:r>
          </a:p>
          <a:p>
            <a:pPr marL="571500" indent="-571500" algn="just">
              <a:buFont typeface="Arial" panose="020B0604020202020204" pitchFamily="34" charset="0"/>
              <a:buChar char="•"/>
            </a:pPr>
            <a:endParaRPr lang="en-US" sz="4200" dirty="0">
              <a:latin typeface="+mn-lt"/>
              <a:cs typeface="Times New Roman" panose="02020603050405020304" pitchFamily="18" charset="0"/>
            </a:endParaRPr>
          </a:p>
          <a:p>
            <a:pPr marL="571500" indent="-571500" algn="just">
              <a:buFont typeface="Arial" panose="020B0604020202020204" pitchFamily="34" charset="0"/>
              <a:buChar char="•"/>
            </a:pPr>
            <a:r>
              <a:rPr lang="en-US" sz="4200" dirty="0">
                <a:solidFill>
                  <a:srgbClr val="0000FF"/>
                </a:solidFill>
                <a:latin typeface="+mn-lt"/>
                <a:cs typeface="Times New Roman" panose="02020603050405020304" pitchFamily="18" charset="0"/>
              </a:rPr>
              <a:t>Tree Traversal: </a:t>
            </a:r>
            <a:r>
              <a:rPr lang="en-US" sz="4200" dirty="0">
                <a:latin typeface="+mn-lt"/>
                <a:cs typeface="Times New Roman" panose="02020603050405020304" pitchFamily="18" charset="0"/>
              </a:rPr>
              <a:t>DFS is used for pre-order, in-order, and post-order traversal of trees.</a:t>
            </a:r>
          </a:p>
          <a:p>
            <a:endParaRPr lang="en-US" dirty="0"/>
          </a:p>
        </p:txBody>
      </p:sp>
      <p:sp>
        <p:nvSpPr>
          <p:cNvPr id="4" name="Slide Number Placeholder 3">
            <a:extLst>
              <a:ext uri="{FF2B5EF4-FFF2-40B4-BE49-F238E27FC236}">
                <a16:creationId xmlns:a16="http://schemas.microsoft.com/office/drawing/2014/main" id="{9436780A-B4CF-00C2-D87D-1889A7F04E2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44</a:t>
            </a:fld>
            <a:endParaRPr lang="en-IN"/>
          </a:p>
        </p:txBody>
      </p:sp>
    </p:spTree>
    <p:extLst>
      <p:ext uri="{BB962C8B-B14F-4D97-AF65-F5344CB8AC3E}">
        <p14:creationId xmlns:p14="http://schemas.microsoft.com/office/powerpoint/2010/main" val="22410430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21472-CBA9-7A13-65AE-384ACFE60DE2}"/>
              </a:ext>
            </a:extLst>
          </p:cNvPr>
          <p:cNvSpPr>
            <a:spLocks noGrp="1"/>
          </p:cNvSpPr>
          <p:nvPr>
            <p:ph type="title"/>
          </p:nvPr>
        </p:nvSpPr>
        <p:spPr>
          <a:xfrm>
            <a:off x="746734" y="1035050"/>
            <a:ext cx="9223058" cy="629873"/>
          </a:xfrm>
        </p:spPr>
        <p:txBody>
          <a:bodyPr>
            <a:normAutofit fontScale="90000"/>
          </a:bodyPr>
          <a:lstStyle/>
          <a:p>
            <a:pPr algn="ctr"/>
            <a:r>
              <a:rPr lang="en-US" b="1" dirty="0">
                <a:latin typeface="+mn-lt"/>
                <a:cs typeface="Times New Roman" panose="02020603050405020304" pitchFamily="18" charset="0"/>
              </a:rPr>
              <a:t>When to Use BFS:</a:t>
            </a:r>
            <a:br>
              <a:rPr lang="en-US" b="1" dirty="0">
                <a:latin typeface="+mn-lt"/>
                <a:cs typeface="Times New Roman" panose="02020603050405020304" pitchFamily="18" charset="0"/>
              </a:rPr>
            </a:br>
            <a:endParaRPr lang="en-IN" b="1" dirty="0">
              <a:latin typeface="+mn-lt"/>
              <a:cs typeface="Times New Roman" panose="02020603050405020304" pitchFamily="18" charset="0"/>
            </a:endParaRPr>
          </a:p>
        </p:txBody>
      </p:sp>
      <p:sp>
        <p:nvSpPr>
          <p:cNvPr id="3" name="Content Placeholder 2">
            <a:extLst>
              <a:ext uri="{FF2B5EF4-FFF2-40B4-BE49-F238E27FC236}">
                <a16:creationId xmlns:a16="http://schemas.microsoft.com/office/drawing/2014/main" id="{0FD32178-965E-9614-DA37-8FB18BA22005}"/>
              </a:ext>
            </a:extLst>
          </p:cNvPr>
          <p:cNvSpPr>
            <a:spLocks noGrp="1"/>
          </p:cNvSpPr>
          <p:nvPr>
            <p:ph idx="1"/>
          </p:nvPr>
        </p:nvSpPr>
        <p:spPr>
          <a:xfrm>
            <a:off x="746734" y="2084290"/>
            <a:ext cx="9223058" cy="4637185"/>
          </a:xfrm>
        </p:spPr>
        <p:txBody>
          <a:bodyPr>
            <a:normAutofit fontScale="85000" lnSpcReduction="20000"/>
          </a:bodyPr>
          <a:lstStyle/>
          <a:p>
            <a:pPr algn="just"/>
            <a:r>
              <a:rPr lang="en-US" sz="3100" dirty="0">
                <a:solidFill>
                  <a:srgbClr val="0000FF"/>
                </a:solidFill>
                <a:latin typeface="+mn-lt"/>
                <a:cs typeface="Times New Roman" panose="02020603050405020304" pitchFamily="18" charset="0"/>
              </a:rPr>
              <a:t>Shortest Path in Unweighted Graphs: </a:t>
            </a:r>
            <a:r>
              <a:rPr lang="en-US" sz="3100" dirty="0">
                <a:latin typeface="+mn-lt"/>
                <a:cs typeface="Times New Roman" panose="02020603050405020304" pitchFamily="18" charset="0"/>
              </a:rPr>
              <a:t>BFS is ideal for finding the shortest path in unweighted graphs because it explores all nodes at the current level before moving deeper.</a:t>
            </a:r>
          </a:p>
          <a:p>
            <a:pPr algn="just"/>
            <a:endParaRPr lang="en-US" sz="3100" dirty="0">
              <a:latin typeface="+mn-lt"/>
              <a:cs typeface="Times New Roman" panose="02020603050405020304" pitchFamily="18" charset="0"/>
            </a:endParaRPr>
          </a:p>
          <a:p>
            <a:pPr algn="just"/>
            <a:r>
              <a:rPr lang="en-US" sz="3100" dirty="0">
                <a:solidFill>
                  <a:srgbClr val="0000FF"/>
                </a:solidFill>
                <a:latin typeface="+mn-lt"/>
                <a:cs typeface="Times New Roman" panose="02020603050405020304" pitchFamily="18" charset="0"/>
              </a:rPr>
              <a:t>Level-Order Traversal:</a:t>
            </a:r>
            <a:r>
              <a:rPr lang="en-US" sz="3100" dirty="0">
                <a:latin typeface="+mn-lt"/>
                <a:cs typeface="Times New Roman" panose="02020603050405020304" pitchFamily="18" charset="0"/>
              </a:rPr>
              <a:t> BFS is perfect for level-order traversal of trees or graphs, visiting all nodes at the same depth.</a:t>
            </a:r>
          </a:p>
          <a:p>
            <a:pPr algn="just"/>
            <a:endParaRPr lang="en-US" sz="3100" dirty="0">
              <a:latin typeface="+mn-lt"/>
              <a:cs typeface="Times New Roman" panose="02020603050405020304" pitchFamily="18" charset="0"/>
            </a:endParaRPr>
          </a:p>
          <a:p>
            <a:pPr algn="just"/>
            <a:r>
              <a:rPr lang="en-US" sz="3100" dirty="0">
                <a:solidFill>
                  <a:srgbClr val="0000FF"/>
                </a:solidFill>
                <a:latin typeface="+mn-lt"/>
                <a:cs typeface="Times New Roman" panose="02020603050405020304" pitchFamily="18" charset="0"/>
              </a:rPr>
              <a:t>Shallow/Wide Graphs</a:t>
            </a:r>
            <a:r>
              <a:rPr lang="en-US" sz="3100" dirty="0">
                <a:latin typeface="+mn-lt"/>
                <a:cs typeface="Times New Roman" panose="02020603050405020304" pitchFamily="18" charset="0"/>
              </a:rPr>
              <a:t>: BFS works well on shallow but wide graphs, as it explores level by level and efficiently handles many nodes at a given depth.</a:t>
            </a:r>
          </a:p>
          <a:p>
            <a:pPr algn="just"/>
            <a:endParaRPr lang="en-US" sz="3100" dirty="0">
              <a:latin typeface="+mn-lt"/>
              <a:cs typeface="Times New Roman" panose="02020603050405020304" pitchFamily="18" charset="0"/>
            </a:endParaRPr>
          </a:p>
          <a:p>
            <a:pPr algn="just"/>
            <a:r>
              <a:rPr lang="en-US" sz="3100" dirty="0">
                <a:solidFill>
                  <a:srgbClr val="0000FF"/>
                </a:solidFill>
                <a:latin typeface="+mn-lt"/>
                <a:cs typeface="Times New Roman" panose="02020603050405020304" pitchFamily="18" charset="0"/>
              </a:rPr>
              <a:t>Minimum Moves or Steps: </a:t>
            </a:r>
            <a:r>
              <a:rPr lang="en-US" sz="3100" dirty="0">
                <a:latin typeface="+mn-lt"/>
                <a:cs typeface="Times New Roman" panose="02020603050405020304" pitchFamily="18" charset="0"/>
              </a:rPr>
              <a:t>Problems like finding the minimum number of moves (e.g., puzzles like Word Ladder) are better solved with BFS.</a:t>
            </a:r>
            <a:endParaRPr lang="en-IN" sz="3100" dirty="0">
              <a:latin typeface="+mn-lt"/>
              <a:cs typeface="Times New Roman" panose="02020603050405020304" pitchFamily="18" charset="0"/>
            </a:endParaRPr>
          </a:p>
          <a:p>
            <a:endParaRPr lang="en-IN" dirty="0"/>
          </a:p>
        </p:txBody>
      </p:sp>
      <p:sp>
        <p:nvSpPr>
          <p:cNvPr id="4" name="Slide Number Placeholder 3">
            <a:extLst>
              <a:ext uri="{FF2B5EF4-FFF2-40B4-BE49-F238E27FC236}">
                <a16:creationId xmlns:a16="http://schemas.microsoft.com/office/drawing/2014/main" id="{228AA1FC-DC9B-99C5-D216-670EB3A106E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45</a:t>
            </a:fld>
            <a:endParaRPr lang="en-IN"/>
          </a:p>
        </p:txBody>
      </p:sp>
    </p:spTree>
    <p:extLst>
      <p:ext uri="{BB962C8B-B14F-4D97-AF65-F5344CB8AC3E}">
        <p14:creationId xmlns:p14="http://schemas.microsoft.com/office/powerpoint/2010/main" val="1635793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D0ACD-80F5-C886-C080-9A8D36267ABB}"/>
              </a:ext>
            </a:extLst>
          </p:cNvPr>
          <p:cNvSpPr>
            <a:spLocks noGrp="1"/>
          </p:cNvSpPr>
          <p:nvPr>
            <p:ph type="title"/>
          </p:nvPr>
        </p:nvSpPr>
        <p:spPr>
          <a:xfrm>
            <a:off x="735171" y="432792"/>
            <a:ext cx="9223058" cy="492443"/>
          </a:xfrm>
        </p:spPr>
        <p:txBody>
          <a:bodyPr/>
          <a:lstStyle/>
          <a:p>
            <a:pPr algn="ctr"/>
            <a:r>
              <a:rPr lang="en-US" b="1" dirty="0"/>
              <a:t>DFS and BFS Applications</a:t>
            </a:r>
            <a:endParaRPr lang="en-IN" b="1" dirty="0"/>
          </a:p>
        </p:txBody>
      </p:sp>
      <p:pic>
        <p:nvPicPr>
          <p:cNvPr id="5" name="Picture 4">
            <a:extLst>
              <a:ext uri="{FF2B5EF4-FFF2-40B4-BE49-F238E27FC236}">
                <a16:creationId xmlns:a16="http://schemas.microsoft.com/office/drawing/2014/main" id="{E2A59DEE-0698-E012-9379-5CAA5BD767F6}"/>
              </a:ext>
            </a:extLst>
          </p:cNvPr>
          <p:cNvPicPr>
            <a:picLocks noChangeAspect="1"/>
          </p:cNvPicPr>
          <p:nvPr/>
        </p:nvPicPr>
        <p:blipFill>
          <a:blip r:embed="rId2"/>
          <a:srcRect t="8481" r="1105"/>
          <a:stretch/>
        </p:blipFill>
        <p:spPr>
          <a:xfrm>
            <a:off x="927100" y="1111250"/>
            <a:ext cx="9031129" cy="6445250"/>
          </a:xfrm>
          <a:prstGeom prst="rect">
            <a:avLst/>
          </a:prstGeom>
        </p:spPr>
      </p:pic>
      <p:sp>
        <p:nvSpPr>
          <p:cNvPr id="6" name="Slide Number Placeholder 5">
            <a:extLst>
              <a:ext uri="{FF2B5EF4-FFF2-40B4-BE49-F238E27FC236}">
                <a16:creationId xmlns:a16="http://schemas.microsoft.com/office/drawing/2014/main" id="{E30958A2-E75A-08E8-C9EF-BC637F1B997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741102-7A8C-400F-82FA-C1E21586B148}" type="slidenum">
              <a:rPr lang="en-IN" smtClean="0"/>
              <a:pPr/>
              <a:t>46</a:t>
            </a:fld>
            <a:endParaRPr lang="en-IN"/>
          </a:p>
        </p:txBody>
      </p:sp>
    </p:spTree>
    <p:extLst>
      <p:ext uri="{BB962C8B-B14F-4D97-AF65-F5344CB8AC3E}">
        <p14:creationId xmlns:p14="http://schemas.microsoft.com/office/powerpoint/2010/main" val="3388568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533A-3A09-CBF7-6A12-8E769F27389B}"/>
              </a:ext>
            </a:extLst>
          </p:cNvPr>
          <p:cNvSpPr>
            <a:spLocks noGrp="1"/>
          </p:cNvSpPr>
          <p:nvPr>
            <p:ph type="title"/>
          </p:nvPr>
        </p:nvSpPr>
        <p:spPr>
          <a:xfrm>
            <a:off x="1689100" y="806450"/>
            <a:ext cx="7084683" cy="564643"/>
          </a:xfrm>
        </p:spPr>
        <p:txBody>
          <a:bodyPr/>
          <a:lstStyle/>
          <a:p>
            <a:pPr algn="ctr"/>
            <a:r>
              <a:rPr lang="en-US" b="1" i="0" dirty="0">
                <a:effectLst/>
                <a:latin typeface="__Noto_Sans_ea5565"/>
              </a:rPr>
              <a:t>Real-world applications of BFS and DFS</a:t>
            </a:r>
            <a:br>
              <a:rPr lang="en-US" b="1" i="0" dirty="0">
                <a:solidFill>
                  <a:srgbClr val="171717"/>
                </a:solidFill>
                <a:effectLst/>
                <a:latin typeface="__Noto_Sans_ea5565"/>
              </a:rPr>
            </a:br>
            <a:endParaRPr lang="en-IN" dirty="0"/>
          </a:p>
        </p:txBody>
      </p:sp>
      <p:sp>
        <p:nvSpPr>
          <p:cNvPr id="3" name="Text Placeholder 2">
            <a:extLst>
              <a:ext uri="{FF2B5EF4-FFF2-40B4-BE49-F238E27FC236}">
                <a16:creationId xmlns:a16="http://schemas.microsoft.com/office/drawing/2014/main" id="{8324C561-7895-E86C-8635-C266ED3E9421}"/>
              </a:ext>
            </a:extLst>
          </p:cNvPr>
          <p:cNvSpPr>
            <a:spLocks noGrp="1"/>
          </p:cNvSpPr>
          <p:nvPr>
            <p:ph type="body" idx="1"/>
          </p:nvPr>
        </p:nvSpPr>
        <p:spPr>
          <a:xfrm>
            <a:off x="889000" y="1720850"/>
            <a:ext cx="8915400" cy="5181600"/>
          </a:xfrm>
        </p:spPr>
        <p:txBody>
          <a:bodyPr/>
          <a:lstStyle/>
          <a:p>
            <a:pPr marL="342900" indent="-342900" algn="just">
              <a:spcAft>
                <a:spcPts val="600"/>
              </a:spcAft>
              <a:buFont typeface="Arial" panose="020B0604020202020204" pitchFamily="34" charset="0"/>
              <a:buChar char="•"/>
            </a:pPr>
            <a:r>
              <a:rPr lang="en-US" sz="2400" b="0" i="0" dirty="0">
                <a:solidFill>
                  <a:srgbClr val="171717"/>
                </a:solidFill>
                <a:effectLst/>
                <a:latin typeface="+mn-lt"/>
              </a:rPr>
              <a:t>Finds shortest paths between users to identify connections (</a:t>
            </a:r>
            <a:r>
              <a:rPr lang="en-US" sz="2400" b="0" i="0" dirty="0">
                <a:solidFill>
                  <a:srgbClr val="0000FF"/>
                </a:solidFill>
                <a:effectLst/>
                <a:latin typeface="+mn-lt"/>
              </a:rPr>
              <a:t>LinkedIn</a:t>
            </a:r>
            <a:r>
              <a:rPr lang="en-US" sz="2400" b="0" i="0" dirty="0">
                <a:solidFill>
                  <a:srgbClr val="171717"/>
                </a:solidFill>
                <a:effectLst/>
                <a:latin typeface="+mn-lt"/>
              </a:rPr>
              <a:t>)</a:t>
            </a:r>
          </a:p>
          <a:p>
            <a:pPr marL="342900" indent="-342900" algn="just">
              <a:spcAft>
                <a:spcPts val="600"/>
              </a:spcAft>
              <a:buFont typeface="Arial" panose="020B0604020202020204" pitchFamily="34" charset="0"/>
              <a:buChar char="•"/>
            </a:pPr>
            <a:r>
              <a:rPr lang="en-US" sz="2400" b="0" i="0" dirty="0">
                <a:solidFill>
                  <a:srgbClr val="171717"/>
                </a:solidFill>
                <a:effectLst/>
                <a:latin typeface="+mn-lt"/>
              </a:rPr>
              <a:t>Identifies clusters or communities based on user interactions (</a:t>
            </a:r>
            <a:r>
              <a:rPr lang="en-US" sz="2400" b="0" i="0" dirty="0">
                <a:solidFill>
                  <a:srgbClr val="0000FF"/>
                </a:solidFill>
                <a:effectLst/>
                <a:latin typeface="+mn-lt"/>
              </a:rPr>
              <a:t>Facebook groups</a:t>
            </a:r>
            <a:r>
              <a:rPr lang="en-US" sz="2400" b="0" i="0" dirty="0">
                <a:solidFill>
                  <a:srgbClr val="171717"/>
                </a:solidFill>
                <a:effectLst/>
                <a:latin typeface="+mn-lt"/>
              </a:rPr>
              <a:t>)</a:t>
            </a:r>
          </a:p>
          <a:p>
            <a:pPr marL="342900" indent="-342900" algn="just">
              <a:spcAft>
                <a:spcPts val="600"/>
              </a:spcAft>
              <a:buFont typeface="Arial" panose="020B0604020202020204" pitchFamily="34" charset="0"/>
              <a:buChar char="•"/>
            </a:pPr>
            <a:r>
              <a:rPr lang="en-US" sz="2400" b="0" i="0" dirty="0">
                <a:solidFill>
                  <a:srgbClr val="171717"/>
                </a:solidFill>
                <a:effectLst/>
                <a:latin typeface="+mn-lt"/>
              </a:rPr>
              <a:t>Recommendations of friends or connections based on shared interests (</a:t>
            </a:r>
            <a:r>
              <a:rPr lang="en-US" sz="2400" b="0" i="0" dirty="0">
                <a:solidFill>
                  <a:srgbClr val="0000FF"/>
                </a:solidFill>
                <a:effectLst/>
                <a:latin typeface="+mn-lt"/>
              </a:rPr>
              <a:t>Twitter suggestions</a:t>
            </a:r>
            <a:r>
              <a:rPr lang="en-US" sz="2400" b="0" i="0" dirty="0">
                <a:solidFill>
                  <a:srgbClr val="171717"/>
                </a:solidFill>
                <a:effectLst/>
                <a:latin typeface="+mn-lt"/>
              </a:rPr>
              <a:t>)</a:t>
            </a:r>
          </a:p>
          <a:p>
            <a:pPr marL="342900" indent="-342900" algn="just">
              <a:buFont typeface="Arial" panose="020B0604020202020204" pitchFamily="34" charset="0"/>
              <a:buChar char="•"/>
            </a:pPr>
            <a:r>
              <a:rPr lang="en-US" sz="2400" b="0" i="0" dirty="0">
                <a:solidFill>
                  <a:srgbClr val="171717"/>
                </a:solidFill>
                <a:effectLst/>
                <a:latin typeface="+mn-lt"/>
              </a:rPr>
              <a:t>Discovers and indexes web pages for search engines (</a:t>
            </a:r>
            <a:r>
              <a:rPr lang="en-US" sz="2400" b="0" i="0" dirty="0">
                <a:solidFill>
                  <a:srgbClr val="0000FF"/>
                </a:solidFill>
                <a:effectLst/>
                <a:latin typeface="+mn-lt"/>
              </a:rPr>
              <a:t>Google</a:t>
            </a:r>
            <a:r>
              <a:rPr lang="en-US" sz="2400" b="0" i="0" dirty="0">
                <a:solidFill>
                  <a:srgbClr val="171717"/>
                </a:solidFill>
                <a:effectLst/>
                <a:latin typeface="+mn-lt"/>
              </a:rPr>
              <a:t>)</a:t>
            </a:r>
          </a:p>
          <a:p>
            <a:pPr marL="342900" indent="-342900" algn="just">
              <a:buFont typeface="Arial" panose="020B0604020202020204" pitchFamily="34" charset="0"/>
              <a:buChar char="•"/>
            </a:pPr>
            <a:r>
              <a:rPr lang="en-US" sz="2400" b="0" i="0" dirty="0">
                <a:solidFill>
                  <a:srgbClr val="171717"/>
                </a:solidFill>
                <a:effectLst/>
                <a:latin typeface="+mn-lt"/>
              </a:rPr>
              <a:t>Finds shortest routes between locations for GPS navigation (</a:t>
            </a:r>
            <a:r>
              <a:rPr lang="en-US" sz="2400" b="0" i="0" dirty="0">
                <a:solidFill>
                  <a:srgbClr val="0000FF"/>
                </a:solidFill>
                <a:effectLst/>
                <a:latin typeface="+mn-lt"/>
              </a:rPr>
              <a:t>Google Maps</a:t>
            </a:r>
            <a:r>
              <a:rPr lang="en-US" sz="2400" b="0" i="0" dirty="0">
                <a:solidFill>
                  <a:srgbClr val="171717"/>
                </a:solidFill>
                <a:effectLst/>
                <a:latin typeface="+mn-lt"/>
              </a:rPr>
              <a:t>)</a:t>
            </a:r>
          </a:p>
          <a:p>
            <a:pPr marL="342900" indent="-342900" algn="just">
              <a:spcAft>
                <a:spcPts val="600"/>
              </a:spcAft>
              <a:buFont typeface="Arial" panose="020B0604020202020204" pitchFamily="34" charset="0"/>
              <a:buChar char="•"/>
            </a:pPr>
            <a:r>
              <a:rPr lang="en-US" sz="2400" b="0" i="0" dirty="0">
                <a:solidFill>
                  <a:srgbClr val="171717"/>
                </a:solidFill>
                <a:effectLst/>
                <a:latin typeface="+mn-lt"/>
              </a:rPr>
              <a:t>Suggests friends, products, or content based on graph proximity (</a:t>
            </a:r>
            <a:r>
              <a:rPr lang="en-US" sz="2400" b="0" i="0" dirty="0">
                <a:solidFill>
                  <a:srgbClr val="0000FF"/>
                </a:solidFill>
                <a:effectLst/>
                <a:latin typeface="+mn-lt"/>
              </a:rPr>
              <a:t>Amazon</a:t>
            </a:r>
            <a:r>
              <a:rPr lang="en-US" sz="2400" b="0" i="0" dirty="0">
                <a:solidFill>
                  <a:srgbClr val="171717"/>
                </a:solidFill>
                <a:effectLst/>
                <a:latin typeface="+mn-lt"/>
              </a:rPr>
              <a:t>)</a:t>
            </a:r>
          </a:p>
          <a:p>
            <a:pPr marL="342900" indent="-342900" algn="just">
              <a:spcAft>
                <a:spcPts val="600"/>
              </a:spcAft>
              <a:buFont typeface="Arial" panose="020B0604020202020204" pitchFamily="34" charset="0"/>
              <a:buChar char="•"/>
            </a:pPr>
            <a:r>
              <a:rPr lang="en-US" sz="2400" b="0" i="0" dirty="0">
                <a:solidFill>
                  <a:srgbClr val="171717"/>
                </a:solidFill>
                <a:effectLst/>
                <a:latin typeface="+mn-lt"/>
              </a:rPr>
              <a:t>Performs collaborative filtering and personalized recommendations (</a:t>
            </a:r>
            <a:r>
              <a:rPr lang="en-US" sz="2400" b="0" i="0" dirty="0">
                <a:solidFill>
                  <a:srgbClr val="0000FF"/>
                </a:solidFill>
                <a:effectLst/>
                <a:latin typeface="+mn-lt"/>
              </a:rPr>
              <a:t>Netflix</a:t>
            </a:r>
            <a:r>
              <a:rPr lang="en-US" sz="2400" b="0" i="0" dirty="0">
                <a:solidFill>
                  <a:srgbClr val="171717"/>
                </a:solidFill>
                <a:effectLst/>
                <a:latin typeface="+mn-lt"/>
              </a:rPr>
              <a:t>)</a:t>
            </a:r>
          </a:p>
          <a:p>
            <a:pPr algn="l"/>
            <a:endParaRPr lang="en-US" b="0" i="0" dirty="0">
              <a:solidFill>
                <a:srgbClr val="171717"/>
              </a:solidFill>
              <a:effectLst/>
              <a:latin typeface="__Noto_Sans_ea5565"/>
            </a:endParaRPr>
          </a:p>
          <a:p>
            <a:endParaRPr lang="en-IN" dirty="0"/>
          </a:p>
        </p:txBody>
      </p:sp>
    </p:spTree>
    <p:extLst>
      <p:ext uri="{BB962C8B-B14F-4D97-AF65-F5344CB8AC3E}">
        <p14:creationId xmlns:p14="http://schemas.microsoft.com/office/powerpoint/2010/main" val="1286399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9E209-1361-A7B1-8E4B-9B7F906E448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9C0C3AE-2CEA-7B81-C839-A7B9D71F007D}"/>
              </a:ext>
            </a:extLst>
          </p:cNvPr>
          <p:cNvSpPr/>
          <p:nvPr/>
        </p:nvSpPr>
        <p:spPr>
          <a:xfrm>
            <a:off x="1231273" y="654050"/>
            <a:ext cx="8229600" cy="1082801"/>
          </a:xfrm>
          <a:custGeom>
            <a:avLst/>
            <a:gdLst/>
            <a:ahLst/>
            <a:cxnLst/>
            <a:rect l="l" t="t" r="r" b="b"/>
            <a:pathLst>
              <a:path w="8229600" h="867410">
                <a:moveTo>
                  <a:pt x="8229599" y="867155"/>
                </a:moveTo>
                <a:lnTo>
                  <a:pt x="8229599" y="0"/>
                </a:lnTo>
                <a:lnTo>
                  <a:pt x="0" y="0"/>
                </a:lnTo>
                <a:lnTo>
                  <a:pt x="0" y="867155"/>
                </a:lnTo>
                <a:lnTo>
                  <a:pt x="8229599" y="867155"/>
                </a:lnTo>
                <a:close/>
              </a:path>
            </a:pathLst>
          </a:custGeom>
          <a:solidFill>
            <a:srgbClr val="FFFF98"/>
          </a:solidFill>
        </p:spPr>
        <p:txBody>
          <a:bodyPr wrap="square" lIns="0" tIns="0" rIns="0" bIns="0" rtlCol="0"/>
          <a:lstStyle/>
          <a:p>
            <a:endParaRPr dirty="0"/>
          </a:p>
        </p:txBody>
      </p:sp>
      <p:sp>
        <p:nvSpPr>
          <p:cNvPr id="3" name="object 3">
            <a:extLst>
              <a:ext uri="{FF2B5EF4-FFF2-40B4-BE49-F238E27FC236}">
                <a16:creationId xmlns:a16="http://schemas.microsoft.com/office/drawing/2014/main" id="{56E0A15C-C6D1-AB50-9311-97BE0759EF27}"/>
              </a:ext>
            </a:extLst>
          </p:cNvPr>
          <p:cNvSpPr txBox="1">
            <a:spLocks noGrp="1"/>
          </p:cNvSpPr>
          <p:nvPr>
            <p:ph type="title"/>
          </p:nvPr>
        </p:nvSpPr>
        <p:spPr>
          <a:xfrm>
            <a:off x="1322717" y="816216"/>
            <a:ext cx="4252583" cy="905376"/>
          </a:xfrm>
          <a:prstGeom prst="rect">
            <a:avLst/>
          </a:prstGeom>
        </p:spPr>
        <p:txBody>
          <a:bodyPr vert="horz" wrap="square" lIns="0" tIns="12700" rIns="0" bIns="0" rtlCol="0">
            <a:spAutoFit/>
          </a:bodyPr>
          <a:lstStyle/>
          <a:p>
            <a:pPr marL="12700" marR="5080">
              <a:lnSpc>
                <a:spcPct val="100000"/>
              </a:lnSpc>
              <a:spcBef>
                <a:spcPts val="100"/>
              </a:spcBef>
            </a:pPr>
            <a:r>
              <a:rPr sz="2900" dirty="0"/>
              <a:t>Module 2 – Outline </a:t>
            </a:r>
            <a:r>
              <a:rPr sz="2900" spc="-645" dirty="0"/>
              <a:t> </a:t>
            </a:r>
            <a:r>
              <a:rPr sz="2900" dirty="0">
                <a:solidFill>
                  <a:srgbClr val="001F5F"/>
                </a:solidFill>
              </a:rPr>
              <a:t>D</a:t>
            </a:r>
            <a:r>
              <a:rPr lang="en-US" sz="2900" dirty="0">
                <a:solidFill>
                  <a:srgbClr val="001F5F"/>
                </a:solidFill>
              </a:rPr>
              <a:t>ecrease</a:t>
            </a:r>
            <a:r>
              <a:rPr sz="2900" spc="-75" dirty="0">
                <a:solidFill>
                  <a:srgbClr val="001F5F"/>
                </a:solidFill>
              </a:rPr>
              <a:t> </a:t>
            </a:r>
            <a:r>
              <a:rPr sz="2900" dirty="0">
                <a:solidFill>
                  <a:srgbClr val="001F5F"/>
                </a:solidFill>
              </a:rPr>
              <a:t>and</a:t>
            </a:r>
            <a:r>
              <a:rPr lang="en-US" sz="2900" dirty="0">
                <a:solidFill>
                  <a:srgbClr val="001F5F"/>
                </a:solidFill>
              </a:rPr>
              <a:t> Conquer</a:t>
            </a:r>
            <a:r>
              <a:rPr sz="2900" spc="-40" dirty="0">
                <a:solidFill>
                  <a:srgbClr val="001F5F"/>
                </a:solidFill>
              </a:rPr>
              <a:t> </a:t>
            </a:r>
            <a:endParaRPr sz="2900" dirty="0"/>
          </a:p>
        </p:txBody>
      </p:sp>
      <p:grpSp>
        <p:nvGrpSpPr>
          <p:cNvPr id="4" name="object 4">
            <a:extLst>
              <a:ext uri="{FF2B5EF4-FFF2-40B4-BE49-F238E27FC236}">
                <a16:creationId xmlns:a16="http://schemas.microsoft.com/office/drawing/2014/main" id="{D799464E-F92B-7057-C638-B7638859E347}"/>
              </a:ext>
            </a:extLst>
          </p:cNvPr>
          <p:cNvGrpSpPr/>
          <p:nvPr/>
        </p:nvGrpSpPr>
        <p:grpSpPr>
          <a:xfrm>
            <a:off x="1231273" y="1862518"/>
            <a:ext cx="8229600" cy="4678680"/>
            <a:chOff x="1231273" y="1796796"/>
            <a:chExt cx="8229600" cy="4678680"/>
          </a:xfrm>
        </p:grpSpPr>
        <p:sp>
          <p:nvSpPr>
            <p:cNvPr id="17" name="object 17">
              <a:extLst>
                <a:ext uri="{FF2B5EF4-FFF2-40B4-BE49-F238E27FC236}">
                  <a16:creationId xmlns:a16="http://schemas.microsoft.com/office/drawing/2014/main" id="{1881A202-7373-C77D-FEA6-63CCB512D0FF}"/>
                </a:ext>
              </a:extLst>
            </p:cNvPr>
            <p:cNvSpPr/>
            <p:nvPr/>
          </p:nvSpPr>
          <p:spPr>
            <a:xfrm>
              <a:off x="1231273" y="1796796"/>
              <a:ext cx="8229600" cy="1981200"/>
            </a:xfrm>
            <a:custGeom>
              <a:avLst/>
              <a:gdLst/>
              <a:ahLst/>
              <a:cxnLst/>
              <a:rect l="l" t="t" r="r" b="b"/>
              <a:pathLst>
                <a:path w="8229600" h="1981200">
                  <a:moveTo>
                    <a:pt x="0" y="0"/>
                  </a:moveTo>
                  <a:lnTo>
                    <a:pt x="0" y="1981200"/>
                  </a:lnTo>
                  <a:lnTo>
                    <a:pt x="8229600" y="1981200"/>
                  </a:lnTo>
                  <a:lnTo>
                    <a:pt x="8229600" y="0"/>
                  </a:lnTo>
                  <a:lnTo>
                    <a:pt x="0" y="0"/>
                  </a:lnTo>
                  <a:close/>
                </a:path>
              </a:pathLst>
            </a:custGeom>
            <a:solidFill>
              <a:srgbClr val="FFFF98"/>
            </a:solidFill>
          </p:spPr>
          <p:txBody>
            <a:bodyPr wrap="square" lIns="0" tIns="0" rIns="0" bIns="0" rtlCol="0"/>
            <a:lstStyle/>
            <a:p>
              <a:endParaRPr/>
            </a:p>
          </p:txBody>
        </p:sp>
        <p:sp>
          <p:nvSpPr>
            <p:cNvPr id="19" name="object 19">
              <a:extLst>
                <a:ext uri="{FF2B5EF4-FFF2-40B4-BE49-F238E27FC236}">
                  <a16:creationId xmlns:a16="http://schemas.microsoft.com/office/drawing/2014/main" id="{D627335A-5B25-4861-3D99-AC96FF16CF5A}"/>
                </a:ext>
              </a:extLst>
            </p:cNvPr>
            <p:cNvSpPr/>
            <p:nvPr/>
          </p:nvSpPr>
          <p:spPr>
            <a:xfrm>
              <a:off x="1231273" y="3777996"/>
              <a:ext cx="8229600" cy="2697480"/>
            </a:xfrm>
            <a:custGeom>
              <a:avLst/>
              <a:gdLst/>
              <a:ahLst/>
              <a:cxnLst/>
              <a:rect l="l" t="t" r="r" b="b"/>
              <a:pathLst>
                <a:path w="8229600" h="2697479">
                  <a:moveTo>
                    <a:pt x="8229599" y="2697479"/>
                  </a:moveTo>
                  <a:lnTo>
                    <a:pt x="8229599" y="0"/>
                  </a:lnTo>
                  <a:lnTo>
                    <a:pt x="0" y="0"/>
                  </a:lnTo>
                  <a:lnTo>
                    <a:pt x="0" y="2697479"/>
                  </a:lnTo>
                  <a:lnTo>
                    <a:pt x="8229599" y="2697479"/>
                  </a:lnTo>
                  <a:close/>
                </a:path>
              </a:pathLst>
            </a:custGeom>
            <a:solidFill>
              <a:srgbClr val="FFFF98"/>
            </a:solidFill>
          </p:spPr>
          <p:txBody>
            <a:bodyPr wrap="square" lIns="0" tIns="0" rIns="0" bIns="0" rtlCol="0"/>
            <a:lstStyle/>
            <a:p>
              <a:endParaRPr/>
            </a:p>
          </p:txBody>
        </p:sp>
      </p:grpSp>
      <p:sp>
        <p:nvSpPr>
          <p:cNvPr id="20" name="object 20">
            <a:extLst>
              <a:ext uri="{FF2B5EF4-FFF2-40B4-BE49-F238E27FC236}">
                <a16:creationId xmlns:a16="http://schemas.microsoft.com/office/drawing/2014/main" id="{CCE11F4E-00BB-6198-9C02-53E03E491521}"/>
              </a:ext>
            </a:extLst>
          </p:cNvPr>
          <p:cNvSpPr txBox="1"/>
          <p:nvPr/>
        </p:nvSpPr>
        <p:spPr>
          <a:xfrm>
            <a:off x="1295950" y="1949450"/>
            <a:ext cx="7098750" cy="2687274"/>
          </a:xfrm>
          <a:prstGeom prst="rect">
            <a:avLst/>
          </a:prstGeom>
        </p:spPr>
        <p:txBody>
          <a:bodyPr vert="horz" wrap="square" lIns="0" tIns="85725" rIns="0" bIns="0" rtlCol="0">
            <a:spAutoFit/>
          </a:bodyPr>
          <a:lstStyle/>
          <a:p>
            <a:pPr marL="514984" indent="-515620">
              <a:lnSpc>
                <a:spcPct val="100000"/>
              </a:lnSpc>
              <a:spcBef>
                <a:spcPts val="575"/>
              </a:spcBef>
              <a:buAutoNum type="arabicPeriod"/>
              <a:tabLst>
                <a:tab pos="514984" algn="l"/>
                <a:tab pos="515620" algn="l"/>
              </a:tabLst>
            </a:pPr>
            <a:r>
              <a:rPr sz="2400" spc="-15" dirty="0">
                <a:latin typeface="Calibri"/>
                <a:cs typeface="Calibri"/>
              </a:rPr>
              <a:t>Advantages</a:t>
            </a:r>
            <a:r>
              <a:rPr sz="2400" spc="-20" dirty="0">
                <a:latin typeface="Calibri"/>
                <a:cs typeface="Calibri"/>
              </a:rPr>
              <a:t> </a:t>
            </a:r>
            <a:r>
              <a:rPr sz="2400" spc="-5" dirty="0">
                <a:latin typeface="Calibri"/>
                <a:cs typeface="Calibri"/>
              </a:rPr>
              <a:t>and</a:t>
            </a:r>
            <a:r>
              <a:rPr sz="2400" spc="-10" dirty="0">
                <a:latin typeface="Calibri"/>
                <a:cs typeface="Calibri"/>
              </a:rPr>
              <a:t> </a:t>
            </a:r>
            <a:r>
              <a:rPr sz="2400" spc="-15" dirty="0">
                <a:latin typeface="Calibri"/>
                <a:cs typeface="Calibri"/>
              </a:rPr>
              <a:t>Disadvantages</a:t>
            </a:r>
            <a:r>
              <a:rPr lang="en-US" sz="2400" spc="-15" dirty="0">
                <a:latin typeface="Calibri"/>
                <a:cs typeface="Calibri"/>
              </a:rPr>
              <a:t> of Divide &amp; Conquer</a:t>
            </a:r>
            <a:endParaRPr sz="2400" dirty="0">
              <a:latin typeface="Calibri"/>
              <a:cs typeface="Calibri"/>
            </a:endParaRPr>
          </a:p>
          <a:p>
            <a:pPr marL="514984" indent="-515620">
              <a:lnSpc>
                <a:spcPct val="100000"/>
              </a:lnSpc>
              <a:spcBef>
                <a:spcPts val="575"/>
              </a:spcBef>
              <a:buAutoNum type="arabicPeriod"/>
              <a:tabLst>
                <a:tab pos="514984" algn="l"/>
                <a:tab pos="515620" algn="l"/>
              </a:tabLst>
            </a:pPr>
            <a:r>
              <a:rPr sz="2400" spc="-5" dirty="0">
                <a:latin typeface="Calibri"/>
                <a:cs typeface="Calibri"/>
              </a:rPr>
              <a:t>Decrease</a:t>
            </a:r>
            <a:r>
              <a:rPr sz="2400" spc="-4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Conquer</a:t>
            </a:r>
            <a:r>
              <a:rPr sz="2400" spc="-15" dirty="0">
                <a:latin typeface="Calibri"/>
                <a:cs typeface="Calibri"/>
              </a:rPr>
              <a:t> </a:t>
            </a:r>
            <a:r>
              <a:rPr sz="2400" spc="-5" dirty="0">
                <a:latin typeface="Calibri"/>
                <a:cs typeface="Calibri"/>
              </a:rPr>
              <a:t>Approach</a:t>
            </a:r>
            <a:endParaRPr lang="en-US" sz="2400" spc="-5" dirty="0">
              <a:latin typeface="Calibri"/>
              <a:cs typeface="Calibri"/>
            </a:endParaRPr>
          </a:p>
          <a:p>
            <a:pPr marL="514984" indent="-515620">
              <a:lnSpc>
                <a:spcPct val="100000"/>
              </a:lnSpc>
              <a:spcBef>
                <a:spcPts val="575"/>
              </a:spcBef>
              <a:buAutoNum type="arabicPeriod"/>
              <a:tabLst>
                <a:tab pos="514984" algn="l"/>
                <a:tab pos="515620" algn="l"/>
              </a:tabLst>
            </a:pPr>
            <a:r>
              <a:rPr lang="en-US" sz="2400" dirty="0"/>
              <a:t>Depth First Search (DFS)</a:t>
            </a:r>
          </a:p>
          <a:p>
            <a:pPr marL="514984" indent="-515620">
              <a:lnSpc>
                <a:spcPct val="100000"/>
              </a:lnSpc>
              <a:spcBef>
                <a:spcPts val="575"/>
              </a:spcBef>
              <a:buAutoNum type="arabicPeriod"/>
              <a:tabLst>
                <a:tab pos="514984" algn="l"/>
                <a:tab pos="515620" algn="l"/>
              </a:tabLst>
            </a:pPr>
            <a:r>
              <a:rPr lang="en-US" sz="2400" dirty="0"/>
              <a:t>Breadth First Search (BFS)</a:t>
            </a:r>
          </a:p>
          <a:p>
            <a:pPr marL="514984" indent="-515620">
              <a:lnSpc>
                <a:spcPct val="100000"/>
              </a:lnSpc>
              <a:spcBef>
                <a:spcPts val="575"/>
              </a:spcBef>
              <a:buAutoNum type="arabicPeriod"/>
              <a:tabLst>
                <a:tab pos="514984" algn="l"/>
                <a:tab pos="515620" algn="l"/>
              </a:tabLst>
            </a:pPr>
            <a:r>
              <a:rPr lang="en-US" sz="2400" dirty="0"/>
              <a:t>Applications of DFS and BFS</a:t>
            </a:r>
            <a:endParaRPr sz="2400" dirty="0">
              <a:latin typeface="Calibri"/>
              <a:cs typeface="Calibri"/>
            </a:endParaRPr>
          </a:p>
          <a:p>
            <a:pPr marL="514984" indent="-515620">
              <a:lnSpc>
                <a:spcPct val="100000"/>
              </a:lnSpc>
              <a:spcBef>
                <a:spcPts val="580"/>
              </a:spcBef>
              <a:buAutoNum type="arabicPeriod"/>
              <a:tabLst>
                <a:tab pos="515620" algn="l"/>
              </a:tabLst>
            </a:pPr>
            <a:r>
              <a:rPr sz="2400" b="1" spc="-5" dirty="0">
                <a:solidFill>
                  <a:srgbClr val="002060"/>
                </a:solidFill>
                <a:latin typeface="Calibri"/>
                <a:cs typeface="Calibri"/>
              </a:rPr>
              <a:t>Algorithm:</a:t>
            </a:r>
            <a:r>
              <a:rPr sz="2400" b="1" spc="-50" dirty="0">
                <a:solidFill>
                  <a:srgbClr val="002060"/>
                </a:solidFill>
                <a:latin typeface="Calibri"/>
                <a:cs typeface="Calibri"/>
              </a:rPr>
              <a:t> </a:t>
            </a:r>
            <a:r>
              <a:rPr sz="2400" b="1" spc="-20" dirty="0">
                <a:solidFill>
                  <a:srgbClr val="002060"/>
                </a:solidFill>
                <a:latin typeface="Calibri"/>
                <a:cs typeface="Calibri"/>
              </a:rPr>
              <a:t>Topological</a:t>
            </a:r>
            <a:r>
              <a:rPr sz="2400" b="1" spc="-55" dirty="0">
                <a:solidFill>
                  <a:srgbClr val="002060"/>
                </a:solidFill>
                <a:latin typeface="Calibri"/>
                <a:cs typeface="Calibri"/>
              </a:rPr>
              <a:t> </a:t>
            </a:r>
            <a:r>
              <a:rPr sz="2400" b="1" dirty="0">
                <a:solidFill>
                  <a:srgbClr val="002060"/>
                </a:solidFill>
                <a:latin typeface="Calibri"/>
                <a:cs typeface="Calibri"/>
              </a:rPr>
              <a:t>Sort</a:t>
            </a:r>
          </a:p>
        </p:txBody>
      </p:sp>
    </p:spTree>
    <p:extLst>
      <p:ext uri="{BB962C8B-B14F-4D97-AF65-F5344CB8AC3E}">
        <p14:creationId xmlns:p14="http://schemas.microsoft.com/office/powerpoint/2010/main" val="32262697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75207"/>
            <a:ext cx="1316990" cy="513715"/>
          </a:xfrm>
          <a:prstGeom prst="rect">
            <a:avLst/>
          </a:prstGeom>
        </p:spPr>
        <p:txBody>
          <a:bodyPr vert="horz" wrap="square" lIns="0" tIns="12700" rIns="0" bIns="0" rtlCol="0">
            <a:spAutoFit/>
          </a:bodyPr>
          <a:lstStyle/>
          <a:p>
            <a:pPr marL="12700">
              <a:lnSpc>
                <a:spcPct val="100000"/>
              </a:lnSpc>
              <a:spcBef>
                <a:spcPts val="100"/>
              </a:spcBef>
            </a:pPr>
            <a:r>
              <a:rPr spc="-5" dirty="0"/>
              <a:t>Di</a:t>
            </a:r>
            <a:r>
              <a:rPr dirty="0"/>
              <a:t>g</a:t>
            </a:r>
            <a:r>
              <a:rPr spc="-65" dirty="0"/>
              <a:t>r</a:t>
            </a:r>
            <a:r>
              <a:rPr dirty="0"/>
              <a:t>a</a:t>
            </a:r>
            <a:r>
              <a:rPr spc="-5" dirty="0"/>
              <a:t>p</a:t>
            </a:r>
            <a:r>
              <a:rPr dirty="0"/>
              <a:t>h</a:t>
            </a:r>
          </a:p>
        </p:txBody>
      </p:sp>
      <p:sp>
        <p:nvSpPr>
          <p:cNvPr id="3" name="object 3"/>
          <p:cNvSpPr txBox="1"/>
          <p:nvPr/>
        </p:nvSpPr>
        <p:spPr>
          <a:xfrm>
            <a:off x="1310017" y="1568450"/>
            <a:ext cx="7900670" cy="3207929"/>
          </a:xfrm>
          <a:prstGeom prst="rect">
            <a:avLst/>
          </a:prstGeom>
        </p:spPr>
        <p:txBody>
          <a:bodyPr vert="horz" wrap="square" lIns="0" tIns="12065" rIns="0" bIns="0" rtlCol="0">
            <a:spAutoFit/>
          </a:bodyPr>
          <a:lstStyle/>
          <a:p>
            <a:pPr marL="354965" marR="139700" indent="-342900" algn="just">
              <a:lnSpc>
                <a:spcPct val="100000"/>
              </a:lnSpc>
              <a:spcBef>
                <a:spcPts val="95"/>
              </a:spcBef>
              <a:buFont typeface="Arial"/>
              <a:buChar char="•"/>
              <a:tabLst>
                <a:tab pos="355600" algn="l"/>
              </a:tabLst>
            </a:pPr>
            <a:r>
              <a:rPr sz="2800" spc="-5" dirty="0">
                <a:latin typeface="Calibri"/>
                <a:cs typeface="Calibri"/>
              </a:rPr>
              <a:t>A </a:t>
            </a:r>
            <a:r>
              <a:rPr sz="2800" b="1" i="1" spc="-10" dirty="0">
                <a:latin typeface="Calibri"/>
                <a:cs typeface="Calibri"/>
              </a:rPr>
              <a:t>directed </a:t>
            </a:r>
            <a:r>
              <a:rPr sz="2800" b="1" i="1" spc="-5" dirty="0">
                <a:latin typeface="Calibri"/>
                <a:cs typeface="Calibri"/>
              </a:rPr>
              <a:t>cycle </a:t>
            </a:r>
            <a:r>
              <a:rPr sz="2800" spc="-10" dirty="0">
                <a:latin typeface="Calibri"/>
                <a:cs typeface="Calibri"/>
              </a:rPr>
              <a:t>in </a:t>
            </a:r>
            <a:r>
              <a:rPr sz="2800" spc="-5" dirty="0">
                <a:latin typeface="Calibri"/>
                <a:cs typeface="Calibri"/>
              </a:rPr>
              <a:t>a </a:t>
            </a:r>
            <a:r>
              <a:rPr sz="2800" spc="-15" dirty="0">
                <a:latin typeface="Calibri"/>
                <a:cs typeface="Calibri"/>
              </a:rPr>
              <a:t>digraph </a:t>
            </a:r>
            <a:r>
              <a:rPr sz="2800" spc="-10" dirty="0">
                <a:latin typeface="Calibri"/>
                <a:cs typeface="Calibri"/>
              </a:rPr>
              <a:t>is </a:t>
            </a:r>
            <a:r>
              <a:rPr sz="2800" spc="-5" dirty="0">
                <a:latin typeface="Calibri"/>
                <a:cs typeface="Calibri"/>
              </a:rPr>
              <a:t>a sequence of </a:t>
            </a:r>
            <a:r>
              <a:rPr sz="2800" spc="-15" dirty="0">
                <a:latin typeface="Calibri"/>
                <a:cs typeface="Calibri"/>
              </a:rPr>
              <a:t>three </a:t>
            </a:r>
            <a:r>
              <a:rPr sz="2800" spc="-10" dirty="0">
                <a:latin typeface="Calibri"/>
                <a:cs typeface="Calibri"/>
              </a:rPr>
              <a:t> </a:t>
            </a:r>
            <a:r>
              <a:rPr sz="2800" spc="-5" dirty="0">
                <a:latin typeface="Calibri"/>
                <a:cs typeface="Calibri"/>
              </a:rPr>
              <a:t>or </a:t>
            </a:r>
            <a:r>
              <a:rPr sz="2800" spc="-15" dirty="0">
                <a:latin typeface="Calibri"/>
                <a:cs typeface="Calibri"/>
              </a:rPr>
              <a:t>more </a:t>
            </a:r>
            <a:r>
              <a:rPr sz="2800" spc="-5" dirty="0">
                <a:latin typeface="Calibri"/>
                <a:cs typeface="Calibri"/>
              </a:rPr>
              <a:t>of </a:t>
            </a:r>
            <a:r>
              <a:rPr sz="2800" spc="-10" dirty="0">
                <a:latin typeface="Calibri"/>
                <a:cs typeface="Calibri"/>
              </a:rPr>
              <a:t>its vertices that </a:t>
            </a:r>
            <a:r>
              <a:rPr sz="2800" spc="-20" dirty="0">
                <a:latin typeface="Calibri"/>
                <a:cs typeface="Calibri"/>
              </a:rPr>
              <a:t>starts </a:t>
            </a:r>
            <a:r>
              <a:rPr sz="2800" spc="-5" dirty="0">
                <a:latin typeface="Calibri"/>
                <a:cs typeface="Calibri"/>
              </a:rPr>
              <a:t>and ends with </a:t>
            </a:r>
            <a:r>
              <a:rPr sz="2800" spc="-10" dirty="0">
                <a:latin typeface="Calibri"/>
                <a:cs typeface="Calibri"/>
              </a:rPr>
              <a:t>the </a:t>
            </a:r>
            <a:r>
              <a:rPr sz="2800" spc="-620" dirty="0">
                <a:latin typeface="Calibri"/>
                <a:cs typeface="Calibri"/>
              </a:rPr>
              <a:t> </a:t>
            </a:r>
            <a:r>
              <a:rPr sz="2800" spc="-5" dirty="0">
                <a:latin typeface="Calibri"/>
                <a:cs typeface="Calibri"/>
              </a:rPr>
              <a:t>same</a:t>
            </a:r>
            <a:r>
              <a:rPr sz="2800" spc="-15" dirty="0">
                <a:latin typeface="Calibri"/>
                <a:cs typeface="Calibri"/>
              </a:rPr>
              <a:t> </a:t>
            </a:r>
            <a:r>
              <a:rPr sz="2800" spc="-20" dirty="0">
                <a:latin typeface="Calibri"/>
                <a:cs typeface="Calibri"/>
              </a:rPr>
              <a:t>vertex</a:t>
            </a:r>
            <a:endParaRPr sz="2800" dirty="0">
              <a:latin typeface="Calibri"/>
              <a:cs typeface="Calibri"/>
            </a:endParaRPr>
          </a:p>
          <a:p>
            <a:pPr marL="354965" marR="5080" indent="-342900" algn="just">
              <a:lnSpc>
                <a:spcPct val="100000"/>
              </a:lnSpc>
              <a:spcBef>
                <a:spcPts val="670"/>
              </a:spcBef>
              <a:buFont typeface="Arial"/>
              <a:buChar char="•"/>
              <a:tabLst>
                <a:tab pos="355600" algn="l"/>
              </a:tabLst>
            </a:pPr>
            <a:r>
              <a:rPr sz="2800" spc="-20" dirty="0">
                <a:latin typeface="Calibri"/>
                <a:cs typeface="Calibri"/>
              </a:rPr>
              <a:t>For example, </a:t>
            </a:r>
            <a:r>
              <a:rPr sz="2800" i="1" spc="-5" dirty="0">
                <a:latin typeface="Calibri"/>
                <a:cs typeface="Calibri"/>
              </a:rPr>
              <a:t>a, b, a </a:t>
            </a:r>
            <a:r>
              <a:rPr sz="2800" spc="-10" dirty="0">
                <a:latin typeface="Calibri"/>
                <a:cs typeface="Calibri"/>
              </a:rPr>
              <a:t>is </a:t>
            </a:r>
            <a:r>
              <a:rPr sz="2800" spc="-5" dirty="0">
                <a:latin typeface="Calibri"/>
                <a:cs typeface="Calibri"/>
              </a:rPr>
              <a:t>a </a:t>
            </a:r>
            <a:r>
              <a:rPr sz="2800" spc="-15" dirty="0">
                <a:latin typeface="Calibri"/>
                <a:cs typeface="Calibri"/>
              </a:rPr>
              <a:t>directed cycle </a:t>
            </a:r>
            <a:r>
              <a:rPr sz="2800" spc="-10" dirty="0">
                <a:latin typeface="Calibri"/>
                <a:cs typeface="Calibri"/>
              </a:rPr>
              <a:t>in the </a:t>
            </a:r>
            <a:r>
              <a:rPr sz="2800" spc="-15" dirty="0">
                <a:latin typeface="Calibri"/>
                <a:cs typeface="Calibri"/>
              </a:rPr>
              <a:t>digraph </a:t>
            </a:r>
            <a:r>
              <a:rPr sz="2800" spc="-620" dirty="0">
                <a:latin typeface="Calibri"/>
                <a:cs typeface="Calibri"/>
              </a:rPr>
              <a:t> </a:t>
            </a:r>
            <a:r>
              <a:rPr sz="2800" spc="-10" dirty="0">
                <a:latin typeface="Calibri"/>
                <a:cs typeface="Calibri"/>
              </a:rPr>
              <a:t>in</a:t>
            </a:r>
            <a:r>
              <a:rPr sz="2800" spc="-5" dirty="0">
                <a:latin typeface="Calibri"/>
                <a:cs typeface="Calibri"/>
              </a:rPr>
              <a:t> </a:t>
            </a:r>
            <a:r>
              <a:rPr sz="2800" spc="-15" dirty="0">
                <a:latin typeface="Calibri"/>
                <a:cs typeface="Calibri"/>
              </a:rPr>
              <a:t>Figure</a:t>
            </a:r>
            <a:r>
              <a:rPr sz="2800" spc="10" dirty="0">
                <a:latin typeface="Calibri"/>
                <a:cs typeface="Calibri"/>
              </a:rPr>
              <a:t> </a:t>
            </a:r>
            <a:r>
              <a:rPr sz="2800" spc="-10" dirty="0">
                <a:latin typeface="Calibri"/>
                <a:cs typeface="Calibri"/>
              </a:rPr>
              <a:t>given</a:t>
            </a:r>
            <a:r>
              <a:rPr sz="2800" spc="-5" dirty="0">
                <a:latin typeface="Calibri"/>
                <a:cs typeface="Calibri"/>
              </a:rPr>
              <a:t> </a:t>
            </a:r>
            <a:r>
              <a:rPr lang="en-US" sz="2800" spc="-5" dirty="0">
                <a:latin typeface="Calibri"/>
                <a:cs typeface="Calibri"/>
              </a:rPr>
              <a:t>below</a:t>
            </a:r>
            <a:r>
              <a:rPr sz="2800" spc="-15" dirty="0">
                <a:latin typeface="Calibri"/>
                <a:cs typeface="Calibri"/>
              </a:rPr>
              <a:t>.</a:t>
            </a:r>
            <a:endParaRPr sz="2800" dirty="0">
              <a:latin typeface="Calibri"/>
              <a:cs typeface="Calibri"/>
            </a:endParaRPr>
          </a:p>
          <a:p>
            <a:pPr marL="354965" marR="37465" indent="-342900">
              <a:lnSpc>
                <a:spcPct val="100000"/>
              </a:lnSpc>
              <a:spcBef>
                <a:spcPts val="675"/>
              </a:spcBef>
              <a:buFont typeface="Arial"/>
              <a:buChar char="•"/>
              <a:tabLst>
                <a:tab pos="354965" algn="l"/>
                <a:tab pos="355600" algn="l"/>
              </a:tabLst>
            </a:pPr>
            <a:r>
              <a:rPr sz="2800" spc="-40" dirty="0">
                <a:latin typeface="Calibri"/>
                <a:cs typeface="Calibri"/>
              </a:rPr>
              <a:t>Conversely,</a:t>
            </a:r>
            <a:r>
              <a:rPr sz="2800" spc="10" dirty="0">
                <a:latin typeface="Calibri"/>
                <a:cs typeface="Calibri"/>
              </a:rPr>
              <a:t> </a:t>
            </a:r>
            <a:r>
              <a:rPr sz="2800" spc="-10" dirty="0">
                <a:latin typeface="Calibri"/>
                <a:cs typeface="Calibri"/>
              </a:rPr>
              <a:t>if</a:t>
            </a:r>
            <a:r>
              <a:rPr sz="2800" dirty="0">
                <a:latin typeface="Calibri"/>
                <a:cs typeface="Calibri"/>
              </a:rPr>
              <a:t> </a:t>
            </a:r>
            <a:r>
              <a:rPr sz="2800" spc="-5" dirty="0">
                <a:latin typeface="Calibri"/>
                <a:cs typeface="Calibri"/>
              </a:rPr>
              <a:t>a</a:t>
            </a:r>
            <a:r>
              <a:rPr sz="2800" spc="10" dirty="0">
                <a:latin typeface="Calibri"/>
                <a:cs typeface="Calibri"/>
              </a:rPr>
              <a:t> </a:t>
            </a:r>
            <a:r>
              <a:rPr sz="2800" spc="-20" dirty="0">
                <a:latin typeface="Calibri"/>
                <a:cs typeface="Calibri"/>
              </a:rPr>
              <a:t>DFS</a:t>
            </a:r>
            <a:r>
              <a:rPr sz="2800" spc="15" dirty="0">
                <a:latin typeface="Calibri"/>
                <a:cs typeface="Calibri"/>
              </a:rPr>
              <a:t> </a:t>
            </a:r>
            <a:r>
              <a:rPr sz="2800" spc="-30" dirty="0">
                <a:latin typeface="Calibri"/>
                <a:cs typeface="Calibri"/>
              </a:rPr>
              <a:t>forest</a:t>
            </a:r>
            <a:r>
              <a:rPr sz="2800" spc="15" dirty="0">
                <a:latin typeface="Calibri"/>
                <a:cs typeface="Calibri"/>
              </a:rPr>
              <a:t> </a:t>
            </a:r>
            <a:r>
              <a:rPr sz="2800" spc="-5" dirty="0">
                <a:latin typeface="Calibri"/>
                <a:cs typeface="Calibri"/>
              </a:rPr>
              <a:t>of</a:t>
            </a:r>
            <a:r>
              <a:rPr sz="2800" dirty="0">
                <a:latin typeface="Calibri"/>
                <a:cs typeface="Calibri"/>
              </a:rPr>
              <a:t> </a:t>
            </a:r>
            <a:r>
              <a:rPr sz="2800" spc="-5" dirty="0">
                <a:latin typeface="Calibri"/>
                <a:cs typeface="Calibri"/>
              </a:rPr>
              <a:t>a </a:t>
            </a:r>
            <a:r>
              <a:rPr sz="2800" spc="-15" dirty="0">
                <a:latin typeface="Calibri"/>
                <a:cs typeface="Calibri"/>
              </a:rPr>
              <a:t>digraph</a:t>
            </a:r>
            <a:r>
              <a:rPr sz="2800" spc="35" dirty="0">
                <a:latin typeface="Calibri"/>
                <a:cs typeface="Calibri"/>
              </a:rPr>
              <a:t> </a:t>
            </a:r>
            <a:r>
              <a:rPr sz="2800" spc="-5" dirty="0">
                <a:latin typeface="Calibri"/>
                <a:cs typeface="Calibri"/>
              </a:rPr>
              <a:t>has</a:t>
            </a:r>
            <a:r>
              <a:rPr sz="2800" spc="10" dirty="0">
                <a:latin typeface="Calibri"/>
                <a:cs typeface="Calibri"/>
              </a:rPr>
              <a:t> </a:t>
            </a:r>
            <a:r>
              <a:rPr sz="2800" spc="-5" dirty="0">
                <a:latin typeface="Calibri"/>
                <a:cs typeface="Calibri"/>
              </a:rPr>
              <a:t>no</a:t>
            </a:r>
            <a:r>
              <a:rPr sz="2800" spc="15" dirty="0">
                <a:latin typeface="Calibri"/>
                <a:cs typeface="Calibri"/>
              </a:rPr>
              <a:t> </a:t>
            </a:r>
            <a:r>
              <a:rPr sz="2800" spc="-5" dirty="0">
                <a:latin typeface="Calibri"/>
                <a:cs typeface="Calibri"/>
              </a:rPr>
              <a:t>back </a:t>
            </a:r>
            <a:r>
              <a:rPr sz="2800" dirty="0">
                <a:latin typeface="Calibri"/>
                <a:cs typeface="Calibri"/>
              </a:rPr>
              <a:t> </a:t>
            </a:r>
            <a:r>
              <a:rPr sz="2800" spc="-10" dirty="0">
                <a:latin typeface="Calibri"/>
                <a:cs typeface="Calibri"/>
              </a:rPr>
              <a:t>edges,</a:t>
            </a:r>
            <a:r>
              <a:rPr sz="2800" spc="-5" dirty="0">
                <a:latin typeface="Calibri"/>
                <a:cs typeface="Calibri"/>
              </a:rPr>
              <a:t> </a:t>
            </a:r>
            <a:r>
              <a:rPr sz="2800" spc="-10" dirty="0">
                <a:latin typeface="Calibri"/>
                <a:cs typeface="Calibri"/>
              </a:rPr>
              <a:t>the</a:t>
            </a:r>
            <a:r>
              <a:rPr sz="2800" spc="10" dirty="0">
                <a:latin typeface="Calibri"/>
                <a:cs typeface="Calibri"/>
              </a:rPr>
              <a:t> </a:t>
            </a:r>
            <a:r>
              <a:rPr sz="2800" spc="-15" dirty="0">
                <a:latin typeface="Calibri"/>
                <a:cs typeface="Calibri"/>
              </a:rPr>
              <a:t>digraph</a:t>
            </a:r>
            <a:r>
              <a:rPr sz="2800" spc="20" dirty="0">
                <a:latin typeface="Calibri"/>
                <a:cs typeface="Calibri"/>
              </a:rPr>
              <a:t> </a:t>
            </a:r>
            <a:r>
              <a:rPr sz="2800" spc="-10" dirty="0">
                <a:latin typeface="Calibri"/>
                <a:cs typeface="Calibri"/>
              </a:rPr>
              <a:t>is</a:t>
            </a:r>
            <a:r>
              <a:rPr sz="2800" spc="15" dirty="0">
                <a:latin typeface="Calibri"/>
                <a:cs typeface="Calibri"/>
              </a:rPr>
              <a:t> </a:t>
            </a:r>
            <a:r>
              <a:rPr sz="2800" spc="-5" dirty="0">
                <a:latin typeface="Calibri"/>
                <a:cs typeface="Calibri"/>
              </a:rPr>
              <a:t>a</a:t>
            </a:r>
            <a:r>
              <a:rPr sz="2800" spc="-10" dirty="0">
                <a:latin typeface="Calibri"/>
                <a:cs typeface="Calibri"/>
              </a:rPr>
              <a:t> </a:t>
            </a:r>
            <a:r>
              <a:rPr sz="2800" b="1" i="1" spc="-5" dirty="0" err="1">
                <a:latin typeface="Calibri"/>
                <a:cs typeface="Calibri"/>
              </a:rPr>
              <a:t>dag</a:t>
            </a:r>
            <a:r>
              <a:rPr lang="en-US" sz="2800" b="1" i="1" spc="-5" dirty="0">
                <a:latin typeface="Calibri"/>
                <a:cs typeface="Calibri"/>
              </a:rPr>
              <a:t> - </a:t>
            </a:r>
            <a:r>
              <a:rPr sz="2800" b="1" i="1" spc="-10" dirty="0">
                <a:solidFill>
                  <a:srgbClr val="C00000"/>
                </a:solidFill>
                <a:latin typeface="Calibri"/>
                <a:cs typeface="Calibri"/>
              </a:rPr>
              <a:t>directed </a:t>
            </a:r>
            <a:r>
              <a:rPr sz="2800" b="1" i="1" spc="-620" dirty="0">
                <a:solidFill>
                  <a:srgbClr val="C00000"/>
                </a:solidFill>
                <a:latin typeface="Calibri"/>
                <a:cs typeface="Calibri"/>
              </a:rPr>
              <a:t> </a:t>
            </a:r>
            <a:r>
              <a:rPr sz="2800" b="1" i="1" spc="-5" dirty="0">
                <a:solidFill>
                  <a:srgbClr val="C00000"/>
                </a:solidFill>
                <a:latin typeface="Calibri"/>
                <a:cs typeface="Calibri"/>
              </a:rPr>
              <a:t>acyclic</a:t>
            </a:r>
            <a:r>
              <a:rPr sz="2800" b="1" i="1" spc="-25" dirty="0">
                <a:solidFill>
                  <a:srgbClr val="C00000"/>
                </a:solidFill>
                <a:latin typeface="Calibri"/>
                <a:cs typeface="Calibri"/>
              </a:rPr>
              <a:t> </a:t>
            </a:r>
            <a:r>
              <a:rPr sz="2800" b="1" i="1" spc="-5" dirty="0">
                <a:solidFill>
                  <a:srgbClr val="C00000"/>
                </a:solidFill>
                <a:latin typeface="Calibri"/>
                <a:cs typeface="Calibri"/>
              </a:rPr>
              <a:t>graph</a:t>
            </a:r>
            <a:r>
              <a:rPr sz="2800" spc="-5" dirty="0">
                <a:solidFill>
                  <a:srgbClr val="C00000"/>
                </a:solidFill>
                <a:latin typeface="Calibri"/>
                <a:cs typeface="Calibri"/>
              </a:rPr>
              <a:t>.</a:t>
            </a:r>
            <a:endParaRPr sz="2800" dirty="0">
              <a:latin typeface="Calibri"/>
              <a:cs typeface="Calibri"/>
            </a:endParaRPr>
          </a:p>
        </p:txBody>
      </p:sp>
      <p:pic>
        <p:nvPicPr>
          <p:cNvPr id="7" name="Picture 6">
            <a:extLst>
              <a:ext uri="{FF2B5EF4-FFF2-40B4-BE49-F238E27FC236}">
                <a16:creationId xmlns:a16="http://schemas.microsoft.com/office/drawing/2014/main" id="{8AF5DA1A-ED46-0014-00E1-4A185042A113}"/>
              </a:ext>
            </a:extLst>
          </p:cNvPr>
          <p:cNvPicPr>
            <a:picLocks noChangeAspect="1"/>
          </p:cNvPicPr>
          <p:nvPr/>
        </p:nvPicPr>
        <p:blipFill>
          <a:blip r:embed="rId2"/>
          <a:stretch>
            <a:fillRect/>
          </a:stretch>
        </p:blipFill>
        <p:spPr>
          <a:xfrm>
            <a:off x="5651500" y="4997450"/>
            <a:ext cx="1828800" cy="255905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313CF-B5CA-2C15-DD3E-1AAA5430B016}"/>
              </a:ext>
            </a:extLst>
          </p:cNvPr>
          <p:cNvSpPr>
            <a:spLocks noGrp="1"/>
          </p:cNvSpPr>
          <p:nvPr>
            <p:ph type="title"/>
          </p:nvPr>
        </p:nvSpPr>
        <p:spPr>
          <a:xfrm>
            <a:off x="3709357" y="349250"/>
            <a:ext cx="3274683" cy="492443"/>
          </a:xfrm>
        </p:spPr>
        <p:txBody>
          <a:bodyPr/>
          <a:lstStyle/>
          <a:p>
            <a:r>
              <a:rPr lang="en-US" dirty="0"/>
              <a:t>Topological Sorting</a:t>
            </a:r>
            <a:endParaRPr lang="en-IN" dirty="0"/>
          </a:p>
        </p:txBody>
      </p:sp>
      <p:sp>
        <p:nvSpPr>
          <p:cNvPr id="3" name="Text Placeholder 2">
            <a:extLst>
              <a:ext uri="{FF2B5EF4-FFF2-40B4-BE49-F238E27FC236}">
                <a16:creationId xmlns:a16="http://schemas.microsoft.com/office/drawing/2014/main" id="{0615F627-00FC-54D1-72A8-49E513B6100C}"/>
              </a:ext>
            </a:extLst>
          </p:cNvPr>
          <p:cNvSpPr>
            <a:spLocks noGrp="1"/>
          </p:cNvSpPr>
          <p:nvPr>
            <p:ph type="body" idx="1"/>
          </p:nvPr>
        </p:nvSpPr>
        <p:spPr>
          <a:xfrm>
            <a:off x="1308100" y="1187450"/>
            <a:ext cx="8266454" cy="6093976"/>
          </a:xfrm>
        </p:spPr>
        <p:txBody>
          <a:bodyPr/>
          <a:lstStyle/>
          <a:p>
            <a:pPr algn="just"/>
            <a:r>
              <a:rPr lang="en-US" dirty="0"/>
              <a:t>In directed graphs, there are various applications involving prerequisite-restricted tasks. </a:t>
            </a:r>
          </a:p>
          <a:p>
            <a:pPr algn="just"/>
            <a:endParaRPr lang="en-US" sz="1200" dirty="0"/>
          </a:p>
          <a:p>
            <a:pPr algn="just"/>
            <a:r>
              <a:rPr lang="en-US" dirty="0"/>
              <a:t>The question is whether we can list the vertices of the directed graph in such an order that for every edge in the graph, the vertex where the edge starts is listed before the vertex where the edge ends. This problem is called </a:t>
            </a:r>
            <a:r>
              <a:rPr lang="en-US" dirty="0">
                <a:solidFill>
                  <a:srgbClr val="C00000"/>
                </a:solidFill>
              </a:rPr>
              <a:t>topological sorting</a:t>
            </a:r>
            <a:r>
              <a:rPr lang="en-US" dirty="0"/>
              <a:t>. </a:t>
            </a:r>
          </a:p>
          <a:p>
            <a:pPr algn="just"/>
            <a:endParaRPr lang="en-US" sz="1400" dirty="0"/>
          </a:p>
          <a:p>
            <a:pPr algn="just"/>
            <a:r>
              <a:rPr lang="en-US" b="1" dirty="0">
                <a:solidFill>
                  <a:srgbClr val="C00000"/>
                </a:solidFill>
              </a:rPr>
              <a:t>Topological Sorting </a:t>
            </a:r>
            <a:r>
              <a:rPr lang="en-US" dirty="0"/>
              <a:t>of DAG is a linear ordering of vertices such that for every directed edge from vertex ‘u’ to vertex ‘v’, vertex ‘u’ comes before ‘v’ in the ordering. </a:t>
            </a:r>
          </a:p>
          <a:p>
            <a:pPr algn="just"/>
            <a:endParaRPr lang="en-US" sz="1200" dirty="0"/>
          </a:p>
          <a:p>
            <a:pPr algn="just"/>
            <a:r>
              <a:rPr lang="en-US" dirty="0"/>
              <a:t>Topological Sorting for a graph is not possible if the graph is not a DAG.</a:t>
            </a:r>
          </a:p>
          <a:p>
            <a:pPr algn="just"/>
            <a:endParaRPr lang="en-US" sz="1400" dirty="0"/>
          </a:p>
          <a:p>
            <a:pPr algn="just"/>
            <a:r>
              <a:rPr lang="en-US" dirty="0"/>
              <a:t>It is useful in scheduling problems where tasks depend on the completion of other tasks. </a:t>
            </a:r>
          </a:p>
          <a:p>
            <a:pPr algn="just"/>
            <a:endParaRPr lang="en-US" sz="1400" dirty="0"/>
          </a:p>
          <a:p>
            <a:pPr algn="just"/>
            <a:r>
              <a:rPr lang="en-US" b="1" dirty="0">
                <a:solidFill>
                  <a:srgbClr val="C00000"/>
                </a:solidFill>
              </a:rPr>
              <a:t>Applications: </a:t>
            </a:r>
            <a:r>
              <a:rPr lang="en-US" dirty="0"/>
              <a:t>Project scheduling, dependency resolution, task scheduling, deadlock detection, course scheduling, event management etc., </a:t>
            </a:r>
            <a:endParaRPr lang="en-IN" dirty="0"/>
          </a:p>
        </p:txBody>
      </p:sp>
    </p:spTree>
    <p:extLst>
      <p:ext uri="{BB962C8B-B14F-4D97-AF65-F5344CB8AC3E}">
        <p14:creationId xmlns:p14="http://schemas.microsoft.com/office/powerpoint/2010/main" val="4940846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75207"/>
            <a:ext cx="2652395" cy="513715"/>
          </a:xfrm>
          <a:prstGeom prst="rect">
            <a:avLst/>
          </a:prstGeom>
        </p:spPr>
        <p:txBody>
          <a:bodyPr vert="horz" wrap="square" lIns="0" tIns="12700" rIns="0" bIns="0" rtlCol="0">
            <a:spAutoFit/>
          </a:bodyPr>
          <a:lstStyle/>
          <a:p>
            <a:pPr marL="12700">
              <a:lnSpc>
                <a:spcPct val="100000"/>
              </a:lnSpc>
              <a:spcBef>
                <a:spcPts val="100"/>
              </a:spcBef>
            </a:pPr>
            <a:r>
              <a:rPr spc="-30" dirty="0"/>
              <a:t>Topological</a:t>
            </a:r>
            <a:r>
              <a:rPr spc="-80" dirty="0"/>
              <a:t> </a:t>
            </a:r>
            <a:r>
              <a:rPr dirty="0"/>
              <a:t>Sort</a:t>
            </a:r>
          </a:p>
        </p:txBody>
      </p:sp>
      <p:sp>
        <p:nvSpPr>
          <p:cNvPr id="3" name="object 3"/>
          <p:cNvSpPr txBox="1"/>
          <p:nvPr/>
        </p:nvSpPr>
        <p:spPr>
          <a:xfrm>
            <a:off x="1310017" y="1806955"/>
            <a:ext cx="7583805" cy="3917950"/>
          </a:xfrm>
          <a:prstGeom prst="rect">
            <a:avLst/>
          </a:prstGeom>
        </p:spPr>
        <p:txBody>
          <a:bodyPr vert="horz" wrap="square" lIns="0" tIns="12065" rIns="0" bIns="0" rtlCol="0">
            <a:spAutoFit/>
          </a:bodyPr>
          <a:lstStyle/>
          <a:p>
            <a:pPr marL="354965" marR="38100" indent="-342900">
              <a:lnSpc>
                <a:spcPct val="100000"/>
              </a:lnSpc>
              <a:spcBef>
                <a:spcPts val="95"/>
              </a:spcBef>
              <a:buFont typeface="Arial"/>
              <a:buChar char="•"/>
              <a:tabLst>
                <a:tab pos="354965" algn="l"/>
                <a:tab pos="355600" algn="l"/>
              </a:tabLst>
            </a:pPr>
            <a:r>
              <a:rPr sz="2800" spc="-20" dirty="0">
                <a:latin typeface="Calibri"/>
                <a:cs typeface="Calibri"/>
              </a:rPr>
              <a:t>For</a:t>
            </a:r>
            <a:r>
              <a:rPr sz="2800" spc="-15" dirty="0">
                <a:latin typeface="Calibri"/>
                <a:cs typeface="Calibri"/>
              </a:rPr>
              <a:t> </a:t>
            </a:r>
            <a:r>
              <a:rPr sz="2800" spc="-10" dirty="0">
                <a:latin typeface="Calibri"/>
                <a:cs typeface="Calibri"/>
              </a:rPr>
              <a:t>topological</a:t>
            </a:r>
            <a:r>
              <a:rPr sz="2800" dirty="0">
                <a:latin typeface="Calibri"/>
                <a:cs typeface="Calibri"/>
              </a:rPr>
              <a:t> </a:t>
            </a:r>
            <a:r>
              <a:rPr sz="2800" spc="-10" dirty="0">
                <a:latin typeface="Calibri"/>
                <a:cs typeface="Calibri"/>
              </a:rPr>
              <a:t>sorting</a:t>
            </a:r>
            <a:r>
              <a:rPr sz="2800" spc="30" dirty="0">
                <a:latin typeface="Calibri"/>
                <a:cs typeface="Calibri"/>
              </a:rPr>
              <a:t> </a:t>
            </a:r>
            <a:r>
              <a:rPr sz="2800" spc="-15" dirty="0">
                <a:latin typeface="Calibri"/>
                <a:cs typeface="Calibri"/>
              </a:rPr>
              <a:t>to</a:t>
            </a:r>
            <a:r>
              <a:rPr sz="2800" spc="5" dirty="0">
                <a:latin typeface="Calibri"/>
                <a:cs typeface="Calibri"/>
              </a:rPr>
              <a:t> </a:t>
            </a:r>
            <a:r>
              <a:rPr sz="2800" spc="-5" dirty="0">
                <a:latin typeface="Calibri"/>
                <a:cs typeface="Calibri"/>
              </a:rPr>
              <a:t>be</a:t>
            </a:r>
            <a:r>
              <a:rPr sz="2800" spc="5" dirty="0">
                <a:latin typeface="Calibri"/>
                <a:cs typeface="Calibri"/>
              </a:rPr>
              <a:t> </a:t>
            </a:r>
            <a:r>
              <a:rPr sz="2800" spc="-10" dirty="0">
                <a:latin typeface="Calibri"/>
                <a:cs typeface="Calibri"/>
              </a:rPr>
              <a:t>possible,</a:t>
            </a:r>
            <a:r>
              <a:rPr sz="2800" spc="50" dirty="0">
                <a:latin typeface="Calibri"/>
                <a:cs typeface="Calibri"/>
              </a:rPr>
              <a:t> </a:t>
            </a:r>
            <a:r>
              <a:rPr sz="2800" spc="-5" dirty="0">
                <a:latin typeface="Calibri"/>
                <a:cs typeface="Calibri"/>
              </a:rPr>
              <a:t>a </a:t>
            </a:r>
            <a:r>
              <a:rPr sz="2800" spc="-15" dirty="0">
                <a:latin typeface="Calibri"/>
                <a:cs typeface="Calibri"/>
              </a:rPr>
              <a:t>digraph</a:t>
            </a:r>
            <a:r>
              <a:rPr sz="2800" spc="35" dirty="0">
                <a:latin typeface="Calibri"/>
                <a:cs typeface="Calibri"/>
              </a:rPr>
              <a:t> </a:t>
            </a:r>
            <a:r>
              <a:rPr sz="2800" spc="-10" dirty="0">
                <a:latin typeface="Calibri"/>
                <a:cs typeface="Calibri"/>
              </a:rPr>
              <a:t>in </a:t>
            </a:r>
            <a:r>
              <a:rPr sz="2800" spc="-620" dirty="0">
                <a:latin typeface="Calibri"/>
                <a:cs typeface="Calibri"/>
              </a:rPr>
              <a:t> </a:t>
            </a:r>
            <a:r>
              <a:rPr sz="2800" spc="-10" dirty="0">
                <a:latin typeface="Calibri"/>
                <a:cs typeface="Calibri"/>
              </a:rPr>
              <a:t>question</a:t>
            </a:r>
            <a:r>
              <a:rPr sz="2800" spc="30" dirty="0">
                <a:latin typeface="Calibri"/>
                <a:cs typeface="Calibri"/>
              </a:rPr>
              <a:t> </a:t>
            </a:r>
            <a:r>
              <a:rPr sz="2800" spc="-15" dirty="0">
                <a:latin typeface="Calibri"/>
                <a:cs typeface="Calibri"/>
              </a:rPr>
              <a:t>must</a:t>
            </a:r>
            <a:r>
              <a:rPr sz="2800" spc="20" dirty="0">
                <a:latin typeface="Calibri"/>
                <a:cs typeface="Calibri"/>
              </a:rPr>
              <a:t> </a:t>
            </a:r>
            <a:r>
              <a:rPr sz="2800" spc="-5" dirty="0">
                <a:latin typeface="Calibri"/>
                <a:cs typeface="Calibri"/>
              </a:rPr>
              <a:t>be</a:t>
            </a:r>
            <a:r>
              <a:rPr sz="2800" spc="10" dirty="0">
                <a:latin typeface="Calibri"/>
                <a:cs typeface="Calibri"/>
              </a:rPr>
              <a:t> </a:t>
            </a:r>
            <a:r>
              <a:rPr sz="2800" spc="-5" dirty="0">
                <a:latin typeface="Calibri"/>
                <a:cs typeface="Calibri"/>
              </a:rPr>
              <a:t>a</a:t>
            </a:r>
            <a:r>
              <a:rPr sz="2800" spc="5" dirty="0">
                <a:latin typeface="Calibri"/>
                <a:cs typeface="Calibri"/>
              </a:rPr>
              <a:t> </a:t>
            </a:r>
            <a:r>
              <a:rPr sz="2800" spc="-20" dirty="0">
                <a:solidFill>
                  <a:srgbClr val="C00000"/>
                </a:solidFill>
                <a:latin typeface="Calibri"/>
                <a:cs typeface="Calibri"/>
              </a:rPr>
              <a:t>DAG</a:t>
            </a:r>
            <a:r>
              <a:rPr sz="2800" spc="-20" dirty="0">
                <a:latin typeface="Calibri"/>
                <a:cs typeface="Calibri"/>
              </a:rPr>
              <a:t>.</a:t>
            </a:r>
            <a:endParaRPr sz="2800" dirty="0">
              <a:latin typeface="Calibri"/>
              <a:cs typeface="Calibri"/>
            </a:endParaRPr>
          </a:p>
          <a:p>
            <a:pPr marL="354965" marR="5080" indent="-342900">
              <a:lnSpc>
                <a:spcPct val="100000"/>
              </a:lnSpc>
              <a:spcBef>
                <a:spcPts val="670"/>
              </a:spcBef>
              <a:buFont typeface="Arial"/>
              <a:buChar char="•"/>
              <a:tabLst>
                <a:tab pos="354965" algn="l"/>
                <a:tab pos="355600" algn="l"/>
              </a:tabLst>
            </a:pPr>
            <a:r>
              <a:rPr sz="2800" spc="-10" dirty="0">
                <a:latin typeface="Calibri"/>
                <a:cs typeface="Calibri"/>
              </a:rPr>
              <a:t>There</a:t>
            </a:r>
            <a:r>
              <a:rPr sz="2800" spc="-20" dirty="0">
                <a:latin typeface="Calibri"/>
                <a:cs typeface="Calibri"/>
              </a:rPr>
              <a:t> are</a:t>
            </a:r>
            <a:r>
              <a:rPr sz="2800" spc="-15" dirty="0">
                <a:latin typeface="Calibri"/>
                <a:cs typeface="Calibri"/>
              </a:rPr>
              <a:t> two</a:t>
            </a:r>
            <a:r>
              <a:rPr sz="2800" dirty="0">
                <a:latin typeface="Calibri"/>
                <a:cs typeface="Calibri"/>
              </a:rPr>
              <a:t> </a:t>
            </a:r>
            <a:r>
              <a:rPr sz="2800" spc="-15" dirty="0">
                <a:latin typeface="Calibri"/>
                <a:cs typeface="Calibri"/>
              </a:rPr>
              <a:t>efficient</a:t>
            </a:r>
            <a:r>
              <a:rPr sz="2800" dirty="0">
                <a:latin typeface="Calibri"/>
                <a:cs typeface="Calibri"/>
              </a:rPr>
              <a:t> </a:t>
            </a:r>
            <a:r>
              <a:rPr sz="2800" spc="-10" dirty="0">
                <a:latin typeface="Calibri"/>
                <a:cs typeface="Calibri"/>
              </a:rPr>
              <a:t>algorithms</a:t>
            </a:r>
            <a:r>
              <a:rPr sz="2800" spc="20" dirty="0">
                <a:latin typeface="Calibri"/>
                <a:cs typeface="Calibri"/>
              </a:rPr>
              <a:t> </a:t>
            </a:r>
            <a:r>
              <a:rPr sz="2800" spc="-10" dirty="0">
                <a:latin typeface="Calibri"/>
                <a:cs typeface="Calibri"/>
              </a:rPr>
              <a:t>that</a:t>
            </a:r>
            <a:r>
              <a:rPr sz="2800" dirty="0">
                <a:latin typeface="Calibri"/>
                <a:cs typeface="Calibri"/>
              </a:rPr>
              <a:t> </a:t>
            </a:r>
            <a:r>
              <a:rPr sz="2800" spc="-5" dirty="0">
                <a:latin typeface="Calibri"/>
                <a:cs typeface="Calibri"/>
              </a:rPr>
              <a:t>both</a:t>
            </a:r>
            <a:r>
              <a:rPr sz="2800" spc="20" dirty="0">
                <a:latin typeface="Calibri"/>
                <a:cs typeface="Calibri"/>
              </a:rPr>
              <a:t> </a:t>
            </a:r>
            <a:r>
              <a:rPr sz="2800" spc="-10" dirty="0">
                <a:solidFill>
                  <a:srgbClr val="C00000"/>
                </a:solidFill>
                <a:latin typeface="Calibri"/>
                <a:cs typeface="Calibri"/>
              </a:rPr>
              <a:t>verify </a:t>
            </a:r>
            <a:r>
              <a:rPr sz="2800" spc="-615" dirty="0">
                <a:solidFill>
                  <a:srgbClr val="C00000"/>
                </a:solidFill>
                <a:latin typeface="Calibri"/>
                <a:cs typeface="Calibri"/>
              </a:rPr>
              <a:t> </a:t>
            </a:r>
            <a:r>
              <a:rPr sz="2800" spc="-10" dirty="0">
                <a:latin typeface="Calibri"/>
                <a:cs typeface="Calibri"/>
              </a:rPr>
              <a:t>whether</a:t>
            </a:r>
            <a:r>
              <a:rPr sz="2800" spc="-5" dirty="0">
                <a:latin typeface="Calibri"/>
                <a:cs typeface="Calibri"/>
              </a:rPr>
              <a:t> a</a:t>
            </a:r>
            <a:r>
              <a:rPr sz="2800" spc="10" dirty="0">
                <a:latin typeface="Calibri"/>
                <a:cs typeface="Calibri"/>
              </a:rPr>
              <a:t> </a:t>
            </a:r>
            <a:r>
              <a:rPr sz="2800" spc="-15" dirty="0">
                <a:latin typeface="Calibri"/>
                <a:cs typeface="Calibri"/>
              </a:rPr>
              <a:t>digraph</a:t>
            </a:r>
            <a:r>
              <a:rPr sz="2800" spc="25" dirty="0">
                <a:latin typeface="Calibri"/>
                <a:cs typeface="Calibri"/>
              </a:rPr>
              <a:t> </a:t>
            </a:r>
            <a:r>
              <a:rPr sz="2800" spc="-10" dirty="0">
                <a:latin typeface="Calibri"/>
                <a:cs typeface="Calibri"/>
              </a:rPr>
              <a:t>is</a:t>
            </a:r>
            <a:r>
              <a:rPr sz="2800" spc="10" dirty="0">
                <a:latin typeface="Calibri"/>
                <a:cs typeface="Calibri"/>
              </a:rPr>
              <a:t> </a:t>
            </a:r>
            <a:r>
              <a:rPr sz="2800" spc="-5" dirty="0">
                <a:latin typeface="Calibri"/>
                <a:cs typeface="Calibri"/>
              </a:rPr>
              <a:t>a dag</a:t>
            </a:r>
            <a:r>
              <a:rPr sz="2800" spc="5" dirty="0">
                <a:latin typeface="Calibri"/>
                <a:cs typeface="Calibri"/>
              </a:rPr>
              <a:t> </a:t>
            </a:r>
            <a:r>
              <a:rPr sz="2800" spc="-5" dirty="0">
                <a:latin typeface="Calibri"/>
                <a:cs typeface="Calibri"/>
              </a:rPr>
              <a:t>and,</a:t>
            </a:r>
            <a:r>
              <a:rPr sz="2800" spc="25" dirty="0">
                <a:latin typeface="Calibri"/>
                <a:cs typeface="Calibri"/>
              </a:rPr>
              <a:t> </a:t>
            </a:r>
            <a:r>
              <a:rPr sz="2800" spc="-10" dirty="0">
                <a:latin typeface="Calibri"/>
                <a:cs typeface="Calibri"/>
              </a:rPr>
              <a:t>if</a:t>
            </a:r>
            <a:r>
              <a:rPr sz="2800" spc="-5" dirty="0">
                <a:latin typeface="Calibri"/>
                <a:cs typeface="Calibri"/>
              </a:rPr>
              <a:t> </a:t>
            </a:r>
            <a:r>
              <a:rPr sz="2800" spc="-10" dirty="0">
                <a:latin typeface="Calibri"/>
                <a:cs typeface="Calibri"/>
              </a:rPr>
              <a:t>it</a:t>
            </a:r>
            <a:r>
              <a:rPr sz="2800" spc="5" dirty="0">
                <a:latin typeface="Calibri"/>
                <a:cs typeface="Calibri"/>
              </a:rPr>
              <a:t> </a:t>
            </a:r>
            <a:r>
              <a:rPr sz="2800" spc="-10" dirty="0">
                <a:latin typeface="Calibri"/>
                <a:cs typeface="Calibri"/>
              </a:rPr>
              <a:t>is,</a:t>
            </a:r>
            <a:r>
              <a:rPr sz="2800" spc="25" dirty="0">
                <a:latin typeface="Calibri"/>
                <a:cs typeface="Calibri"/>
              </a:rPr>
              <a:t> </a:t>
            </a:r>
            <a:r>
              <a:rPr sz="2800" spc="-15" dirty="0">
                <a:solidFill>
                  <a:srgbClr val="C00000"/>
                </a:solidFill>
                <a:latin typeface="Calibri"/>
                <a:cs typeface="Calibri"/>
              </a:rPr>
              <a:t>produce</a:t>
            </a:r>
            <a:r>
              <a:rPr sz="2800" spc="35" dirty="0">
                <a:solidFill>
                  <a:srgbClr val="C00000"/>
                </a:solidFill>
                <a:latin typeface="Calibri"/>
                <a:cs typeface="Calibri"/>
              </a:rPr>
              <a:t> </a:t>
            </a:r>
            <a:r>
              <a:rPr sz="2800" spc="-5" dirty="0">
                <a:latin typeface="Calibri"/>
                <a:cs typeface="Calibri"/>
              </a:rPr>
              <a:t>an </a:t>
            </a:r>
            <a:r>
              <a:rPr sz="2800" spc="-615" dirty="0">
                <a:latin typeface="Calibri"/>
                <a:cs typeface="Calibri"/>
              </a:rPr>
              <a:t> </a:t>
            </a:r>
            <a:r>
              <a:rPr sz="2800" spc="-10" dirty="0">
                <a:latin typeface="Calibri"/>
                <a:cs typeface="Calibri"/>
              </a:rPr>
              <a:t>ordering</a:t>
            </a:r>
            <a:r>
              <a:rPr sz="2800" dirty="0">
                <a:latin typeface="Calibri"/>
                <a:cs typeface="Calibri"/>
              </a:rPr>
              <a:t> </a:t>
            </a:r>
            <a:r>
              <a:rPr sz="2800" spc="-5" dirty="0">
                <a:latin typeface="Calibri"/>
                <a:cs typeface="Calibri"/>
              </a:rPr>
              <a:t>of </a:t>
            </a:r>
            <a:r>
              <a:rPr sz="2800" spc="-10" dirty="0">
                <a:latin typeface="Calibri"/>
                <a:cs typeface="Calibri"/>
              </a:rPr>
              <a:t>vertices</a:t>
            </a:r>
            <a:r>
              <a:rPr sz="2800" spc="10" dirty="0">
                <a:latin typeface="Calibri"/>
                <a:cs typeface="Calibri"/>
              </a:rPr>
              <a:t> </a:t>
            </a:r>
            <a:r>
              <a:rPr sz="2800" spc="-10" dirty="0">
                <a:latin typeface="Calibri"/>
                <a:cs typeface="Calibri"/>
              </a:rPr>
              <a:t>that</a:t>
            </a:r>
            <a:r>
              <a:rPr sz="2800" dirty="0">
                <a:latin typeface="Calibri"/>
                <a:cs typeface="Calibri"/>
              </a:rPr>
              <a:t> </a:t>
            </a:r>
            <a:r>
              <a:rPr sz="2800" spc="-10" dirty="0">
                <a:latin typeface="Calibri"/>
                <a:cs typeface="Calibri"/>
              </a:rPr>
              <a:t>solves</a:t>
            </a:r>
            <a:r>
              <a:rPr sz="2800" spc="10" dirty="0">
                <a:latin typeface="Calibri"/>
                <a:cs typeface="Calibri"/>
              </a:rPr>
              <a:t> </a:t>
            </a:r>
            <a:r>
              <a:rPr sz="2800" spc="-10" dirty="0">
                <a:latin typeface="Calibri"/>
                <a:cs typeface="Calibri"/>
              </a:rPr>
              <a:t>the</a:t>
            </a:r>
            <a:r>
              <a:rPr sz="2800" spc="10" dirty="0">
                <a:latin typeface="Calibri"/>
                <a:cs typeface="Calibri"/>
              </a:rPr>
              <a:t> </a:t>
            </a:r>
            <a:r>
              <a:rPr sz="2800" spc="-10" dirty="0">
                <a:latin typeface="Calibri"/>
                <a:cs typeface="Calibri"/>
              </a:rPr>
              <a:t>topological </a:t>
            </a:r>
            <a:r>
              <a:rPr sz="2800" spc="-5" dirty="0">
                <a:latin typeface="Calibri"/>
                <a:cs typeface="Calibri"/>
              </a:rPr>
              <a:t> </a:t>
            </a:r>
            <a:r>
              <a:rPr sz="2800" spc="-10" dirty="0">
                <a:latin typeface="Calibri"/>
                <a:cs typeface="Calibri"/>
              </a:rPr>
              <a:t>sorting</a:t>
            </a:r>
            <a:r>
              <a:rPr sz="2800" dirty="0">
                <a:latin typeface="Calibri"/>
                <a:cs typeface="Calibri"/>
              </a:rPr>
              <a:t> </a:t>
            </a:r>
            <a:r>
              <a:rPr sz="2800" spc="-15" dirty="0">
                <a:latin typeface="Calibri"/>
                <a:cs typeface="Calibri"/>
              </a:rPr>
              <a:t>problem.</a:t>
            </a:r>
            <a:endParaRPr sz="2800" dirty="0">
              <a:latin typeface="Calibri"/>
              <a:cs typeface="Calibri"/>
            </a:endParaRPr>
          </a:p>
          <a:p>
            <a:pPr marL="756285" lvl="1" indent="-287655">
              <a:lnSpc>
                <a:spcPct val="100000"/>
              </a:lnSpc>
              <a:spcBef>
                <a:spcPts val="605"/>
              </a:spcBef>
              <a:buFont typeface="Arial"/>
              <a:buChar char="–"/>
              <a:tabLst>
                <a:tab pos="756920" algn="l"/>
              </a:tabLst>
            </a:pPr>
            <a:r>
              <a:rPr sz="2400" spc="-5" dirty="0">
                <a:latin typeface="Calibri"/>
                <a:cs typeface="Calibri"/>
              </a:rPr>
              <a:t>The</a:t>
            </a:r>
            <a:r>
              <a:rPr sz="2400" spc="-10" dirty="0">
                <a:latin typeface="Calibri"/>
                <a:cs typeface="Calibri"/>
              </a:rPr>
              <a:t> </a:t>
            </a:r>
            <a:r>
              <a:rPr sz="2400" spc="-15" dirty="0">
                <a:latin typeface="Calibri"/>
                <a:cs typeface="Calibri"/>
              </a:rPr>
              <a:t>first</a:t>
            </a:r>
            <a:r>
              <a:rPr sz="2400" spc="-25" dirty="0">
                <a:latin typeface="Calibri"/>
                <a:cs typeface="Calibri"/>
              </a:rPr>
              <a:t> </a:t>
            </a:r>
            <a:r>
              <a:rPr sz="2400" spc="-5" dirty="0">
                <a:latin typeface="Calibri"/>
                <a:cs typeface="Calibri"/>
              </a:rPr>
              <a:t>one </a:t>
            </a:r>
            <a:r>
              <a:rPr sz="2400" dirty="0">
                <a:latin typeface="Calibri"/>
                <a:cs typeface="Calibri"/>
              </a:rPr>
              <a:t>is</a:t>
            </a:r>
            <a:r>
              <a:rPr sz="2400" spc="-15" dirty="0">
                <a:latin typeface="Calibri"/>
                <a:cs typeface="Calibri"/>
              </a:rPr>
              <a:t> </a:t>
            </a:r>
            <a:r>
              <a:rPr sz="2400" spc="-5" dirty="0">
                <a:latin typeface="Calibri"/>
                <a:cs typeface="Calibri"/>
              </a:rPr>
              <a:t>based</a:t>
            </a:r>
            <a:r>
              <a:rPr sz="2400" spc="-10" dirty="0">
                <a:latin typeface="Calibri"/>
                <a:cs typeface="Calibri"/>
              </a:rPr>
              <a:t> </a:t>
            </a:r>
            <a:r>
              <a:rPr sz="2400" spc="-5" dirty="0">
                <a:latin typeface="Calibri"/>
                <a:cs typeface="Calibri"/>
              </a:rPr>
              <a:t>on</a:t>
            </a:r>
            <a:r>
              <a:rPr sz="2400" spc="-10" dirty="0">
                <a:latin typeface="Calibri"/>
                <a:cs typeface="Calibri"/>
              </a:rPr>
              <a:t> </a:t>
            </a:r>
            <a:r>
              <a:rPr sz="2400" spc="-10" dirty="0">
                <a:solidFill>
                  <a:srgbClr val="C00000"/>
                </a:solidFill>
                <a:latin typeface="Calibri"/>
                <a:cs typeface="Calibri"/>
              </a:rPr>
              <a:t>depth-first</a:t>
            </a:r>
            <a:r>
              <a:rPr sz="2400" spc="-5" dirty="0">
                <a:solidFill>
                  <a:srgbClr val="C00000"/>
                </a:solidFill>
                <a:latin typeface="Calibri"/>
                <a:cs typeface="Calibri"/>
              </a:rPr>
              <a:t> search</a:t>
            </a:r>
            <a:endParaRPr sz="2400" dirty="0">
              <a:latin typeface="Calibri"/>
              <a:cs typeface="Calibri"/>
            </a:endParaRPr>
          </a:p>
          <a:p>
            <a:pPr marL="756285" marR="770255" lvl="1" indent="-287020">
              <a:lnSpc>
                <a:spcPct val="100000"/>
              </a:lnSpc>
              <a:spcBef>
                <a:spcPts val="575"/>
              </a:spcBef>
              <a:buFont typeface="Arial"/>
              <a:buChar char="–"/>
              <a:tabLst>
                <a:tab pos="756920" algn="l"/>
              </a:tabLst>
            </a:pPr>
            <a:r>
              <a:rPr sz="2400" dirty="0">
                <a:latin typeface="Calibri"/>
                <a:cs typeface="Calibri"/>
              </a:rPr>
              <a:t>the </a:t>
            </a:r>
            <a:r>
              <a:rPr sz="2400" spc="-10" dirty="0">
                <a:latin typeface="Calibri"/>
                <a:cs typeface="Calibri"/>
              </a:rPr>
              <a:t>second </a:t>
            </a:r>
            <a:r>
              <a:rPr sz="2400" dirty="0">
                <a:latin typeface="Calibri"/>
                <a:cs typeface="Calibri"/>
              </a:rPr>
              <a:t>is </a:t>
            </a:r>
            <a:r>
              <a:rPr sz="2400" spc="-5" dirty="0">
                <a:latin typeface="Calibri"/>
                <a:cs typeface="Calibri"/>
              </a:rPr>
              <a:t>based on </a:t>
            </a:r>
            <a:r>
              <a:rPr sz="2400" dirty="0">
                <a:latin typeface="Calibri"/>
                <a:cs typeface="Calibri"/>
              </a:rPr>
              <a:t>a </a:t>
            </a:r>
            <a:r>
              <a:rPr sz="2400" spc="-5" dirty="0">
                <a:latin typeface="Calibri"/>
                <a:cs typeface="Calibri"/>
              </a:rPr>
              <a:t>direct </a:t>
            </a:r>
            <a:r>
              <a:rPr sz="2400" spc="-10" dirty="0">
                <a:latin typeface="Calibri"/>
                <a:cs typeface="Calibri"/>
              </a:rPr>
              <a:t>application </a:t>
            </a:r>
            <a:r>
              <a:rPr sz="2400" spc="-5" dirty="0">
                <a:latin typeface="Calibri"/>
                <a:cs typeface="Calibri"/>
              </a:rPr>
              <a:t>of </a:t>
            </a:r>
            <a:r>
              <a:rPr sz="2400" dirty="0">
                <a:latin typeface="Calibri"/>
                <a:cs typeface="Calibri"/>
              </a:rPr>
              <a:t>the </a:t>
            </a:r>
            <a:r>
              <a:rPr sz="2400" spc="-530" dirty="0">
                <a:latin typeface="Calibri"/>
                <a:cs typeface="Calibri"/>
              </a:rPr>
              <a:t> </a:t>
            </a:r>
            <a:r>
              <a:rPr sz="2400" spc="-5" dirty="0">
                <a:solidFill>
                  <a:srgbClr val="FF0000"/>
                </a:solidFill>
                <a:latin typeface="Calibri"/>
                <a:cs typeface="Calibri"/>
              </a:rPr>
              <a:t>d</a:t>
            </a:r>
            <a:r>
              <a:rPr sz="2400" spc="-5" dirty="0">
                <a:solidFill>
                  <a:srgbClr val="C00000"/>
                </a:solidFill>
                <a:latin typeface="Calibri"/>
                <a:cs typeface="Calibri"/>
              </a:rPr>
              <a:t>ecrease-by-one</a:t>
            </a:r>
            <a:r>
              <a:rPr sz="2400" dirty="0">
                <a:solidFill>
                  <a:srgbClr val="C00000"/>
                </a:solidFill>
                <a:latin typeface="Calibri"/>
                <a:cs typeface="Calibri"/>
              </a:rPr>
              <a:t> </a:t>
            </a:r>
            <a:r>
              <a:rPr sz="2400" spc="-5" dirty="0">
                <a:latin typeface="Calibri"/>
                <a:cs typeface="Calibri"/>
              </a:rPr>
              <a:t>technique.</a:t>
            </a:r>
            <a:endParaRPr sz="2400" dirty="0">
              <a:latin typeface="Calibri"/>
              <a:cs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75207"/>
            <a:ext cx="5459730" cy="513715"/>
          </a:xfrm>
          <a:prstGeom prst="rect">
            <a:avLst/>
          </a:prstGeom>
        </p:spPr>
        <p:txBody>
          <a:bodyPr vert="horz" wrap="square" lIns="0" tIns="12700" rIns="0" bIns="0" rtlCol="0">
            <a:spAutoFit/>
          </a:bodyPr>
          <a:lstStyle/>
          <a:p>
            <a:pPr marL="12700">
              <a:lnSpc>
                <a:spcPct val="100000"/>
              </a:lnSpc>
              <a:spcBef>
                <a:spcPts val="100"/>
              </a:spcBef>
            </a:pPr>
            <a:r>
              <a:rPr spc="-30" dirty="0"/>
              <a:t>Topological</a:t>
            </a:r>
            <a:r>
              <a:rPr spc="-20" dirty="0"/>
              <a:t> </a:t>
            </a:r>
            <a:r>
              <a:rPr spc="-5" dirty="0"/>
              <a:t>Sorting</a:t>
            </a:r>
            <a:r>
              <a:rPr spc="15" dirty="0"/>
              <a:t> </a:t>
            </a:r>
            <a:r>
              <a:rPr spc="-5" dirty="0"/>
              <a:t>based </a:t>
            </a:r>
            <a:r>
              <a:rPr dirty="0"/>
              <a:t>on</a:t>
            </a:r>
            <a:r>
              <a:rPr spc="-10" dirty="0"/>
              <a:t> </a:t>
            </a:r>
            <a:r>
              <a:rPr spc="-15" dirty="0"/>
              <a:t>DFS</a:t>
            </a:r>
          </a:p>
        </p:txBody>
      </p:sp>
      <p:sp>
        <p:nvSpPr>
          <p:cNvPr id="3" name="object 3"/>
          <p:cNvSpPr/>
          <p:nvPr/>
        </p:nvSpPr>
        <p:spPr>
          <a:xfrm>
            <a:off x="774073" y="3777996"/>
            <a:ext cx="9144000" cy="3429000"/>
          </a:xfrm>
          <a:custGeom>
            <a:avLst/>
            <a:gdLst/>
            <a:ahLst/>
            <a:cxnLst/>
            <a:rect l="l" t="t" r="r" b="b"/>
            <a:pathLst>
              <a:path w="9144000" h="3429000">
                <a:moveTo>
                  <a:pt x="0" y="0"/>
                </a:moveTo>
                <a:lnTo>
                  <a:pt x="0" y="3428999"/>
                </a:lnTo>
                <a:lnTo>
                  <a:pt x="9143999" y="3428999"/>
                </a:lnTo>
                <a:lnTo>
                  <a:pt x="9143999" y="0"/>
                </a:lnTo>
                <a:lnTo>
                  <a:pt x="0" y="0"/>
                </a:lnTo>
                <a:close/>
              </a:path>
            </a:pathLst>
          </a:custGeom>
          <a:solidFill>
            <a:srgbClr val="FFFFFF"/>
          </a:solidFill>
        </p:spPr>
        <p:txBody>
          <a:bodyPr wrap="square" lIns="0" tIns="0" rIns="0" bIns="0" rtlCol="0"/>
          <a:lstStyle/>
          <a:p>
            <a:endParaRPr/>
          </a:p>
        </p:txBody>
      </p:sp>
      <p:sp>
        <p:nvSpPr>
          <p:cNvPr id="4" name="object 4"/>
          <p:cNvSpPr txBox="1"/>
          <p:nvPr/>
        </p:nvSpPr>
        <p:spPr>
          <a:xfrm>
            <a:off x="1310017" y="1873401"/>
            <a:ext cx="8007984" cy="4028440"/>
          </a:xfrm>
          <a:prstGeom prst="rect">
            <a:avLst/>
          </a:prstGeom>
        </p:spPr>
        <p:txBody>
          <a:bodyPr vert="horz" wrap="square" lIns="0" tIns="97790" rIns="0" bIns="0" rtlCol="0">
            <a:spAutoFit/>
          </a:bodyPr>
          <a:lstStyle/>
          <a:p>
            <a:pPr marL="12700">
              <a:lnSpc>
                <a:spcPct val="100000"/>
              </a:lnSpc>
              <a:spcBef>
                <a:spcPts val="770"/>
              </a:spcBef>
            </a:pPr>
            <a:r>
              <a:rPr sz="2800" b="1" spc="-10" dirty="0">
                <a:latin typeface="Calibri"/>
                <a:cs typeface="Calibri"/>
              </a:rPr>
              <a:t>Method</a:t>
            </a:r>
            <a:endParaRPr sz="2800" dirty="0">
              <a:latin typeface="Calibri"/>
              <a:cs typeface="Calibri"/>
            </a:endParaRPr>
          </a:p>
          <a:p>
            <a:pPr marL="527685" marR="6985" indent="-515620">
              <a:lnSpc>
                <a:spcPct val="100000"/>
              </a:lnSpc>
              <a:spcBef>
                <a:spcPts val="675"/>
              </a:spcBef>
              <a:buAutoNum type="arabicPeriod"/>
              <a:tabLst>
                <a:tab pos="527685" algn="l"/>
                <a:tab pos="528320" algn="l"/>
              </a:tabLst>
            </a:pPr>
            <a:r>
              <a:rPr sz="2800" spc="-25" dirty="0">
                <a:latin typeface="Calibri"/>
                <a:cs typeface="Calibri"/>
              </a:rPr>
              <a:t>Perform</a:t>
            </a:r>
            <a:r>
              <a:rPr sz="2800" spc="10" dirty="0">
                <a:latin typeface="Calibri"/>
                <a:cs typeface="Calibri"/>
              </a:rPr>
              <a:t> </a:t>
            </a:r>
            <a:r>
              <a:rPr sz="2800" spc="-5" dirty="0">
                <a:latin typeface="Calibri"/>
                <a:cs typeface="Calibri"/>
              </a:rPr>
              <a:t>a</a:t>
            </a:r>
            <a:r>
              <a:rPr sz="2800" spc="-10" dirty="0">
                <a:latin typeface="Calibri"/>
                <a:cs typeface="Calibri"/>
              </a:rPr>
              <a:t> </a:t>
            </a:r>
            <a:r>
              <a:rPr sz="2800" spc="-20" dirty="0">
                <a:latin typeface="Calibri"/>
                <a:cs typeface="Calibri"/>
              </a:rPr>
              <a:t>DFS</a:t>
            </a:r>
            <a:r>
              <a:rPr sz="2800" spc="15" dirty="0">
                <a:latin typeface="Calibri"/>
                <a:cs typeface="Calibri"/>
              </a:rPr>
              <a:t> </a:t>
            </a:r>
            <a:r>
              <a:rPr sz="2800" spc="-25" dirty="0">
                <a:latin typeface="Calibri"/>
                <a:cs typeface="Calibri"/>
              </a:rPr>
              <a:t>traversal</a:t>
            </a:r>
            <a:r>
              <a:rPr sz="2800" spc="5" dirty="0">
                <a:latin typeface="Calibri"/>
                <a:cs typeface="Calibri"/>
              </a:rPr>
              <a:t> </a:t>
            </a:r>
            <a:r>
              <a:rPr sz="2800" spc="-5" dirty="0">
                <a:latin typeface="Calibri"/>
                <a:cs typeface="Calibri"/>
              </a:rPr>
              <a:t>and</a:t>
            </a:r>
            <a:r>
              <a:rPr sz="2800" spc="5" dirty="0">
                <a:latin typeface="Calibri"/>
                <a:cs typeface="Calibri"/>
              </a:rPr>
              <a:t> </a:t>
            </a:r>
            <a:r>
              <a:rPr sz="2800" spc="-10" dirty="0">
                <a:latin typeface="Calibri"/>
                <a:cs typeface="Calibri"/>
              </a:rPr>
              <a:t>note</a:t>
            </a:r>
            <a:r>
              <a:rPr sz="2800" spc="5" dirty="0">
                <a:latin typeface="Calibri"/>
                <a:cs typeface="Calibri"/>
              </a:rPr>
              <a:t> </a:t>
            </a:r>
            <a:r>
              <a:rPr sz="2800" spc="-10" dirty="0">
                <a:latin typeface="Calibri"/>
                <a:cs typeface="Calibri"/>
              </a:rPr>
              <a:t>the</a:t>
            </a:r>
            <a:r>
              <a:rPr sz="2800" spc="10" dirty="0">
                <a:latin typeface="Calibri"/>
                <a:cs typeface="Calibri"/>
              </a:rPr>
              <a:t> </a:t>
            </a:r>
            <a:r>
              <a:rPr sz="2800" spc="-15" dirty="0">
                <a:solidFill>
                  <a:srgbClr val="C00000"/>
                </a:solidFill>
                <a:latin typeface="Calibri"/>
                <a:cs typeface="Calibri"/>
              </a:rPr>
              <a:t>order</a:t>
            </a:r>
            <a:r>
              <a:rPr sz="2800" spc="10" dirty="0">
                <a:solidFill>
                  <a:srgbClr val="C00000"/>
                </a:solidFill>
                <a:latin typeface="Calibri"/>
                <a:cs typeface="Calibri"/>
              </a:rPr>
              <a:t> </a:t>
            </a:r>
            <a:r>
              <a:rPr sz="2800" spc="-10" dirty="0">
                <a:solidFill>
                  <a:srgbClr val="C00000"/>
                </a:solidFill>
                <a:latin typeface="Calibri"/>
                <a:cs typeface="Calibri"/>
              </a:rPr>
              <a:t>in</a:t>
            </a:r>
            <a:r>
              <a:rPr sz="2800" spc="10" dirty="0">
                <a:solidFill>
                  <a:srgbClr val="C00000"/>
                </a:solidFill>
                <a:latin typeface="Calibri"/>
                <a:cs typeface="Calibri"/>
              </a:rPr>
              <a:t> </a:t>
            </a:r>
            <a:r>
              <a:rPr sz="2800" spc="-5" dirty="0">
                <a:solidFill>
                  <a:srgbClr val="C00000"/>
                </a:solidFill>
                <a:latin typeface="Calibri"/>
                <a:cs typeface="Calibri"/>
              </a:rPr>
              <a:t>which </a:t>
            </a:r>
            <a:r>
              <a:rPr sz="2800" spc="-620" dirty="0">
                <a:solidFill>
                  <a:srgbClr val="C00000"/>
                </a:solidFill>
                <a:latin typeface="Calibri"/>
                <a:cs typeface="Calibri"/>
              </a:rPr>
              <a:t> </a:t>
            </a:r>
            <a:r>
              <a:rPr sz="2800" spc="-10" dirty="0">
                <a:solidFill>
                  <a:srgbClr val="C00000"/>
                </a:solidFill>
                <a:latin typeface="Calibri"/>
                <a:cs typeface="Calibri"/>
              </a:rPr>
              <a:t>vertices</a:t>
            </a:r>
            <a:r>
              <a:rPr sz="2800" spc="-15" dirty="0">
                <a:solidFill>
                  <a:srgbClr val="C00000"/>
                </a:solidFill>
                <a:latin typeface="Calibri"/>
                <a:cs typeface="Calibri"/>
              </a:rPr>
              <a:t> </a:t>
            </a:r>
            <a:r>
              <a:rPr sz="2800" spc="-10" dirty="0">
                <a:solidFill>
                  <a:srgbClr val="C00000"/>
                </a:solidFill>
                <a:latin typeface="Calibri"/>
                <a:cs typeface="Calibri"/>
              </a:rPr>
              <a:t>become</a:t>
            </a:r>
            <a:r>
              <a:rPr sz="2800" spc="10" dirty="0">
                <a:solidFill>
                  <a:srgbClr val="C00000"/>
                </a:solidFill>
                <a:latin typeface="Calibri"/>
                <a:cs typeface="Calibri"/>
              </a:rPr>
              <a:t> </a:t>
            </a:r>
            <a:r>
              <a:rPr sz="2800" spc="-5" dirty="0">
                <a:solidFill>
                  <a:srgbClr val="C00000"/>
                </a:solidFill>
                <a:latin typeface="Calibri"/>
                <a:cs typeface="Calibri"/>
              </a:rPr>
              <a:t>dead-ends</a:t>
            </a:r>
            <a:endParaRPr sz="2800" dirty="0">
              <a:latin typeface="Calibri"/>
              <a:cs typeface="Calibri"/>
            </a:endParaRPr>
          </a:p>
          <a:p>
            <a:pPr marL="527685" marR="1249680" indent="-515620">
              <a:lnSpc>
                <a:spcPct val="100000"/>
              </a:lnSpc>
              <a:spcBef>
                <a:spcPts val="670"/>
              </a:spcBef>
              <a:buAutoNum type="arabicPeriod"/>
              <a:tabLst>
                <a:tab pos="527685" algn="l"/>
                <a:tab pos="528320" algn="l"/>
              </a:tabLst>
            </a:pPr>
            <a:r>
              <a:rPr sz="2800" spc="-25" dirty="0">
                <a:solidFill>
                  <a:srgbClr val="C00000"/>
                </a:solidFill>
                <a:latin typeface="Calibri"/>
                <a:cs typeface="Calibri"/>
              </a:rPr>
              <a:t>Reversing</a:t>
            </a:r>
            <a:r>
              <a:rPr sz="2800" spc="-5" dirty="0">
                <a:solidFill>
                  <a:srgbClr val="C00000"/>
                </a:solidFill>
                <a:latin typeface="Calibri"/>
                <a:cs typeface="Calibri"/>
              </a:rPr>
              <a:t> </a:t>
            </a:r>
            <a:r>
              <a:rPr sz="2800" spc="-10" dirty="0">
                <a:solidFill>
                  <a:srgbClr val="C00000"/>
                </a:solidFill>
                <a:latin typeface="Calibri"/>
                <a:cs typeface="Calibri"/>
              </a:rPr>
              <a:t>this</a:t>
            </a:r>
            <a:r>
              <a:rPr sz="2800" spc="30" dirty="0">
                <a:solidFill>
                  <a:srgbClr val="C00000"/>
                </a:solidFill>
                <a:latin typeface="Calibri"/>
                <a:cs typeface="Calibri"/>
              </a:rPr>
              <a:t> </a:t>
            </a:r>
            <a:r>
              <a:rPr sz="2800" spc="-15" dirty="0">
                <a:solidFill>
                  <a:srgbClr val="C00000"/>
                </a:solidFill>
                <a:latin typeface="Calibri"/>
                <a:cs typeface="Calibri"/>
              </a:rPr>
              <a:t>order</a:t>
            </a:r>
            <a:r>
              <a:rPr sz="2800" spc="20" dirty="0">
                <a:solidFill>
                  <a:srgbClr val="C00000"/>
                </a:solidFill>
                <a:latin typeface="Calibri"/>
                <a:cs typeface="Calibri"/>
              </a:rPr>
              <a:t> </a:t>
            </a:r>
            <a:r>
              <a:rPr sz="2800" spc="-10" dirty="0">
                <a:latin typeface="Calibri"/>
                <a:cs typeface="Calibri"/>
              </a:rPr>
              <a:t>yields</a:t>
            </a:r>
            <a:r>
              <a:rPr sz="2800" spc="25" dirty="0">
                <a:latin typeface="Calibri"/>
                <a:cs typeface="Calibri"/>
              </a:rPr>
              <a:t> </a:t>
            </a:r>
            <a:r>
              <a:rPr sz="2800" spc="-5" dirty="0">
                <a:latin typeface="Calibri"/>
                <a:cs typeface="Calibri"/>
              </a:rPr>
              <a:t>a</a:t>
            </a:r>
            <a:r>
              <a:rPr sz="2800" spc="15" dirty="0">
                <a:latin typeface="Calibri"/>
                <a:cs typeface="Calibri"/>
              </a:rPr>
              <a:t> </a:t>
            </a:r>
            <a:r>
              <a:rPr sz="2800" spc="-10" dirty="0">
                <a:latin typeface="Calibri"/>
                <a:cs typeface="Calibri"/>
              </a:rPr>
              <a:t>solution</a:t>
            </a:r>
            <a:r>
              <a:rPr sz="2800" spc="40" dirty="0">
                <a:latin typeface="Calibri"/>
                <a:cs typeface="Calibri"/>
              </a:rPr>
              <a:t> </a:t>
            </a:r>
            <a:r>
              <a:rPr sz="2800" spc="-15" dirty="0">
                <a:latin typeface="Calibri"/>
                <a:cs typeface="Calibri"/>
              </a:rPr>
              <a:t>to</a:t>
            </a:r>
            <a:r>
              <a:rPr sz="2800" spc="-5" dirty="0">
                <a:latin typeface="Calibri"/>
                <a:cs typeface="Calibri"/>
              </a:rPr>
              <a:t> </a:t>
            </a:r>
            <a:r>
              <a:rPr sz="2800" spc="-10" dirty="0">
                <a:latin typeface="Calibri"/>
                <a:cs typeface="Calibri"/>
              </a:rPr>
              <a:t>the </a:t>
            </a:r>
            <a:r>
              <a:rPr sz="2800" spc="-615" dirty="0">
                <a:latin typeface="Calibri"/>
                <a:cs typeface="Calibri"/>
              </a:rPr>
              <a:t> </a:t>
            </a:r>
            <a:r>
              <a:rPr sz="2800" spc="-10" dirty="0">
                <a:latin typeface="Calibri"/>
                <a:cs typeface="Calibri"/>
              </a:rPr>
              <a:t>topological</a:t>
            </a:r>
            <a:r>
              <a:rPr sz="2800" spc="-20" dirty="0">
                <a:latin typeface="Calibri"/>
                <a:cs typeface="Calibri"/>
              </a:rPr>
              <a:t> </a:t>
            </a:r>
            <a:r>
              <a:rPr sz="2800" spc="-10" dirty="0">
                <a:latin typeface="Calibri"/>
                <a:cs typeface="Calibri"/>
              </a:rPr>
              <a:t>sorting</a:t>
            </a:r>
            <a:r>
              <a:rPr sz="2800" spc="15" dirty="0">
                <a:latin typeface="Calibri"/>
                <a:cs typeface="Calibri"/>
              </a:rPr>
              <a:t> </a:t>
            </a:r>
            <a:r>
              <a:rPr sz="2800" spc="-15" dirty="0">
                <a:latin typeface="Calibri"/>
                <a:cs typeface="Calibri"/>
              </a:rPr>
              <a:t>problem,</a:t>
            </a:r>
            <a:endParaRPr sz="2800" dirty="0">
              <a:latin typeface="Calibri"/>
              <a:cs typeface="Calibri"/>
            </a:endParaRPr>
          </a:p>
          <a:p>
            <a:pPr marL="926465" marR="5080">
              <a:lnSpc>
                <a:spcPct val="100000"/>
              </a:lnSpc>
              <a:spcBef>
                <a:spcPts val="605"/>
              </a:spcBef>
            </a:pPr>
            <a:r>
              <a:rPr sz="2400" spc="-10" dirty="0">
                <a:latin typeface="Calibri"/>
                <a:cs typeface="Calibri"/>
              </a:rPr>
              <a:t>provided,</a:t>
            </a:r>
            <a:r>
              <a:rPr sz="2400" dirty="0">
                <a:latin typeface="Calibri"/>
                <a:cs typeface="Calibri"/>
              </a:rPr>
              <a:t> </a:t>
            </a:r>
            <a:r>
              <a:rPr sz="2400" spc="-5" dirty="0">
                <a:solidFill>
                  <a:srgbClr val="C00000"/>
                </a:solidFill>
                <a:latin typeface="Calibri"/>
                <a:cs typeface="Calibri"/>
              </a:rPr>
              <a:t>no</a:t>
            </a:r>
            <a:r>
              <a:rPr sz="2400" spc="-10" dirty="0">
                <a:solidFill>
                  <a:srgbClr val="C00000"/>
                </a:solidFill>
                <a:latin typeface="Calibri"/>
                <a:cs typeface="Calibri"/>
              </a:rPr>
              <a:t> </a:t>
            </a:r>
            <a:r>
              <a:rPr sz="2400" dirty="0">
                <a:solidFill>
                  <a:srgbClr val="C00000"/>
                </a:solidFill>
                <a:latin typeface="Calibri"/>
                <a:cs typeface="Calibri"/>
              </a:rPr>
              <a:t>back</a:t>
            </a:r>
            <a:r>
              <a:rPr sz="2400" spc="-15" dirty="0">
                <a:solidFill>
                  <a:srgbClr val="C00000"/>
                </a:solidFill>
                <a:latin typeface="Calibri"/>
                <a:cs typeface="Calibri"/>
              </a:rPr>
              <a:t> </a:t>
            </a:r>
            <a:r>
              <a:rPr sz="2400" spc="-10" dirty="0">
                <a:solidFill>
                  <a:srgbClr val="C00000"/>
                </a:solidFill>
                <a:latin typeface="Calibri"/>
                <a:cs typeface="Calibri"/>
              </a:rPr>
              <a:t>edge</a:t>
            </a:r>
            <a:r>
              <a:rPr sz="2400" spc="5" dirty="0">
                <a:solidFill>
                  <a:srgbClr val="C00000"/>
                </a:solidFill>
                <a:latin typeface="Calibri"/>
                <a:cs typeface="Calibri"/>
              </a:rPr>
              <a:t> </a:t>
            </a:r>
            <a:r>
              <a:rPr sz="2400" spc="-5" dirty="0">
                <a:latin typeface="Calibri"/>
                <a:cs typeface="Calibri"/>
              </a:rPr>
              <a:t>has </a:t>
            </a:r>
            <a:r>
              <a:rPr sz="2400" dirty="0">
                <a:latin typeface="Calibri"/>
                <a:cs typeface="Calibri"/>
              </a:rPr>
              <a:t>been</a:t>
            </a:r>
            <a:r>
              <a:rPr sz="2400" spc="-10" dirty="0">
                <a:latin typeface="Calibri"/>
                <a:cs typeface="Calibri"/>
              </a:rPr>
              <a:t> </a:t>
            </a:r>
            <a:r>
              <a:rPr sz="2400" spc="-15" dirty="0">
                <a:latin typeface="Calibri"/>
                <a:cs typeface="Calibri"/>
              </a:rPr>
              <a:t>encountered</a:t>
            </a:r>
            <a:r>
              <a:rPr sz="2400" spc="-5" dirty="0">
                <a:latin typeface="Calibri"/>
                <a:cs typeface="Calibri"/>
              </a:rPr>
              <a:t> during</a:t>
            </a:r>
            <a:r>
              <a:rPr sz="2400" spc="-10" dirty="0">
                <a:latin typeface="Calibri"/>
                <a:cs typeface="Calibri"/>
              </a:rPr>
              <a:t> </a:t>
            </a:r>
            <a:r>
              <a:rPr sz="2400" dirty="0">
                <a:latin typeface="Calibri"/>
                <a:cs typeface="Calibri"/>
              </a:rPr>
              <a:t>the </a:t>
            </a:r>
            <a:r>
              <a:rPr sz="2400" spc="-525" dirty="0">
                <a:latin typeface="Calibri"/>
                <a:cs typeface="Calibri"/>
              </a:rPr>
              <a:t> </a:t>
            </a:r>
            <a:r>
              <a:rPr sz="2400" spc="-15" dirty="0">
                <a:latin typeface="Calibri"/>
                <a:cs typeface="Calibri"/>
              </a:rPr>
              <a:t>traversal.</a:t>
            </a:r>
            <a:endParaRPr sz="2400" dirty="0">
              <a:latin typeface="Calibri"/>
              <a:cs typeface="Calibri"/>
            </a:endParaRPr>
          </a:p>
          <a:p>
            <a:pPr marL="926465" marR="7620">
              <a:lnSpc>
                <a:spcPct val="100000"/>
              </a:lnSpc>
              <a:spcBef>
                <a:spcPts val="575"/>
              </a:spcBef>
            </a:pPr>
            <a:r>
              <a:rPr sz="2400" spc="-5" dirty="0">
                <a:latin typeface="Calibri"/>
                <a:cs typeface="Calibri"/>
              </a:rPr>
              <a:t>If </a:t>
            </a:r>
            <a:r>
              <a:rPr sz="2400" dirty="0">
                <a:latin typeface="Calibri"/>
                <a:cs typeface="Calibri"/>
              </a:rPr>
              <a:t>a back </a:t>
            </a:r>
            <a:r>
              <a:rPr sz="2400" spc="-10" dirty="0">
                <a:latin typeface="Calibri"/>
                <a:cs typeface="Calibri"/>
              </a:rPr>
              <a:t>edge </a:t>
            </a:r>
            <a:r>
              <a:rPr sz="2400" spc="-5" dirty="0">
                <a:latin typeface="Calibri"/>
                <a:cs typeface="Calibri"/>
              </a:rPr>
              <a:t>has </a:t>
            </a:r>
            <a:r>
              <a:rPr sz="2400" dirty="0">
                <a:latin typeface="Calibri"/>
                <a:cs typeface="Calibri"/>
              </a:rPr>
              <a:t>been </a:t>
            </a:r>
            <a:r>
              <a:rPr sz="2400" spc="-10" dirty="0">
                <a:latin typeface="Calibri"/>
                <a:cs typeface="Calibri"/>
              </a:rPr>
              <a:t>encountered, </a:t>
            </a:r>
            <a:r>
              <a:rPr sz="2400" dirty="0">
                <a:latin typeface="Calibri"/>
                <a:cs typeface="Calibri"/>
              </a:rPr>
              <a:t>the </a:t>
            </a:r>
            <a:r>
              <a:rPr sz="2400" spc="-10" dirty="0">
                <a:latin typeface="Calibri"/>
                <a:cs typeface="Calibri"/>
              </a:rPr>
              <a:t>digraph </a:t>
            </a:r>
            <a:r>
              <a:rPr sz="2400" dirty="0">
                <a:latin typeface="Calibri"/>
                <a:cs typeface="Calibri"/>
              </a:rPr>
              <a:t>is </a:t>
            </a:r>
            <a:r>
              <a:rPr sz="2400" spc="-5" dirty="0">
                <a:solidFill>
                  <a:srgbClr val="C00000"/>
                </a:solidFill>
                <a:latin typeface="Calibri"/>
                <a:cs typeface="Calibri"/>
              </a:rPr>
              <a:t>not </a:t>
            </a:r>
            <a:r>
              <a:rPr sz="2400" dirty="0">
                <a:solidFill>
                  <a:srgbClr val="C00000"/>
                </a:solidFill>
                <a:latin typeface="Calibri"/>
                <a:cs typeface="Calibri"/>
              </a:rPr>
              <a:t>a </a:t>
            </a:r>
            <a:r>
              <a:rPr sz="2400" spc="-530" dirty="0">
                <a:solidFill>
                  <a:srgbClr val="C00000"/>
                </a:solidFill>
                <a:latin typeface="Calibri"/>
                <a:cs typeface="Calibri"/>
              </a:rPr>
              <a:t> </a:t>
            </a:r>
            <a:r>
              <a:rPr sz="2400" dirty="0">
                <a:solidFill>
                  <a:srgbClr val="C00000"/>
                </a:solidFill>
                <a:latin typeface="Calibri"/>
                <a:cs typeface="Calibri"/>
              </a:rPr>
              <a:t>dag</a:t>
            </a:r>
            <a:r>
              <a:rPr sz="2400" dirty="0">
                <a:latin typeface="Calibri"/>
                <a:cs typeface="Calibri"/>
              </a:rPr>
              <a:t>,</a:t>
            </a:r>
            <a:r>
              <a:rPr sz="2400" spc="-15" dirty="0">
                <a:latin typeface="Calibri"/>
                <a:cs typeface="Calibri"/>
              </a:rPr>
              <a:t> </a:t>
            </a:r>
            <a:r>
              <a:rPr sz="2400" spc="-5" dirty="0">
                <a:latin typeface="Calibri"/>
                <a:cs typeface="Calibri"/>
              </a:rPr>
              <a:t>and </a:t>
            </a:r>
            <a:r>
              <a:rPr sz="2400" spc="-10" dirty="0">
                <a:latin typeface="Calibri"/>
                <a:cs typeface="Calibri"/>
              </a:rPr>
              <a:t>topological</a:t>
            </a:r>
            <a:r>
              <a:rPr sz="2400" spc="-15" dirty="0">
                <a:latin typeface="Calibri"/>
                <a:cs typeface="Calibri"/>
              </a:rPr>
              <a:t> </a:t>
            </a:r>
            <a:r>
              <a:rPr sz="2400" spc="-5" dirty="0">
                <a:latin typeface="Calibri"/>
                <a:cs typeface="Calibri"/>
              </a:rPr>
              <a:t>sorting</a:t>
            </a:r>
            <a:r>
              <a:rPr sz="2400" spc="-20" dirty="0">
                <a:latin typeface="Calibri"/>
                <a:cs typeface="Calibri"/>
              </a:rPr>
              <a:t> </a:t>
            </a:r>
            <a:r>
              <a:rPr sz="2400" spc="-5" dirty="0">
                <a:latin typeface="Calibri"/>
                <a:cs typeface="Calibri"/>
              </a:rPr>
              <a:t>of</a:t>
            </a:r>
            <a:r>
              <a:rPr sz="2400" spc="10" dirty="0">
                <a:latin typeface="Calibri"/>
                <a:cs typeface="Calibri"/>
              </a:rPr>
              <a:t> </a:t>
            </a:r>
            <a:r>
              <a:rPr sz="2400" dirty="0">
                <a:latin typeface="Calibri"/>
                <a:cs typeface="Calibri"/>
              </a:rPr>
              <a:t>its</a:t>
            </a:r>
            <a:r>
              <a:rPr sz="2400" spc="-15" dirty="0">
                <a:latin typeface="Calibri"/>
                <a:cs typeface="Calibri"/>
              </a:rPr>
              <a:t> </a:t>
            </a:r>
            <a:r>
              <a:rPr sz="2400" spc="-5" dirty="0">
                <a:latin typeface="Calibri"/>
                <a:cs typeface="Calibri"/>
              </a:rPr>
              <a:t>vertices</a:t>
            </a:r>
            <a:r>
              <a:rPr sz="2400" spc="-10" dirty="0">
                <a:latin typeface="Calibri"/>
                <a:cs typeface="Calibri"/>
              </a:rPr>
              <a:t> </a:t>
            </a:r>
            <a:r>
              <a:rPr sz="2400" dirty="0">
                <a:latin typeface="Calibri"/>
                <a:cs typeface="Calibri"/>
              </a:rPr>
              <a:t>is</a:t>
            </a:r>
            <a:r>
              <a:rPr sz="2400" spc="-15" dirty="0">
                <a:latin typeface="Calibri"/>
                <a:cs typeface="Calibri"/>
              </a:rPr>
              <a:t> </a:t>
            </a:r>
            <a:r>
              <a:rPr sz="2400" spc="-5" dirty="0">
                <a:latin typeface="Calibri"/>
                <a:cs typeface="Calibri"/>
              </a:rPr>
              <a:t>impossible.</a:t>
            </a:r>
            <a:endParaRPr sz="2400" dirty="0">
              <a:latin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07473" y="1568196"/>
            <a:ext cx="8229599" cy="253745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21867"/>
            <a:ext cx="8025130" cy="1001394"/>
          </a:xfrm>
          <a:prstGeom prst="rect">
            <a:avLst/>
          </a:prstGeom>
        </p:spPr>
        <p:txBody>
          <a:bodyPr vert="horz" wrap="square" lIns="0" tIns="12700" rIns="0" bIns="0" rtlCol="0">
            <a:spAutoFit/>
          </a:bodyPr>
          <a:lstStyle/>
          <a:p>
            <a:pPr marL="12700" marR="5080">
              <a:lnSpc>
                <a:spcPct val="100000"/>
              </a:lnSpc>
              <a:spcBef>
                <a:spcPts val="100"/>
              </a:spcBef>
              <a:tabLst>
                <a:tab pos="4286885" algn="l"/>
              </a:tabLst>
            </a:pPr>
            <a:r>
              <a:rPr spc="-290" dirty="0"/>
              <a:t>T</a:t>
            </a:r>
            <a:r>
              <a:rPr dirty="0"/>
              <a:t>o</a:t>
            </a:r>
            <a:r>
              <a:rPr spc="-5" dirty="0"/>
              <a:t>p</a:t>
            </a:r>
            <a:r>
              <a:rPr dirty="0"/>
              <a:t>o</a:t>
            </a:r>
            <a:r>
              <a:rPr spc="-5" dirty="0"/>
              <a:t>l</a:t>
            </a:r>
            <a:r>
              <a:rPr dirty="0"/>
              <a:t>og</a:t>
            </a:r>
            <a:r>
              <a:rPr spc="-5" dirty="0"/>
              <a:t>i</a:t>
            </a:r>
            <a:r>
              <a:rPr spc="-25" dirty="0"/>
              <a:t>c</a:t>
            </a:r>
            <a:r>
              <a:rPr dirty="0"/>
              <a:t>al</a:t>
            </a:r>
            <a:r>
              <a:rPr spc="-85" dirty="0">
                <a:latin typeface="Times New Roman"/>
                <a:cs typeface="Times New Roman"/>
              </a:rPr>
              <a:t> </a:t>
            </a:r>
            <a:r>
              <a:rPr dirty="0"/>
              <a:t>So</a:t>
            </a:r>
            <a:r>
              <a:rPr spc="-5" dirty="0"/>
              <a:t>r</a:t>
            </a:r>
            <a:r>
              <a:rPr spc="-10" dirty="0"/>
              <a:t>t</a:t>
            </a:r>
            <a:r>
              <a:rPr spc="-5" dirty="0"/>
              <a:t>in</a:t>
            </a:r>
            <a:r>
              <a:rPr dirty="0"/>
              <a:t>g</a:t>
            </a:r>
            <a:r>
              <a:rPr spc="-55" dirty="0">
                <a:latin typeface="Times New Roman"/>
                <a:cs typeface="Times New Roman"/>
              </a:rPr>
              <a:t> </a:t>
            </a:r>
            <a:r>
              <a:rPr spc="-5" dirty="0"/>
              <a:t>u</a:t>
            </a:r>
            <a:r>
              <a:rPr spc="-10" dirty="0"/>
              <a:t>s</a:t>
            </a:r>
            <a:r>
              <a:rPr spc="-5" dirty="0"/>
              <a:t>in</a:t>
            </a:r>
            <a:r>
              <a:rPr dirty="0"/>
              <a:t>g</a:t>
            </a:r>
            <a:r>
              <a:rPr dirty="0">
                <a:latin typeface="Times New Roman"/>
                <a:cs typeface="Times New Roman"/>
              </a:rPr>
              <a:t>	</a:t>
            </a:r>
            <a:r>
              <a:rPr spc="-5" dirty="0"/>
              <a:t>d</a:t>
            </a:r>
            <a:r>
              <a:rPr dirty="0"/>
              <a:t>ec</a:t>
            </a:r>
            <a:r>
              <a:rPr spc="-40" dirty="0"/>
              <a:t>r</a:t>
            </a:r>
            <a:r>
              <a:rPr dirty="0"/>
              <a:t>ea</a:t>
            </a:r>
            <a:r>
              <a:rPr spc="-10" dirty="0"/>
              <a:t>s</a:t>
            </a:r>
            <a:r>
              <a:rPr dirty="0"/>
              <a:t>e-a</a:t>
            </a:r>
            <a:r>
              <a:rPr spc="-5" dirty="0"/>
              <a:t>nd</a:t>
            </a:r>
            <a:r>
              <a:rPr dirty="0"/>
              <a:t>-</a:t>
            </a:r>
            <a:r>
              <a:rPr spc="-25" dirty="0"/>
              <a:t>c</a:t>
            </a:r>
            <a:r>
              <a:rPr dirty="0"/>
              <a:t>o</a:t>
            </a:r>
            <a:r>
              <a:rPr spc="-5" dirty="0"/>
              <a:t>nqu</a:t>
            </a:r>
            <a:r>
              <a:rPr dirty="0"/>
              <a:t>er </a:t>
            </a:r>
            <a:r>
              <a:rPr dirty="0">
                <a:latin typeface="Times New Roman"/>
                <a:cs typeface="Times New Roman"/>
              </a:rPr>
              <a:t> </a:t>
            </a:r>
            <a:r>
              <a:rPr spc="-10" dirty="0"/>
              <a:t>technique:</a:t>
            </a:r>
          </a:p>
        </p:txBody>
      </p:sp>
      <p:sp>
        <p:nvSpPr>
          <p:cNvPr id="3" name="object 3"/>
          <p:cNvSpPr txBox="1"/>
          <p:nvPr/>
        </p:nvSpPr>
        <p:spPr>
          <a:xfrm>
            <a:off x="1310017" y="2037078"/>
            <a:ext cx="8044815" cy="3696335"/>
          </a:xfrm>
          <a:prstGeom prst="rect">
            <a:avLst/>
          </a:prstGeom>
        </p:spPr>
        <p:txBody>
          <a:bodyPr vert="horz" wrap="square" lIns="0" tIns="12700" rIns="0" bIns="0" rtlCol="0">
            <a:spAutoFit/>
          </a:bodyPr>
          <a:lstStyle/>
          <a:p>
            <a:pPr marL="354965" marR="5080" indent="-342900">
              <a:lnSpc>
                <a:spcPct val="100000"/>
              </a:lnSpc>
              <a:spcBef>
                <a:spcPts val="100"/>
              </a:spcBef>
            </a:pPr>
            <a:r>
              <a:rPr sz="2600" b="1" spc="-5" dirty="0">
                <a:latin typeface="Calibri"/>
                <a:cs typeface="Calibri"/>
              </a:rPr>
              <a:t>Method: </a:t>
            </a:r>
            <a:r>
              <a:rPr sz="2600" dirty="0">
                <a:latin typeface="Calibri"/>
                <a:cs typeface="Calibri"/>
              </a:rPr>
              <a:t>The </a:t>
            </a:r>
            <a:r>
              <a:rPr sz="2600" spc="-5" dirty="0">
                <a:latin typeface="Calibri"/>
                <a:cs typeface="Calibri"/>
              </a:rPr>
              <a:t>algorithm </a:t>
            </a:r>
            <a:r>
              <a:rPr sz="2600" dirty="0">
                <a:latin typeface="Calibri"/>
                <a:cs typeface="Calibri"/>
              </a:rPr>
              <a:t>is based </a:t>
            </a:r>
            <a:r>
              <a:rPr sz="2600" spc="-5" dirty="0">
                <a:latin typeface="Calibri"/>
                <a:cs typeface="Calibri"/>
              </a:rPr>
              <a:t>on </a:t>
            </a:r>
            <a:r>
              <a:rPr sz="2600" dirty="0">
                <a:latin typeface="Calibri"/>
                <a:cs typeface="Calibri"/>
              </a:rPr>
              <a:t>a </a:t>
            </a:r>
            <a:r>
              <a:rPr sz="2600" spc="-10" dirty="0">
                <a:latin typeface="Calibri"/>
                <a:cs typeface="Calibri"/>
              </a:rPr>
              <a:t>direct implementation </a:t>
            </a:r>
            <a:r>
              <a:rPr sz="2600" spc="-575" dirty="0">
                <a:latin typeface="Calibri"/>
                <a:cs typeface="Calibri"/>
              </a:rPr>
              <a:t> </a:t>
            </a:r>
            <a:r>
              <a:rPr sz="2600" spc="-5" dirty="0">
                <a:latin typeface="Calibri"/>
                <a:cs typeface="Calibri"/>
              </a:rPr>
              <a:t>of</a:t>
            </a:r>
            <a:r>
              <a:rPr sz="2600" spc="-25" dirty="0">
                <a:latin typeface="Calibri"/>
                <a:cs typeface="Calibri"/>
              </a:rPr>
              <a:t> </a:t>
            </a:r>
            <a:r>
              <a:rPr sz="2600" dirty="0">
                <a:latin typeface="Calibri"/>
                <a:cs typeface="Calibri"/>
              </a:rPr>
              <a:t>the</a:t>
            </a:r>
            <a:r>
              <a:rPr sz="2600" spc="-15" dirty="0">
                <a:latin typeface="Calibri"/>
                <a:cs typeface="Calibri"/>
              </a:rPr>
              <a:t> </a:t>
            </a:r>
            <a:r>
              <a:rPr sz="2600" spc="-5" dirty="0">
                <a:latin typeface="Calibri"/>
                <a:cs typeface="Calibri"/>
              </a:rPr>
              <a:t>decrease-(by</a:t>
            </a:r>
            <a:r>
              <a:rPr sz="2600" spc="-55" dirty="0">
                <a:latin typeface="Calibri"/>
                <a:cs typeface="Calibri"/>
              </a:rPr>
              <a:t> </a:t>
            </a:r>
            <a:r>
              <a:rPr sz="2600" spc="-5" dirty="0">
                <a:latin typeface="Calibri"/>
                <a:cs typeface="Calibri"/>
              </a:rPr>
              <a:t>one)-and-conquer</a:t>
            </a:r>
            <a:r>
              <a:rPr sz="2600" spc="-25" dirty="0">
                <a:latin typeface="Calibri"/>
                <a:cs typeface="Calibri"/>
              </a:rPr>
              <a:t> </a:t>
            </a:r>
            <a:r>
              <a:rPr sz="2600" spc="-5" dirty="0">
                <a:latin typeface="Calibri"/>
                <a:cs typeface="Calibri"/>
              </a:rPr>
              <a:t>technique:</a:t>
            </a:r>
            <a:endParaRPr sz="2600">
              <a:latin typeface="Calibri"/>
              <a:cs typeface="Calibri"/>
            </a:endParaRPr>
          </a:p>
          <a:p>
            <a:pPr marL="527685" marR="192405" indent="-515620">
              <a:lnSpc>
                <a:spcPct val="100000"/>
              </a:lnSpc>
              <a:spcBef>
                <a:spcPts val="625"/>
              </a:spcBef>
              <a:buAutoNum type="arabicPeriod"/>
              <a:tabLst>
                <a:tab pos="527685" algn="l"/>
                <a:tab pos="528320" algn="l"/>
              </a:tabLst>
            </a:pPr>
            <a:r>
              <a:rPr sz="2600" spc="-30" dirty="0">
                <a:latin typeface="Calibri"/>
                <a:cs typeface="Calibri"/>
              </a:rPr>
              <a:t>Repeatedly, </a:t>
            </a:r>
            <a:r>
              <a:rPr sz="2600" spc="-5" dirty="0">
                <a:latin typeface="Calibri"/>
                <a:cs typeface="Calibri"/>
              </a:rPr>
              <a:t>identify </a:t>
            </a:r>
            <a:r>
              <a:rPr sz="2600" dirty="0">
                <a:latin typeface="Calibri"/>
                <a:cs typeface="Calibri"/>
              </a:rPr>
              <a:t>in a </a:t>
            </a:r>
            <a:r>
              <a:rPr sz="2600" spc="-5" dirty="0">
                <a:latin typeface="Calibri"/>
                <a:cs typeface="Calibri"/>
              </a:rPr>
              <a:t>remaining </a:t>
            </a:r>
            <a:r>
              <a:rPr sz="2600" spc="-10" dirty="0">
                <a:latin typeface="Calibri"/>
                <a:cs typeface="Calibri"/>
              </a:rPr>
              <a:t>digraph </a:t>
            </a:r>
            <a:r>
              <a:rPr sz="2600" dirty="0">
                <a:latin typeface="Calibri"/>
                <a:cs typeface="Calibri"/>
              </a:rPr>
              <a:t>a </a:t>
            </a:r>
            <a:r>
              <a:rPr sz="2600" spc="-10" dirty="0">
                <a:latin typeface="Calibri"/>
                <a:cs typeface="Calibri"/>
              </a:rPr>
              <a:t>source, </a:t>
            </a:r>
            <a:r>
              <a:rPr sz="2600" spc="-5" dirty="0">
                <a:latin typeface="Calibri"/>
                <a:cs typeface="Calibri"/>
              </a:rPr>
              <a:t> which</a:t>
            </a:r>
            <a:r>
              <a:rPr sz="2600" spc="-30" dirty="0">
                <a:latin typeface="Calibri"/>
                <a:cs typeface="Calibri"/>
              </a:rPr>
              <a:t> </a:t>
            </a:r>
            <a:r>
              <a:rPr sz="2600" dirty="0">
                <a:latin typeface="Calibri"/>
                <a:cs typeface="Calibri"/>
              </a:rPr>
              <a:t>is</a:t>
            </a:r>
            <a:r>
              <a:rPr sz="2600" spc="-15" dirty="0">
                <a:latin typeface="Calibri"/>
                <a:cs typeface="Calibri"/>
              </a:rPr>
              <a:t> </a:t>
            </a:r>
            <a:r>
              <a:rPr sz="2600" dirty="0">
                <a:latin typeface="Calibri"/>
                <a:cs typeface="Calibri"/>
              </a:rPr>
              <a:t>a</a:t>
            </a:r>
            <a:r>
              <a:rPr sz="2600" spc="-5" dirty="0">
                <a:latin typeface="Calibri"/>
                <a:cs typeface="Calibri"/>
              </a:rPr>
              <a:t> </a:t>
            </a:r>
            <a:r>
              <a:rPr sz="2600" spc="-15" dirty="0">
                <a:latin typeface="Calibri"/>
                <a:cs typeface="Calibri"/>
              </a:rPr>
              <a:t>vertex</a:t>
            </a:r>
            <a:r>
              <a:rPr sz="2600" spc="-30" dirty="0">
                <a:latin typeface="Calibri"/>
                <a:cs typeface="Calibri"/>
              </a:rPr>
              <a:t> </a:t>
            </a:r>
            <a:r>
              <a:rPr sz="2600" dirty="0">
                <a:latin typeface="Calibri"/>
                <a:cs typeface="Calibri"/>
              </a:rPr>
              <a:t>with</a:t>
            </a:r>
            <a:r>
              <a:rPr sz="2600" spc="-10" dirty="0">
                <a:latin typeface="Calibri"/>
                <a:cs typeface="Calibri"/>
              </a:rPr>
              <a:t> </a:t>
            </a:r>
            <a:r>
              <a:rPr sz="2600" spc="-5" dirty="0">
                <a:solidFill>
                  <a:srgbClr val="C00000"/>
                </a:solidFill>
                <a:latin typeface="Calibri"/>
                <a:cs typeface="Calibri"/>
              </a:rPr>
              <a:t>no</a:t>
            </a:r>
            <a:r>
              <a:rPr sz="2600" dirty="0">
                <a:solidFill>
                  <a:srgbClr val="C00000"/>
                </a:solidFill>
                <a:latin typeface="Calibri"/>
                <a:cs typeface="Calibri"/>
              </a:rPr>
              <a:t> </a:t>
            </a:r>
            <a:r>
              <a:rPr sz="2600" spc="-5" dirty="0">
                <a:solidFill>
                  <a:srgbClr val="C00000"/>
                </a:solidFill>
                <a:latin typeface="Calibri"/>
                <a:cs typeface="Calibri"/>
              </a:rPr>
              <a:t>incoming</a:t>
            </a:r>
            <a:r>
              <a:rPr sz="2600" spc="-20" dirty="0">
                <a:solidFill>
                  <a:srgbClr val="C00000"/>
                </a:solidFill>
                <a:latin typeface="Calibri"/>
                <a:cs typeface="Calibri"/>
              </a:rPr>
              <a:t> </a:t>
            </a:r>
            <a:r>
              <a:rPr sz="2600" spc="-5" dirty="0">
                <a:solidFill>
                  <a:srgbClr val="C00000"/>
                </a:solidFill>
                <a:latin typeface="Calibri"/>
                <a:cs typeface="Calibri"/>
              </a:rPr>
              <a:t>edges</a:t>
            </a:r>
            <a:r>
              <a:rPr sz="2600" spc="-5" dirty="0">
                <a:latin typeface="Calibri"/>
                <a:cs typeface="Calibri"/>
              </a:rPr>
              <a:t>,</a:t>
            </a:r>
            <a:r>
              <a:rPr sz="2600" spc="-30" dirty="0">
                <a:latin typeface="Calibri"/>
                <a:cs typeface="Calibri"/>
              </a:rPr>
              <a:t> </a:t>
            </a:r>
            <a:r>
              <a:rPr sz="2600" dirty="0">
                <a:latin typeface="Calibri"/>
                <a:cs typeface="Calibri"/>
              </a:rPr>
              <a:t>and</a:t>
            </a:r>
            <a:r>
              <a:rPr sz="2600" spc="-10" dirty="0">
                <a:latin typeface="Calibri"/>
                <a:cs typeface="Calibri"/>
              </a:rPr>
              <a:t> </a:t>
            </a:r>
            <a:r>
              <a:rPr sz="2600" spc="-10" dirty="0">
                <a:solidFill>
                  <a:srgbClr val="C00000"/>
                </a:solidFill>
                <a:latin typeface="Calibri"/>
                <a:cs typeface="Calibri"/>
              </a:rPr>
              <a:t>delete</a:t>
            </a:r>
            <a:r>
              <a:rPr sz="2600" spc="-40" dirty="0">
                <a:solidFill>
                  <a:srgbClr val="C00000"/>
                </a:solidFill>
                <a:latin typeface="Calibri"/>
                <a:cs typeface="Calibri"/>
              </a:rPr>
              <a:t> </a:t>
            </a:r>
            <a:r>
              <a:rPr sz="2600" dirty="0">
                <a:latin typeface="Calibri"/>
                <a:cs typeface="Calibri"/>
              </a:rPr>
              <a:t>it </a:t>
            </a:r>
            <a:r>
              <a:rPr sz="2600" spc="-575" dirty="0">
                <a:latin typeface="Calibri"/>
                <a:cs typeface="Calibri"/>
              </a:rPr>
              <a:t> </a:t>
            </a:r>
            <a:r>
              <a:rPr sz="2600" spc="-5" dirty="0">
                <a:latin typeface="Calibri"/>
                <a:cs typeface="Calibri"/>
              </a:rPr>
              <a:t>along</a:t>
            </a:r>
            <a:r>
              <a:rPr sz="2600" spc="-20" dirty="0">
                <a:latin typeface="Calibri"/>
                <a:cs typeface="Calibri"/>
              </a:rPr>
              <a:t> </a:t>
            </a:r>
            <a:r>
              <a:rPr sz="2600" dirty="0">
                <a:latin typeface="Calibri"/>
                <a:cs typeface="Calibri"/>
              </a:rPr>
              <a:t>with</a:t>
            </a:r>
            <a:r>
              <a:rPr sz="2600" spc="-5" dirty="0">
                <a:latin typeface="Calibri"/>
                <a:cs typeface="Calibri"/>
              </a:rPr>
              <a:t> </a:t>
            </a:r>
            <a:r>
              <a:rPr sz="2600" dirty="0">
                <a:latin typeface="Calibri"/>
                <a:cs typeface="Calibri"/>
              </a:rPr>
              <a:t>all the</a:t>
            </a:r>
            <a:r>
              <a:rPr sz="2600" spc="-10" dirty="0">
                <a:latin typeface="Calibri"/>
                <a:cs typeface="Calibri"/>
              </a:rPr>
              <a:t> edges</a:t>
            </a:r>
            <a:r>
              <a:rPr sz="2600" spc="-25" dirty="0">
                <a:latin typeface="Calibri"/>
                <a:cs typeface="Calibri"/>
              </a:rPr>
              <a:t> </a:t>
            </a:r>
            <a:r>
              <a:rPr sz="2600" spc="-5" dirty="0">
                <a:latin typeface="Calibri"/>
                <a:cs typeface="Calibri"/>
              </a:rPr>
              <a:t>outgoing</a:t>
            </a:r>
            <a:r>
              <a:rPr sz="2600" spc="-20" dirty="0">
                <a:latin typeface="Calibri"/>
                <a:cs typeface="Calibri"/>
              </a:rPr>
              <a:t> </a:t>
            </a:r>
            <a:r>
              <a:rPr sz="2600" spc="-15" dirty="0">
                <a:latin typeface="Calibri"/>
                <a:cs typeface="Calibri"/>
              </a:rPr>
              <a:t>from</a:t>
            </a:r>
            <a:r>
              <a:rPr sz="2600" spc="-5" dirty="0">
                <a:latin typeface="Calibri"/>
                <a:cs typeface="Calibri"/>
              </a:rPr>
              <a:t> </a:t>
            </a:r>
            <a:r>
              <a:rPr sz="2600" dirty="0">
                <a:latin typeface="Calibri"/>
                <a:cs typeface="Calibri"/>
              </a:rPr>
              <a:t>it.</a:t>
            </a:r>
            <a:endParaRPr sz="2600">
              <a:latin typeface="Calibri"/>
              <a:cs typeface="Calibri"/>
            </a:endParaRPr>
          </a:p>
          <a:p>
            <a:pPr marL="926465" marR="285115">
              <a:lnSpc>
                <a:spcPct val="100000"/>
              </a:lnSpc>
              <a:spcBef>
                <a:spcPts val="555"/>
              </a:spcBef>
            </a:pPr>
            <a:r>
              <a:rPr sz="2200" spc="-10" dirty="0">
                <a:latin typeface="Calibri"/>
                <a:cs typeface="Calibri"/>
              </a:rPr>
              <a:t>(If there</a:t>
            </a:r>
            <a:r>
              <a:rPr sz="2200" spc="5" dirty="0">
                <a:latin typeface="Calibri"/>
                <a:cs typeface="Calibri"/>
              </a:rPr>
              <a:t> </a:t>
            </a:r>
            <a:r>
              <a:rPr sz="2200" spc="-15" dirty="0">
                <a:latin typeface="Calibri"/>
                <a:cs typeface="Calibri"/>
              </a:rPr>
              <a:t>are</a:t>
            </a:r>
            <a:r>
              <a:rPr sz="2200" spc="-5" dirty="0">
                <a:latin typeface="Calibri"/>
                <a:cs typeface="Calibri"/>
              </a:rPr>
              <a:t> </a:t>
            </a:r>
            <a:r>
              <a:rPr sz="2200" spc="-15" dirty="0">
                <a:latin typeface="Calibri"/>
                <a:cs typeface="Calibri"/>
              </a:rPr>
              <a:t>several</a:t>
            </a:r>
            <a:r>
              <a:rPr sz="2200" spc="5" dirty="0">
                <a:latin typeface="Calibri"/>
                <a:cs typeface="Calibri"/>
              </a:rPr>
              <a:t> </a:t>
            </a:r>
            <a:r>
              <a:rPr sz="2200" spc="-10" dirty="0">
                <a:latin typeface="Calibri"/>
                <a:cs typeface="Calibri"/>
              </a:rPr>
              <a:t>sources,</a:t>
            </a:r>
            <a:r>
              <a:rPr sz="2200" dirty="0">
                <a:latin typeface="Calibri"/>
                <a:cs typeface="Calibri"/>
              </a:rPr>
              <a:t> </a:t>
            </a:r>
            <a:r>
              <a:rPr sz="2200" spc="-10" dirty="0">
                <a:latin typeface="Calibri"/>
                <a:cs typeface="Calibri"/>
              </a:rPr>
              <a:t>break</a:t>
            </a:r>
            <a:r>
              <a:rPr sz="2200" dirty="0">
                <a:latin typeface="Calibri"/>
                <a:cs typeface="Calibri"/>
              </a:rPr>
              <a:t> </a:t>
            </a:r>
            <a:r>
              <a:rPr sz="2200" spc="-10" dirty="0">
                <a:latin typeface="Calibri"/>
                <a:cs typeface="Calibri"/>
              </a:rPr>
              <a:t>the</a:t>
            </a:r>
            <a:r>
              <a:rPr sz="2200" spc="5" dirty="0">
                <a:latin typeface="Calibri"/>
                <a:cs typeface="Calibri"/>
              </a:rPr>
              <a:t> </a:t>
            </a:r>
            <a:r>
              <a:rPr sz="2200" spc="-5" dirty="0">
                <a:latin typeface="Calibri"/>
                <a:cs typeface="Calibri"/>
              </a:rPr>
              <a:t>tie</a:t>
            </a:r>
            <a:r>
              <a:rPr sz="2200" spc="20" dirty="0">
                <a:latin typeface="Calibri"/>
                <a:cs typeface="Calibri"/>
              </a:rPr>
              <a:t> </a:t>
            </a:r>
            <a:r>
              <a:rPr sz="2200" spc="-20" dirty="0">
                <a:latin typeface="Calibri"/>
                <a:cs typeface="Calibri"/>
              </a:rPr>
              <a:t>arbitrarily.</a:t>
            </a:r>
            <a:r>
              <a:rPr sz="2200" spc="-30" dirty="0">
                <a:latin typeface="Calibri"/>
                <a:cs typeface="Calibri"/>
              </a:rPr>
              <a:t> </a:t>
            </a:r>
            <a:r>
              <a:rPr sz="2200" spc="-5" dirty="0">
                <a:latin typeface="Calibri"/>
                <a:cs typeface="Calibri"/>
              </a:rPr>
              <a:t>If </a:t>
            </a:r>
            <a:r>
              <a:rPr sz="2200" spc="-10" dirty="0">
                <a:latin typeface="Calibri"/>
                <a:cs typeface="Calibri"/>
              </a:rPr>
              <a:t>there </a:t>
            </a:r>
            <a:r>
              <a:rPr sz="2200" spc="-484" dirty="0">
                <a:latin typeface="Calibri"/>
                <a:cs typeface="Calibri"/>
              </a:rPr>
              <a:t> </a:t>
            </a:r>
            <a:r>
              <a:rPr sz="2200" spc="-15" dirty="0">
                <a:latin typeface="Calibri"/>
                <a:cs typeface="Calibri"/>
              </a:rPr>
              <a:t>are</a:t>
            </a:r>
            <a:r>
              <a:rPr sz="2200" spc="-25" dirty="0">
                <a:latin typeface="Calibri"/>
                <a:cs typeface="Calibri"/>
              </a:rPr>
              <a:t> </a:t>
            </a:r>
            <a:r>
              <a:rPr sz="2200" spc="-5" dirty="0">
                <a:latin typeface="Calibri"/>
                <a:cs typeface="Calibri"/>
              </a:rPr>
              <a:t>none,</a:t>
            </a:r>
            <a:r>
              <a:rPr sz="2200" spc="5" dirty="0">
                <a:latin typeface="Calibri"/>
                <a:cs typeface="Calibri"/>
              </a:rPr>
              <a:t> </a:t>
            </a:r>
            <a:r>
              <a:rPr sz="2200" spc="-15" dirty="0">
                <a:latin typeface="Calibri"/>
                <a:cs typeface="Calibri"/>
              </a:rPr>
              <a:t>stop</a:t>
            </a:r>
            <a:r>
              <a:rPr sz="2200" spc="5" dirty="0">
                <a:latin typeface="Calibri"/>
                <a:cs typeface="Calibri"/>
              </a:rPr>
              <a:t> </a:t>
            </a:r>
            <a:r>
              <a:rPr sz="2200" spc="-10" dirty="0">
                <a:latin typeface="Calibri"/>
                <a:cs typeface="Calibri"/>
              </a:rPr>
              <a:t>because</a:t>
            </a:r>
            <a:r>
              <a:rPr sz="2200" dirty="0">
                <a:latin typeface="Calibri"/>
                <a:cs typeface="Calibri"/>
              </a:rPr>
              <a:t> </a:t>
            </a:r>
            <a:r>
              <a:rPr sz="2200" spc="-10" dirty="0">
                <a:latin typeface="Calibri"/>
                <a:cs typeface="Calibri"/>
              </a:rPr>
              <a:t>the</a:t>
            </a:r>
            <a:r>
              <a:rPr sz="2200" spc="15" dirty="0">
                <a:latin typeface="Calibri"/>
                <a:cs typeface="Calibri"/>
              </a:rPr>
              <a:t> </a:t>
            </a:r>
            <a:r>
              <a:rPr sz="2200" spc="-10" dirty="0">
                <a:latin typeface="Calibri"/>
                <a:cs typeface="Calibri"/>
              </a:rPr>
              <a:t>problem</a:t>
            </a:r>
            <a:r>
              <a:rPr sz="2200" spc="5" dirty="0">
                <a:latin typeface="Calibri"/>
                <a:cs typeface="Calibri"/>
              </a:rPr>
              <a:t> </a:t>
            </a:r>
            <a:r>
              <a:rPr sz="2200" spc="-10" dirty="0">
                <a:latin typeface="Calibri"/>
                <a:cs typeface="Calibri"/>
              </a:rPr>
              <a:t>cannot</a:t>
            </a:r>
            <a:r>
              <a:rPr sz="2200" spc="-15" dirty="0">
                <a:latin typeface="Calibri"/>
                <a:cs typeface="Calibri"/>
              </a:rPr>
              <a:t> </a:t>
            </a:r>
            <a:r>
              <a:rPr sz="2200" spc="-5" dirty="0">
                <a:latin typeface="Calibri"/>
                <a:cs typeface="Calibri"/>
              </a:rPr>
              <a:t>be</a:t>
            </a:r>
            <a:r>
              <a:rPr sz="2200" spc="20" dirty="0">
                <a:latin typeface="Calibri"/>
                <a:cs typeface="Calibri"/>
              </a:rPr>
              <a:t> </a:t>
            </a:r>
            <a:r>
              <a:rPr sz="2200" spc="-5" dirty="0">
                <a:latin typeface="Calibri"/>
                <a:cs typeface="Calibri"/>
              </a:rPr>
              <a:t>solved.)</a:t>
            </a:r>
            <a:endParaRPr sz="2200">
              <a:latin typeface="Calibri"/>
              <a:cs typeface="Calibri"/>
            </a:endParaRPr>
          </a:p>
          <a:p>
            <a:pPr marL="527685" marR="685800" indent="-515620">
              <a:lnSpc>
                <a:spcPct val="100000"/>
              </a:lnSpc>
              <a:spcBef>
                <a:spcPts val="600"/>
              </a:spcBef>
              <a:buAutoNum type="arabicPeriod" startAt="2"/>
              <a:tabLst>
                <a:tab pos="527685" algn="l"/>
                <a:tab pos="528320" algn="l"/>
              </a:tabLst>
            </a:pPr>
            <a:r>
              <a:rPr sz="2600" dirty="0">
                <a:latin typeface="Calibri"/>
                <a:cs typeface="Calibri"/>
              </a:rPr>
              <a:t>The</a:t>
            </a:r>
            <a:r>
              <a:rPr sz="2600" spc="-40" dirty="0">
                <a:latin typeface="Calibri"/>
                <a:cs typeface="Calibri"/>
              </a:rPr>
              <a:t> </a:t>
            </a:r>
            <a:r>
              <a:rPr sz="2600" spc="-10" dirty="0">
                <a:solidFill>
                  <a:srgbClr val="C00000"/>
                </a:solidFill>
                <a:latin typeface="Calibri"/>
                <a:cs typeface="Calibri"/>
              </a:rPr>
              <a:t>order </a:t>
            </a:r>
            <a:r>
              <a:rPr sz="2600" dirty="0">
                <a:solidFill>
                  <a:srgbClr val="C00000"/>
                </a:solidFill>
                <a:latin typeface="Calibri"/>
                <a:cs typeface="Calibri"/>
              </a:rPr>
              <a:t>in </a:t>
            </a:r>
            <a:r>
              <a:rPr sz="2600" spc="-5" dirty="0">
                <a:solidFill>
                  <a:srgbClr val="C00000"/>
                </a:solidFill>
                <a:latin typeface="Calibri"/>
                <a:cs typeface="Calibri"/>
              </a:rPr>
              <a:t>which</a:t>
            </a:r>
            <a:r>
              <a:rPr sz="2600" spc="-15" dirty="0">
                <a:solidFill>
                  <a:srgbClr val="C00000"/>
                </a:solidFill>
                <a:latin typeface="Calibri"/>
                <a:cs typeface="Calibri"/>
              </a:rPr>
              <a:t> </a:t>
            </a:r>
            <a:r>
              <a:rPr sz="2600" dirty="0">
                <a:solidFill>
                  <a:srgbClr val="C00000"/>
                </a:solidFill>
                <a:latin typeface="Calibri"/>
                <a:cs typeface="Calibri"/>
              </a:rPr>
              <a:t>the</a:t>
            </a:r>
            <a:r>
              <a:rPr sz="2600" spc="-10" dirty="0">
                <a:solidFill>
                  <a:srgbClr val="C00000"/>
                </a:solidFill>
                <a:latin typeface="Calibri"/>
                <a:cs typeface="Calibri"/>
              </a:rPr>
              <a:t> </a:t>
            </a:r>
            <a:r>
              <a:rPr sz="2600" spc="-5" dirty="0">
                <a:solidFill>
                  <a:srgbClr val="C00000"/>
                </a:solidFill>
                <a:latin typeface="Calibri"/>
                <a:cs typeface="Calibri"/>
              </a:rPr>
              <a:t>vertices</a:t>
            </a:r>
            <a:r>
              <a:rPr sz="2600" spc="-40" dirty="0">
                <a:solidFill>
                  <a:srgbClr val="C00000"/>
                </a:solidFill>
                <a:latin typeface="Calibri"/>
                <a:cs typeface="Calibri"/>
              </a:rPr>
              <a:t> </a:t>
            </a:r>
            <a:r>
              <a:rPr sz="2600" spc="-10" dirty="0">
                <a:solidFill>
                  <a:srgbClr val="C00000"/>
                </a:solidFill>
                <a:latin typeface="Calibri"/>
                <a:cs typeface="Calibri"/>
              </a:rPr>
              <a:t>are</a:t>
            </a:r>
            <a:r>
              <a:rPr sz="2600" dirty="0">
                <a:solidFill>
                  <a:srgbClr val="C00000"/>
                </a:solidFill>
                <a:latin typeface="Calibri"/>
                <a:cs typeface="Calibri"/>
              </a:rPr>
              <a:t> </a:t>
            </a:r>
            <a:r>
              <a:rPr sz="2600" spc="-5" dirty="0">
                <a:solidFill>
                  <a:srgbClr val="C00000"/>
                </a:solidFill>
                <a:latin typeface="Calibri"/>
                <a:cs typeface="Calibri"/>
              </a:rPr>
              <a:t>deleted</a:t>
            </a:r>
            <a:r>
              <a:rPr sz="2600" spc="-55" dirty="0">
                <a:solidFill>
                  <a:srgbClr val="C00000"/>
                </a:solidFill>
                <a:latin typeface="Calibri"/>
                <a:cs typeface="Calibri"/>
              </a:rPr>
              <a:t> </a:t>
            </a:r>
            <a:r>
              <a:rPr sz="2600" spc="-5" dirty="0">
                <a:latin typeface="Calibri"/>
                <a:cs typeface="Calibri"/>
              </a:rPr>
              <a:t>yields</a:t>
            </a:r>
            <a:r>
              <a:rPr sz="2600" spc="-25" dirty="0">
                <a:latin typeface="Calibri"/>
                <a:cs typeface="Calibri"/>
              </a:rPr>
              <a:t> </a:t>
            </a:r>
            <a:r>
              <a:rPr sz="2600" dirty="0">
                <a:latin typeface="Calibri"/>
                <a:cs typeface="Calibri"/>
              </a:rPr>
              <a:t>a </a:t>
            </a:r>
            <a:r>
              <a:rPr sz="2600" spc="-570" dirty="0">
                <a:latin typeface="Calibri"/>
                <a:cs typeface="Calibri"/>
              </a:rPr>
              <a:t> </a:t>
            </a:r>
            <a:r>
              <a:rPr sz="2600" spc="-5" dirty="0">
                <a:latin typeface="Calibri"/>
                <a:cs typeface="Calibri"/>
              </a:rPr>
              <a:t>solution</a:t>
            </a:r>
            <a:r>
              <a:rPr sz="2600" spc="-30" dirty="0">
                <a:latin typeface="Calibri"/>
                <a:cs typeface="Calibri"/>
              </a:rPr>
              <a:t> </a:t>
            </a:r>
            <a:r>
              <a:rPr sz="2600" spc="-15" dirty="0">
                <a:latin typeface="Calibri"/>
                <a:cs typeface="Calibri"/>
              </a:rPr>
              <a:t>to</a:t>
            </a:r>
            <a:r>
              <a:rPr sz="2600" spc="5" dirty="0">
                <a:latin typeface="Calibri"/>
                <a:cs typeface="Calibri"/>
              </a:rPr>
              <a:t> </a:t>
            </a:r>
            <a:r>
              <a:rPr sz="2600" dirty="0">
                <a:latin typeface="Calibri"/>
                <a:cs typeface="Calibri"/>
              </a:rPr>
              <a:t>the</a:t>
            </a:r>
            <a:r>
              <a:rPr sz="2600" spc="-10" dirty="0">
                <a:latin typeface="Calibri"/>
                <a:cs typeface="Calibri"/>
              </a:rPr>
              <a:t> topological</a:t>
            </a:r>
            <a:r>
              <a:rPr sz="2600" spc="15" dirty="0">
                <a:latin typeface="Calibri"/>
                <a:cs typeface="Calibri"/>
              </a:rPr>
              <a:t> </a:t>
            </a:r>
            <a:r>
              <a:rPr sz="2600" spc="-5" dirty="0">
                <a:latin typeface="Calibri"/>
                <a:cs typeface="Calibri"/>
              </a:rPr>
              <a:t>sorting</a:t>
            </a:r>
            <a:r>
              <a:rPr sz="2600" spc="-15" dirty="0">
                <a:latin typeface="Calibri"/>
                <a:cs typeface="Calibri"/>
              </a:rPr>
              <a:t> </a:t>
            </a:r>
            <a:r>
              <a:rPr sz="2600" spc="-10" dirty="0">
                <a:latin typeface="Calibri"/>
                <a:cs typeface="Calibri"/>
              </a:rPr>
              <a:t>problem.</a:t>
            </a:r>
            <a:endParaRPr sz="2600">
              <a:latin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75207"/>
            <a:ext cx="1800225" cy="513715"/>
          </a:xfrm>
          <a:prstGeom prst="rect">
            <a:avLst/>
          </a:prstGeom>
        </p:spPr>
        <p:txBody>
          <a:bodyPr vert="horz" wrap="square" lIns="0" tIns="12700" rIns="0" bIns="0" rtlCol="0">
            <a:spAutoFit/>
          </a:bodyPr>
          <a:lstStyle/>
          <a:p>
            <a:pPr marL="12700">
              <a:lnSpc>
                <a:spcPct val="100000"/>
              </a:lnSpc>
              <a:spcBef>
                <a:spcPts val="100"/>
              </a:spcBef>
            </a:pPr>
            <a:r>
              <a:rPr spc="-15" dirty="0"/>
              <a:t>Illustration</a:t>
            </a:r>
          </a:p>
        </p:txBody>
      </p:sp>
      <p:pic>
        <p:nvPicPr>
          <p:cNvPr id="3" name="object 3"/>
          <p:cNvPicPr/>
          <p:nvPr/>
        </p:nvPicPr>
        <p:blipFill>
          <a:blip r:embed="rId2" cstate="print"/>
          <a:stretch>
            <a:fillRect/>
          </a:stretch>
        </p:blipFill>
        <p:spPr>
          <a:xfrm>
            <a:off x="1164217" y="2154936"/>
            <a:ext cx="8296655" cy="375665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8700" y="360079"/>
            <a:ext cx="5700395" cy="513715"/>
          </a:xfrm>
          <a:prstGeom prst="rect">
            <a:avLst/>
          </a:prstGeom>
        </p:spPr>
        <p:txBody>
          <a:bodyPr vert="horz" wrap="square" lIns="0" tIns="12700" rIns="0" bIns="0" rtlCol="0">
            <a:spAutoFit/>
          </a:bodyPr>
          <a:lstStyle/>
          <a:p>
            <a:pPr marL="12700">
              <a:lnSpc>
                <a:spcPct val="100000"/>
              </a:lnSpc>
              <a:spcBef>
                <a:spcPts val="100"/>
              </a:spcBef>
            </a:pPr>
            <a:r>
              <a:rPr spc="-10" dirty="0"/>
              <a:t>Applications</a:t>
            </a:r>
            <a:r>
              <a:rPr spc="5" dirty="0"/>
              <a:t> </a:t>
            </a:r>
            <a:r>
              <a:rPr dirty="0"/>
              <a:t>of</a:t>
            </a:r>
            <a:r>
              <a:rPr spc="-20" dirty="0"/>
              <a:t> </a:t>
            </a:r>
            <a:r>
              <a:rPr spc="-30" dirty="0"/>
              <a:t>Topological</a:t>
            </a:r>
            <a:r>
              <a:rPr spc="10" dirty="0"/>
              <a:t> </a:t>
            </a:r>
            <a:r>
              <a:rPr spc="-5" dirty="0"/>
              <a:t>Sorting</a:t>
            </a:r>
          </a:p>
        </p:txBody>
      </p:sp>
      <p:sp>
        <p:nvSpPr>
          <p:cNvPr id="3" name="object 3"/>
          <p:cNvSpPr txBox="1"/>
          <p:nvPr/>
        </p:nvSpPr>
        <p:spPr>
          <a:xfrm>
            <a:off x="850900" y="1263650"/>
            <a:ext cx="8763000" cy="5675913"/>
          </a:xfrm>
          <a:prstGeom prst="rect">
            <a:avLst/>
          </a:prstGeom>
        </p:spPr>
        <p:txBody>
          <a:bodyPr vert="horz" wrap="square" lIns="0" tIns="12700" rIns="0" bIns="0" rtlCol="0">
            <a:spAutoFit/>
          </a:bodyPr>
          <a:lstStyle/>
          <a:p>
            <a:pPr marL="355600" indent="-342900" algn="just">
              <a:lnSpc>
                <a:spcPct val="100000"/>
              </a:lnSpc>
              <a:buFont typeface="Arial"/>
              <a:buChar char="•"/>
              <a:tabLst>
                <a:tab pos="354965" algn="l"/>
                <a:tab pos="355600" algn="l"/>
              </a:tabLst>
            </a:pPr>
            <a:r>
              <a:rPr sz="2600" spc="-5" dirty="0">
                <a:latin typeface="Calibri"/>
                <a:cs typeface="Calibri"/>
              </a:rPr>
              <a:t>Instruction</a:t>
            </a:r>
            <a:r>
              <a:rPr sz="2600" spc="-50" dirty="0">
                <a:latin typeface="Calibri"/>
                <a:cs typeface="Calibri"/>
              </a:rPr>
              <a:t> </a:t>
            </a:r>
            <a:r>
              <a:rPr sz="2600" spc="-5" dirty="0">
                <a:latin typeface="Calibri"/>
                <a:cs typeface="Calibri"/>
              </a:rPr>
              <a:t>scheduling</a:t>
            </a:r>
            <a:r>
              <a:rPr sz="2600" spc="-50" dirty="0">
                <a:latin typeface="Calibri"/>
                <a:cs typeface="Calibri"/>
              </a:rPr>
              <a:t> </a:t>
            </a:r>
            <a:r>
              <a:rPr sz="2600" dirty="0">
                <a:latin typeface="Calibri"/>
                <a:cs typeface="Calibri"/>
              </a:rPr>
              <a:t>in</a:t>
            </a:r>
            <a:r>
              <a:rPr sz="2600" spc="5" dirty="0">
                <a:latin typeface="Calibri"/>
                <a:cs typeface="Calibri"/>
              </a:rPr>
              <a:t> </a:t>
            </a:r>
            <a:r>
              <a:rPr sz="2600" spc="-15" dirty="0">
                <a:latin typeface="Calibri"/>
                <a:cs typeface="Calibri"/>
              </a:rPr>
              <a:t>program</a:t>
            </a:r>
            <a:r>
              <a:rPr sz="2600" spc="-10" dirty="0">
                <a:latin typeface="Calibri"/>
                <a:cs typeface="Calibri"/>
              </a:rPr>
              <a:t> compilation</a:t>
            </a:r>
            <a:endParaRPr sz="2600" dirty="0">
              <a:latin typeface="Calibri"/>
              <a:cs typeface="Calibri"/>
            </a:endParaRPr>
          </a:p>
          <a:p>
            <a:pPr marL="355600" indent="-342900" algn="just">
              <a:lnSpc>
                <a:spcPct val="100000"/>
              </a:lnSpc>
              <a:spcBef>
                <a:spcPts val="625"/>
              </a:spcBef>
              <a:buFont typeface="Arial"/>
              <a:buChar char="•"/>
              <a:tabLst>
                <a:tab pos="354965" algn="l"/>
                <a:tab pos="355600" algn="l"/>
              </a:tabLst>
            </a:pPr>
            <a:r>
              <a:rPr sz="2600" dirty="0">
                <a:latin typeface="Calibri"/>
                <a:cs typeface="Calibri"/>
              </a:rPr>
              <a:t>Cell</a:t>
            </a:r>
            <a:r>
              <a:rPr sz="2600" spc="-25" dirty="0">
                <a:latin typeface="Calibri"/>
                <a:cs typeface="Calibri"/>
              </a:rPr>
              <a:t> </a:t>
            </a:r>
            <a:r>
              <a:rPr sz="2600" spc="-10" dirty="0">
                <a:latin typeface="Calibri"/>
                <a:cs typeface="Calibri"/>
              </a:rPr>
              <a:t>evaluation</a:t>
            </a:r>
            <a:r>
              <a:rPr sz="2600" spc="-15" dirty="0">
                <a:latin typeface="Calibri"/>
                <a:cs typeface="Calibri"/>
              </a:rPr>
              <a:t> </a:t>
            </a:r>
            <a:r>
              <a:rPr sz="2600" spc="-10" dirty="0">
                <a:latin typeface="Calibri"/>
                <a:cs typeface="Calibri"/>
              </a:rPr>
              <a:t>ordering</a:t>
            </a:r>
            <a:r>
              <a:rPr sz="2600" spc="-15" dirty="0">
                <a:latin typeface="Calibri"/>
                <a:cs typeface="Calibri"/>
              </a:rPr>
              <a:t> </a:t>
            </a:r>
            <a:r>
              <a:rPr sz="2600" dirty="0">
                <a:latin typeface="Calibri"/>
                <a:cs typeface="Calibri"/>
              </a:rPr>
              <a:t>in</a:t>
            </a:r>
            <a:r>
              <a:rPr sz="2600" spc="-15" dirty="0">
                <a:latin typeface="Calibri"/>
                <a:cs typeface="Calibri"/>
              </a:rPr>
              <a:t> </a:t>
            </a:r>
            <a:r>
              <a:rPr sz="2600" spc="-5" dirty="0">
                <a:latin typeface="Calibri"/>
                <a:cs typeface="Calibri"/>
              </a:rPr>
              <a:t>spreadsheet</a:t>
            </a:r>
            <a:r>
              <a:rPr sz="2600" spc="-45" dirty="0">
                <a:latin typeface="Calibri"/>
                <a:cs typeface="Calibri"/>
              </a:rPr>
              <a:t> </a:t>
            </a:r>
            <a:r>
              <a:rPr sz="2600" spc="-10" dirty="0">
                <a:latin typeface="Calibri"/>
                <a:cs typeface="Calibri"/>
              </a:rPr>
              <a:t>formulas,</a:t>
            </a:r>
            <a:endParaRPr sz="2600" dirty="0">
              <a:latin typeface="Calibri"/>
              <a:cs typeface="Calibri"/>
            </a:endParaRPr>
          </a:p>
          <a:p>
            <a:pPr marL="355600" indent="-342900" algn="just">
              <a:lnSpc>
                <a:spcPct val="100000"/>
              </a:lnSpc>
              <a:spcBef>
                <a:spcPts val="625"/>
              </a:spcBef>
              <a:buFont typeface="Arial"/>
              <a:buChar char="•"/>
              <a:tabLst>
                <a:tab pos="354965" algn="l"/>
                <a:tab pos="355600" algn="l"/>
              </a:tabLst>
            </a:pPr>
            <a:r>
              <a:rPr sz="2600" spc="-10" dirty="0">
                <a:latin typeface="Calibri"/>
                <a:cs typeface="Calibri"/>
              </a:rPr>
              <a:t>Resolving</a:t>
            </a:r>
            <a:r>
              <a:rPr sz="2600" spc="-30" dirty="0">
                <a:latin typeface="Calibri"/>
                <a:cs typeface="Calibri"/>
              </a:rPr>
              <a:t> </a:t>
            </a:r>
            <a:r>
              <a:rPr sz="2600" spc="-15" dirty="0">
                <a:latin typeface="Calibri"/>
                <a:cs typeface="Calibri"/>
              </a:rPr>
              <a:t>symbol</a:t>
            </a:r>
            <a:r>
              <a:rPr sz="2600" spc="-10" dirty="0">
                <a:latin typeface="Calibri"/>
                <a:cs typeface="Calibri"/>
              </a:rPr>
              <a:t> </a:t>
            </a:r>
            <a:r>
              <a:rPr sz="2600" spc="-5" dirty="0">
                <a:latin typeface="Calibri"/>
                <a:cs typeface="Calibri"/>
              </a:rPr>
              <a:t>dependencies</a:t>
            </a:r>
            <a:r>
              <a:rPr sz="2600" spc="-60" dirty="0">
                <a:latin typeface="Calibri"/>
                <a:cs typeface="Calibri"/>
              </a:rPr>
              <a:t> </a:t>
            </a:r>
            <a:r>
              <a:rPr sz="2600" dirty="0">
                <a:latin typeface="Calibri"/>
                <a:cs typeface="Calibri"/>
              </a:rPr>
              <a:t>in</a:t>
            </a:r>
            <a:r>
              <a:rPr sz="2600" spc="-10" dirty="0">
                <a:latin typeface="Calibri"/>
                <a:cs typeface="Calibri"/>
              </a:rPr>
              <a:t> </a:t>
            </a:r>
            <a:r>
              <a:rPr sz="2600" spc="-15" dirty="0">
                <a:latin typeface="Calibri"/>
                <a:cs typeface="Calibri"/>
              </a:rPr>
              <a:t>linkers.</a:t>
            </a:r>
            <a:endParaRPr lang="en-US" sz="2600" spc="-15" dirty="0">
              <a:latin typeface="Calibri"/>
              <a:cs typeface="Calibri"/>
            </a:endParaRPr>
          </a:p>
          <a:p>
            <a:pPr marL="355600" indent="-342900" algn="just">
              <a:spcBef>
                <a:spcPts val="625"/>
              </a:spcBef>
              <a:buFont typeface="Arial"/>
              <a:buChar char="•"/>
              <a:tabLst>
                <a:tab pos="354965" algn="l"/>
                <a:tab pos="355600" algn="l"/>
              </a:tabLst>
            </a:pPr>
            <a:r>
              <a:rPr lang="en-US" sz="2600" spc="-5" dirty="0">
                <a:latin typeface="Calibri"/>
                <a:cs typeface="Calibri"/>
              </a:rPr>
              <a:t> Determine the optimal order of tasks with dependencies in task scheduling</a:t>
            </a:r>
          </a:p>
          <a:p>
            <a:pPr marL="355600" indent="-342900" algn="just">
              <a:spcBef>
                <a:spcPts val="625"/>
              </a:spcBef>
              <a:buFont typeface="Arial"/>
              <a:buChar char="•"/>
              <a:tabLst>
                <a:tab pos="354965" algn="l"/>
                <a:tab pos="355600" algn="l"/>
              </a:tabLst>
            </a:pPr>
            <a:r>
              <a:rPr lang="en-US" sz="2600" spc="-5" dirty="0">
                <a:latin typeface="Calibri"/>
                <a:cs typeface="Calibri"/>
              </a:rPr>
              <a:t>In managing software projects with multiple modules or libraries, it assists in resolving dependencies between software components.</a:t>
            </a:r>
          </a:p>
          <a:p>
            <a:pPr marL="355600" indent="-342900" algn="just">
              <a:spcBef>
                <a:spcPts val="625"/>
              </a:spcBef>
              <a:buFont typeface="Arial"/>
              <a:buChar char="•"/>
              <a:tabLst>
                <a:tab pos="354965" algn="l"/>
                <a:tab pos="355600" algn="l"/>
              </a:tabLst>
            </a:pPr>
            <a:r>
              <a:rPr lang="en-US" sz="2600" spc="-5" dirty="0">
                <a:latin typeface="Calibri"/>
                <a:cs typeface="Calibri"/>
              </a:rPr>
              <a:t>Used in resource allocation systems to detect deadlocks, which occur when processes are waiting for resources that are blocked by other processes.</a:t>
            </a:r>
          </a:p>
          <a:p>
            <a:pPr marL="355600" indent="-342900" algn="just">
              <a:spcBef>
                <a:spcPts val="625"/>
              </a:spcBef>
              <a:buFont typeface="Arial"/>
              <a:buChar char="•"/>
              <a:tabLst>
                <a:tab pos="354965" algn="l"/>
                <a:tab pos="355600" algn="l"/>
              </a:tabLst>
            </a:pPr>
            <a:r>
              <a:rPr lang="en-US" sz="2600" spc="-5" dirty="0">
                <a:latin typeface="Calibri"/>
                <a:cs typeface="Calibri"/>
              </a:rPr>
              <a:t> Help create efficient course schedules in educational institutions that ensure prerequisites are met.</a:t>
            </a:r>
            <a:endParaRPr sz="2600" spc="-5" dirty="0">
              <a:latin typeface="Calibri"/>
              <a:cs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91098" y="3192497"/>
            <a:ext cx="2711450" cy="491812"/>
          </a:xfrm>
          <a:prstGeom prst="rect">
            <a:avLst/>
          </a:prstGeom>
        </p:spPr>
        <p:txBody>
          <a:bodyPr vert="horz" wrap="square" lIns="0" tIns="12965" rIns="0" bIns="0" rtlCol="0">
            <a:spAutoFit/>
          </a:bodyPr>
          <a:lstStyle/>
          <a:p>
            <a:pPr marL="12347">
              <a:spcBef>
                <a:spcPts val="102"/>
              </a:spcBef>
            </a:pPr>
            <a:r>
              <a:rPr sz="3111" spc="-5" dirty="0">
                <a:solidFill>
                  <a:srgbClr val="BF0000"/>
                </a:solidFill>
              </a:rPr>
              <a:t>End of</a:t>
            </a:r>
            <a:r>
              <a:rPr sz="3111" spc="-78" dirty="0">
                <a:solidFill>
                  <a:srgbClr val="BF0000"/>
                </a:solidFill>
              </a:rPr>
              <a:t> </a:t>
            </a:r>
            <a:r>
              <a:rPr lang="en-US" sz="3111" spc="-78" dirty="0">
                <a:solidFill>
                  <a:srgbClr val="BF0000"/>
                </a:solidFill>
              </a:rPr>
              <a:t>Unit - 2</a:t>
            </a:r>
            <a:endParaRPr sz="311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017" y="737107"/>
            <a:ext cx="5566410" cy="513715"/>
          </a:xfrm>
          <a:prstGeom prst="rect">
            <a:avLst/>
          </a:prstGeom>
        </p:spPr>
        <p:txBody>
          <a:bodyPr vert="horz" wrap="square" lIns="0" tIns="12700" rIns="0" bIns="0" rtlCol="0">
            <a:spAutoFit/>
          </a:bodyPr>
          <a:lstStyle/>
          <a:p>
            <a:pPr marL="12700">
              <a:lnSpc>
                <a:spcPct val="100000"/>
              </a:lnSpc>
              <a:spcBef>
                <a:spcPts val="100"/>
              </a:spcBef>
            </a:pPr>
            <a:r>
              <a:rPr spc="-10" dirty="0"/>
              <a:t>Motivation</a:t>
            </a:r>
            <a:r>
              <a:rPr spc="-5" dirty="0"/>
              <a:t> </a:t>
            </a:r>
            <a:r>
              <a:rPr spc="-30" dirty="0"/>
              <a:t>for</a:t>
            </a:r>
            <a:r>
              <a:rPr dirty="0"/>
              <a:t> </a:t>
            </a:r>
            <a:r>
              <a:rPr spc="-10" dirty="0"/>
              <a:t>topological</a:t>
            </a:r>
            <a:r>
              <a:rPr spc="-5" dirty="0"/>
              <a:t> sorting</a:t>
            </a:r>
          </a:p>
        </p:txBody>
      </p:sp>
      <p:pic>
        <p:nvPicPr>
          <p:cNvPr id="3" name="object 3"/>
          <p:cNvPicPr/>
          <p:nvPr/>
        </p:nvPicPr>
        <p:blipFill>
          <a:blip r:embed="rId2" cstate="print"/>
          <a:stretch>
            <a:fillRect/>
          </a:stretch>
        </p:blipFill>
        <p:spPr>
          <a:xfrm>
            <a:off x="7365369" y="3125723"/>
            <a:ext cx="2130551" cy="1673351"/>
          </a:xfrm>
          <a:prstGeom prst="rect">
            <a:avLst/>
          </a:prstGeom>
        </p:spPr>
      </p:pic>
      <p:sp>
        <p:nvSpPr>
          <p:cNvPr id="4" name="object 4"/>
          <p:cNvSpPr txBox="1"/>
          <p:nvPr/>
        </p:nvSpPr>
        <p:spPr>
          <a:xfrm>
            <a:off x="1310017" y="1401190"/>
            <a:ext cx="7506970" cy="4195445"/>
          </a:xfrm>
          <a:prstGeom prst="rect">
            <a:avLst/>
          </a:prstGeom>
        </p:spPr>
        <p:txBody>
          <a:bodyPr vert="horz" wrap="square" lIns="0" tIns="12700" rIns="0" bIns="0" rtlCol="0">
            <a:spAutoFit/>
          </a:bodyPr>
          <a:lstStyle/>
          <a:p>
            <a:pPr marL="354965" marR="5080" indent="-342900">
              <a:lnSpc>
                <a:spcPct val="100000"/>
              </a:lnSpc>
              <a:spcBef>
                <a:spcPts val="100"/>
              </a:spcBef>
              <a:buFont typeface="Arial"/>
              <a:buChar char="•"/>
              <a:tabLst>
                <a:tab pos="354965" algn="l"/>
                <a:tab pos="355600" algn="l"/>
              </a:tabLst>
            </a:pPr>
            <a:r>
              <a:rPr sz="2400" spc="-5" dirty="0">
                <a:latin typeface="Calibri"/>
                <a:cs typeface="Calibri"/>
              </a:rPr>
              <a:t>Consider </a:t>
            </a:r>
            <a:r>
              <a:rPr sz="2400" dirty="0">
                <a:latin typeface="Calibri"/>
                <a:cs typeface="Calibri"/>
              </a:rPr>
              <a:t>a </a:t>
            </a:r>
            <a:r>
              <a:rPr sz="2400" spc="-5" dirty="0">
                <a:latin typeface="Calibri"/>
                <a:cs typeface="Calibri"/>
              </a:rPr>
              <a:t>set of </a:t>
            </a:r>
            <a:r>
              <a:rPr sz="2400" spc="-10" dirty="0">
                <a:latin typeface="Calibri"/>
                <a:cs typeface="Calibri"/>
              </a:rPr>
              <a:t>five required courses </a:t>
            </a:r>
            <a:r>
              <a:rPr sz="2400" spc="-5" dirty="0">
                <a:latin typeface="Calibri"/>
                <a:cs typeface="Calibri"/>
              </a:rPr>
              <a:t>{C1, C2, C3, C4, C5} </a:t>
            </a:r>
            <a:r>
              <a:rPr sz="2400" spc="-530" dirty="0">
                <a:latin typeface="Calibri"/>
                <a:cs typeface="Calibri"/>
              </a:rPr>
              <a:t> </a:t>
            </a:r>
            <a:r>
              <a:rPr sz="2400" dirty="0">
                <a:latin typeface="Calibri"/>
                <a:cs typeface="Calibri"/>
              </a:rPr>
              <a:t>a</a:t>
            </a:r>
            <a:r>
              <a:rPr sz="2400" spc="-15" dirty="0">
                <a:latin typeface="Calibri"/>
                <a:cs typeface="Calibri"/>
              </a:rPr>
              <a:t> </a:t>
            </a:r>
            <a:r>
              <a:rPr sz="2400" spc="-5" dirty="0">
                <a:latin typeface="Calibri"/>
                <a:cs typeface="Calibri"/>
              </a:rPr>
              <a:t>part-time</a:t>
            </a:r>
            <a:r>
              <a:rPr sz="2400" spc="-20" dirty="0">
                <a:latin typeface="Calibri"/>
                <a:cs typeface="Calibri"/>
              </a:rPr>
              <a:t> </a:t>
            </a:r>
            <a:r>
              <a:rPr sz="2400" spc="-10" dirty="0">
                <a:latin typeface="Calibri"/>
                <a:cs typeface="Calibri"/>
              </a:rPr>
              <a:t>student</a:t>
            </a:r>
            <a:r>
              <a:rPr sz="2400" spc="-5" dirty="0">
                <a:latin typeface="Calibri"/>
                <a:cs typeface="Calibri"/>
              </a:rPr>
              <a:t> has </a:t>
            </a:r>
            <a:r>
              <a:rPr sz="2400" spc="-15" dirty="0">
                <a:latin typeface="Calibri"/>
                <a:cs typeface="Calibri"/>
              </a:rPr>
              <a:t>to</a:t>
            </a:r>
            <a:r>
              <a:rPr sz="2400" spc="-10" dirty="0">
                <a:latin typeface="Calibri"/>
                <a:cs typeface="Calibri"/>
              </a:rPr>
              <a:t> </a:t>
            </a:r>
            <a:r>
              <a:rPr sz="2400" spc="-25" dirty="0">
                <a:latin typeface="Calibri"/>
                <a:cs typeface="Calibri"/>
              </a:rPr>
              <a:t>take </a:t>
            </a:r>
            <a:r>
              <a:rPr sz="2400" dirty="0">
                <a:latin typeface="Calibri"/>
                <a:cs typeface="Calibri"/>
              </a:rPr>
              <a:t>in</a:t>
            </a:r>
            <a:r>
              <a:rPr sz="2400" spc="-5" dirty="0">
                <a:latin typeface="Calibri"/>
                <a:cs typeface="Calibri"/>
              </a:rPr>
              <a:t> some</a:t>
            </a:r>
            <a:r>
              <a:rPr sz="2400" spc="-10" dirty="0">
                <a:latin typeface="Calibri"/>
                <a:cs typeface="Calibri"/>
              </a:rPr>
              <a:t> degree</a:t>
            </a:r>
            <a:r>
              <a:rPr sz="2400" dirty="0">
                <a:latin typeface="Calibri"/>
                <a:cs typeface="Calibri"/>
              </a:rPr>
              <a:t> </a:t>
            </a:r>
            <a:r>
              <a:rPr sz="2400" spc="-15" dirty="0">
                <a:latin typeface="Calibri"/>
                <a:cs typeface="Calibri"/>
              </a:rPr>
              <a:t>program.</a:t>
            </a:r>
            <a:endParaRPr sz="2400" dirty="0">
              <a:latin typeface="Calibri"/>
              <a:cs typeface="Calibri"/>
            </a:endParaRPr>
          </a:p>
          <a:p>
            <a:pPr marL="354965" marR="736600" indent="-342900">
              <a:lnSpc>
                <a:spcPct val="100000"/>
              </a:lnSpc>
              <a:spcBef>
                <a:spcPts val="575"/>
              </a:spcBef>
              <a:buFont typeface="Arial"/>
              <a:buChar char="•"/>
              <a:tabLst>
                <a:tab pos="354965" algn="l"/>
                <a:tab pos="355600" algn="l"/>
              </a:tabLst>
            </a:pPr>
            <a:r>
              <a:rPr sz="2400" spc="-5" dirty="0">
                <a:latin typeface="Calibri"/>
                <a:cs typeface="Calibri"/>
              </a:rPr>
              <a:t>The </a:t>
            </a:r>
            <a:r>
              <a:rPr sz="2400" spc="-10" dirty="0">
                <a:latin typeface="Calibri"/>
                <a:cs typeface="Calibri"/>
              </a:rPr>
              <a:t>courses can </a:t>
            </a:r>
            <a:r>
              <a:rPr sz="2400" spc="-5" dirty="0">
                <a:latin typeface="Calibri"/>
                <a:cs typeface="Calibri"/>
              </a:rPr>
              <a:t>be </a:t>
            </a:r>
            <a:r>
              <a:rPr sz="2400" spc="-20" dirty="0">
                <a:latin typeface="Calibri"/>
                <a:cs typeface="Calibri"/>
              </a:rPr>
              <a:t>taken </a:t>
            </a:r>
            <a:r>
              <a:rPr sz="2400" dirty="0">
                <a:latin typeface="Calibri"/>
                <a:cs typeface="Calibri"/>
              </a:rPr>
              <a:t>in </a:t>
            </a:r>
            <a:r>
              <a:rPr sz="2400" spc="-20" dirty="0">
                <a:latin typeface="Calibri"/>
                <a:cs typeface="Calibri"/>
              </a:rPr>
              <a:t>any </a:t>
            </a:r>
            <a:r>
              <a:rPr sz="2400" spc="-10" dirty="0">
                <a:latin typeface="Calibri"/>
                <a:cs typeface="Calibri"/>
              </a:rPr>
              <a:t>order </a:t>
            </a:r>
            <a:r>
              <a:rPr sz="2400" dirty="0">
                <a:latin typeface="Calibri"/>
                <a:cs typeface="Calibri"/>
              </a:rPr>
              <a:t>as </a:t>
            </a:r>
            <a:r>
              <a:rPr sz="2400" spc="-5" dirty="0">
                <a:latin typeface="Calibri"/>
                <a:cs typeface="Calibri"/>
              </a:rPr>
              <a:t>long </a:t>
            </a:r>
            <a:r>
              <a:rPr sz="2400" dirty="0">
                <a:latin typeface="Calibri"/>
                <a:cs typeface="Calibri"/>
              </a:rPr>
              <a:t>as the </a:t>
            </a:r>
            <a:r>
              <a:rPr sz="2400" spc="-530" dirty="0">
                <a:latin typeface="Calibri"/>
                <a:cs typeface="Calibri"/>
              </a:rPr>
              <a:t> </a:t>
            </a:r>
            <a:r>
              <a:rPr sz="2400" spc="-10" dirty="0">
                <a:latin typeface="Calibri"/>
                <a:cs typeface="Calibri"/>
              </a:rPr>
              <a:t>following</a:t>
            </a:r>
            <a:r>
              <a:rPr sz="2400" spc="-25" dirty="0">
                <a:latin typeface="Calibri"/>
                <a:cs typeface="Calibri"/>
              </a:rPr>
              <a:t> </a:t>
            </a:r>
            <a:r>
              <a:rPr sz="2400" spc="-15" dirty="0">
                <a:latin typeface="Calibri"/>
                <a:cs typeface="Calibri"/>
              </a:rPr>
              <a:t>course </a:t>
            </a:r>
            <a:r>
              <a:rPr sz="2400" spc="-10" dirty="0">
                <a:latin typeface="Calibri"/>
                <a:cs typeface="Calibri"/>
              </a:rPr>
              <a:t>prerequisites </a:t>
            </a:r>
            <a:r>
              <a:rPr sz="2400" spc="-15" dirty="0">
                <a:latin typeface="Calibri"/>
                <a:cs typeface="Calibri"/>
              </a:rPr>
              <a:t>are</a:t>
            </a:r>
            <a:r>
              <a:rPr sz="2400" spc="5" dirty="0">
                <a:latin typeface="Calibri"/>
                <a:cs typeface="Calibri"/>
              </a:rPr>
              <a:t> </a:t>
            </a:r>
            <a:r>
              <a:rPr sz="2400" spc="-5" dirty="0">
                <a:latin typeface="Calibri"/>
                <a:cs typeface="Calibri"/>
              </a:rPr>
              <a:t>met:</a:t>
            </a:r>
            <a:endParaRPr sz="2400" dirty="0">
              <a:latin typeface="Calibri"/>
              <a:cs typeface="Calibri"/>
            </a:endParaRPr>
          </a:p>
          <a:p>
            <a:pPr marL="756285" lvl="1" indent="-287655">
              <a:lnSpc>
                <a:spcPct val="100000"/>
              </a:lnSpc>
              <a:spcBef>
                <a:spcPts val="575"/>
              </a:spcBef>
              <a:buFont typeface="Arial"/>
              <a:buChar char="–"/>
              <a:tabLst>
                <a:tab pos="756920" algn="l"/>
              </a:tabLst>
            </a:pPr>
            <a:r>
              <a:rPr sz="2400" dirty="0">
                <a:latin typeface="Calibri"/>
                <a:cs typeface="Calibri"/>
              </a:rPr>
              <a:t>C1</a:t>
            </a:r>
            <a:r>
              <a:rPr sz="2400" spc="-40" dirty="0">
                <a:latin typeface="Calibri"/>
                <a:cs typeface="Calibri"/>
              </a:rPr>
              <a:t> </a:t>
            </a:r>
            <a:r>
              <a:rPr sz="2400" spc="-5" dirty="0">
                <a:latin typeface="Calibri"/>
                <a:cs typeface="Calibri"/>
              </a:rPr>
              <a:t>and</a:t>
            </a:r>
            <a:r>
              <a:rPr sz="2400" spc="-10" dirty="0">
                <a:latin typeface="Calibri"/>
                <a:cs typeface="Calibri"/>
              </a:rPr>
              <a:t> </a:t>
            </a:r>
            <a:r>
              <a:rPr sz="2400" dirty="0">
                <a:latin typeface="Calibri"/>
                <a:cs typeface="Calibri"/>
              </a:rPr>
              <a:t>C2</a:t>
            </a:r>
            <a:r>
              <a:rPr sz="2400" spc="-30" dirty="0">
                <a:latin typeface="Calibri"/>
                <a:cs typeface="Calibri"/>
              </a:rPr>
              <a:t> </a:t>
            </a:r>
            <a:r>
              <a:rPr sz="2400" spc="-20" dirty="0">
                <a:latin typeface="Calibri"/>
                <a:cs typeface="Calibri"/>
              </a:rPr>
              <a:t>have</a:t>
            </a:r>
            <a:r>
              <a:rPr sz="2400" dirty="0">
                <a:latin typeface="Calibri"/>
                <a:cs typeface="Calibri"/>
              </a:rPr>
              <a:t> </a:t>
            </a:r>
            <a:r>
              <a:rPr sz="2400" spc="-5" dirty="0">
                <a:latin typeface="Calibri"/>
                <a:cs typeface="Calibri"/>
              </a:rPr>
              <a:t>no</a:t>
            </a:r>
            <a:r>
              <a:rPr sz="2400" dirty="0">
                <a:latin typeface="Calibri"/>
                <a:cs typeface="Calibri"/>
              </a:rPr>
              <a:t> </a:t>
            </a:r>
            <a:r>
              <a:rPr sz="2400" spc="-10" dirty="0">
                <a:latin typeface="Calibri"/>
                <a:cs typeface="Calibri"/>
              </a:rPr>
              <a:t>prerequisites,</a:t>
            </a:r>
            <a:endParaRPr sz="2400" dirty="0">
              <a:latin typeface="Calibri"/>
              <a:cs typeface="Calibri"/>
            </a:endParaRPr>
          </a:p>
          <a:p>
            <a:pPr marL="756285" lvl="1" indent="-287655">
              <a:lnSpc>
                <a:spcPct val="100000"/>
              </a:lnSpc>
              <a:spcBef>
                <a:spcPts val="575"/>
              </a:spcBef>
              <a:buFont typeface="Arial"/>
              <a:buChar char="–"/>
              <a:tabLst>
                <a:tab pos="756920" algn="l"/>
              </a:tabLst>
            </a:pPr>
            <a:r>
              <a:rPr sz="2400" dirty="0">
                <a:latin typeface="Calibri"/>
                <a:cs typeface="Calibri"/>
              </a:rPr>
              <a:t>C3</a:t>
            </a:r>
            <a:r>
              <a:rPr sz="2400" spc="-45" dirty="0">
                <a:latin typeface="Calibri"/>
                <a:cs typeface="Calibri"/>
              </a:rPr>
              <a:t> </a:t>
            </a:r>
            <a:r>
              <a:rPr sz="2400" spc="-10" dirty="0">
                <a:latin typeface="Calibri"/>
                <a:cs typeface="Calibri"/>
              </a:rPr>
              <a:t>requires</a:t>
            </a:r>
            <a:r>
              <a:rPr sz="2400" spc="-5" dirty="0">
                <a:latin typeface="Calibri"/>
                <a:cs typeface="Calibri"/>
              </a:rPr>
              <a:t> </a:t>
            </a:r>
            <a:r>
              <a:rPr sz="2400" dirty="0">
                <a:latin typeface="Calibri"/>
                <a:cs typeface="Calibri"/>
              </a:rPr>
              <a:t>C1</a:t>
            </a:r>
            <a:r>
              <a:rPr sz="2400" spc="-3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C2,</a:t>
            </a:r>
            <a:endParaRPr sz="2400" dirty="0">
              <a:latin typeface="Calibri"/>
              <a:cs typeface="Calibri"/>
            </a:endParaRPr>
          </a:p>
          <a:p>
            <a:pPr marL="756285" lvl="1" indent="-287655">
              <a:lnSpc>
                <a:spcPct val="100000"/>
              </a:lnSpc>
              <a:spcBef>
                <a:spcPts val="575"/>
              </a:spcBef>
              <a:buFont typeface="Arial"/>
              <a:buChar char="–"/>
              <a:tabLst>
                <a:tab pos="756920" algn="l"/>
              </a:tabLst>
            </a:pPr>
            <a:r>
              <a:rPr sz="2400" dirty="0">
                <a:latin typeface="Calibri"/>
                <a:cs typeface="Calibri"/>
              </a:rPr>
              <a:t>C4</a:t>
            </a:r>
            <a:r>
              <a:rPr sz="2400" spc="-45" dirty="0">
                <a:latin typeface="Calibri"/>
                <a:cs typeface="Calibri"/>
              </a:rPr>
              <a:t> </a:t>
            </a:r>
            <a:r>
              <a:rPr sz="2400" spc="-10" dirty="0">
                <a:latin typeface="Calibri"/>
                <a:cs typeface="Calibri"/>
              </a:rPr>
              <a:t>requires</a:t>
            </a:r>
            <a:r>
              <a:rPr sz="2400" spc="-5" dirty="0">
                <a:latin typeface="Calibri"/>
                <a:cs typeface="Calibri"/>
              </a:rPr>
              <a:t> C3,</a:t>
            </a:r>
            <a:r>
              <a:rPr sz="2400" spc="-25" dirty="0">
                <a:latin typeface="Calibri"/>
                <a:cs typeface="Calibri"/>
              </a:rPr>
              <a:t> </a:t>
            </a:r>
            <a:r>
              <a:rPr sz="2400" spc="-5" dirty="0">
                <a:latin typeface="Calibri"/>
                <a:cs typeface="Calibri"/>
              </a:rPr>
              <a:t>and</a:t>
            </a:r>
            <a:endParaRPr sz="2400" dirty="0">
              <a:latin typeface="Calibri"/>
              <a:cs typeface="Calibri"/>
            </a:endParaRPr>
          </a:p>
          <a:p>
            <a:pPr marL="756285" lvl="1" indent="-287655">
              <a:lnSpc>
                <a:spcPct val="100000"/>
              </a:lnSpc>
              <a:spcBef>
                <a:spcPts val="580"/>
              </a:spcBef>
              <a:buFont typeface="Arial"/>
              <a:buChar char="–"/>
              <a:tabLst>
                <a:tab pos="756920" algn="l"/>
              </a:tabLst>
            </a:pPr>
            <a:r>
              <a:rPr sz="2400" dirty="0">
                <a:latin typeface="Calibri"/>
                <a:cs typeface="Calibri"/>
              </a:rPr>
              <a:t>C5</a:t>
            </a:r>
            <a:r>
              <a:rPr sz="2400" spc="-45" dirty="0">
                <a:latin typeface="Calibri"/>
                <a:cs typeface="Calibri"/>
              </a:rPr>
              <a:t> </a:t>
            </a:r>
            <a:r>
              <a:rPr sz="2400" spc="-10" dirty="0">
                <a:latin typeface="Calibri"/>
                <a:cs typeface="Calibri"/>
              </a:rPr>
              <a:t>requires</a:t>
            </a:r>
            <a:r>
              <a:rPr sz="2400" spc="-5" dirty="0">
                <a:latin typeface="Calibri"/>
                <a:cs typeface="Calibri"/>
              </a:rPr>
              <a:t> </a:t>
            </a:r>
            <a:r>
              <a:rPr sz="2400" dirty="0">
                <a:latin typeface="Calibri"/>
                <a:cs typeface="Calibri"/>
              </a:rPr>
              <a:t>C3</a:t>
            </a:r>
            <a:r>
              <a:rPr sz="2400" spc="-30" dirty="0">
                <a:latin typeface="Calibri"/>
                <a:cs typeface="Calibri"/>
              </a:rPr>
              <a:t> </a:t>
            </a:r>
            <a:r>
              <a:rPr sz="2400" spc="-5" dirty="0">
                <a:latin typeface="Calibri"/>
                <a:cs typeface="Calibri"/>
              </a:rPr>
              <a:t>and</a:t>
            </a:r>
            <a:r>
              <a:rPr sz="2400" spc="-15" dirty="0">
                <a:latin typeface="Calibri"/>
                <a:cs typeface="Calibri"/>
              </a:rPr>
              <a:t> </a:t>
            </a:r>
            <a:r>
              <a:rPr sz="2400" spc="-5" dirty="0">
                <a:latin typeface="Calibri"/>
                <a:cs typeface="Calibri"/>
              </a:rPr>
              <a:t>C4.</a:t>
            </a:r>
            <a:endParaRPr sz="2400" dirty="0">
              <a:latin typeface="Calibri"/>
              <a:cs typeface="Calibri"/>
            </a:endParaRPr>
          </a:p>
          <a:p>
            <a:pPr marL="355600" indent="-342900">
              <a:lnSpc>
                <a:spcPct val="100000"/>
              </a:lnSpc>
              <a:spcBef>
                <a:spcPts val="575"/>
              </a:spcBef>
              <a:buFont typeface="Arial"/>
              <a:buChar char="•"/>
              <a:tabLst>
                <a:tab pos="354965" algn="l"/>
                <a:tab pos="355600" algn="l"/>
              </a:tabLst>
            </a:pPr>
            <a:r>
              <a:rPr sz="2400" spc="-5" dirty="0">
                <a:latin typeface="Calibri"/>
                <a:cs typeface="Calibri"/>
              </a:rPr>
              <a:t>The</a:t>
            </a:r>
            <a:r>
              <a:rPr sz="2400" spc="-10" dirty="0">
                <a:latin typeface="Calibri"/>
                <a:cs typeface="Calibri"/>
              </a:rPr>
              <a:t> student</a:t>
            </a:r>
            <a:r>
              <a:rPr sz="2400" spc="-5" dirty="0">
                <a:latin typeface="Calibri"/>
                <a:cs typeface="Calibri"/>
              </a:rPr>
              <a:t> </a:t>
            </a:r>
            <a:r>
              <a:rPr sz="2400" spc="-10" dirty="0">
                <a:latin typeface="Calibri"/>
                <a:cs typeface="Calibri"/>
              </a:rPr>
              <a:t>can</a:t>
            </a:r>
            <a:r>
              <a:rPr sz="2400" spc="-20" dirty="0">
                <a:latin typeface="Calibri"/>
                <a:cs typeface="Calibri"/>
              </a:rPr>
              <a:t> </a:t>
            </a:r>
            <a:r>
              <a:rPr sz="2400" spc="-25" dirty="0">
                <a:latin typeface="Calibri"/>
                <a:cs typeface="Calibri"/>
              </a:rPr>
              <a:t>take </a:t>
            </a:r>
            <a:r>
              <a:rPr sz="2400" spc="-5" dirty="0">
                <a:latin typeface="Calibri"/>
                <a:cs typeface="Calibri"/>
              </a:rPr>
              <a:t>only</a:t>
            </a:r>
            <a:r>
              <a:rPr sz="2400" dirty="0">
                <a:latin typeface="Calibri"/>
                <a:cs typeface="Calibri"/>
              </a:rPr>
              <a:t> </a:t>
            </a:r>
            <a:r>
              <a:rPr sz="2400" spc="-5" dirty="0">
                <a:latin typeface="Calibri"/>
                <a:cs typeface="Calibri"/>
              </a:rPr>
              <a:t>one </a:t>
            </a:r>
            <a:r>
              <a:rPr sz="2400" spc="-15" dirty="0">
                <a:latin typeface="Calibri"/>
                <a:cs typeface="Calibri"/>
              </a:rPr>
              <a:t>course</a:t>
            </a:r>
            <a:r>
              <a:rPr sz="2400" spc="-5" dirty="0">
                <a:latin typeface="Calibri"/>
                <a:cs typeface="Calibri"/>
              </a:rPr>
              <a:t> per</a:t>
            </a:r>
            <a:r>
              <a:rPr sz="2400" spc="-15" dirty="0">
                <a:latin typeface="Calibri"/>
                <a:cs typeface="Calibri"/>
              </a:rPr>
              <a:t> </a:t>
            </a:r>
            <a:r>
              <a:rPr sz="2400" spc="-5" dirty="0">
                <a:latin typeface="Calibri"/>
                <a:cs typeface="Calibri"/>
              </a:rPr>
              <a:t>term.</a:t>
            </a:r>
            <a:endParaRPr sz="2400" dirty="0">
              <a:latin typeface="Calibri"/>
              <a:cs typeface="Calibri"/>
            </a:endParaRPr>
          </a:p>
          <a:p>
            <a:pPr marL="355600" indent="-342900">
              <a:lnSpc>
                <a:spcPct val="100000"/>
              </a:lnSpc>
              <a:spcBef>
                <a:spcPts val="575"/>
              </a:spcBef>
              <a:buFont typeface="Arial"/>
              <a:buChar char="•"/>
              <a:tabLst>
                <a:tab pos="354965" algn="l"/>
                <a:tab pos="355600" algn="l"/>
              </a:tabLst>
            </a:pPr>
            <a:r>
              <a:rPr sz="2400" spc="-5" dirty="0">
                <a:latin typeface="Calibri"/>
                <a:cs typeface="Calibri"/>
              </a:rPr>
              <a:t>In</a:t>
            </a:r>
            <a:r>
              <a:rPr sz="2400" spc="-25" dirty="0">
                <a:latin typeface="Calibri"/>
                <a:cs typeface="Calibri"/>
              </a:rPr>
              <a:t> </a:t>
            </a:r>
            <a:r>
              <a:rPr sz="2400" dirty="0">
                <a:latin typeface="Calibri"/>
                <a:cs typeface="Calibri"/>
              </a:rPr>
              <a:t>which</a:t>
            </a:r>
            <a:r>
              <a:rPr sz="2400" spc="-25" dirty="0">
                <a:latin typeface="Calibri"/>
                <a:cs typeface="Calibri"/>
              </a:rPr>
              <a:t> </a:t>
            </a:r>
            <a:r>
              <a:rPr sz="2400" spc="-10" dirty="0">
                <a:latin typeface="Calibri"/>
                <a:cs typeface="Calibri"/>
              </a:rPr>
              <a:t>order</a:t>
            </a:r>
            <a:r>
              <a:rPr sz="2400" spc="-5" dirty="0">
                <a:latin typeface="Calibri"/>
                <a:cs typeface="Calibri"/>
              </a:rPr>
              <a:t> should</a:t>
            </a:r>
            <a:r>
              <a:rPr sz="2400" dirty="0">
                <a:latin typeface="Calibri"/>
                <a:cs typeface="Calibri"/>
              </a:rPr>
              <a:t> the</a:t>
            </a:r>
            <a:r>
              <a:rPr sz="2400" spc="-15" dirty="0">
                <a:latin typeface="Calibri"/>
                <a:cs typeface="Calibri"/>
              </a:rPr>
              <a:t> </a:t>
            </a:r>
            <a:r>
              <a:rPr sz="2400" spc="-10" dirty="0">
                <a:latin typeface="Calibri"/>
                <a:cs typeface="Calibri"/>
              </a:rPr>
              <a:t>student </a:t>
            </a:r>
            <a:r>
              <a:rPr sz="2400" spc="-25" dirty="0">
                <a:latin typeface="Calibri"/>
                <a:cs typeface="Calibri"/>
              </a:rPr>
              <a:t>take </a:t>
            </a:r>
            <a:r>
              <a:rPr sz="2400" dirty="0">
                <a:latin typeface="Calibri"/>
                <a:cs typeface="Calibri"/>
              </a:rPr>
              <a:t>the</a:t>
            </a:r>
            <a:r>
              <a:rPr sz="2400" spc="-10" dirty="0">
                <a:latin typeface="Calibri"/>
                <a:cs typeface="Calibri"/>
              </a:rPr>
              <a:t> courses?</a:t>
            </a:r>
            <a:endParaRPr sz="2400" dirty="0">
              <a:latin typeface="Calibri"/>
              <a:cs typeface="Calibri"/>
            </a:endParaRPr>
          </a:p>
        </p:txBody>
      </p:sp>
      <p:grpSp>
        <p:nvGrpSpPr>
          <p:cNvPr id="5" name="object 5"/>
          <p:cNvGrpSpPr/>
          <p:nvPr/>
        </p:nvGrpSpPr>
        <p:grpSpPr>
          <a:xfrm>
            <a:off x="2627767" y="5425060"/>
            <a:ext cx="6045835" cy="1460500"/>
            <a:chOff x="2666878" y="5747004"/>
            <a:chExt cx="6045835" cy="1460500"/>
          </a:xfrm>
        </p:grpSpPr>
        <p:sp>
          <p:nvSpPr>
            <p:cNvPr id="6" name="object 6"/>
            <p:cNvSpPr/>
            <p:nvPr/>
          </p:nvSpPr>
          <p:spPr>
            <a:xfrm>
              <a:off x="2679070" y="5759196"/>
              <a:ext cx="6019800" cy="1447800"/>
            </a:xfrm>
            <a:custGeom>
              <a:avLst/>
              <a:gdLst/>
              <a:ahLst/>
              <a:cxnLst/>
              <a:rect l="l" t="t" r="r" b="b"/>
              <a:pathLst>
                <a:path w="6019800" h="1447800">
                  <a:moveTo>
                    <a:pt x="1290828" y="1091482"/>
                  </a:moveTo>
                  <a:lnTo>
                    <a:pt x="1290828" y="591312"/>
                  </a:lnTo>
                  <a:lnTo>
                    <a:pt x="0" y="669036"/>
                  </a:lnTo>
                  <a:lnTo>
                    <a:pt x="1037844" y="914400"/>
                  </a:lnTo>
                  <a:lnTo>
                    <a:pt x="1037844" y="1099731"/>
                  </a:lnTo>
                  <a:lnTo>
                    <a:pt x="1290828" y="1091482"/>
                  </a:lnTo>
                  <a:close/>
                </a:path>
                <a:path w="6019800" h="1447800">
                  <a:moveTo>
                    <a:pt x="1037844" y="1099731"/>
                  </a:moveTo>
                  <a:lnTo>
                    <a:pt x="1037844" y="914400"/>
                  </a:lnTo>
                  <a:lnTo>
                    <a:pt x="38100" y="1132332"/>
                  </a:lnTo>
                  <a:lnTo>
                    <a:pt x="1037844" y="1099731"/>
                  </a:lnTo>
                  <a:close/>
                </a:path>
                <a:path w="6019800" h="1447800">
                  <a:moveTo>
                    <a:pt x="4047744" y="0"/>
                  </a:moveTo>
                  <a:lnTo>
                    <a:pt x="3009900" y="451104"/>
                  </a:lnTo>
                  <a:lnTo>
                    <a:pt x="2328672" y="178308"/>
                  </a:lnTo>
                  <a:lnTo>
                    <a:pt x="2039112" y="490728"/>
                  </a:lnTo>
                  <a:lnTo>
                    <a:pt x="103632" y="178308"/>
                  </a:lnTo>
                  <a:lnTo>
                    <a:pt x="1290828" y="591312"/>
                  </a:lnTo>
                  <a:lnTo>
                    <a:pt x="1290828" y="1091482"/>
                  </a:lnTo>
                  <a:lnTo>
                    <a:pt x="1580388" y="1082040"/>
                  </a:lnTo>
                  <a:lnTo>
                    <a:pt x="1580388" y="1320766"/>
                  </a:lnTo>
                  <a:lnTo>
                    <a:pt x="2150364" y="1213104"/>
                  </a:lnTo>
                  <a:lnTo>
                    <a:pt x="2259219" y="1447800"/>
                  </a:lnTo>
                  <a:lnTo>
                    <a:pt x="2617449" y="1447800"/>
                  </a:lnTo>
                  <a:lnTo>
                    <a:pt x="2935224" y="1159764"/>
                  </a:lnTo>
                  <a:lnTo>
                    <a:pt x="3519526" y="1447800"/>
                  </a:lnTo>
                  <a:lnTo>
                    <a:pt x="3737386" y="1447800"/>
                  </a:lnTo>
                  <a:lnTo>
                    <a:pt x="3907536" y="1123188"/>
                  </a:lnTo>
                  <a:lnTo>
                    <a:pt x="3945636" y="1132523"/>
                  </a:lnTo>
                  <a:lnTo>
                    <a:pt x="3945636" y="414528"/>
                  </a:lnTo>
                  <a:lnTo>
                    <a:pt x="4047744" y="0"/>
                  </a:lnTo>
                  <a:close/>
                </a:path>
                <a:path w="6019800" h="1447800">
                  <a:moveTo>
                    <a:pt x="1580388" y="1320766"/>
                  </a:moveTo>
                  <a:lnTo>
                    <a:pt x="1580388" y="1082040"/>
                  </a:lnTo>
                  <a:lnTo>
                    <a:pt x="1327404" y="1368552"/>
                  </a:lnTo>
                  <a:lnTo>
                    <a:pt x="1580388" y="1320766"/>
                  </a:lnTo>
                  <a:close/>
                </a:path>
                <a:path w="6019800" h="1447800">
                  <a:moveTo>
                    <a:pt x="5123688" y="345948"/>
                  </a:moveTo>
                  <a:lnTo>
                    <a:pt x="3945636" y="414528"/>
                  </a:lnTo>
                  <a:lnTo>
                    <a:pt x="3945636" y="1132523"/>
                  </a:lnTo>
                  <a:lnTo>
                    <a:pt x="4655820" y="1306542"/>
                  </a:lnTo>
                  <a:lnTo>
                    <a:pt x="4655820" y="568452"/>
                  </a:lnTo>
                  <a:lnTo>
                    <a:pt x="5123688" y="345948"/>
                  </a:lnTo>
                  <a:close/>
                </a:path>
                <a:path w="6019800" h="1447800">
                  <a:moveTo>
                    <a:pt x="5879592" y="632460"/>
                  </a:moveTo>
                  <a:lnTo>
                    <a:pt x="4655820" y="568452"/>
                  </a:lnTo>
                  <a:lnTo>
                    <a:pt x="4655820" y="1306542"/>
                  </a:lnTo>
                  <a:lnTo>
                    <a:pt x="4692396" y="1315504"/>
                  </a:lnTo>
                  <a:lnTo>
                    <a:pt x="4692396" y="1005840"/>
                  </a:lnTo>
                  <a:lnTo>
                    <a:pt x="4907280" y="1010034"/>
                  </a:lnTo>
                  <a:lnTo>
                    <a:pt x="4907280" y="813816"/>
                  </a:lnTo>
                  <a:lnTo>
                    <a:pt x="5879592" y="632460"/>
                  </a:lnTo>
                  <a:close/>
                </a:path>
                <a:path w="6019800" h="1447800">
                  <a:moveTo>
                    <a:pt x="5058156" y="1405128"/>
                  </a:moveTo>
                  <a:lnTo>
                    <a:pt x="4692396" y="1005840"/>
                  </a:lnTo>
                  <a:lnTo>
                    <a:pt x="4692396" y="1315504"/>
                  </a:lnTo>
                  <a:lnTo>
                    <a:pt x="5058156" y="1405128"/>
                  </a:lnTo>
                  <a:close/>
                </a:path>
                <a:path w="6019800" h="1447800">
                  <a:moveTo>
                    <a:pt x="6019800" y="1031748"/>
                  </a:moveTo>
                  <a:lnTo>
                    <a:pt x="4907280" y="813816"/>
                  </a:lnTo>
                  <a:lnTo>
                    <a:pt x="4907280" y="1010034"/>
                  </a:lnTo>
                  <a:lnTo>
                    <a:pt x="6019800" y="1031748"/>
                  </a:lnTo>
                  <a:close/>
                </a:path>
              </a:pathLst>
            </a:custGeom>
            <a:solidFill>
              <a:srgbClr val="4F80BC"/>
            </a:solidFill>
          </p:spPr>
          <p:txBody>
            <a:bodyPr wrap="square" lIns="0" tIns="0" rIns="0" bIns="0" rtlCol="0"/>
            <a:lstStyle/>
            <a:p>
              <a:endParaRPr/>
            </a:p>
          </p:txBody>
        </p:sp>
        <p:sp>
          <p:nvSpPr>
            <p:cNvPr id="7" name="object 7"/>
            <p:cNvSpPr/>
            <p:nvPr/>
          </p:nvSpPr>
          <p:spPr>
            <a:xfrm>
              <a:off x="2666878" y="5747004"/>
              <a:ext cx="6045835" cy="1460500"/>
            </a:xfrm>
            <a:custGeom>
              <a:avLst/>
              <a:gdLst/>
              <a:ahLst/>
              <a:cxnLst/>
              <a:rect l="l" t="t" r="r" b="b"/>
              <a:pathLst>
                <a:path w="6045834" h="1460500">
                  <a:moveTo>
                    <a:pt x="1301496" y="617311"/>
                  </a:moveTo>
                  <a:lnTo>
                    <a:pt x="1301496" y="591312"/>
                  </a:lnTo>
                  <a:lnTo>
                    <a:pt x="1298448" y="615696"/>
                  </a:lnTo>
                  <a:lnTo>
                    <a:pt x="1239157" y="595070"/>
                  </a:lnTo>
                  <a:lnTo>
                    <a:pt x="13762" y="668941"/>
                  </a:lnTo>
                  <a:lnTo>
                    <a:pt x="6096" y="669036"/>
                  </a:lnTo>
                  <a:lnTo>
                    <a:pt x="1524" y="673608"/>
                  </a:lnTo>
                  <a:lnTo>
                    <a:pt x="0" y="679704"/>
                  </a:lnTo>
                  <a:lnTo>
                    <a:pt x="0" y="687324"/>
                  </a:lnTo>
                  <a:lnTo>
                    <a:pt x="4572" y="691896"/>
                  </a:lnTo>
                  <a:lnTo>
                    <a:pt x="10668" y="693420"/>
                  </a:lnTo>
                  <a:lnTo>
                    <a:pt x="13762" y="694152"/>
                  </a:lnTo>
                  <a:lnTo>
                    <a:pt x="15240" y="669036"/>
                  </a:lnTo>
                  <a:lnTo>
                    <a:pt x="102250" y="689606"/>
                  </a:lnTo>
                  <a:lnTo>
                    <a:pt x="1301496" y="617311"/>
                  </a:lnTo>
                  <a:close/>
                </a:path>
                <a:path w="6045834" h="1460500">
                  <a:moveTo>
                    <a:pt x="16417" y="694781"/>
                  </a:moveTo>
                  <a:lnTo>
                    <a:pt x="13762" y="694152"/>
                  </a:lnTo>
                  <a:lnTo>
                    <a:pt x="13716" y="694944"/>
                  </a:lnTo>
                  <a:lnTo>
                    <a:pt x="16417" y="694781"/>
                  </a:lnTo>
                  <a:close/>
                </a:path>
                <a:path w="6045834" h="1460500">
                  <a:moveTo>
                    <a:pt x="102250" y="689606"/>
                  </a:moveTo>
                  <a:lnTo>
                    <a:pt x="15240" y="669036"/>
                  </a:lnTo>
                  <a:lnTo>
                    <a:pt x="13762" y="694152"/>
                  </a:lnTo>
                  <a:lnTo>
                    <a:pt x="16417" y="694781"/>
                  </a:lnTo>
                  <a:lnTo>
                    <a:pt x="102250" y="689606"/>
                  </a:lnTo>
                  <a:close/>
                </a:path>
                <a:path w="6045834" h="1460500">
                  <a:moveTo>
                    <a:pt x="1062228" y="932688"/>
                  </a:moveTo>
                  <a:lnTo>
                    <a:pt x="1062228" y="920496"/>
                  </a:lnTo>
                  <a:lnTo>
                    <a:pt x="1059180" y="915924"/>
                  </a:lnTo>
                  <a:lnTo>
                    <a:pt x="1053084" y="914400"/>
                  </a:lnTo>
                  <a:lnTo>
                    <a:pt x="102250" y="689606"/>
                  </a:lnTo>
                  <a:lnTo>
                    <a:pt x="16417" y="694781"/>
                  </a:lnTo>
                  <a:lnTo>
                    <a:pt x="993367" y="926088"/>
                  </a:lnTo>
                  <a:lnTo>
                    <a:pt x="1046988" y="914400"/>
                  </a:lnTo>
                  <a:lnTo>
                    <a:pt x="1046988" y="940112"/>
                  </a:lnTo>
                  <a:lnTo>
                    <a:pt x="1053084" y="938784"/>
                  </a:lnTo>
                  <a:lnTo>
                    <a:pt x="1059180" y="937260"/>
                  </a:lnTo>
                  <a:lnTo>
                    <a:pt x="1062228" y="932688"/>
                  </a:lnTo>
                  <a:close/>
                </a:path>
                <a:path w="6045834" h="1460500">
                  <a:moveTo>
                    <a:pt x="1046988" y="940112"/>
                  </a:moveTo>
                  <a:lnTo>
                    <a:pt x="1046988" y="938784"/>
                  </a:lnTo>
                  <a:lnTo>
                    <a:pt x="993367" y="926088"/>
                  </a:lnTo>
                  <a:lnTo>
                    <a:pt x="47244" y="1132332"/>
                  </a:lnTo>
                  <a:lnTo>
                    <a:pt x="41148" y="1133856"/>
                  </a:lnTo>
                  <a:lnTo>
                    <a:pt x="36576" y="1139952"/>
                  </a:lnTo>
                  <a:lnTo>
                    <a:pt x="38100" y="1146048"/>
                  </a:lnTo>
                  <a:lnTo>
                    <a:pt x="38100" y="1153668"/>
                  </a:lnTo>
                  <a:lnTo>
                    <a:pt x="44196" y="1158240"/>
                  </a:lnTo>
                  <a:lnTo>
                    <a:pt x="50292" y="1158240"/>
                  </a:lnTo>
                  <a:lnTo>
                    <a:pt x="50292" y="1132332"/>
                  </a:lnTo>
                  <a:lnTo>
                    <a:pt x="185412" y="1127925"/>
                  </a:lnTo>
                  <a:lnTo>
                    <a:pt x="1046988" y="940112"/>
                  </a:lnTo>
                  <a:close/>
                </a:path>
                <a:path w="6045834" h="1460500">
                  <a:moveTo>
                    <a:pt x="185412" y="1127925"/>
                  </a:moveTo>
                  <a:lnTo>
                    <a:pt x="50292" y="1132332"/>
                  </a:lnTo>
                  <a:lnTo>
                    <a:pt x="53340" y="1156716"/>
                  </a:lnTo>
                  <a:lnTo>
                    <a:pt x="185412" y="1127925"/>
                  </a:lnTo>
                  <a:close/>
                </a:path>
                <a:path w="6045834" h="1460500">
                  <a:moveTo>
                    <a:pt x="1606296" y="1094232"/>
                  </a:moveTo>
                  <a:lnTo>
                    <a:pt x="1603248" y="1089660"/>
                  </a:lnTo>
                  <a:lnTo>
                    <a:pt x="1601724" y="1085088"/>
                  </a:lnTo>
                  <a:lnTo>
                    <a:pt x="1597152" y="1082040"/>
                  </a:lnTo>
                  <a:lnTo>
                    <a:pt x="1592580" y="1082040"/>
                  </a:lnTo>
                  <a:lnTo>
                    <a:pt x="185412" y="1127925"/>
                  </a:lnTo>
                  <a:lnTo>
                    <a:pt x="53340" y="1156716"/>
                  </a:lnTo>
                  <a:lnTo>
                    <a:pt x="50292" y="1132332"/>
                  </a:lnTo>
                  <a:lnTo>
                    <a:pt x="50292" y="1158240"/>
                  </a:lnTo>
                  <a:lnTo>
                    <a:pt x="1563658" y="1108891"/>
                  </a:lnTo>
                  <a:lnTo>
                    <a:pt x="1583436" y="1086612"/>
                  </a:lnTo>
                  <a:lnTo>
                    <a:pt x="1592580" y="1107948"/>
                  </a:lnTo>
                  <a:lnTo>
                    <a:pt x="1592580" y="1113739"/>
                  </a:lnTo>
                  <a:lnTo>
                    <a:pt x="1601724" y="1103376"/>
                  </a:lnTo>
                  <a:lnTo>
                    <a:pt x="1604772" y="1098804"/>
                  </a:lnTo>
                  <a:lnTo>
                    <a:pt x="1606296" y="1094232"/>
                  </a:lnTo>
                  <a:close/>
                </a:path>
                <a:path w="6045834" h="1460500">
                  <a:moveTo>
                    <a:pt x="120284" y="178782"/>
                  </a:moveTo>
                  <a:lnTo>
                    <a:pt x="117348" y="178308"/>
                  </a:lnTo>
                  <a:lnTo>
                    <a:pt x="111252" y="176784"/>
                  </a:lnTo>
                  <a:lnTo>
                    <a:pt x="105156" y="181356"/>
                  </a:lnTo>
                  <a:lnTo>
                    <a:pt x="102108" y="193548"/>
                  </a:lnTo>
                  <a:lnTo>
                    <a:pt x="105156" y="201168"/>
                  </a:lnTo>
                  <a:lnTo>
                    <a:pt x="111252" y="202692"/>
                  </a:lnTo>
                  <a:lnTo>
                    <a:pt x="114400" y="203787"/>
                  </a:lnTo>
                  <a:lnTo>
                    <a:pt x="120284" y="178782"/>
                  </a:lnTo>
                  <a:close/>
                </a:path>
                <a:path w="6045834" h="1460500">
                  <a:moveTo>
                    <a:pt x="116788" y="204617"/>
                  </a:moveTo>
                  <a:lnTo>
                    <a:pt x="114400" y="203787"/>
                  </a:lnTo>
                  <a:lnTo>
                    <a:pt x="114300" y="204216"/>
                  </a:lnTo>
                  <a:lnTo>
                    <a:pt x="116788" y="204617"/>
                  </a:lnTo>
                  <a:close/>
                </a:path>
                <a:path w="6045834" h="1460500">
                  <a:moveTo>
                    <a:pt x="263389" y="228300"/>
                  </a:moveTo>
                  <a:lnTo>
                    <a:pt x="123010" y="179221"/>
                  </a:lnTo>
                  <a:lnTo>
                    <a:pt x="120284" y="178782"/>
                  </a:lnTo>
                  <a:lnTo>
                    <a:pt x="114400" y="203787"/>
                  </a:lnTo>
                  <a:lnTo>
                    <a:pt x="116788" y="204617"/>
                  </a:lnTo>
                  <a:lnTo>
                    <a:pt x="263389" y="228300"/>
                  </a:lnTo>
                  <a:close/>
                </a:path>
                <a:path w="6045834" h="1460500">
                  <a:moveTo>
                    <a:pt x="1315212" y="606552"/>
                  </a:moveTo>
                  <a:lnTo>
                    <a:pt x="1315212" y="600456"/>
                  </a:lnTo>
                  <a:lnTo>
                    <a:pt x="1312164" y="594360"/>
                  </a:lnTo>
                  <a:lnTo>
                    <a:pt x="1306068" y="592836"/>
                  </a:lnTo>
                  <a:lnTo>
                    <a:pt x="263389" y="228300"/>
                  </a:lnTo>
                  <a:lnTo>
                    <a:pt x="116788" y="204617"/>
                  </a:lnTo>
                  <a:lnTo>
                    <a:pt x="1239157" y="595070"/>
                  </a:lnTo>
                  <a:lnTo>
                    <a:pt x="1301496" y="591312"/>
                  </a:lnTo>
                  <a:lnTo>
                    <a:pt x="1301496" y="617311"/>
                  </a:lnTo>
                  <a:lnTo>
                    <a:pt x="1303020" y="617220"/>
                  </a:lnTo>
                  <a:lnTo>
                    <a:pt x="1309116" y="615696"/>
                  </a:lnTo>
                  <a:lnTo>
                    <a:pt x="1313688" y="611124"/>
                  </a:lnTo>
                  <a:lnTo>
                    <a:pt x="1315212" y="606552"/>
                  </a:lnTo>
                  <a:close/>
                </a:path>
                <a:path w="6045834" h="1460500">
                  <a:moveTo>
                    <a:pt x="123010" y="179221"/>
                  </a:moveTo>
                  <a:lnTo>
                    <a:pt x="120396" y="178308"/>
                  </a:lnTo>
                  <a:lnTo>
                    <a:pt x="120284" y="178782"/>
                  </a:lnTo>
                  <a:lnTo>
                    <a:pt x="123010" y="179221"/>
                  </a:lnTo>
                  <a:close/>
                </a:path>
                <a:path w="6045834" h="1460500">
                  <a:moveTo>
                    <a:pt x="2047234" y="489825"/>
                  </a:moveTo>
                  <a:lnTo>
                    <a:pt x="123010" y="179221"/>
                  </a:lnTo>
                  <a:lnTo>
                    <a:pt x="263389" y="228300"/>
                  </a:lnTo>
                  <a:lnTo>
                    <a:pt x="2042160" y="515651"/>
                  </a:lnTo>
                  <a:lnTo>
                    <a:pt x="2042160" y="495300"/>
                  </a:lnTo>
                  <a:lnTo>
                    <a:pt x="2047234" y="489825"/>
                  </a:lnTo>
                  <a:close/>
                </a:path>
                <a:path w="6045834" h="1460500">
                  <a:moveTo>
                    <a:pt x="1046988" y="938784"/>
                  </a:moveTo>
                  <a:lnTo>
                    <a:pt x="1046988" y="914400"/>
                  </a:lnTo>
                  <a:lnTo>
                    <a:pt x="993367" y="926088"/>
                  </a:lnTo>
                  <a:lnTo>
                    <a:pt x="1046988" y="938784"/>
                  </a:lnTo>
                  <a:close/>
                </a:path>
                <a:path w="6045834" h="1460500">
                  <a:moveTo>
                    <a:pt x="1301496" y="591312"/>
                  </a:moveTo>
                  <a:lnTo>
                    <a:pt x="1239157" y="595070"/>
                  </a:lnTo>
                  <a:lnTo>
                    <a:pt x="1298448" y="615696"/>
                  </a:lnTo>
                  <a:lnTo>
                    <a:pt x="1301496" y="591312"/>
                  </a:lnTo>
                  <a:close/>
                </a:path>
                <a:path w="6045834" h="1460500">
                  <a:moveTo>
                    <a:pt x="1592580" y="1113739"/>
                  </a:moveTo>
                  <a:lnTo>
                    <a:pt x="1592580" y="1107948"/>
                  </a:lnTo>
                  <a:lnTo>
                    <a:pt x="1563658" y="1108891"/>
                  </a:lnTo>
                  <a:lnTo>
                    <a:pt x="1330452" y="1371600"/>
                  </a:lnTo>
                  <a:lnTo>
                    <a:pt x="1327404" y="1376172"/>
                  </a:lnTo>
                  <a:lnTo>
                    <a:pt x="1325880" y="1382268"/>
                  </a:lnTo>
                  <a:lnTo>
                    <a:pt x="1331976" y="1391412"/>
                  </a:lnTo>
                  <a:lnTo>
                    <a:pt x="1336548" y="1392936"/>
                  </a:lnTo>
                  <a:lnTo>
                    <a:pt x="1338072" y="1392936"/>
                  </a:lnTo>
                  <a:lnTo>
                    <a:pt x="1338072" y="1367028"/>
                  </a:lnTo>
                  <a:lnTo>
                    <a:pt x="1375220" y="1360079"/>
                  </a:lnTo>
                  <a:lnTo>
                    <a:pt x="1592580" y="1113739"/>
                  </a:lnTo>
                  <a:close/>
                </a:path>
                <a:path w="6045834" h="1460500">
                  <a:moveTo>
                    <a:pt x="1375220" y="1360079"/>
                  </a:moveTo>
                  <a:lnTo>
                    <a:pt x="1338072" y="1367028"/>
                  </a:lnTo>
                  <a:lnTo>
                    <a:pt x="1350264" y="1388364"/>
                  </a:lnTo>
                  <a:lnTo>
                    <a:pt x="1375220" y="1360079"/>
                  </a:lnTo>
                  <a:close/>
                </a:path>
                <a:path w="6045834" h="1460500">
                  <a:moveTo>
                    <a:pt x="2285724" y="1459992"/>
                  </a:moveTo>
                  <a:lnTo>
                    <a:pt x="2174748" y="1220724"/>
                  </a:lnTo>
                  <a:lnTo>
                    <a:pt x="2171700" y="1214628"/>
                  </a:lnTo>
                  <a:lnTo>
                    <a:pt x="2167128" y="1211580"/>
                  </a:lnTo>
                  <a:lnTo>
                    <a:pt x="2161032" y="1213104"/>
                  </a:lnTo>
                  <a:lnTo>
                    <a:pt x="1375220" y="1360079"/>
                  </a:lnTo>
                  <a:lnTo>
                    <a:pt x="1350264" y="1388364"/>
                  </a:lnTo>
                  <a:lnTo>
                    <a:pt x="1338072" y="1367028"/>
                  </a:lnTo>
                  <a:lnTo>
                    <a:pt x="1338072" y="1392936"/>
                  </a:lnTo>
                  <a:lnTo>
                    <a:pt x="1342644" y="1392936"/>
                  </a:lnTo>
                  <a:lnTo>
                    <a:pt x="2151888" y="1240078"/>
                  </a:lnTo>
                  <a:lnTo>
                    <a:pt x="2151888" y="1231392"/>
                  </a:lnTo>
                  <a:lnTo>
                    <a:pt x="2165604" y="1237488"/>
                  </a:lnTo>
                  <a:lnTo>
                    <a:pt x="2165604" y="1260964"/>
                  </a:lnTo>
                  <a:lnTo>
                    <a:pt x="2257916" y="1459992"/>
                  </a:lnTo>
                  <a:lnTo>
                    <a:pt x="2285724" y="1459992"/>
                  </a:lnTo>
                  <a:close/>
                </a:path>
                <a:path w="6045834" h="1460500">
                  <a:moveTo>
                    <a:pt x="1592580" y="1107948"/>
                  </a:moveTo>
                  <a:lnTo>
                    <a:pt x="1583436" y="1086612"/>
                  </a:lnTo>
                  <a:lnTo>
                    <a:pt x="1563658" y="1108891"/>
                  </a:lnTo>
                  <a:lnTo>
                    <a:pt x="1592580" y="1107948"/>
                  </a:lnTo>
                  <a:close/>
                </a:path>
                <a:path w="6045834" h="1460500">
                  <a:moveTo>
                    <a:pt x="2052828" y="490728"/>
                  </a:moveTo>
                  <a:lnTo>
                    <a:pt x="2047234" y="489825"/>
                  </a:lnTo>
                  <a:lnTo>
                    <a:pt x="2042160" y="495300"/>
                  </a:lnTo>
                  <a:lnTo>
                    <a:pt x="2052828" y="490728"/>
                  </a:lnTo>
                  <a:close/>
                </a:path>
                <a:path w="6045834" h="1460500">
                  <a:moveTo>
                    <a:pt x="2052828" y="516636"/>
                  </a:moveTo>
                  <a:lnTo>
                    <a:pt x="2052828" y="490728"/>
                  </a:lnTo>
                  <a:lnTo>
                    <a:pt x="2042160" y="495300"/>
                  </a:lnTo>
                  <a:lnTo>
                    <a:pt x="2042160" y="515651"/>
                  </a:lnTo>
                  <a:lnTo>
                    <a:pt x="2048256" y="516636"/>
                  </a:lnTo>
                  <a:lnTo>
                    <a:pt x="2052828" y="516636"/>
                  </a:lnTo>
                  <a:close/>
                </a:path>
                <a:path w="6045834" h="1460500">
                  <a:moveTo>
                    <a:pt x="3022623" y="448893"/>
                  </a:moveTo>
                  <a:lnTo>
                    <a:pt x="2345436" y="179832"/>
                  </a:lnTo>
                  <a:lnTo>
                    <a:pt x="2340864" y="176784"/>
                  </a:lnTo>
                  <a:lnTo>
                    <a:pt x="2334768" y="178308"/>
                  </a:lnTo>
                  <a:lnTo>
                    <a:pt x="2331720" y="182880"/>
                  </a:lnTo>
                  <a:lnTo>
                    <a:pt x="2047234" y="489825"/>
                  </a:lnTo>
                  <a:lnTo>
                    <a:pt x="2052828" y="490728"/>
                  </a:lnTo>
                  <a:lnTo>
                    <a:pt x="2052828" y="516636"/>
                  </a:lnTo>
                  <a:lnTo>
                    <a:pt x="2057400" y="515112"/>
                  </a:lnTo>
                  <a:lnTo>
                    <a:pt x="2060448" y="512064"/>
                  </a:lnTo>
                  <a:lnTo>
                    <a:pt x="2336292" y="214442"/>
                  </a:lnTo>
                  <a:lnTo>
                    <a:pt x="2336292" y="202692"/>
                  </a:lnTo>
                  <a:lnTo>
                    <a:pt x="2350008" y="199644"/>
                  </a:lnTo>
                  <a:lnTo>
                    <a:pt x="2350008" y="208184"/>
                  </a:lnTo>
                  <a:lnTo>
                    <a:pt x="3017520" y="475488"/>
                  </a:lnTo>
                  <a:lnTo>
                    <a:pt x="3017520" y="451104"/>
                  </a:lnTo>
                  <a:lnTo>
                    <a:pt x="3022623" y="448893"/>
                  </a:lnTo>
                  <a:close/>
                </a:path>
                <a:path w="6045834" h="1460500">
                  <a:moveTo>
                    <a:pt x="2165604" y="1237488"/>
                  </a:moveTo>
                  <a:lnTo>
                    <a:pt x="2151888" y="1231392"/>
                  </a:lnTo>
                  <a:lnTo>
                    <a:pt x="2155592" y="1239379"/>
                  </a:lnTo>
                  <a:lnTo>
                    <a:pt x="2165604" y="1237488"/>
                  </a:lnTo>
                  <a:close/>
                </a:path>
                <a:path w="6045834" h="1460500">
                  <a:moveTo>
                    <a:pt x="2155592" y="1239379"/>
                  </a:moveTo>
                  <a:lnTo>
                    <a:pt x="2151888" y="1231392"/>
                  </a:lnTo>
                  <a:lnTo>
                    <a:pt x="2151888" y="1240078"/>
                  </a:lnTo>
                  <a:lnTo>
                    <a:pt x="2155592" y="1239379"/>
                  </a:lnTo>
                  <a:close/>
                </a:path>
                <a:path w="6045834" h="1460500">
                  <a:moveTo>
                    <a:pt x="2165604" y="1260964"/>
                  </a:moveTo>
                  <a:lnTo>
                    <a:pt x="2165604" y="1237488"/>
                  </a:lnTo>
                  <a:lnTo>
                    <a:pt x="2155592" y="1239379"/>
                  </a:lnTo>
                  <a:lnTo>
                    <a:pt x="2165604" y="1260964"/>
                  </a:lnTo>
                  <a:close/>
                </a:path>
                <a:path w="6045834" h="1460500">
                  <a:moveTo>
                    <a:pt x="2350008" y="199644"/>
                  </a:moveTo>
                  <a:lnTo>
                    <a:pt x="2336292" y="202692"/>
                  </a:lnTo>
                  <a:lnTo>
                    <a:pt x="2344235" y="205872"/>
                  </a:lnTo>
                  <a:lnTo>
                    <a:pt x="2350008" y="199644"/>
                  </a:lnTo>
                  <a:close/>
                </a:path>
                <a:path w="6045834" h="1460500">
                  <a:moveTo>
                    <a:pt x="2344235" y="205872"/>
                  </a:moveTo>
                  <a:lnTo>
                    <a:pt x="2336292" y="202692"/>
                  </a:lnTo>
                  <a:lnTo>
                    <a:pt x="2336292" y="214442"/>
                  </a:lnTo>
                  <a:lnTo>
                    <a:pt x="2344235" y="205872"/>
                  </a:lnTo>
                  <a:close/>
                </a:path>
                <a:path w="6045834" h="1460500">
                  <a:moveTo>
                    <a:pt x="2350008" y="208184"/>
                  </a:moveTo>
                  <a:lnTo>
                    <a:pt x="2350008" y="199644"/>
                  </a:lnTo>
                  <a:lnTo>
                    <a:pt x="2344235" y="205872"/>
                  </a:lnTo>
                  <a:lnTo>
                    <a:pt x="2350008" y="208184"/>
                  </a:lnTo>
                  <a:close/>
                </a:path>
                <a:path w="6045834" h="1460500">
                  <a:moveTo>
                    <a:pt x="3561938" y="1459992"/>
                  </a:moveTo>
                  <a:lnTo>
                    <a:pt x="2953512" y="1161288"/>
                  </a:lnTo>
                  <a:lnTo>
                    <a:pt x="2948940" y="1158240"/>
                  </a:lnTo>
                  <a:lnTo>
                    <a:pt x="2942844" y="1159764"/>
                  </a:lnTo>
                  <a:lnTo>
                    <a:pt x="2939796" y="1162812"/>
                  </a:lnTo>
                  <a:lnTo>
                    <a:pt x="2611933" y="1459992"/>
                  </a:lnTo>
                  <a:lnTo>
                    <a:pt x="2649778" y="1459992"/>
                  </a:lnTo>
                  <a:lnTo>
                    <a:pt x="2942844" y="1193569"/>
                  </a:lnTo>
                  <a:lnTo>
                    <a:pt x="2942844" y="1184148"/>
                  </a:lnTo>
                  <a:lnTo>
                    <a:pt x="2956560" y="1181100"/>
                  </a:lnTo>
                  <a:lnTo>
                    <a:pt x="2956560" y="1190895"/>
                  </a:lnTo>
                  <a:lnTo>
                    <a:pt x="3503576" y="1459992"/>
                  </a:lnTo>
                  <a:lnTo>
                    <a:pt x="3561938" y="1459992"/>
                  </a:lnTo>
                  <a:close/>
                </a:path>
                <a:path w="6045834" h="1460500">
                  <a:moveTo>
                    <a:pt x="2956560" y="1181100"/>
                  </a:moveTo>
                  <a:lnTo>
                    <a:pt x="2942844" y="1184148"/>
                  </a:lnTo>
                  <a:lnTo>
                    <a:pt x="2949568" y="1187456"/>
                  </a:lnTo>
                  <a:lnTo>
                    <a:pt x="2956560" y="1181100"/>
                  </a:lnTo>
                  <a:close/>
                </a:path>
                <a:path w="6045834" h="1460500">
                  <a:moveTo>
                    <a:pt x="2949568" y="1187456"/>
                  </a:moveTo>
                  <a:lnTo>
                    <a:pt x="2942844" y="1184148"/>
                  </a:lnTo>
                  <a:lnTo>
                    <a:pt x="2942844" y="1193569"/>
                  </a:lnTo>
                  <a:lnTo>
                    <a:pt x="2949568" y="1187456"/>
                  </a:lnTo>
                  <a:close/>
                </a:path>
                <a:path w="6045834" h="1460500">
                  <a:moveTo>
                    <a:pt x="2956560" y="1190895"/>
                  </a:moveTo>
                  <a:lnTo>
                    <a:pt x="2956560" y="1181100"/>
                  </a:lnTo>
                  <a:lnTo>
                    <a:pt x="2949568" y="1187456"/>
                  </a:lnTo>
                  <a:lnTo>
                    <a:pt x="2956560" y="1190895"/>
                  </a:lnTo>
                  <a:close/>
                </a:path>
                <a:path w="6045834" h="1460500">
                  <a:moveTo>
                    <a:pt x="3028188" y="451104"/>
                  </a:moveTo>
                  <a:lnTo>
                    <a:pt x="3022623" y="448893"/>
                  </a:lnTo>
                  <a:lnTo>
                    <a:pt x="3017520" y="451104"/>
                  </a:lnTo>
                  <a:lnTo>
                    <a:pt x="3028188" y="451104"/>
                  </a:lnTo>
                  <a:close/>
                </a:path>
                <a:path w="6045834" h="1460500">
                  <a:moveTo>
                    <a:pt x="3028188" y="473964"/>
                  </a:moveTo>
                  <a:lnTo>
                    <a:pt x="3028188" y="451104"/>
                  </a:lnTo>
                  <a:lnTo>
                    <a:pt x="3017520" y="451104"/>
                  </a:lnTo>
                  <a:lnTo>
                    <a:pt x="3017520" y="475488"/>
                  </a:lnTo>
                  <a:lnTo>
                    <a:pt x="3025140" y="475488"/>
                  </a:lnTo>
                  <a:lnTo>
                    <a:pt x="3028188" y="473964"/>
                  </a:lnTo>
                  <a:close/>
                </a:path>
                <a:path w="6045834" h="1460500">
                  <a:moveTo>
                    <a:pt x="4073652" y="10668"/>
                  </a:moveTo>
                  <a:lnTo>
                    <a:pt x="4072128" y="6096"/>
                  </a:lnTo>
                  <a:lnTo>
                    <a:pt x="4067556" y="3048"/>
                  </a:lnTo>
                  <a:lnTo>
                    <a:pt x="4064508" y="0"/>
                  </a:lnTo>
                  <a:lnTo>
                    <a:pt x="4059936" y="0"/>
                  </a:lnTo>
                  <a:lnTo>
                    <a:pt x="4055364" y="1524"/>
                  </a:lnTo>
                  <a:lnTo>
                    <a:pt x="3022623" y="448893"/>
                  </a:lnTo>
                  <a:lnTo>
                    <a:pt x="3028188" y="451104"/>
                  </a:lnTo>
                  <a:lnTo>
                    <a:pt x="3028188" y="473964"/>
                  </a:lnTo>
                  <a:lnTo>
                    <a:pt x="4041535" y="34350"/>
                  </a:lnTo>
                  <a:lnTo>
                    <a:pt x="4047744" y="9144"/>
                  </a:lnTo>
                  <a:lnTo>
                    <a:pt x="4064508" y="24384"/>
                  </a:lnTo>
                  <a:lnTo>
                    <a:pt x="4064508" y="46174"/>
                  </a:lnTo>
                  <a:lnTo>
                    <a:pt x="4072128" y="15240"/>
                  </a:lnTo>
                  <a:lnTo>
                    <a:pt x="4073652" y="10668"/>
                  </a:lnTo>
                  <a:close/>
                </a:path>
                <a:path w="6045834" h="1460500">
                  <a:moveTo>
                    <a:pt x="5073396" y="1430274"/>
                  </a:moveTo>
                  <a:lnTo>
                    <a:pt x="5073396" y="1405128"/>
                  </a:lnTo>
                  <a:lnTo>
                    <a:pt x="5059680" y="1426464"/>
                  </a:lnTo>
                  <a:lnTo>
                    <a:pt x="5030807" y="1394692"/>
                  </a:lnTo>
                  <a:lnTo>
                    <a:pt x="3922776" y="1123188"/>
                  </a:lnTo>
                  <a:lnTo>
                    <a:pt x="3918204" y="1121664"/>
                  </a:lnTo>
                  <a:lnTo>
                    <a:pt x="3912108" y="1123188"/>
                  </a:lnTo>
                  <a:lnTo>
                    <a:pt x="3909060" y="1129284"/>
                  </a:lnTo>
                  <a:lnTo>
                    <a:pt x="3735714" y="1459992"/>
                  </a:lnTo>
                  <a:lnTo>
                    <a:pt x="3763154" y="1459992"/>
                  </a:lnTo>
                  <a:lnTo>
                    <a:pt x="3916680" y="1170238"/>
                  </a:lnTo>
                  <a:lnTo>
                    <a:pt x="3916680" y="1147572"/>
                  </a:lnTo>
                  <a:lnTo>
                    <a:pt x="3931920" y="1141476"/>
                  </a:lnTo>
                  <a:lnTo>
                    <a:pt x="3931920" y="1151306"/>
                  </a:lnTo>
                  <a:lnTo>
                    <a:pt x="5067300" y="1429512"/>
                  </a:lnTo>
                  <a:lnTo>
                    <a:pt x="5071872" y="1431036"/>
                  </a:lnTo>
                  <a:lnTo>
                    <a:pt x="5073396" y="1430274"/>
                  </a:lnTo>
                  <a:close/>
                </a:path>
                <a:path w="6045834" h="1460500">
                  <a:moveTo>
                    <a:pt x="3931920" y="1141476"/>
                  </a:moveTo>
                  <a:lnTo>
                    <a:pt x="3916680" y="1147572"/>
                  </a:lnTo>
                  <a:lnTo>
                    <a:pt x="3927310" y="1150176"/>
                  </a:lnTo>
                  <a:lnTo>
                    <a:pt x="3931920" y="1141476"/>
                  </a:lnTo>
                  <a:close/>
                </a:path>
                <a:path w="6045834" h="1460500">
                  <a:moveTo>
                    <a:pt x="3927310" y="1150176"/>
                  </a:moveTo>
                  <a:lnTo>
                    <a:pt x="3916680" y="1147572"/>
                  </a:lnTo>
                  <a:lnTo>
                    <a:pt x="3916680" y="1170238"/>
                  </a:lnTo>
                  <a:lnTo>
                    <a:pt x="3927310" y="1150176"/>
                  </a:lnTo>
                  <a:close/>
                </a:path>
                <a:path w="6045834" h="1460500">
                  <a:moveTo>
                    <a:pt x="3931920" y="1151306"/>
                  </a:moveTo>
                  <a:lnTo>
                    <a:pt x="3931920" y="1141476"/>
                  </a:lnTo>
                  <a:lnTo>
                    <a:pt x="3927310" y="1150176"/>
                  </a:lnTo>
                  <a:lnTo>
                    <a:pt x="3931920" y="1151306"/>
                  </a:lnTo>
                  <a:close/>
                </a:path>
                <a:path w="6045834" h="1460500">
                  <a:moveTo>
                    <a:pt x="4064508" y="46174"/>
                  </a:moveTo>
                  <a:lnTo>
                    <a:pt x="4064508" y="24384"/>
                  </a:lnTo>
                  <a:lnTo>
                    <a:pt x="4041535" y="34350"/>
                  </a:lnTo>
                  <a:lnTo>
                    <a:pt x="3945636" y="423672"/>
                  </a:lnTo>
                  <a:lnTo>
                    <a:pt x="3944112" y="426720"/>
                  </a:lnTo>
                  <a:lnTo>
                    <a:pt x="3945636" y="431292"/>
                  </a:lnTo>
                  <a:lnTo>
                    <a:pt x="3948684" y="434340"/>
                  </a:lnTo>
                  <a:lnTo>
                    <a:pt x="3950208" y="437388"/>
                  </a:lnTo>
                  <a:lnTo>
                    <a:pt x="3954780" y="438912"/>
                  </a:lnTo>
                  <a:lnTo>
                    <a:pt x="3957828" y="438912"/>
                  </a:lnTo>
                  <a:lnTo>
                    <a:pt x="3957828" y="413004"/>
                  </a:lnTo>
                  <a:lnTo>
                    <a:pt x="3974381" y="412060"/>
                  </a:lnTo>
                  <a:lnTo>
                    <a:pt x="4064508" y="46174"/>
                  </a:lnTo>
                  <a:close/>
                </a:path>
                <a:path w="6045834" h="1460500">
                  <a:moveTo>
                    <a:pt x="3974381" y="412060"/>
                  </a:moveTo>
                  <a:lnTo>
                    <a:pt x="3957828" y="413004"/>
                  </a:lnTo>
                  <a:lnTo>
                    <a:pt x="3970020" y="429768"/>
                  </a:lnTo>
                  <a:lnTo>
                    <a:pt x="3974381" y="412060"/>
                  </a:lnTo>
                  <a:close/>
                </a:path>
                <a:path w="6045834" h="1460500">
                  <a:moveTo>
                    <a:pt x="5149596" y="361188"/>
                  </a:moveTo>
                  <a:lnTo>
                    <a:pt x="5148072" y="355092"/>
                  </a:lnTo>
                  <a:lnTo>
                    <a:pt x="5146548" y="350520"/>
                  </a:lnTo>
                  <a:lnTo>
                    <a:pt x="5140452" y="345948"/>
                  </a:lnTo>
                  <a:lnTo>
                    <a:pt x="5134356" y="345948"/>
                  </a:lnTo>
                  <a:lnTo>
                    <a:pt x="3974381" y="412060"/>
                  </a:lnTo>
                  <a:lnTo>
                    <a:pt x="3970020" y="429768"/>
                  </a:lnTo>
                  <a:lnTo>
                    <a:pt x="3957828" y="413004"/>
                  </a:lnTo>
                  <a:lnTo>
                    <a:pt x="3957828" y="438912"/>
                  </a:lnTo>
                  <a:lnTo>
                    <a:pt x="5070247" y="375591"/>
                  </a:lnTo>
                  <a:lnTo>
                    <a:pt x="5129784" y="347472"/>
                  </a:lnTo>
                  <a:lnTo>
                    <a:pt x="5135880" y="371856"/>
                  </a:lnTo>
                  <a:lnTo>
                    <a:pt x="5135880" y="372506"/>
                  </a:lnTo>
                  <a:lnTo>
                    <a:pt x="5140452" y="370332"/>
                  </a:lnTo>
                  <a:lnTo>
                    <a:pt x="5146548" y="367284"/>
                  </a:lnTo>
                  <a:lnTo>
                    <a:pt x="5149596" y="361188"/>
                  </a:lnTo>
                  <a:close/>
                </a:path>
                <a:path w="6045834" h="1460500">
                  <a:moveTo>
                    <a:pt x="4064508" y="24384"/>
                  </a:moveTo>
                  <a:lnTo>
                    <a:pt x="4047744" y="9144"/>
                  </a:lnTo>
                  <a:lnTo>
                    <a:pt x="4041535" y="34350"/>
                  </a:lnTo>
                  <a:lnTo>
                    <a:pt x="4064508" y="24384"/>
                  </a:lnTo>
                  <a:close/>
                </a:path>
                <a:path w="6045834" h="1460500">
                  <a:moveTo>
                    <a:pt x="5135880" y="372506"/>
                  </a:moveTo>
                  <a:lnTo>
                    <a:pt x="5135880" y="371856"/>
                  </a:lnTo>
                  <a:lnTo>
                    <a:pt x="5070247" y="375591"/>
                  </a:lnTo>
                  <a:lnTo>
                    <a:pt x="4661916" y="568452"/>
                  </a:lnTo>
                  <a:lnTo>
                    <a:pt x="4657344" y="571500"/>
                  </a:lnTo>
                  <a:lnTo>
                    <a:pt x="4654296" y="577596"/>
                  </a:lnTo>
                  <a:lnTo>
                    <a:pt x="4655820" y="583692"/>
                  </a:lnTo>
                  <a:lnTo>
                    <a:pt x="4655820" y="588264"/>
                  </a:lnTo>
                  <a:lnTo>
                    <a:pt x="4661916" y="592836"/>
                  </a:lnTo>
                  <a:lnTo>
                    <a:pt x="4668012" y="592915"/>
                  </a:lnTo>
                  <a:lnTo>
                    <a:pt x="4668012" y="568452"/>
                  </a:lnTo>
                  <a:lnTo>
                    <a:pt x="4718330" y="571080"/>
                  </a:lnTo>
                  <a:lnTo>
                    <a:pt x="5135880" y="372506"/>
                  </a:lnTo>
                  <a:close/>
                </a:path>
                <a:path w="6045834" h="1460500">
                  <a:moveTo>
                    <a:pt x="4718330" y="571080"/>
                  </a:moveTo>
                  <a:lnTo>
                    <a:pt x="4668012" y="568452"/>
                  </a:lnTo>
                  <a:lnTo>
                    <a:pt x="4672584" y="592836"/>
                  </a:lnTo>
                  <a:lnTo>
                    <a:pt x="4718330" y="571080"/>
                  </a:lnTo>
                  <a:close/>
                </a:path>
                <a:path w="6045834" h="1460500">
                  <a:moveTo>
                    <a:pt x="5905500" y="650748"/>
                  </a:moveTo>
                  <a:lnTo>
                    <a:pt x="5905500" y="637032"/>
                  </a:lnTo>
                  <a:lnTo>
                    <a:pt x="5899404" y="632460"/>
                  </a:lnTo>
                  <a:lnTo>
                    <a:pt x="5891784" y="632380"/>
                  </a:lnTo>
                  <a:lnTo>
                    <a:pt x="4718330" y="571080"/>
                  </a:lnTo>
                  <a:lnTo>
                    <a:pt x="4672584" y="592836"/>
                  </a:lnTo>
                  <a:lnTo>
                    <a:pt x="4668012" y="568452"/>
                  </a:lnTo>
                  <a:lnTo>
                    <a:pt x="4668012" y="592915"/>
                  </a:lnTo>
                  <a:lnTo>
                    <a:pt x="5788465" y="651446"/>
                  </a:lnTo>
                  <a:lnTo>
                    <a:pt x="5890260" y="632460"/>
                  </a:lnTo>
                  <a:lnTo>
                    <a:pt x="5891784" y="656844"/>
                  </a:lnTo>
                  <a:lnTo>
                    <a:pt x="5891784" y="657412"/>
                  </a:lnTo>
                  <a:lnTo>
                    <a:pt x="5894832" y="656844"/>
                  </a:lnTo>
                  <a:lnTo>
                    <a:pt x="5900928" y="655320"/>
                  </a:lnTo>
                  <a:lnTo>
                    <a:pt x="5905500" y="650748"/>
                  </a:lnTo>
                  <a:close/>
                </a:path>
                <a:path w="6045834" h="1460500">
                  <a:moveTo>
                    <a:pt x="6033516" y="1057656"/>
                  </a:moveTo>
                  <a:lnTo>
                    <a:pt x="6033516" y="1031748"/>
                  </a:lnTo>
                  <a:lnTo>
                    <a:pt x="6030468" y="1056132"/>
                  </a:lnTo>
                  <a:lnTo>
                    <a:pt x="5890950" y="1028801"/>
                  </a:lnTo>
                  <a:lnTo>
                    <a:pt x="4706112" y="1004316"/>
                  </a:lnTo>
                  <a:lnTo>
                    <a:pt x="4700016" y="1004316"/>
                  </a:lnTo>
                  <a:lnTo>
                    <a:pt x="4695444" y="1007364"/>
                  </a:lnTo>
                  <a:lnTo>
                    <a:pt x="4693920" y="1011936"/>
                  </a:lnTo>
                  <a:lnTo>
                    <a:pt x="4690872" y="1016508"/>
                  </a:lnTo>
                  <a:lnTo>
                    <a:pt x="4692396" y="1022604"/>
                  </a:lnTo>
                  <a:lnTo>
                    <a:pt x="4695444" y="1025652"/>
                  </a:lnTo>
                  <a:lnTo>
                    <a:pt x="4704588" y="1035714"/>
                  </a:lnTo>
                  <a:lnTo>
                    <a:pt x="4704588" y="1030224"/>
                  </a:lnTo>
                  <a:lnTo>
                    <a:pt x="4715256" y="1008888"/>
                  </a:lnTo>
                  <a:lnTo>
                    <a:pt x="4735298" y="1030858"/>
                  </a:lnTo>
                  <a:lnTo>
                    <a:pt x="6030468" y="1057624"/>
                  </a:lnTo>
                  <a:lnTo>
                    <a:pt x="6033516" y="1057656"/>
                  </a:lnTo>
                  <a:close/>
                </a:path>
                <a:path w="6045834" h="1460500">
                  <a:moveTo>
                    <a:pt x="4735298" y="1030858"/>
                  </a:moveTo>
                  <a:lnTo>
                    <a:pt x="4715256" y="1008888"/>
                  </a:lnTo>
                  <a:lnTo>
                    <a:pt x="4704588" y="1030224"/>
                  </a:lnTo>
                  <a:lnTo>
                    <a:pt x="4735298" y="1030858"/>
                  </a:lnTo>
                  <a:close/>
                </a:path>
                <a:path w="6045834" h="1460500">
                  <a:moveTo>
                    <a:pt x="5084064" y="1418844"/>
                  </a:moveTo>
                  <a:lnTo>
                    <a:pt x="5082540" y="1412748"/>
                  </a:lnTo>
                  <a:lnTo>
                    <a:pt x="5079492" y="1408176"/>
                  </a:lnTo>
                  <a:lnTo>
                    <a:pt x="4735298" y="1030858"/>
                  </a:lnTo>
                  <a:lnTo>
                    <a:pt x="4704588" y="1030224"/>
                  </a:lnTo>
                  <a:lnTo>
                    <a:pt x="4704588" y="1035714"/>
                  </a:lnTo>
                  <a:lnTo>
                    <a:pt x="5030807" y="1394692"/>
                  </a:lnTo>
                  <a:lnTo>
                    <a:pt x="5073396" y="1405128"/>
                  </a:lnTo>
                  <a:lnTo>
                    <a:pt x="5073396" y="1430274"/>
                  </a:lnTo>
                  <a:lnTo>
                    <a:pt x="5077968" y="1427988"/>
                  </a:lnTo>
                  <a:lnTo>
                    <a:pt x="5084064" y="1418844"/>
                  </a:lnTo>
                  <a:close/>
                </a:path>
                <a:path w="6045834" h="1460500">
                  <a:moveTo>
                    <a:pt x="5891784" y="657412"/>
                  </a:moveTo>
                  <a:lnTo>
                    <a:pt x="5891784" y="656844"/>
                  </a:lnTo>
                  <a:lnTo>
                    <a:pt x="5788465" y="651446"/>
                  </a:lnTo>
                  <a:lnTo>
                    <a:pt x="4917948" y="813816"/>
                  </a:lnTo>
                  <a:lnTo>
                    <a:pt x="4911852" y="813816"/>
                  </a:lnTo>
                  <a:lnTo>
                    <a:pt x="4907280" y="819912"/>
                  </a:lnTo>
                  <a:lnTo>
                    <a:pt x="4907280" y="832104"/>
                  </a:lnTo>
                  <a:lnTo>
                    <a:pt x="4911852" y="836676"/>
                  </a:lnTo>
                  <a:lnTo>
                    <a:pt x="4917948" y="838200"/>
                  </a:lnTo>
                  <a:lnTo>
                    <a:pt x="4922520" y="839095"/>
                  </a:lnTo>
                  <a:lnTo>
                    <a:pt x="4922520" y="813816"/>
                  </a:lnTo>
                  <a:lnTo>
                    <a:pt x="4986284" y="826306"/>
                  </a:lnTo>
                  <a:lnTo>
                    <a:pt x="5891784" y="657412"/>
                  </a:lnTo>
                  <a:close/>
                </a:path>
                <a:path w="6045834" h="1460500">
                  <a:moveTo>
                    <a:pt x="4986284" y="826306"/>
                  </a:moveTo>
                  <a:lnTo>
                    <a:pt x="4922520" y="813816"/>
                  </a:lnTo>
                  <a:lnTo>
                    <a:pt x="4922520" y="838200"/>
                  </a:lnTo>
                  <a:lnTo>
                    <a:pt x="4986284" y="826306"/>
                  </a:lnTo>
                  <a:close/>
                </a:path>
                <a:path w="6045834" h="1460500">
                  <a:moveTo>
                    <a:pt x="6045708" y="1045464"/>
                  </a:moveTo>
                  <a:lnTo>
                    <a:pt x="6045708" y="1039368"/>
                  </a:lnTo>
                  <a:lnTo>
                    <a:pt x="6041136" y="1033272"/>
                  </a:lnTo>
                  <a:lnTo>
                    <a:pt x="6035040" y="1031748"/>
                  </a:lnTo>
                  <a:lnTo>
                    <a:pt x="4986284" y="826306"/>
                  </a:lnTo>
                  <a:lnTo>
                    <a:pt x="4922520" y="838200"/>
                  </a:lnTo>
                  <a:lnTo>
                    <a:pt x="4922520" y="839095"/>
                  </a:lnTo>
                  <a:lnTo>
                    <a:pt x="5890950" y="1028801"/>
                  </a:lnTo>
                  <a:lnTo>
                    <a:pt x="6033516" y="1031748"/>
                  </a:lnTo>
                  <a:lnTo>
                    <a:pt x="6033516" y="1057656"/>
                  </a:lnTo>
                  <a:lnTo>
                    <a:pt x="6039612" y="1057656"/>
                  </a:lnTo>
                  <a:lnTo>
                    <a:pt x="6044184" y="1051560"/>
                  </a:lnTo>
                  <a:lnTo>
                    <a:pt x="6045708" y="1045464"/>
                  </a:lnTo>
                  <a:close/>
                </a:path>
                <a:path w="6045834" h="1460500">
                  <a:moveTo>
                    <a:pt x="5073396" y="1405128"/>
                  </a:moveTo>
                  <a:lnTo>
                    <a:pt x="5030807" y="1394692"/>
                  </a:lnTo>
                  <a:lnTo>
                    <a:pt x="5059680" y="1426464"/>
                  </a:lnTo>
                  <a:lnTo>
                    <a:pt x="5073396" y="1405128"/>
                  </a:lnTo>
                  <a:close/>
                </a:path>
                <a:path w="6045834" h="1460500">
                  <a:moveTo>
                    <a:pt x="5135880" y="371856"/>
                  </a:moveTo>
                  <a:lnTo>
                    <a:pt x="5129784" y="347472"/>
                  </a:lnTo>
                  <a:lnTo>
                    <a:pt x="5070247" y="375591"/>
                  </a:lnTo>
                  <a:lnTo>
                    <a:pt x="5135880" y="371856"/>
                  </a:lnTo>
                  <a:close/>
                </a:path>
                <a:path w="6045834" h="1460500">
                  <a:moveTo>
                    <a:pt x="5891784" y="656844"/>
                  </a:moveTo>
                  <a:lnTo>
                    <a:pt x="5890260" y="632460"/>
                  </a:lnTo>
                  <a:lnTo>
                    <a:pt x="5788465" y="651446"/>
                  </a:lnTo>
                  <a:lnTo>
                    <a:pt x="5891784" y="656844"/>
                  </a:lnTo>
                  <a:close/>
                </a:path>
                <a:path w="6045834" h="1460500">
                  <a:moveTo>
                    <a:pt x="6033516" y="1031748"/>
                  </a:moveTo>
                  <a:lnTo>
                    <a:pt x="5890950" y="1028801"/>
                  </a:lnTo>
                  <a:lnTo>
                    <a:pt x="6030468" y="1056132"/>
                  </a:lnTo>
                  <a:lnTo>
                    <a:pt x="6033516" y="1031748"/>
                  </a:lnTo>
                  <a:close/>
                </a:path>
              </a:pathLst>
            </a:custGeom>
            <a:solidFill>
              <a:srgbClr val="385D89"/>
            </a:solidFill>
          </p:spPr>
          <p:txBody>
            <a:bodyPr wrap="square" lIns="0" tIns="0" rIns="0" bIns="0" rtlCol="0"/>
            <a:lstStyle/>
            <a:p>
              <a:endParaRPr/>
            </a:p>
          </p:txBody>
        </p:sp>
      </p:grpSp>
      <p:sp>
        <p:nvSpPr>
          <p:cNvPr id="8" name="object 8"/>
          <p:cNvSpPr txBox="1"/>
          <p:nvPr/>
        </p:nvSpPr>
        <p:spPr>
          <a:xfrm>
            <a:off x="4501144" y="5940380"/>
            <a:ext cx="2297430" cy="635635"/>
          </a:xfrm>
          <a:prstGeom prst="rect">
            <a:avLst/>
          </a:prstGeom>
        </p:spPr>
        <p:txBody>
          <a:bodyPr vert="horz" wrap="square" lIns="0" tIns="12700" rIns="0" bIns="0" rtlCol="0">
            <a:spAutoFit/>
          </a:bodyPr>
          <a:lstStyle/>
          <a:p>
            <a:pPr marL="133985" marR="5080" indent="-121920">
              <a:lnSpc>
                <a:spcPct val="100000"/>
              </a:lnSpc>
              <a:spcBef>
                <a:spcPts val="100"/>
              </a:spcBef>
            </a:pPr>
            <a:r>
              <a:rPr sz="2000" b="1" dirty="0">
                <a:solidFill>
                  <a:srgbClr val="FFFFFF"/>
                </a:solidFill>
                <a:latin typeface="Calibri"/>
                <a:cs typeface="Calibri"/>
              </a:rPr>
              <a:t>This</a:t>
            </a:r>
            <a:r>
              <a:rPr sz="2000" b="1" spc="-50" dirty="0">
                <a:solidFill>
                  <a:srgbClr val="FFFFFF"/>
                </a:solidFill>
                <a:latin typeface="Calibri"/>
                <a:cs typeface="Calibri"/>
              </a:rPr>
              <a:t> </a:t>
            </a:r>
            <a:r>
              <a:rPr sz="2000" b="1" spc="-5" dirty="0">
                <a:solidFill>
                  <a:srgbClr val="FFFFFF"/>
                </a:solidFill>
                <a:latin typeface="Calibri"/>
                <a:cs typeface="Calibri"/>
              </a:rPr>
              <a:t>problem</a:t>
            </a:r>
            <a:r>
              <a:rPr sz="2000" b="1" spc="-40" dirty="0">
                <a:solidFill>
                  <a:srgbClr val="FFFFFF"/>
                </a:solidFill>
                <a:latin typeface="Calibri"/>
                <a:cs typeface="Calibri"/>
              </a:rPr>
              <a:t> </a:t>
            </a:r>
            <a:r>
              <a:rPr sz="2000" b="1" spc="-5" dirty="0">
                <a:solidFill>
                  <a:srgbClr val="FFFFFF"/>
                </a:solidFill>
                <a:latin typeface="Calibri"/>
                <a:cs typeface="Calibri"/>
              </a:rPr>
              <a:t>is</a:t>
            </a:r>
            <a:r>
              <a:rPr sz="2000" b="1" spc="-35" dirty="0">
                <a:solidFill>
                  <a:srgbClr val="FFFFFF"/>
                </a:solidFill>
                <a:latin typeface="Calibri"/>
                <a:cs typeface="Calibri"/>
              </a:rPr>
              <a:t> </a:t>
            </a:r>
            <a:r>
              <a:rPr sz="2000" b="1" spc="-10" dirty="0">
                <a:solidFill>
                  <a:srgbClr val="FFFFFF"/>
                </a:solidFill>
                <a:latin typeface="Calibri"/>
                <a:cs typeface="Calibri"/>
              </a:rPr>
              <a:t>called </a:t>
            </a:r>
            <a:r>
              <a:rPr sz="2000" b="1" spc="-440" dirty="0">
                <a:solidFill>
                  <a:srgbClr val="FFFFFF"/>
                </a:solidFill>
                <a:latin typeface="Calibri"/>
                <a:cs typeface="Calibri"/>
              </a:rPr>
              <a:t> </a:t>
            </a:r>
            <a:r>
              <a:rPr sz="2000" b="1" spc="-5" dirty="0">
                <a:solidFill>
                  <a:srgbClr val="FFFFFF"/>
                </a:solidFill>
                <a:latin typeface="Calibri"/>
                <a:cs typeface="Calibri"/>
              </a:rPr>
              <a:t>topological</a:t>
            </a:r>
            <a:r>
              <a:rPr sz="2000" b="1" spc="-65" dirty="0">
                <a:solidFill>
                  <a:srgbClr val="FFFFFF"/>
                </a:solidFill>
                <a:latin typeface="Calibri"/>
                <a:cs typeface="Calibri"/>
              </a:rPr>
              <a:t> </a:t>
            </a:r>
            <a:r>
              <a:rPr sz="2000" b="1" spc="-5" dirty="0">
                <a:solidFill>
                  <a:srgbClr val="FFFFFF"/>
                </a:solidFill>
                <a:latin typeface="Calibri"/>
                <a:cs typeface="Calibri"/>
              </a:rPr>
              <a:t>sorting.</a:t>
            </a:r>
            <a:endParaRPr sz="2000" dirty="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2085</TotalTime>
  <Words>3581</Words>
  <Application>Microsoft Office PowerPoint</Application>
  <PresentationFormat>Custom</PresentationFormat>
  <Paragraphs>392</Paragraphs>
  <Slides>58</Slides>
  <Notes>2</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__Noto_Sans_ea5565</vt:lpstr>
      <vt:lpstr>Arial</vt:lpstr>
      <vt:lpstr>Arial Narrow</vt:lpstr>
      <vt:lpstr>Calibri</vt:lpstr>
      <vt:lpstr>Cambria</vt:lpstr>
      <vt:lpstr>Inter</vt:lpstr>
      <vt:lpstr>Monotype Sorts</vt:lpstr>
      <vt:lpstr>Open Sans</vt:lpstr>
      <vt:lpstr>Times New Roman</vt:lpstr>
      <vt:lpstr>Wingdings</vt:lpstr>
      <vt:lpstr>Office Theme</vt:lpstr>
      <vt:lpstr>PowerPoint Presentation</vt:lpstr>
      <vt:lpstr>Module 2 – Outline  Decrease and Conquer </vt:lpstr>
      <vt:lpstr>Advantages and Disadvantages of Divide &amp;  Conquer</vt:lpstr>
      <vt:lpstr>Module 2 – Outline  Decrease and Conquer </vt:lpstr>
      <vt:lpstr>Decrease and Conquer Approach</vt:lpstr>
      <vt:lpstr>Decrease by a constant variation</vt:lpstr>
      <vt:lpstr>Decrease by a constant variation (contd..)</vt:lpstr>
      <vt:lpstr>Decrease-by-a-constant factor variation</vt:lpstr>
      <vt:lpstr>PowerPoint Presentation</vt:lpstr>
      <vt:lpstr>Example:</vt:lpstr>
      <vt:lpstr>PowerPoint Presentation</vt:lpstr>
      <vt:lpstr>Graph Traversal</vt:lpstr>
      <vt:lpstr>Graph Traversal (Contd..)</vt:lpstr>
      <vt:lpstr>Module 2 – Outline  Decrease and Conquer </vt:lpstr>
      <vt:lpstr>Depth-First-Search (DFS)</vt:lpstr>
      <vt:lpstr>Types of Graphs Edges</vt:lpstr>
      <vt:lpstr>Example</vt:lpstr>
      <vt:lpstr>Depth-first search</vt:lpstr>
      <vt:lpstr>Depth-first search</vt:lpstr>
      <vt:lpstr>Example</vt:lpstr>
      <vt:lpstr>Example</vt:lpstr>
      <vt:lpstr>Example: DFS traversal of undirected graph</vt:lpstr>
      <vt:lpstr>PowerPoint Presentation</vt:lpstr>
      <vt:lpstr>DFS Algorithm using Stack</vt:lpstr>
      <vt:lpstr>DFS Algorithm using recursion</vt:lpstr>
      <vt:lpstr>Summary of DFS</vt:lpstr>
      <vt:lpstr>PowerPoint Presentation</vt:lpstr>
      <vt:lpstr>PowerPoint Presentation</vt:lpstr>
      <vt:lpstr>Module 2 – Outline  Decrease and Conquer </vt:lpstr>
      <vt:lpstr>BFS Procedure</vt:lpstr>
      <vt:lpstr>Example</vt:lpstr>
      <vt:lpstr>Example</vt:lpstr>
      <vt:lpstr>PowerPoint Presentation</vt:lpstr>
      <vt:lpstr>BFS Algorithm</vt:lpstr>
      <vt:lpstr>BFS</vt:lpstr>
      <vt:lpstr>PowerPoint Presentation</vt:lpstr>
      <vt:lpstr>PowerPoint Presentation</vt:lpstr>
      <vt:lpstr>Difference between BFS and DFS</vt:lpstr>
      <vt:lpstr>Module 2 – Outline  Decrease and Conquer </vt:lpstr>
      <vt:lpstr>Applications of DFS</vt:lpstr>
      <vt:lpstr>Applications of BFS</vt:lpstr>
      <vt:lpstr>Difference Between DFS and BFS with Example </vt:lpstr>
      <vt:lpstr>Example</vt:lpstr>
      <vt:lpstr>When to Use DFS: </vt:lpstr>
      <vt:lpstr>When to Use BFS: </vt:lpstr>
      <vt:lpstr>DFS and BFS Applications</vt:lpstr>
      <vt:lpstr>Real-world applications of BFS and DFS </vt:lpstr>
      <vt:lpstr>Module 2 – Outline  Decrease and Conquer </vt:lpstr>
      <vt:lpstr>Digraph</vt:lpstr>
      <vt:lpstr>Topological Sorting</vt:lpstr>
      <vt:lpstr>Topological Sort</vt:lpstr>
      <vt:lpstr>Topological Sorting based on DFS</vt:lpstr>
      <vt:lpstr>PowerPoint Presentation</vt:lpstr>
      <vt:lpstr>Topological Sorting using decrease-and-conquer  technique:</vt:lpstr>
      <vt:lpstr>Illustration</vt:lpstr>
      <vt:lpstr>Applications of Topological Sorting</vt:lpstr>
      <vt:lpstr>End of Unit - 2</vt:lpstr>
      <vt:lpstr>Motivation for topological sorting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hn-daa-m2-slides</dc:title>
  <dc:creator>DELL</dc:creator>
  <cp:lastModifiedBy>Shobha T</cp:lastModifiedBy>
  <cp:revision>123</cp:revision>
  <dcterms:created xsi:type="dcterms:W3CDTF">2021-04-15T15:19:10Z</dcterms:created>
  <dcterms:modified xsi:type="dcterms:W3CDTF">2025-04-03T15:58:01Z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2020-02-06T00:00:00Z</vt:filetime>
  </property>
  <property fmtid="{D5CDD505-2E9C-101B-9397-08002B2CF9AE}" pid="3" name="Creator">
    <vt:lpwstr>PDFCreator 3.2.1.13159</vt:lpwstr>
  </property>
  <property fmtid="{D5CDD505-2E9C-101B-9397-08002B2CF9AE}" pid="4" name="LastSaved">
    <vt:filetime>2021-04-15T00:00:00Z</vt:filetime>
  </property>
</Properties>
</file>