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86" r:id="rId11"/>
    <p:sldId id="287" r:id="rId12"/>
    <p:sldId id="288" r:id="rId13"/>
    <p:sldId id="289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99" r:id="rId22"/>
    <p:sldId id="300" r:id="rId23"/>
    <p:sldId id="301" r:id="rId24"/>
    <p:sldId id="302" r:id="rId25"/>
    <p:sldId id="303" r:id="rId26"/>
    <p:sldId id="305" r:id="rId27"/>
    <p:sldId id="306" r:id="rId28"/>
    <p:sldId id="307" r:id="rId29"/>
    <p:sldId id="359" r:id="rId30"/>
    <p:sldId id="360" r:id="rId31"/>
    <p:sldId id="308" r:id="rId32"/>
    <p:sldId id="310" r:id="rId33"/>
    <p:sldId id="358" r:id="rId34"/>
    <p:sldId id="311" r:id="rId35"/>
    <p:sldId id="312" r:id="rId36"/>
    <p:sldId id="313" r:id="rId37"/>
    <p:sldId id="373" r:id="rId38"/>
    <p:sldId id="362" r:id="rId39"/>
    <p:sldId id="363" r:id="rId40"/>
    <p:sldId id="317" r:id="rId41"/>
    <p:sldId id="364" r:id="rId42"/>
    <p:sldId id="365" r:id="rId43"/>
    <p:sldId id="367" r:id="rId44"/>
    <p:sldId id="366" r:id="rId45"/>
    <p:sldId id="368" r:id="rId46"/>
    <p:sldId id="375" r:id="rId47"/>
    <p:sldId id="376" r:id="rId48"/>
    <p:sldId id="321" r:id="rId49"/>
    <p:sldId id="369" r:id="rId50"/>
    <p:sldId id="370" r:id="rId51"/>
    <p:sldId id="371" r:id="rId52"/>
    <p:sldId id="372" r:id="rId53"/>
    <p:sldId id="374" r:id="rId54"/>
    <p:sldId id="377" r:id="rId55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46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0017" y="775207"/>
            <a:ext cx="173355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3472" y="1669185"/>
            <a:ext cx="8266454" cy="403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10017" y="6948929"/>
            <a:ext cx="75628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H</a:t>
            </a:r>
            <a:r>
              <a:rPr dirty="0"/>
              <a:t>ari</a:t>
            </a:r>
            <a:r>
              <a:rPr spc="-5" dirty="0"/>
              <a:t>v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od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07624" y="6948929"/>
            <a:ext cx="262255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18CS42-Design</a:t>
            </a:r>
            <a:r>
              <a:rPr spc="-25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spc="-5" dirty="0"/>
              <a:t>Analysis</a:t>
            </a:r>
            <a:r>
              <a:rPr spc="5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spc="-5" dirty="0"/>
              <a:t>Algorithms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74338" y="6948929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2679700" y="3092450"/>
            <a:ext cx="578420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-5" dirty="0">
                <a:solidFill>
                  <a:srgbClr val="000099"/>
                </a:solidFill>
                <a:latin typeface="Cambria"/>
                <a:cs typeface="Cambria"/>
              </a:rPr>
              <a:t>Unit</a:t>
            </a:r>
            <a:r>
              <a:rPr sz="3200" b="1" spc="-30" dirty="0">
                <a:solidFill>
                  <a:srgbClr val="000099"/>
                </a:solidFill>
                <a:latin typeface="Cambria"/>
                <a:cs typeface="Cambria"/>
              </a:rPr>
              <a:t> </a:t>
            </a:r>
            <a:r>
              <a:rPr sz="3200" b="1" spc="-5" dirty="0">
                <a:solidFill>
                  <a:srgbClr val="000099"/>
                </a:solidFill>
                <a:latin typeface="Cambria"/>
                <a:cs typeface="Cambria"/>
              </a:rPr>
              <a:t>2:</a:t>
            </a:r>
            <a:r>
              <a:rPr sz="3200" b="1" spc="-10" dirty="0">
                <a:solidFill>
                  <a:srgbClr val="000099"/>
                </a:solidFill>
                <a:latin typeface="Cambria"/>
                <a:cs typeface="Cambria"/>
              </a:rPr>
              <a:t> </a:t>
            </a:r>
            <a:r>
              <a:rPr sz="3200" b="1" spc="-15" dirty="0">
                <a:solidFill>
                  <a:srgbClr val="000099"/>
                </a:solidFill>
                <a:latin typeface="Cambria"/>
                <a:cs typeface="Cambria"/>
              </a:rPr>
              <a:t>Divide</a:t>
            </a:r>
            <a:r>
              <a:rPr sz="3200" b="1" spc="-25" dirty="0">
                <a:solidFill>
                  <a:srgbClr val="000099"/>
                </a:solidFill>
                <a:latin typeface="Cambria"/>
                <a:cs typeface="Cambria"/>
              </a:rPr>
              <a:t> </a:t>
            </a:r>
            <a:r>
              <a:rPr sz="3200" b="1" dirty="0">
                <a:solidFill>
                  <a:srgbClr val="000099"/>
                </a:solidFill>
                <a:latin typeface="Cambria"/>
                <a:cs typeface="Cambria"/>
              </a:rPr>
              <a:t>and</a:t>
            </a:r>
            <a:r>
              <a:rPr sz="3200" b="1" spc="-20" dirty="0">
                <a:solidFill>
                  <a:srgbClr val="000099"/>
                </a:solidFill>
                <a:latin typeface="Cambria"/>
                <a:cs typeface="Cambria"/>
              </a:rPr>
              <a:t> </a:t>
            </a:r>
            <a:r>
              <a:rPr sz="3200" b="1" spc="-5" dirty="0">
                <a:solidFill>
                  <a:srgbClr val="000099"/>
                </a:solidFill>
                <a:latin typeface="Cambria"/>
                <a:cs typeface="Cambria"/>
              </a:rPr>
              <a:t>Conquer</a:t>
            </a: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73" y="624840"/>
            <a:ext cx="8229600" cy="1260475"/>
          </a:xfrm>
          <a:custGeom>
            <a:avLst/>
            <a:gdLst/>
            <a:ahLst/>
            <a:cxnLst/>
            <a:rect l="l" t="t" r="r" b="b"/>
            <a:pathLst>
              <a:path w="8229600" h="1260475">
                <a:moveTo>
                  <a:pt x="8229599" y="1260347"/>
                </a:moveTo>
                <a:lnTo>
                  <a:pt x="8229599" y="0"/>
                </a:lnTo>
                <a:lnTo>
                  <a:pt x="0" y="0"/>
                </a:lnTo>
                <a:lnTo>
                  <a:pt x="0" y="1260347"/>
                </a:lnTo>
                <a:lnTo>
                  <a:pt x="8229599" y="1260347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1273" y="624840"/>
            <a:ext cx="8229600" cy="1159933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91440" marR="4470400">
              <a:lnSpc>
                <a:spcPct val="100000"/>
              </a:lnSpc>
              <a:spcBef>
                <a:spcPts val="405"/>
              </a:spcBef>
            </a:pPr>
            <a:r>
              <a:rPr lang="en-US" sz="3600" dirty="0"/>
              <a:t>Unit</a:t>
            </a:r>
            <a:r>
              <a:rPr sz="3600" dirty="0"/>
              <a:t>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 dirty="0"/>
          </a:p>
        </p:txBody>
      </p:sp>
      <p:sp>
        <p:nvSpPr>
          <p:cNvPr id="4" name="object 4"/>
          <p:cNvSpPr/>
          <p:nvPr/>
        </p:nvSpPr>
        <p:spPr>
          <a:xfrm>
            <a:off x="1235837" y="2025408"/>
            <a:ext cx="8229600" cy="4961614"/>
          </a:xfrm>
          <a:custGeom>
            <a:avLst/>
            <a:gdLst/>
            <a:ahLst/>
            <a:cxnLst/>
            <a:rect l="l" t="t" r="r" b="b"/>
            <a:pathLst>
              <a:path w="8229600" h="4678680">
                <a:moveTo>
                  <a:pt x="8229600" y="0"/>
                </a:moveTo>
                <a:lnTo>
                  <a:pt x="0" y="0"/>
                </a:lnTo>
                <a:lnTo>
                  <a:pt x="0" y="1752600"/>
                </a:lnTo>
                <a:lnTo>
                  <a:pt x="0" y="4678667"/>
                </a:lnTo>
                <a:lnTo>
                  <a:pt x="8229600" y="4678667"/>
                </a:lnTo>
                <a:lnTo>
                  <a:pt x="8229600" y="17526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13065" y="1958440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General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method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Merge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2060841"/>
            <a:ext cx="9144000" cy="5105400"/>
            <a:chOff x="774073" y="2101596"/>
            <a:chExt cx="9144000" cy="5105400"/>
          </a:xfrm>
        </p:grpSpPr>
        <p:sp>
          <p:nvSpPr>
            <p:cNvPr id="3" name="object 3"/>
            <p:cNvSpPr/>
            <p:nvPr/>
          </p:nvSpPr>
          <p:spPr>
            <a:xfrm>
              <a:off x="1222129" y="2101596"/>
              <a:ext cx="8229600" cy="1676400"/>
            </a:xfrm>
            <a:custGeom>
              <a:avLst/>
              <a:gdLst/>
              <a:ahLst/>
              <a:cxnLst/>
              <a:rect l="l" t="t" r="r" b="b"/>
              <a:pathLst>
                <a:path w="8229600" h="1676400">
                  <a:moveTo>
                    <a:pt x="0" y="0"/>
                  </a:moveTo>
                  <a:lnTo>
                    <a:pt x="0" y="1676400"/>
                  </a:lnTo>
                  <a:lnTo>
                    <a:pt x="8229600" y="1676400"/>
                  </a:lnTo>
                  <a:lnTo>
                    <a:pt x="822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4073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0" y="0"/>
                  </a:moveTo>
                  <a:lnTo>
                    <a:pt x="0" y="3428999"/>
                  </a:lnTo>
                  <a:lnTo>
                    <a:pt x="9143999" y="342899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22129" y="3777996"/>
              <a:ext cx="8229600" cy="3002280"/>
            </a:xfrm>
            <a:custGeom>
              <a:avLst/>
              <a:gdLst/>
              <a:ahLst/>
              <a:cxnLst/>
              <a:rect l="l" t="t" r="r" b="b"/>
              <a:pathLst>
                <a:path w="8229600" h="3002279">
                  <a:moveTo>
                    <a:pt x="8229599" y="3002279"/>
                  </a:moveTo>
                  <a:lnTo>
                    <a:pt x="8229599" y="0"/>
                  </a:lnTo>
                  <a:lnTo>
                    <a:pt x="0" y="0"/>
                  </a:lnTo>
                  <a:lnTo>
                    <a:pt x="0" y="3002279"/>
                  </a:lnTo>
                  <a:lnTo>
                    <a:pt x="8229599" y="3002279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231273" y="62484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8229599" y="1371599"/>
                </a:moveTo>
                <a:lnTo>
                  <a:pt x="8229599" y="0"/>
                </a:lnTo>
                <a:lnTo>
                  <a:pt x="0" y="0"/>
                </a:lnTo>
                <a:lnTo>
                  <a:pt x="0" y="1371599"/>
                </a:lnTo>
                <a:lnTo>
                  <a:pt x="8229599" y="1371599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31273" y="624840"/>
            <a:ext cx="8229600" cy="1200329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91440" marR="4573270">
              <a:lnSpc>
                <a:spcPct val="100000"/>
              </a:lnSpc>
              <a:spcBef>
                <a:spcPts val="960"/>
              </a:spcBef>
            </a:pPr>
            <a:r>
              <a:rPr lang="en-US" sz="3500" spc="-5" dirty="0"/>
              <a:t>Unit</a:t>
            </a:r>
            <a:r>
              <a:rPr sz="3500" spc="-5" dirty="0"/>
              <a:t> </a:t>
            </a:r>
            <a:r>
              <a:rPr sz="3500" dirty="0"/>
              <a:t>2 – </a:t>
            </a:r>
            <a:r>
              <a:rPr sz="3500" spc="-5" dirty="0"/>
              <a:t>Outline </a:t>
            </a:r>
            <a:r>
              <a:rPr sz="3500" spc="-780" dirty="0"/>
              <a:t> </a:t>
            </a:r>
            <a:r>
              <a:rPr sz="3500" spc="-5" dirty="0">
                <a:solidFill>
                  <a:srgbClr val="001F5F"/>
                </a:solidFill>
              </a:rPr>
              <a:t>Divide</a:t>
            </a:r>
            <a:r>
              <a:rPr sz="3500" spc="-75" dirty="0">
                <a:solidFill>
                  <a:srgbClr val="001F5F"/>
                </a:solidFill>
              </a:rPr>
              <a:t> </a:t>
            </a:r>
            <a:r>
              <a:rPr sz="3500" dirty="0">
                <a:solidFill>
                  <a:srgbClr val="001F5F"/>
                </a:solidFill>
              </a:rPr>
              <a:t>and</a:t>
            </a:r>
            <a:r>
              <a:rPr sz="3500" spc="-30" dirty="0">
                <a:solidFill>
                  <a:srgbClr val="001F5F"/>
                </a:solidFill>
              </a:rPr>
              <a:t> </a:t>
            </a:r>
            <a:r>
              <a:rPr sz="3500" spc="-5" dirty="0">
                <a:solidFill>
                  <a:srgbClr val="001F5F"/>
                </a:solidFill>
              </a:rPr>
              <a:t>Conquer</a:t>
            </a:r>
            <a:endParaRPr sz="3500" dirty="0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FBEED3E-E79B-26A8-D237-772C26079D7A}"/>
              </a:ext>
            </a:extLst>
          </p:cNvPr>
          <p:cNvSpPr txBox="1"/>
          <p:nvPr/>
        </p:nvSpPr>
        <p:spPr>
          <a:xfrm>
            <a:off x="1222129" y="1925309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b="1" spc="-10" dirty="0">
                <a:solidFill>
                  <a:srgbClr val="002060"/>
                </a:solidFill>
                <a:latin typeface="Calibri"/>
                <a:cs typeface="Calibri"/>
              </a:rPr>
              <a:t>General</a:t>
            </a:r>
            <a:r>
              <a:rPr sz="2600" b="1" spc="-6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method</a:t>
            </a:r>
            <a:endParaRPr sz="26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Merge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32854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Divide</a:t>
            </a:r>
            <a:r>
              <a:rPr spc="-2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5" dirty="0"/>
              <a:t>Conquer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271" y="1872995"/>
            <a:ext cx="8392668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67132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Control</a:t>
            </a:r>
            <a:r>
              <a:rPr spc="-10" dirty="0"/>
              <a:t> </a:t>
            </a:r>
            <a:r>
              <a:rPr spc="-15" dirty="0"/>
              <a:t>Abstraction</a:t>
            </a:r>
            <a:r>
              <a:rPr spc="20" dirty="0"/>
              <a:t> </a:t>
            </a:r>
            <a:r>
              <a:rPr spc="-30" dirty="0"/>
              <a:t>for</a:t>
            </a:r>
            <a:r>
              <a:rPr spc="-10" dirty="0"/>
              <a:t> </a:t>
            </a:r>
            <a:r>
              <a:rPr spc="-5" dirty="0"/>
              <a:t>Divide</a:t>
            </a:r>
            <a:r>
              <a:rPr spc="25" dirty="0"/>
              <a:t> </a:t>
            </a:r>
            <a:r>
              <a:rPr spc="-5" dirty="0"/>
              <a:t>&amp;Conquer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397" y="2178051"/>
            <a:ext cx="8380475" cy="37335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65" y="624839"/>
            <a:ext cx="8229600" cy="3153410"/>
          </a:xfrm>
          <a:custGeom>
            <a:avLst/>
            <a:gdLst/>
            <a:ahLst/>
            <a:cxnLst/>
            <a:rect l="l" t="t" r="r" b="b"/>
            <a:pathLst>
              <a:path w="8229600" h="3153410">
                <a:moveTo>
                  <a:pt x="8229600" y="1171968"/>
                </a:moveTo>
                <a:lnTo>
                  <a:pt x="0" y="1171968"/>
                </a:lnTo>
                <a:lnTo>
                  <a:pt x="0" y="3153168"/>
                </a:lnTo>
                <a:lnTo>
                  <a:pt x="8229600" y="3153168"/>
                </a:lnTo>
                <a:lnTo>
                  <a:pt x="8229600" y="1171968"/>
                </a:lnTo>
                <a:close/>
              </a:path>
              <a:path w="8229600" h="315341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017" y="604519"/>
            <a:ext cx="368554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Module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507BF1D2-2A36-EA17-4E6F-785E2637389F}"/>
              </a:ext>
            </a:extLst>
          </p:cNvPr>
          <p:cNvSpPr txBox="1"/>
          <p:nvPr/>
        </p:nvSpPr>
        <p:spPr>
          <a:xfrm>
            <a:off x="1316777" y="1692909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General method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b="1" spc="-10" dirty="0">
                <a:solidFill>
                  <a:srgbClr val="002060"/>
                </a:solidFill>
                <a:latin typeface="Calibri"/>
                <a:cs typeface="Calibri"/>
              </a:rPr>
              <a:t>Recurrence</a:t>
            </a:r>
            <a:r>
              <a:rPr sz="2600" b="1" spc="-7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equation</a:t>
            </a:r>
            <a:endParaRPr sz="26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Merge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73806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Recurrence</a:t>
            </a:r>
            <a:r>
              <a:rPr spc="-45" dirty="0"/>
              <a:t> </a:t>
            </a:r>
            <a:r>
              <a:rPr spc="-5" dirty="0"/>
              <a:t>equation </a:t>
            </a:r>
            <a:r>
              <a:rPr spc="-30" dirty="0"/>
              <a:t>for</a:t>
            </a:r>
            <a:r>
              <a:rPr dirty="0"/>
              <a:t> </a:t>
            </a:r>
            <a:r>
              <a:rPr spc="-5" dirty="0"/>
              <a:t>Divide</a:t>
            </a:r>
            <a:r>
              <a:rPr spc="20" dirty="0"/>
              <a:t> </a:t>
            </a:r>
            <a:r>
              <a:rPr dirty="0"/>
              <a:t>and</a:t>
            </a:r>
            <a:r>
              <a:rPr spc="-5" dirty="0"/>
              <a:t> Conquer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4617" y="1654555"/>
            <a:ext cx="803084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365" marR="30480" indent="-3429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If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size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problem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‘p’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sizes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‘k’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problems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775" spc="-7" baseline="-21021" dirty="0">
                <a:latin typeface="Calibri"/>
                <a:cs typeface="Calibri"/>
              </a:rPr>
              <a:t>1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775" baseline="-21021" dirty="0">
                <a:latin typeface="Calibri"/>
                <a:cs typeface="Calibri"/>
              </a:rPr>
              <a:t>2</a:t>
            </a:r>
            <a:r>
              <a:rPr sz="2775" spc="337" baseline="-2102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….n</a:t>
            </a:r>
            <a:r>
              <a:rPr sz="2775" spc="-7" baseline="-21021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respectively,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then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8469" y="2726436"/>
            <a:ext cx="7391400" cy="7467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10017" y="3497679"/>
            <a:ext cx="7827009" cy="311658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600" spc="-10" dirty="0">
                <a:latin typeface="Calibri"/>
                <a:cs typeface="Calibri"/>
              </a:rPr>
              <a:t>Where,</a:t>
            </a:r>
            <a:endParaRPr sz="2600">
              <a:latin typeface="Calibri"/>
              <a:cs typeface="Calibri"/>
            </a:endParaRPr>
          </a:p>
          <a:p>
            <a:pPr marL="354965" marR="22860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T(n) is the time </a:t>
            </a:r>
            <a:r>
              <a:rPr sz="2600" spc="-25" dirty="0">
                <a:latin typeface="Calibri"/>
                <a:cs typeface="Calibri"/>
              </a:rPr>
              <a:t>for </a:t>
            </a:r>
            <a:r>
              <a:rPr sz="2600" spc="-5" dirty="0">
                <a:latin typeface="Calibri"/>
                <a:cs typeface="Calibri"/>
              </a:rPr>
              <a:t>divide </a:t>
            </a:r>
            <a:r>
              <a:rPr sz="2600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conquer </a:t>
            </a:r>
            <a:r>
              <a:rPr sz="2600" spc="-5" dirty="0">
                <a:latin typeface="Calibri"/>
                <a:cs typeface="Calibri"/>
              </a:rPr>
              <a:t>method on </a:t>
            </a:r>
            <a:r>
              <a:rPr sz="2600" spc="-15" dirty="0">
                <a:latin typeface="Calibri"/>
                <a:cs typeface="Calibri"/>
              </a:rPr>
              <a:t>any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input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size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  <a:p>
            <a:pPr marL="354965" marR="464184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g(n) </a:t>
            </a:r>
            <a:r>
              <a:rPr sz="2600" dirty="0">
                <a:latin typeface="Calibri"/>
                <a:cs typeface="Calibri"/>
              </a:rPr>
              <a:t>is the time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spc="-10" dirty="0">
                <a:latin typeface="Calibri"/>
                <a:cs typeface="Calibri"/>
              </a:rPr>
              <a:t>compute answer </a:t>
            </a: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directly </a:t>
            </a:r>
            <a:r>
              <a:rPr sz="2600" spc="-25" dirty="0">
                <a:latin typeface="Calibri"/>
                <a:cs typeface="Calibri"/>
              </a:rPr>
              <a:t>for </a:t>
            </a:r>
            <a:r>
              <a:rPr sz="2600" dirty="0">
                <a:latin typeface="Calibri"/>
                <a:cs typeface="Calibri"/>
              </a:rPr>
              <a:t>small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inputs.</a:t>
            </a:r>
            <a:endParaRPr sz="26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The </a:t>
            </a:r>
            <a:r>
              <a:rPr sz="2600" spc="-5" dirty="0">
                <a:latin typeface="Calibri"/>
                <a:cs typeface="Calibri"/>
              </a:rPr>
              <a:t>function f(n) </a:t>
            </a:r>
            <a:r>
              <a:rPr sz="2600" dirty="0">
                <a:latin typeface="Calibri"/>
                <a:cs typeface="Calibri"/>
              </a:rPr>
              <a:t>is the time </a:t>
            </a:r>
            <a:r>
              <a:rPr sz="2600" spc="-25" dirty="0">
                <a:latin typeface="Calibri"/>
                <a:cs typeface="Calibri"/>
              </a:rPr>
              <a:t>for </a:t>
            </a:r>
            <a:r>
              <a:rPr sz="2600" spc="-5" dirty="0">
                <a:latin typeface="Calibri"/>
                <a:cs typeface="Calibri"/>
              </a:rPr>
              <a:t>dividing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problem </a:t>
            </a:r>
            <a:r>
              <a:rPr sz="2600" spc="-5" dirty="0">
                <a:latin typeface="Calibri"/>
                <a:cs typeface="Calibri"/>
              </a:rPr>
              <a:t>‘p’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combining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solutions</a:t>
            </a:r>
            <a:r>
              <a:rPr sz="2600" spc="-15" dirty="0">
                <a:latin typeface="Calibri"/>
                <a:cs typeface="Calibri"/>
              </a:rPr>
              <a:t> to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sub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problems.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73806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Recurrence</a:t>
            </a:r>
            <a:r>
              <a:rPr spc="-45" dirty="0"/>
              <a:t> </a:t>
            </a:r>
            <a:r>
              <a:rPr spc="-5" dirty="0"/>
              <a:t>equation </a:t>
            </a:r>
            <a:r>
              <a:rPr spc="-30" dirty="0"/>
              <a:t>for</a:t>
            </a:r>
            <a:r>
              <a:rPr dirty="0"/>
              <a:t> </a:t>
            </a:r>
            <a:r>
              <a:rPr spc="-5" dirty="0"/>
              <a:t>Divide</a:t>
            </a:r>
            <a:r>
              <a:rPr spc="20" dirty="0"/>
              <a:t> </a:t>
            </a:r>
            <a:r>
              <a:rPr dirty="0"/>
              <a:t>and</a:t>
            </a:r>
            <a:r>
              <a:rPr spc="-5" dirty="0"/>
              <a:t> Conquer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1917" y="1806955"/>
            <a:ext cx="7963534" cy="139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35" dirty="0">
                <a:latin typeface="Calibri"/>
                <a:cs typeface="Calibri"/>
              </a:rPr>
              <a:t>Generally,</a:t>
            </a:r>
            <a:r>
              <a:rPr sz="2800" spc="-5" dirty="0">
                <a:latin typeface="Calibri"/>
                <a:cs typeface="Calibri"/>
              </a:rPr>
              <a:t> 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instance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size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divided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into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</a:t>
            </a:r>
            <a:endParaRPr sz="280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instances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size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n/b</a:t>
            </a:r>
            <a:r>
              <a:rPr sz="2800" spc="-10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10" dirty="0">
                <a:latin typeface="Calibri"/>
                <a:cs typeface="Calibri"/>
              </a:rPr>
              <a:t>Assuming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</a:t>
            </a:r>
            <a:r>
              <a:rPr sz="2775" baseline="25525" dirty="0">
                <a:latin typeface="Calibri"/>
                <a:cs typeface="Calibri"/>
              </a:rPr>
              <a:t>k</a:t>
            </a:r>
            <a:r>
              <a:rPr sz="2775" spc="15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017" y="4784850"/>
            <a:ext cx="74129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where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f(n) </a:t>
            </a:r>
            <a:r>
              <a:rPr sz="2400" dirty="0">
                <a:latin typeface="Calibri"/>
                <a:cs typeface="Calibri"/>
              </a:rPr>
              <a:t>is a </a:t>
            </a:r>
            <a:r>
              <a:rPr sz="2400" spc="-5" dirty="0">
                <a:latin typeface="Calibri"/>
                <a:cs typeface="Calibri"/>
              </a:rPr>
              <a:t>function </a:t>
            </a:r>
            <a:r>
              <a:rPr sz="2400" spc="-10" dirty="0">
                <a:latin typeface="Calibri"/>
                <a:cs typeface="Calibri"/>
              </a:rPr>
              <a:t>that accounts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time </a:t>
            </a:r>
            <a:r>
              <a:rPr sz="2400" spc="-10" dirty="0">
                <a:solidFill>
                  <a:srgbClr val="C00000"/>
                </a:solidFill>
                <a:latin typeface="Calibri"/>
                <a:cs typeface="Calibri"/>
              </a:rPr>
              <a:t>spent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on </a:t>
            </a:r>
            <a:r>
              <a:rPr sz="2400" spc="-5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dividing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problem </a:t>
            </a:r>
            <a:r>
              <a:rPr sz="2400" spc="-15" dirty="0">
                <a:latin typeface="Calibri"/>
                <a:cs typeface="Calibri"/>
              </a:rPr>
              <a:t>into </a:t>
            </a:r>
            <a:r>
              <a:rPr sz="2400" dirty="0">
                <a:latin typeface="Calibri"/>
                <a:cs typeface="Calibri"/>
              </a:rPr>
              <a:t>smaller </a:t>
            </a:r>
            <a:r>
              <a:rPr sz="2400" spc="-5" dirty="0">
                <a:latin typeface="Calibri"/>
                <a:cs typeface="Calibri"/>
              </a:rPr>
              <a:t>ones and on </a:t>
            </a:r>
            <a:r>
              <a:rPr sz="2400" spc="-10" dirty="0">
                <a:solidFill>
                  <a:srgbClr val="C00000"/>
                </a:solidFill>
                <a:latin typeface="Calibri"/>
                <a:cs typeface="Calibri"/>
              </a:rPr>
              <a:t>combining </a:t>
            </a:r>
            <a:r>
              <a:rPr sz="2400" spc="-5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solutions.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2869" y="3473196"/>
            <a:ext cx="5681471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6360" y="746435"/>
            <a:ext cx="7566667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Solving</a:t>
            </a:r>
            <a:r>
              <a:rPr sz="2900" spc="-55" dirty="0"/>
              <a:t> </a:t>
            </a:r>
            <a:r>
              <a:rPr sz="2900" spc="-15" dirty="0"/>
              <a:t>recurrence</a:t>
            </a:r>
            <a:r>
              <a:rPr sz="2900" spc="-10" dirty="0"/>
              <a:t> relation</a:t>
            </a:r>
            <a:r>
              <a:rPr sz="2900" spc="-50" dirty="0"/>
              <a:t> </a:t>
            </a:r>
            <a:r>
              <a:rPr sz="2900" dirty="0"/>
              <a:t>using</a:t>
            </a:r>
            <a:r>
              <a:rPr lang="en-US" sz="2900" dirty="0"/>
              <a:t> </a:t>
            </a:r>
            <a:r>
              <a:rPr sz="2900" b="1" spc="-15" dirty="0">
                <a:latin typeface="Calibri"/>
                <a:cs typeface="Calibri"/>
              </a:rPr>
              <a:t>Master</a:t>
            </a:r>
            <a:r>
              <a:rPr sz="2900" b="1" spc="-50" dirty="0">
                <a:latin typeface="Calibri"/>
                <a:cs typeface="Calibri"/>
              </a:rPr>
              <a:t> </a:t>
            </a:r>
            <a:r>
              <a:rPr sz="2900" b="1" spc="-5" dirty="0">
                <a:latin typeface="Calibri"/>
                <a:cs typeface="Calibri"/>
              </a:rPr>
              <a:t>theorem</a:t>
            </a:r>
            <a:endParaRPr sz="29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6012" y="1959355"/>
            <a:ext cx="8352155" cy="8813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0" marR="30480" indent="-342900">
              <a:lnSpc>
                <a:spcPct val="100699"/>
              </a:lnSpc>
              <a:spcBef>
                <a:spcPts val="70"/>
              </a:spcBef>
            </a:pPr>
            <a:r>
              <a:rPr sz="2800" spc="-5" dirty="0">
                <a:latin typeface="Calibri"/>
                <a:cs typeface="Calibri"/>
              </a:rPr>
              <a:t>It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states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recurrence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equation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T(n)</a:t>
            </a:r>
            <a:r>
              <a:rPr sz="2800" spc="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=</a:t>
            </a:r>
            <a:r>
              <a:rPr sz="2800" spc="2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aT(n/b)</a:t>
            </a:r>
            <a:r>
              <a:rPr sz="2800" spc="2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+</a:t>
            </a:r>
            <a:r>
              <a:rPr sz="2800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f(n), </a:t>
            </a:r>
            <a:r>
              <a:rPr sz="2800" spc="-6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f(n)</a:t>
            </a:r>
            <a:r>
              <a:rPr sz="2800" spc="-5" dirty="0">
                <a:solidFill>
                  <a:srgbClr val="000099"/>
                </a:solidFill>
                <a:latin typeface="Cambria Math"/>
                <a:cs typeface="Cambria Math"/>
              </a:rPr>
              <a:t>∈</a:t>
            </a:r>
            <a:r>
              <a:rPr sz="2800" spc="35" dirty="0">
                <a:solidFill>
                  <a:srgbClr val="000099"/>
                </a:solidFill>
                <a:latin typeface="Cambria Math"/>
                <a:cs typeface="Cambria Math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Θ</a:t>
            </a:r>
            <a:r>
              <a:rPr sz="2800" dirty="0">
                <a:solidFill>
                  <a:srgbClr val="000099"/>
                </a:solidFill>
                <a:latin typeface="Calibri"/>
                <a:cs typeface="Calibri"/>
              </a:rPr>
              <a:t> (n</a:t>
            </a:r>
            <a:r>
              <a:rPr sz="2775" baseline="25525" dirty="0">
                <a:solidFill>
                  <a:srgbClr val="000099"/>
                </a:solidFill>
                <a:latin typeface="Calibri"/>
                <a:cs typeface="Calibri"/>
              </a:rPr>
              <a:t>d</a:t>
            </a:r>
            <a:r>
              <a:rPr sz="2775" spc="-7" baseline="2552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)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where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≥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then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72" name="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2869" y="3015995"/>
            <a:ext cx="4800599" cy="1295399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1056012" y="4348376"/>
            <a:ext cx="786701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20000"/>
              </a:lnSpc>
              <a:spcBef>
                <a:spcPts val="100"/>
              </a:spcBef>
            </a:pPr>
            <a:r>
              <a:rPr sz="2800" spc="-10" dirty="0">
                <a:latin typeface="Calibri"/>
                <a:cs typeface="Calibri"/>
              </a:rPr>
              <a:t>Analogous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results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hold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Ο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Ω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notations,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too.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Example:</a:t>
            </a:r>
            <a:endParaRPr sz="2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670"/>
              </a:spcBef>
              <a:tabLst>
                <a:tab pos="890905" algn="l"/>
              </a:tabLst>
            </a:pPr>
            <a:r>
              <a:rPr sz="2800" spc="-15" dirty="0">
                <a:latin typeface="Calibri"/>
                <a:cs typeface="Calibri"/>
              </a:rPr>
              <a:t>Here</a:t>
            </a:r>
            <a:r>
              <a:rPr sz="2800" spc="-15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0;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hence,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since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&gt;b</a:t>
            </a:r>
            <a:r>
              <a:rPr sz="2775" spc="-7" baseline="25525" dirty="0">
                <a:latin typeface="Calibri"/>
                <a:cs typeface="Calibri"/>
              </a:rPr>
              <a:t>d</a:t>
            </a:r>
            <a:r>
              <a:rPr sz="2800" spc="-5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4" name="object 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4826" y="5074920"/>
            <a:ext cx="2812131" cy="303275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09217" y="6144767"/>
            <a:ext cx="4646652" cy="528827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5299847" y="3698238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2677" y="624586"/>
            <a:ext cx="8229600" cy="3153410"/>
          </a:xfrm>
          <a:custGeom>
            <a:avLst/>
            <a:gdLst/>
            <a:ahLst/>
            <a:cxnLst/>
            <a:rect l="l" t="t" r="r" b="b"/>
            <a:pathLst>
              <a:path w="8229600" h="3153410">
                <a:moveTo>
                  <a:pt x="8229600" y="1171968"/>
                </a:moveTo>
                <a:lnTo>
                  <a:pt x="0" y="1171968"/>
                </a:lnTo>
                <a:lnTo>
                  <a:pt x="0" y="3153168"/>
                </a:lnTo>
                <a:lnTo>
                  <a:pt x="8229600" y="3153168"/>
                </a:lnTo>
                <a:lnTo>
                  <a:pt x="8229600" y="1171968"/>
                </a:lnTo>
                <a:close/>
              </a:path>
              <a:path w="8229600" h="315341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017" y="604519"/>
            <a:ext cx="368554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Module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735477" y="3761972"/>
            <a:ext cx="9144000" cy="3429000"/>
            <a:chOff x="774073" y="3777996"/>
            <a:chExt cx="9144000" cy="3429000"/>
          </a:xfrm>
        </p:grpSpPr>
        <p:sp>
          <p:nvSpPr>
            <p:cNvPr id="18" name="object 18"/>
            <p:cNvSpPr/>
            <p:nvPr/>
          </p:nvSpPr>
          <p:spPr>
            <a:xfrm>
              <a:off x="774073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0" y="0"/>
                  </a:moveTo>
                  <a:lnTo>
                    <a:pt x="0" y="3428999"/>
                  </a:lnTo>
                  <a:lnTo>
                    <a:pt x="9143999" y="342899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31273" y="3777996"/>
              <a:ext cx="8229600" cy="2697480"/>
            </a:xfrm>
            <a:custGeom>
              <a:avLst/>
              <a:gdLst/>
              <a:ahLst/>
              <a:cxnLst/>
              <a:rect l="l" t="t" r="r" b="b"/>
              <a:pathLst>
                <a:path w="8229600" h="2697479">
                  <a:moveTo>
                    <a:pt x="8229599" y="2697479"/>
                  </a:moveTo>
                  <a:lnTo>
                    <a:pt x="8229599" y="0"/>
                  </a:lnTo>
                  <a:lnTo>
                    <a:pt x="0" y="0"/>
                  </a:lnTo>
                  <a:lnTo>
                    <a:pt x="0" y="2697479"/>
                  </a:lnTo>
                  <a:lnTo>
                    <a:pt x="8229599" y="2697479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A764B07A-2F46-2267-8475-559497C7074D}"/>
              </a:ext>
            </a:extLst>
          </p:cNvPr>
          <p:cNvSpPr txBox="1"/>
          <p:nvPr/>
        </p:nvSpPr>
        <p:spPr>
          <a:xfrm>
            <a:off x="1327138" y="1739481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General method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Algorithm:</a:t>
            </a:r>
            <a:r>
              <a:rPr sz="26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2060"/>
                </a:solidFill>
                <a:latin typeface="Calibri"/>
                <a:cs typeface="Calibri"/>
              </a:rPr>
              <a:t>Merge</a:t>
            </a:r>
            <a:r>
              <a:rPr sz="26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sort</a:t>
            </a:r>
            <a:endParaRPr sz="26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871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Merge</a:t>
            </a:r>
            <a:r>
              <a:rPr spc="-110" dirty="0"/>
              <a:t> </a:t>
            </a:r>
            <a:r>
              <a:rPr dirty="0"/>
              <a:t>Sort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806955"/>
            <a:ext cx="7658100" cy="3076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7620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Merge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sort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15" dirty="0">
                <a:latin typeface="Calibri"/>
                <a:cs typeface="Calibri"/>
              </a:rPr>
              <a:t>perfect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example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divide-and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conquer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technique.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It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sorts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given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array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endParaRPr sz="28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dividing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two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halves,</a:t>
            </a:r>
            <a:endParaRPr sz="24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sorting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them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recursively,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then </a:t>
            </a:r>
            <a:r>
              <a:rPr sz="2400" spc="-10" dirty="0">
                <a:latin typeface="Calibri"/>
                <a:cs typeface="Calibri"/>
              </a:rPr>
              <a:t>merging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two </a:t>
            </a:r>
            <a:r>
              <a:rPr sz="2400" dirty="0">
                <a:latin typeface="Calibri"/>
                <a:cs typeface="Calibri"/>
              </a:rPr>
              <a:t>smaller </a:t>
            </a:r>
            <a:r>
              <a:rPr sz="2400" spc="-10" dirty="0">
                <a:latin typeface="Calibri"/>
                <a:cs typeface="Calibri"/>
              </a:rPr>
              <a:t>sorted </a:t>
            </a:r>
            <a:r>
              <a:rPr sz="2400" spc="-20" dirty="0">
                <a:latin typeface="Calibri"/>
                <a:cs typeface="Calibri"/>
              </a:rPr>
              <a:t>arrays </a:t>
            </a:r>
            <a:r>
              <a:rPr sz="2400" spc="-15" dirty="0">
                <a:latin typeface="Calibri"/>
                <a:cs typeface="Calibri"/>
              </a:rPr>
              <a:t>into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single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sorted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35445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Merge</a:t>
            </a:r>
            <a:r>
              <a:rPr spc="-45" dirty="0"/>
              <a:t> </a:t>
            </a:r>
            <a:r>
              <a:rPr spc="-5" dirty="0"/>
              <a:t>sort</a:t>
            </a:r>
            <a:r>
              <a:rPr spc="-15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20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6418" y="1499616"/>
            <a:ext cx="5102351" cy="54056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41095"/>
            <a:ext cx="324040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15" dirty="0"/>
              <a:t>Merge</a:t>
            </a:r>
            <a:r>
              <a:rPr sz="2900" spc="-55" dirty="0"/>
              <a:t> </a:t>
            </a:r>
            <a:r>
              <a:rPr sz="2900" spc="-5" dirty="0"/>
              <a:t>Sort</a:t>
            </a:r>
            <a:r>
              <a:rPr sz="2900" spc="-30" dirty="0"/>
              <a:t> </a:t>
            </a:r>
            <a:r>
              <a:rPr sz="2900" dirty="0"/>
              <a:t>-</a:t>
            </a:r>
            <a:r>
              <a:rPr sz="2900" spc="-25" dirty="0"/>
              <a:t> </a:t>
            </a:r>
            <a:r>
              <a:rPr sz="2900" spc="-10" dirty="0"/>
              <a:t>Example</a:t>
            </a:r>
            <a:endParaRPr sz="29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54486" y="1662683"/>
            <a:ext cx="527685" cy="495300"/>
            <a:chOff x="1054486" y="1662683"/>
            <a:chExt cx="527685" cy="495300"/>
          </a:xfrm>
        </p:grpSpPr>
        <p:sp>
          <p:nvSpPr>
            <p:cNvPr id="4" name="object 4"/>
            <p:cNvSpPr/>
            <p:nvPr/>
          </p:nvSpPr>
          <p:spPr>
            <a:xfrm>
              <a:off x="1063633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54486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8288"/>
                  </a:lnTo>
                  <a:lnTo>
                    <a:pt x="18291" y="9144"/>
                  </a:lnTo>
                  <a:lnTo>
                    <a:pt x="18291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91" y="18288"/>
                  </a:moveTo>
                  <a:lnTo>
                    <a:pt x="18291" y="9144"/>
                  </a:lnTo>
                  <a:lnTo>
                    <a:pt x="9147" y="18288"/>
                  </a:lnTo>
                  <a:lnTo>
                    <a:pt x="18291" y="18288"/>
                  </a:lnTo>
                  <a:close/>
                </a:path>
                <a:path w="527685" h="495300">
                  <a:moveTo>
                    <a:pt x="18291" y="475488"/>
                  </a:moveTo>
                  <a:lnTo>
                    <a:pt x="18291" y="18288"/>
                  </a:lnTo>
                  <a:lnTo>
                    <a:pt x="9147" y="18288"/>
                  </a:lnTo>
                  <a:lnTo>
                    <a:pt x="9147" y="475488"/>
                  </a:lnTo>
                  <a:lnTo>
                    <a:pt x="18291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7" y="475488"/>
                  </a:lnTo>
                  <a:lnTo>
                    <a:pt x="18291" y="486156"/>
                  </a:lnTo>
                  <a:lnTo>
                    <a:pt x="18291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91" y="495300"/>
                  </a:moveTo>
                  <a:lnTo>
                    <a:pt x="18291" y="486156"/>
                  </a:lnTo>
                  <a:lnTo>
                    <a:pt x="9147" y="475488"/>
                  </a:lnTo>
                  <a:lnTo>
                    <a:pt x="9147" y="495300"/>
                  </a:lnTo>
                  <a:lnTo>
                    <a:pt x="18291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00792" y="1759457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81790" y="1662683"/>
            <a:ext cx="525780" cy="495300"/>
            <a:chOff x="1581790" y="1662683"/>
            <a:chExt cx="525780" cy="495300"/>
          </a:xfrm>
        </p:grpSpPr>
        <p:sp>
          <p:nvSpPr>
            <p:cNvPr id="8" name="object 8"/>
            <p:cNvSpPr/>
            <p:nvPr/>
          </p:nvSpPr>
          <p:spPr>
            <a:xfrm>
              <a:off x="1590934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1790" y="1662683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80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80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5780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5780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5780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80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5780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5780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28100" y="1759457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07570" y="1662683"/>
            <a:ext cx="527685" cy="495300"/>
            <a:chOff x="2107570" y="1662683"/>
            <a:chExt cx="527685" cy="495300"/>
          </a:xfrm>
        </p:grpSpPr>
        <p:sp>
          <p:nvSpPr>
            <p:cNvPr id="12" name="object 12"/>
            <p:cNvSpPr/>
            <p:nvPr/>
          </p:nvSpPr>
          <p:spPr>
            <a:xfrm>
              <a:off x="2118238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07570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55404" y="1759457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34874" y="1662683"/>
            <a:ext cx="527685" cy="495300"/>
            <a:chOff x="2634874" y="1662683"/>
            <a:chExt cx="527685" cy="495300"/>
          </a:xfrm>
        </p:grpSpPr>
        <p:sp>
          <p:nvSpPr>
            <p:cNvPr id="16" name="object 16"/>
            <p:cNvSpPr/>
            <p:nvPr/>
          </p:nvSpPr>
          <p:spPr>
            <a:xfrm>
              <a:off x="2645542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34874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866528" y="1759457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62178" y="1662683"/>
            <a:ext cx="527685" cy="495300"/>
            <a:chOff x="3162178" y="1662683"/>
            <a:chExt cx="527685" cy="495300"/>
          </a:xfrm>
        </p:grpSpPr>
        <p:sp>
          <p:nvSpPr>
            <p:cNvPr id="20" name="object 20"/>
            <p:cNvSpPr/>
            <p:nvPr/>
          </p:nvSpPr>
          <p:spPr>
            <a:xfrm>
              <a:off x="3171321" y="1671827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62178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308488" y="1759457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689482" y="1662683"/>
            <a:ext cx="527685" cy="495300"/>
            <a:chOff x="3689482" y="1662683"/>
            <a:chExt cx="527685" cy="495300"/>
          </a:xfrm>
        </p:grpSpPr>
        <p:sp>
          <p:nvSpPr>
            <p:cNvPr id="24" name="object 24"/>
            <p:cNvSpPr/>
            <p:nvPr/>
          </p:nvSpPr>
          <p:spPr>
            <a:xfrm>
              <a:off x="3698625" y="1671827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89482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835792" y="1759457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216786" y="1662683"/>
            <a:ext cx="527685" cy="495300"/>
            <a:chOff x="4216786" y="1662683"/>
            <a:chExt cx="527685" cy="495300"/>
          </a:xfrm>
        </p:grpSpPr>
        <p:sp>
          <p:nvSpPr>
            <p:cNvPr id="28" name="object 28"/>
            <p:cNvSpPr/>
            <p:nvPr/>
          </p:nvSpPr>
          <p:spPr>
            <a:xfrm>
              <a:off x="4225929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16786" y="1662683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46915" y="1759457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744090" y="1662683"/>
            <a:ext cx="525780" cy="495300"/>
            <a:chOff x="4744090" y="1662683"/>
            <a:chExt cx="525780" cy="495300"/>
          </a:xfrm>
        </p:grpSpPr>
        <p:sp>
          <p:nvSpPr>
            <p:cNvPr id="32" name="object 32"/>
            <p:cNvSpPr/>
            <p:nvPr/>
          </p:nvSpPr>
          <p:spPr>
            <a:xfrm>
              <a:off x="4753234" y="1671827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44090" y="1662683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79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79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5779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79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974219" y="1759457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18853" y="2764536"/>
            <a:ext cx="527685" cy="495300"/>
            <a:chOff x="918853" y="2764536"/>
            <a:chExt cx="527685" cy="495300"/>
          </a:xfrm>
        </p:grpSpPr>
        <p:sp>
          <p:nvSpPr>
            <p:cNvPr id="36" name="object 36"/>
            <p:cNvSpPr/>
            <p:nvPr/>
          </p:nvSpPr>
          <p:spPr>
            <a:xfrm>
              <a:off x="929521" y="277367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18853" y="276453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65156" y="286130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446154" y="2764536"/>
            <a:ext cx="527685" cy="495300"/>
            <a:chOff x="1446154" y="2764536"/>
            <a:chExt cx="527685" cy="495300"/>
          </a:xfrm>
        </p:grpSpPr>
        <p:sp>
          <p:nvSpPr>
            <p:cNvPr id="40" name="object 40"/>
            <p:cNvSpPr/>
            <p:nvPr/>
          </p:nvSpPr>
          <p:spPr>
            <a:xfrm>
              <a:off x="1455301" y="277367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69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46154" y="276453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8288"/>
                  </a:lnTo>
                  <a:lnTo>
                    <a:pt x="19815" y="9144"/>
                  </a:lnTo>
                  <a:lnTo>
                    <a:pt x="19815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5" y="18288"/>
                  </a:moveTo>
                  <a:lnTo>
                    <a:pt x="19815" y="9144"/>
                  </a:lnTo>
                  <a:lnTo>
                    <a:pt x="9147" y="18288"/>
                  </a:lnTo>
                  <a:lnTo>
                    <a:pt x="19815" y="18288"/>
                  </a:lnTo>
                  <a:close/>
                </a:path>
                <a:path w="527685" h="495300">
                  <a:moveTo>
                    <a:pt x="19815" y="475488"/>
                  </a:moveTo>
                  <a:lnTo>
                    <a:pt x="19815" y="18288"/>
                  </a:lnTo>
                  <a:lnTo>
                    <a:pt x="9147" y="18288"/>
                  </a:lnTo>
                  <a:lnTo>
                    <a:pt x="9147" y="475488"/>
                  </a:lnTo>
                  <a:lnTo>
                    <a:pt x="19815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7" y="475488"/>
                  </a:lnTo>
                  <a:lnTo>
                    <a:pt x="19815" y="486156"/>
                  </a:lnTo>
                  <a:lnTo>
                    <a:pt x="19815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5" y="495300"/>
                  </a:moveTo>
                  <a:lnTo>
                    <a:pt x="19815" y="486156"/>
                  </a:lnTo>
                  <a:lnTo>
                    <a:pt x="9147" y="475488"/>
                  </a:lnTo>
                  <a:lnTo>
                    <a:pt x="9147" y="495300"/>
                  </a:lnTo>
                  <a:lnTo>
                    <a:pt x="19815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592465" y="286130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973458" y="2764536"/>
            <a:ext cx="527685" cy="495300"/>
            <a:chOff x="1973458" y="2764536"/>
            <a:chExt cx="527685" cy="495300"/>
          </a:xfrm>
        </p:grpSpPr>
        <p:sp>
          <p:nvSpPr>
            <p:cNvPr id="44" name="object 44"/>
            <p:cNvSpPr/>
            <p:nvPr/>
          </p:nvSpPr>
          <p:spPr>
            <a:xfrm>
              <a:off x="1982602" y="277367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69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73458" y="276453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119768" y="286130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500762" y="2764536"/>
            <a:ext cx="527685" cy="495300"/>
            <a:chOff x="2500762" y="2764536"/>
            <a:chExt cx="527685" cy="495300"/>
          </a:xfrm>
        </p:grpSpPr>
        <p:sp>
          <p:nvSpPr>
            <p:cNvPr id="48" name="object 48"/>
            <p:cNvSpPr/>
            <p:nvPr/>
          </p:nvSpPr>
          <p:spPr>
            <a:xfrm>
              <a:off x="2509905" y="277367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00762" y="276453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730892" y="286130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961266" y="2142744"/>
            <a:ext cx="1682750" cy="1106805"/>
            <a:chOff x="1961266" y="2142744"/>
            <a:chExt cx="1682750" cy="1106805"/>
          </a:xfrm>
        </p:grpSpPr>
        <p:sp>
          <p:nvSpPr>
            <p:cNvPr id="52" name="object 52"/>
            <p:cNvSpPr/>
            <p:nvPr/>
          </p:nvSpPr>
          <p:spPr>
            <a:xfrm>
              <a:off x="1961266" y="2142744"/>
              <a:ext cx="1176655" cy="601980"/>
            </a:xfrm>
            <a:custGeom>
              <a:avLst/>
              <a:gdLst/>
              <a:ahLst/>
              <a:cxnLst/>
              <a:rect l="l" t="t" r="r" b="b"/>
              <a:pathLst>
                <a:path w="1176655" h="601980">
                  <a:moveTo>
                    <a:pt x="63137" y="559673"/>
                  </a:moveTo>
                  <a:lnTo>
                    <a:pt x="50292" y="533400"/>
                  </a:lnTo>
                  <a:lnTo>
                    <a:pt x="0" y="601980"/>
                  </a:lnTo>
                  <a:lnTo>
                    <a:pt x="51816" y="601980"/>
                  </a:lnTo>
                  <a:lnTo>
                    <a:pt x="51816" y="565404"/>
                  </a:lnTo>
                  <a:lnTo>
                    <a:pt x="63137" y="559673"/>
                  </a:lnTo>
                  <a:close/>
                </a:path>
                <a:path w="1176655" h="601980">
                  <a:moveTo>
                    <a:pt x="71518" y="576816"/>
                  </a:moveTo>
                  <a:lnTo>
                    <a:pt x="63137" y="559673"/>
                  </a:lnTo>
                  <a:lnTo>
                    <a:pt x="51816" y="565404"/>
                  </a:lnTo>
                  <a:lnTo>
                    <a:pt x="60960" y="582168"/>
                  </a:lnTo>
                  <a:lnTo>
                    <a:pt x="71518" y="576816"/>
                  </a:lnTo>
                  <a:close/>
                </a:path>
                <a:path w="1176655" h="601980">
                  <a:moveTo>
                    <a:pt x="83820" y="601980"/>
                  </a:moveTo>
                  <a:lnTo>
                    <a:pt x="71518" y="576816"/>
                  </a:lnTo>
                  <a:lnTo>
                    <a:pt x="60960" y="582168"/>
                  </a:lnTo>
                  <a:lnTo>
                    <a:pt x="51816" y="565404"/>
                  </a:lnTo>
                  <a:lnTo>
                    <a:pt x="51816" y="601980"/>
                  </a:lnTo>
                  <a:lnTo>
                    <a:pt x="83820" y="601980"/>
                  </a:lnTo>
                  <a:close/>
                </a:path>
                <a:path w="1176655" h="601980">
                  <a:moveTo>
                    <a:pt x="1176528" y="16764"/>
                  </a:moveTo>
                  <a:lnTo>
                    <a:pt x="1168908" y="0"/>
                  </a:lnTo>
                  <a:lnTo>
                    <a:pt x="63137" y="559673"/>
                  </a:lnTo>
                  <a:lnTo>
                    <a:pt x="71518" y="576816"/>
                  </a:lnTo>
                  <a:lnTo>
                    <a:pt x="1176528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25602" y="2763011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70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16458" y="275386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262768" y="2849116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643762" y="2753868"/>
            <a:ext cx="527685" cy="495300"/>
            <a:chOff x="3643762" y="2753868"/>
            <a:chExt cx="527685" cy="495300"/>
          </a:xfrm>
        </p:grpSpPr>
        <p:sp>
          <p:nvSpPr>
            <p:cNvPr id="57" name="object 57"/>
            <p:cNvSpPr/>
            <p:nvPr/>
          </p:nvSpPr>
          <p:spPr>
            <a:xfrm>
              <a:off x="3652905" y="2763011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43762" y="275386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3790072" y="2849116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4171066" y="2753868"/>
            <a:ext cx="525780" cy="495300"/>
            <a:chOff x="4171066" y="2753868"/>
            <a:chExt cx="525780" cy="495300"/>
          </a:xfrm>
        </p:grpSpPr>
        <p:sp>
          <p:nvSpPr>
            <p:cNvPr id="61" name="object 61"/>
            <p:cNvSpPr/>
            <p:nvPr/>
          </p:nvSpPr>
          <p:spPr>
            <a:xfrm>
              <a:off x="4180210" y="2763011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71066" y="2753868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79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79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5779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79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4401196" y="284911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696846" y="2753868"/>
            <a:ext cx="527685" cy="495300"/>
            <a:chOff x="4696846" y="2753868"/>
            <a:chExt cx="527685" cy="495300"/>
          </a:xfrm>
        </p:grpSpPr>
        <p:sp>
          <p:nvSpPr>
            <p:cNvPr id="65" name="object 65"/>
            <p:cNvSpPr/>
            <p:nvPr/>
          </p:nvSpPr>
          <p:spPr>
            <a:xfrm>
              <a:off x="4707514" y="2763011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96846" y="275386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928499" y="284911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921901" y="2136648"/>
            <a:ext cx="4307205" cy="1641475"/>
            <a:chOff x="921901" y="2136648"/>
            <a:chExt cx="4307205" cy="1641475"/>
          </a:xfrm>
        </p:grpSpPr>
        <p:sp>
          <p:nvSpPr>
            <p:cNvPr id="69" name="object 69"/>
            <p:cNvSpPr/>
            <p:nvPr/>
          </p:nvSpPr>
          <p:spPr>
            <a:xfrm>
              <a:off x="1431683" y="2168664"/>
              <a:ext cx="3300729" cy="1609725"/>
            </a:xfrm>
            <a:custGeom>
              <a:avLst/>
              <a:gdLst/>
              <a:ahLst/>
              <a:cxnLst/>
              <a:rect l="l" t="t" r="r" b="b"/>
              <a:pathLst>
                <a:path w="3300729" h="1609725">
                  <a:moveTo>
                    <a:pt x="1078357" y="1609344"/>
                  </a:moveTo>
                  <a:lnTo>
                    <a:pt x="1069073" y="1583436"/>
                  </a:lnTo>
                  <a:lnTo>
                    <a:pt x="1061186" y="1591551"/>
                  </a:lnTo>
                  <a:lnTo>
                    <a:pt x="1059929" y="1588008"/>
                  </a:lnTo>
                  <a:lnTo>
                    <a:pt x="1046353" y="1602384"/>
                  </a:lnTo>
                  <a:lnTo>
                    <a:pt x="527786" y="1105420"/>
                  </a:lnTo>
                  <a:lnTo>
                    <a:pt x="538721" y="1094232"/>
                  </a:lnTo>
                  <a:lnTo>
                    <a:pt x="525005" y="1080516"/>
                  </a:lnTo>
                  <a:lnTo>
                    <a:pt x="513778" y="1091996"/>
                  </a:lnTo>
                  <a:lnTo>
                    <a:pt x="509765" y="1088136"/>
                  </a:lnTo>
                  <a:lnTo>
                    <a:pt x="503326" y="1095375"/>
                  </a:lnTo>
                  <a:lnTo>
                    <a:pt x="502145" y="1094232"/>
                  </a:lnTo>
                  <a:lnTo>
                    <a:pt x="488429" y="1107948"/>
                  </a:lnTo>
                  <a:lnTo>
                    <a:pt x="490181" y="1109637"/>
                  </a:lnTo>
                  <a:lnTo>
                    <a:pt x="0" y="1609344"/>
                  </a:lnTo>
                  <a:lnTo>
                    <a:pt x="7708" y="1609344"/>
                  </a:lnTo>
                  <a:lnTo>
                    <a:pt x="25666" y="1609344"/>
                  </a:lnTo>
                  <a:lnTo>
                    <a:pt x="34836" y="1609344"/>
                  </a:lnTo>
                  <a:lnTo>
                    <a:pt x="507479" y="1126172"/>
                  </a:lnTo>
                  <a:lnTo>
                    <a:pt x="1013142" y="1609344"/>
                  </a:lnTo>
                  <a:lnTo>
                    <a:pt x="1025664" y="1609344"/>
                  </a:lnTo>
                  <a:lnTo>
                    <a:pt x="1039774" y="1609344"/>
                  </a:lnTo>
                  <a:lnTo>
                    <a:pt x="1041209" y="1609344"/>
                  </a:lnTo>
                  <a:lnTo>
                    <a:pt x="1043889" y="1609344"/>
                  </a:lnTo>
                  <a:lnTo>
                    <a:pt x="1053630" y="1609344"/>
                  </a:lnTo>
                  <a:lnTo>
                    <a:pt x="1067574" y="1609344"/>
                  </a:lnTo>
                  <a:lnTo>
                    <a:pt x="1078357" y="1609344"/>
                  </a:lnTo>
                  <a:close/>
                </a:path>
                <a:path w="3300729" h="1609725">
                  <a:moveTo>
                    <a:pt x="2728709" y="563880"/>
                  </a:moveTo>
                  <a:lnTo>
                    <a:pt x="2679941" y="493776"/>
                  </a:lnTo>
                  <a:lnTo>
                    <a:pt x="2666085" y="519176"/>
                  </a:lnTo>
                  <a:lnTo>
                    <a:pt x="1695437" y="0"/>
                  </a:lnTo>
                  <a:lnTo>
                    <a:pt x="1686293" y="16764"/>
                  </a:lnTo>
                  <a:lnTo>
                    <a:pt x="2656941" y="535940"/>
                  </a:lnTo>
                  <a:lnTo>
                    <a:pt x="2643365" y="560832"/>
                  </a:lnTo>
                  <a:lnTo>
                    <a:pt x="2678417" y="562076"/>
                  </a:lnTo>
                  <a:lnTo>
                    <a:pt x="2728709" y="563880"/>
                  </a:lnTo>
                  <a:close/>
                </a:path>
                <a:path w="3300729" h="1609725">
                  <a:moveTo>
                    <a:pt x="2746997" y="1077468"/>
                  </a:moveTo>
                  <a:lnTo>
                    <a:pt x="2733281" y="1063752"/>
                  </a:lnTo>
                  <a:lnTo>
                    <a:pt x="2229878" y="1601609"/>
                  </a:lnTo>
                  <a:lnTo>
                    <a:pt x="2209025" y="1581912"/>
                  </a:lnTo>
                  <a:lnTo>
                    <a:pt x="2200897" y="1609344"/>
                  </a:lnTo>
                  <a:lnTo>
                    <a:pt x="2222639" y="1609344"/>
                  </a:lnTo>
                  <a:lnTo>
                    <a:pt x="2238070" y="1609344"/>
                  </a:lnTo>
                  <a:lnTo>
                    <a:pt x="2249195" y="1609344"/>
                  </a:lnTo>
                  <a:lnTo>
                    <a:pt x="2746997" y="1077468"/>
                  </a:lnTo>
                  <a:close/>
                </a:path>
                <a:path w="3300729" h="1609725">
                  <a:moveTo>
                    <a:pt x="3269958" y="1609344"/>
                  </a:moveTo>
                  <a:lnTo>
                    <a:pt x="2759189" y="1089660"/>
                  </a:lnTo>
                  <a:lnTo>
                    <a:pt x="2746997" y="1101852"/>
                  </a:lnTo>
                  <a:lnTo>
                    <a:pt x="3242919" y="1609344"/>
                  </a:lnTo>
                  <a:lnTo>
                    <a:pt x="3269958" y="1609344"/>
                  </a:lnTo>
                  <a:close/>
                </a:path>
                <a:path w="3300729" h="1609725">
                  <a:moveTo>
                    <a:pt x="3300526" y="1609344"/>
                  </a:moveTo>
                  <a:lnTo>
                    <a:pt x="3295637" y="1594104"/>
                  </a:lnTo>
                  <a:lnTo>
                    <a:pt x="3279965" y="1609344"/>
                  </a:lnTo>
                  <a:lnTo>
                    <a:pt x="3300526" y="1609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32569" y="2767583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21901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458349" y="2767583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69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49202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8288"/>
                  </a:lnTo>
                  <a:lnTo>
                    <a:pt x="19815" y="9144"/>
                  </a:lnTo>
                  <a:lnTo>
                    <a:pt x="19815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5" y="18288"/>
                  </a:moveTo>
                  <a:lnTo>
                    <a:pt x="19815" y="9144"/>
                  </a:lnTo>
                  <a:lnTo>
                    <a:pt x="9147" y="18288"/>
                  </a:lnTo>
                  <a:lnTo>
                    <a:pt x="19815" y="18288"/>
                  </a:lnTo>
                  <a:close/>
                </a:path>
                <a:path w="527685" h="495300">
                  <a:moveTo>
                    <a:pt x="19815" y="475488"/>
                  </a:moveTo>
                  <a:lnTo>
                    <a:pt x="19815" y="18288"/>
                  </a:lnTo>
                  <a:lnTo>
                    <a:pt x="9147" y="18288"/>
                  </a:lnTo>
                  <a:lnTo>
                    <a:pt x="9147" y="475488"/>
                  </a:lnTo>
                  <a:lnTo>
                    <a:pt x="19815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7" y="475488"/>
                  </a:lnTo>
                  <a:lnTo>
                    <a:pt x="19815" y="484632"/>
                  </a:lnTo>
                  <a:lnTo>
                    <a:pt x="19815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5" y="495300"/>
                  </a:moveTo>
                  <a:lnTo>
                    <a:pt x="19815" y="484632"/>
                  </a:lnTo>
                  <a:lnTo>
                    <a:pt x="9147" y="475488"/>
                  </a:lnTo>
                  <a:lnTo>
                    <a:pt x="9147" y="495300"/>
                  </a:lnTo>
                  <a:lnTo>
                    <a:pt x="19815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985650" y="2767583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69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76506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512954" y="2767583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964309" y="2136660"/>
              <a:ext cx="2776220" cy="1641475"/>
            </a:xfrm>
            <a:custGeom>
              <a:avLst/>
              <a:gdLst/>
              <a:ahLst/>
              <a:cxnLst/>
              <a:rect l="l" t="t" r="r" b="b"/>
              <a:pathLst>
                <a:path w="2776220" h="1641475">
                  <a:moveTo>
                    <a:pt x="1066800" y="621792"/>
                  </a:moveTo>
                  <a:lnTo>
                    <a:pt x="1046988" y="621792"/>
                  </a:lnTo>
                  <a:lnTo>
                    <a:pt x="1046988" y="640080"/>
                  </a:lnTo>
                  <a:lnTo>
                    <a:pt x="1046988" y="1097280"/>
                  </a:lnTo>
                  <a:lnTo>
                    <a:pt x="557784" y="1097280"/>
                  </a:lnTo>
                  <a:lnTo>
                    <a:pt x="557784" y="640080"/>
                  </a:lnTo>
                  <a:lnTo>
                    <a:pt x="1046988" y="640080"/>
                  </a:lnTo>
                  <a:lnTo>
                    <a:pt x="1046988" y="621792"/>
                  </a:lnTo>
                  <a:lnTo>
                    <a:pt x="539496" y="621792"/>
                  </a:lnTo>
                  <a:lnTo>
                    <a:pt x="539496" y="1117092"/>
                  </a:lnTo>
                  <a:lnTo>
                    <a:pt x="548640" y="1117092"/>
                  </a:lnTo>
                  <a:lnTo>
                    <a:pt x="557784" y="1117092"/>
                  </a:lnTo>
                  <a:lnTo>
                    <a:pt x="1046988" y="1117092"/>
                  </a:lnTo>
                  <a:lnTo>
                    <a:pt x="1056132" y="1117092"/>
                  </a:lnTo>
                  <a:lnTo>
                    <a:pt x="1066800" y="1117092"/>
                  </a:lnTo>
                  <a:lnTo>
                    <a:pt x="1066800" y="621792"/>
                  </a:lnTo>
                  <a:close/>
                </a:path>
                <a:path w="2776220" h="1641475">
                  <a:moveTo>
                    <a:pt x="1176528" y="16764"/>
                  </a:moveTo>
                  <a:lnTo>
                    <a:pt x="1168908" y="0"/>
                  </a:lnTo>
                  <a:lnTo>
                    <a:pt x="63601" y="559435"/>
                  </a:lnTo>
                  <a:lnTo>
                    <a:pt x="50292" y="533400"/>
                  </a:lnTo>
                  <a:lnTo>
                    <a:pt x="0" y="601980"/>
                  </a:lnTo>
                  <a:lnTo>
                    <a:pt x="51816" y="601980"/>
                  </a:lnTo>
                  <a:lnTo>
                    <a:pt x="85344" y="601980"/>
                  </a:lnTo>
                  <a:lnTo>
                    <a:pt x="72288" y="576427"/>
                  </a:lnTo>
                  <a:lnTo>
                    <a:pt x="1176528" y="16764"/>
                  </a:lnTo>
                  <a:close/>
                </a:path>
                <a:path w="2776220" h="1641475">
                  <a:moveTo>
                    <a:pt x="2232660" y="1100328"/>
                  </a:moveTo>
                  <a:lnTo>
                    <a:pt x="2218944" y="1088136"/>
                  </a:lnTo>
                  <a:lnTo>
                    <a:pt x="1714296" y="1625714"/>
                  </a:lnTo>
                  <a:lnTo>
                    <a:pt x="1693164" y="1606296"/>
                  </a:lnTo>
                  <a:lnTo>
                    <a:pt x="1683423" y="1641348"/>
                  </a:lnTo>
                  <a:lnTo>
                    <a:pt x="1705356" y="1641348"/>
                  </a:lnTo>
                  <a:lnTo>
                    <a:pt x="1712125" y="1641348"/>
                  </a:lnTo>
                  <a:lnTo>
                    <a:pt x="1727708" y="1641348"/>
                  </a:lnTo>
                  <a:lnTo>
                    <a:pt x="1731302" y="1641348"/>
                  </a:lnTo>
                  <a:lnTo>
                    <a:pt x="1729371" y="1639557"/>
                  </a:lnTo>
                  <a:lnTo>
                    <a:pt x="2232660" y="1100328"/>
                  </a:lnTo>
                  <a:close/>
                </a:path>
                <a:path w="2776220" h="1641475">
                  <a:moveTo>
                    <a:pt x="2775953" y="1641348"/>
                  </a:moveTo>
                  <a:lnTo>
                    <a:pt x="2769108" y="1620012"/>
                  </a:lnTo>
                  <a:lnTo>
                    <a:pt x="2748343" y="1640192"/>
                  </a:lnTo>
                  <a:lnTo>
                    <a:pt x="2234184" y="1114044"/>
                  </a:lnTo>
                  <a:lnTo>
                    <a:pt x="2220468" y="1127760"/>
                  </a:lnTo>
                  <a:lnTo>
                    <a:pt x="2722346" y="1641348"/>
                  </a:lnTo>
                  <a:lnTo>
                    <a:pt x="2747162" y="1641348"/>
                  </a:lnTo>
                  <a:lnTo>
                    <a:pt x="2749473" y="1641348"/>
                  </a:lnTo>
                  <a:lnTo>
                    <a:pt x="2775953" y="1641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30173" y="2767583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70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121030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57478" y="2767583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48334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84781" y="2767583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75638" y="2758440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12086" y="2767583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02942" y="2758440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79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79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5779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4632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18288" y="495300"/>
                  </a:moveTo>
                  <a:lnTo>
                    <a:pt x="18288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79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5779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5779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6" name="object 86"/>
          <p:cNvGraphicFramePr>
            <a:graphicFrameLocks noGrp="1"/>
          </p:cNvGraphicFramePr>
          <p:nvPr/>
        </p:nvGraphicFramePr>
        <p:xfrm>
          <a:off x="932569" y="2767583"/>
          <a:ext cx="4288151" cy="500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2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76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7734">
                <a:tc rowSpan="4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3200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546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32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32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32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7" name="object 87"/>
          <p:cNvSpPr txBox="1"/>
          <p:nvPr/>
        </p:nvSpPr>
        <p:spPr>
          <a:xfrm>
            <a:off x="5660019" y="288721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112647" y="2887216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610994" y="2885692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106294" y="2885692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939922" y="289940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444365" y="289940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930522" y="289940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473065" y="289940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5" name="object 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798" y="1682496"/>
            <a:ext cx="4462274" cy="2086356"/>
          </a:xfrm>
          <a:prstGeom prst="rect">
            <a:avLst/>
          </a:prstGeom>
        </p:spPr>
      </p:pic>
      <p:sp>
        <p:nvSpPr>
          <p:cNvPr id="96" name="object 96"/>
          <p:cNvSpPr/>
          <p:nvPr/>
        </p:nvSpPr>
        <p:spPr>
          <a:xfrm>
            <a:off x="3122554" y="2173224"/>
            <a:ext cx="1042669" cy="563880"/>
          </a:xfrm>
          <a:custGeom>
            <a:avLst/>
            <a:gdLst/>
            <a:ahLst/>
            <a:cxnLst/>
            <a:rect l="l" t="t" r="r" b="b"/>
            <a:pathLst>
              <a:path w="1042670" h="563880">
                <a:moveTo>
                  <a:pt x="980863" y="519757"/>
                </a:moveTo>
                <a:lnTo>
                  <a:pt x="9144" y="0"/>
                </a:lnTo>
                <a:lnTo>
                  <a:pt x="0" y="16764"/>
                </a:lnTo>
                <a:lnTo>
                  <a:pt x="972017" y="536680"/>
                </a:lnTo>
                <a:lnTo>
                  <a:pt x="980863" y="519757"/>
                </a:lnTo>
                <a:close/>
              </a:path>
              <a:path w="1042670" h="563880">
                <a:moveTo>
                  <a:pt x="992124" y="562965"/>
                </a:moveTo>
                <a:lnTo>
                  <a:pt x="992124" y="525780"/>
                </a:lnTo>
                <a:lnTo>
                  <a:pt x="982980" y="542544"/>
                </a:lnTo>
                <a:lnTo>
                  <a:pt x="972017" y="536680"/>
                </a:lnTo>
                <a:lnTo>
                  <a:pt x="958596" y="562356"/>
                </a:lnTo>
                <a:lnTo>
                  <a:pt x="992124" y="562965"/>
                </a:lnTo>
                <a:close/>
              </a:path>
              <a:path w="1042670" h="563880">
                <a:moveTo>
                  <a:pt x="992124" y="525780"/>
                </a:moveTo>
                <a:lnTo>
                  <a:pt x="980863" y="519757"/>
                </a:lnTo>
                <a:lnTo>
                  <a:pt x="972017" y="536680"/>
                </a:lnTo>
                <a:lnTo>
                  <a:pt x="982980" y="542544"/>
                </a:lnTo>
                <a:lnTo>
                  <a:pt x="992124" y="525780"/>
                </a:lnTo>
                <a:close/>
              </a:path>
              <a:path w="1042670" h="563880">
                <a:moveTo>
                  <a:pt x="1042416" y="563880"/>
                </a:moveTo>
                <a:lnTo>
                  <a:pt x="993648" y="495300"/>
                </a:lnTo>
                <a:lnTo>
                  <a:pt x="980863" y="519757"/>
                </a:lnTo>
                <a:lnTo>
                  <a:pt x="992124" y="525780"/>
                </a:lnTo>
                <a:lnTo>
                  <a:pt x="992124" y="562965"/>
                </a:lnTo>
                <a:lnTo>
                  <a:pt x="1042416" y="563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" name="object 97"/>
          <p:cNvGrpSpPr/>
          <p:nvPr/>
        </p:nvGrpSpPr>
        <p:grpSpPr>
          <a:xfrm>
            <a:off x="1059058" y="1667255"/>
            <a:ext cx="4217035" cy="495300"/>
            <a:chOff x="1059058" y="1667255"/>
            <a:chExt cx="4217035" cy="495300"/>
          </a:xfrm>
        </p:grpSpPr>
        <p:sp>
          <p:nvSpPr>
            <p:cNvPr id="98" name="object 98"/>
            <p:cNvSpPr/>
            <p:nvPr/>
          </p:nvSpPr>
          <p:spPr>
            <a:xfrm>
              <a:off x="1068205" y="167639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69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59058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9812"/>
                  </a:lnTo>
                  <a:lnTo>
                    <a:pt x="18291" y="9144"/>
                  </a:lnTo>
                  <a:lnTo>
                    <a:pt x="18291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91" y="19812"/>
                  </a:moveTo>
                  <a:lnTo>
                    <a:pt x="18291" y="9144"/>
                  </a:lnTo>
                  <a:lnTo>
                    <a:pt x="9147" y="19812"/>
                  </a:lnTo>
                  <a:lnTo>
                    <a:pt x="18291" y="19812"/>
                  </a:lnTo>
                  <a:close/>
                </a:path>
                <a:path w="527685" h="495300">
                  <a:moveTo>
                    <a:pt x="18291" y="477012"/>
                  </a:moveTo>
                  <a:lnTo>
                    <a:pt x="18291" y="19812"/>
                  </a:lnTo>
                  <a:lnTo>
                    <a:pt x="9147" y="19812"/>
                  </a:lnTo>
                  <a:lnTo>
                    <a:pt x="9147" y="477012"/>
                  </a:lnTo>
                  <a:lnTo>
                    <a:pt x="18291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7" y="477012"/>
                  </a:lnTo>
                  <a:lnTo>
                    <a:pt x="18291" y="486156"/>
                  </a:lnTo>
                  <a:lnTo>
                    <a:pt x="18291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8291" y="495300"/>
                  </a:moveTo>
                  <a:lnTo>
                    <a:pt x="18291" y="486156"/>
                  </a:lnTo>
                  <a:lnTo>
                    <a:pt x="9147" y="477012"/>
                  </a:lnTo>
                  <a:lnTo>
                    <a:pt x="9147" y="495300"/>
                  </a:lnTo>
                  <a:lnTo>
                    <a:pt x="18291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95506" y="167639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586362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122810" y="167639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113666" y="1667255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80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80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5780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80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650114" y="167639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639446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10668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10668" y="19812"/>
                  </a:lnTo>
                  <a:lnTo>
                    <a:pt x="10668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10668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7012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177417" y="167639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166750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10668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10668" y="19812"/>
                  </a:lnTo>
                  <a:lnTo>
                    <a:pt x="10668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10668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7012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03198" y="167639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694054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230501" y="167639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19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21358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757806" y="1676399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19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48662" y="1667255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4" name="object 114"/>
          <p:cNvGraphicFramePr>
            <a:graphicFrameLocks noGrp="1"/>
          </p:cNvGraphicFramePr>
          <p:nvPr/>
        </p:nvGraphicFramePr>
        <p:xfrm>
          <a:off x="1068205" y="1676400"/>
          <a:ext cx="4195441" cy="477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4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7011"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5" name="object 115"/>
          <p:cNvSpPr txBox="1"/>
          <p:nvPr/>
        </p:nvSpPr>
        <p:spPr>
          <a:xfrm>
            <a:off x="5653415" y="281279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095375" y="282651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595247" y="2814318"/>
            <a:ext cx="765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924174" y="2828034"/>
            <a:ext cx="183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984" algn="l"/>
                <a:tab pos="1002665" algn="l"/>
                <a:tab pos="1586865" algn="l"/>
              </a:tabLst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734187" y="1076785"/>
            <a:ext cx="3851275" cy="93281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901065">
              <a:lnSpc>
                <a:spcPct val="100000"/>
              </a:lnSpc>
              <a:spcBef>
                <a:spcPts val="1460"/>
              </a:spcBef>
            </a:pPr>
            <a:r>
              <a:rPr sz="2000" u="heavy" spc="-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Sorted</a:t>
            </a:r>
            <a:r>
              <a:rPr sz="2000" u="heavy" spc="-2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Sequence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  <a:tabLst>
                <a:tab pos="520065" algn="l"/>
                <a:tab pos="1033144" algn="l"/>
                <a:tab pos="1531620" algn="l"/>
                <a:tab pos="2074545" algn="l"/>
                <a:tab pos="2575560" algn="l"/>
                <a:tab pos="3082925" algn="l"/>
                <a:tab pos="3606165" algn="l"/>
              </a:tabLst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Calibri"/>
                <a:cs typeface="Calibri"/>
              </a:rPr>
              <a:t>9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245752" y="1223263"/>
            <a:ext cx="18973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heavy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Original</a:t>
            </a:r>
            <a:r>
              <a:rPr sz="2000" u="heavy" spc="-8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alibri"/>
                <a:cs typeface="Calibri"/>
              </a:rPr>
              <a:t>Sequence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848749" y="3843528"/>
            <a:ext cx="527685" cy="495300"/>
            <a:chOff x="848749" y="3843528"/>
            <a:chExt cx="527685" cy="495300"/>
          </a:xfrm>
        </p:grpSpPr>
        <p:sp>
          <p:nvSpPr>
            <p:cNvPr id="122" name="object 122"/>
            <p:cNvSpPr/>
            <p:nvPr/>
          </p:nvSpPr>
          <p:spPr>
            <a:xfrm>
              <a:off x="859417" y="3852671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48749" y="384352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10668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10668" y="19812"/>
                  </a:lnTo>
                  <a:lnTo>
                    <a:pt x="10668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10668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7012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996576" y="3940300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5" name="object 125"/>
          <p:cNvGrpSpPr/>
          <p:nvPr/>
        </p:nvGrpSpPr>
        <p:grpSpPr>
          <a:xfrm>
            <a:off x="1376050" y="3843528"/>
            <a:ext cx="527685" cy="495300"/>
            <a:chOff x="1376050" y="3843528"/>
            <a:chExt cx="527685" cy="495300"/>
          </a:xfrm>
        </p:grpSpPr>
        <p:sp>
          <p:nvSpPr>
            <p:cNvPr id="126" name="object 126"/>
            <p:cNvSpPr/>
            <p:nvPr/>
          </p:nvSpPr>
          <p:spPr>
            <a:xfrm>
              <a:off x="1386721" y="3899916"/>
              <a:ext cx="508000" cy="399415"/>
            </a:xfrm>
            <a:custGeom>
              <a:avLst/>
              <a:gdLst/>
              <a:ahLst/>
              <a:cxnLst/>
              <a:rect l="l" t="t" r="r" b="b"/>
              <a:pathLst>
                <a:path w="508000" h="399414">
                  <a:moveTo>
                    <a:pt x="0" y="399288"/>
                  </a:moveTo>
                  <a:lnTo>
                    <a:pt x="507491" y="399288"/>
                  </a:lnTo>
                  <a:lnTo>
                    <a:pt x="507491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376050" y="384352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71" y="495300"/>
                  </a:lnTo>
                  <a:lnTo>
                    <a:pt x="10671" y="19812"/>
                  </a:lnTo>
                  <a:lnTo>
                    <a:pt x="19815" y="9144"/>
                  </a:lnTo>
                  <a:lnTo>
                    <a:pt x="19815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5" y="19812"/>
                  </a:moveTo>
                  <a:lnTo>
                    <a:pt x="19815" y="9144"/>
                  </a:lnTo>
                  <a:lnTo>
                    <a:pt x="10671" y="19812"/>
                  </a:lnTo>
                  <a:lnTo>
                    <a:pt x="19815" y="19812"/>
                  </a:lnTo>
                  <a:close/>
                </a:path>
                <a:path w="527685" h="495300">
                  <a:moveTo>
                    <a:pt x="19815" y="477012"/>
                  </a:moveTo>
                  <a:lnTo>
                    <a:pt x="19815" y="19812"/>
                  </a:lnTo>
                  <a:lnTo>
                    <a:pt x="10671" y="19812"/>
                  </a:lnTo>
                  <a:lnTo>
                    <a:pt x="10671" y="477012"/>
                  </a:lnTo>
                  <a:lnTo>
                    <a:pt x="19815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10671" y="477012"/>
                  </a:lnTo>
                  <a:lnTo>
                    <a:pt x="19815" y="486156"/>
                  </a:lnTo>
                  <a:lnTo>
                    <a:pt x="19815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5" y="495300"/>
                  </a:moveTo>
                  <a:lnTo>
                    <a:pt x="19815" y="486156"/>
                  </a:lnTo>
                  <a:lnTo>
                    <a:pt x="10671" y="477012"/>
                  </a:lnTo>
                  <a:lnTo>
                    <a:pt x="10671" y="495300"/>
                  </a:lnTo>
                  <a:lnTo>
                    <a:pt x="19815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1522361" y="3940300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1356241" y="3777996"/>
            <a:ext cx="1138555" cy="561340"/>
            <a:chOff x="1356241" y="3777996"/>
            <a:chExt cx="1138555" cy="561340"/>
          </a:xfrm>
        </p:grpSpPr>
        <p:pic>
          <p:nvPicPr>
            <p:cNvPr id="130" name="object 1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241" y="3777996"/>
              <a:ext cx="101119" cy="91439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1976506" y="3852671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967362" y="384352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2113672" y="3940300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4" name="object 134"/>
          <p:cNvGrpSpPr/>
          <p:nvPr/>
        </p:nvGrpSpPr>
        <p:grpSpPr>
          <a:xfrm>
            <a:off x="2494666" y="3843528"/>
            <a:ext cx="525780" cy="495300"/>
            <a:chOff x="2494666" y="3843528"/>
            <a:chExt cx="525780" cy="495300"/>
          </a:xfrm>
        </p:grpSpPr>
        <p:sp>
          <p:nvSpPr>
            <p:cNvPr id="135" name="object 135"/>
            <p:cNvSpPr/>
            <p:nvPr/>
          </p:nvSpPr>
          <p:spPr>
            <a:xfrm>
              <a:off x="2503810" y="3852671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494666" y="3843528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80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80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5780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80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2724796" y="3940300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8" name="object 138"/>
          <p:cNvGrpSpPr/>
          <p:nvPr/>
        </p:nvGrpSpPr>
        <p:grpSpPr>
          <a:xfrm>
            <a:off x="2447422" y="3777996"/>
            <a:ext cx="1248410" cy="562610"/>
            <a:chOff x="2447422" y="3777996"/>
            <a:chExt cx="1248410" cy="562610"/>
          </a:xfrm>
        </p:grpSpPr>
        <p:sp>
          <p:nvSpPr>
            <p:cNvPr id="139" name="object 139"/>
            <p:cNvSpPr/>
            <p:nvPr/>
          </p:nvSpPr>
          <p:spPr>
            <a:xfrm>
              <a:off x="2447417" y="3778008"/>
              <a:ext cx="1248410" cy="55244"/>
            </a:xfrm>
            <a:custGeom>
              <a:avLst/>
              <a:gdLst/>
              <a:ahLst/>
              <a:cxnLst/>
              <a:rect l="l" t="t" r="r" b="b"/>
              <a:pathLst>
                <a:path w="1248410" h="55245">
                  <a:moveTo>
                    <a:pt x="82296" y="54864"/>
                  </a:moveTo>
                  <a:lnTo>
                    <a:pt x="62623" y="0"/>
                  </a:lnTo>
                  <a:lnTo>
                    <a:pt x="37896" y="0"/>
                  </a:lnTo>
                  <a:lnTo>
                    <a:pt x="28155" y="0"/>
                  </a:lnTo>
                  <a:lnTo>
                    <a:pt x="9931" y="0"/>
                  </a:lnTo>
                  <a:lnTo>
                    <a:pt x="19342" y="9055"/>
                  </a:lnTo>
                  <a:lnTo>
                    <a:pt x="0" y="28956"/>
                  </a:lnTo>
                  <a:lnTo>
                    <a:pt x="42672" y="42379"/>
                  </a:lnTo>
                  <a:lnTo>
                    <a:pt x="82296" y="54864"/>
                  </a:lnTo>
                  <a:close/>
                </a:path>
                <a:path w="1248410" h="55245">
                  <a:moveTo>
                    <a:pt x="1248156" y="24384"/>
                  </a:moveTo>
                  <a:lnTo>
                    <a:pt x="1228242" y="5575"/>
                  </a:lnTo>
                  <a:lnTo>
                    <a:pt x="1233462" y="0"/>
                  </a:lnTo>
                  <a:lnTo>
                    <a:pt x="1222336" y="0"/>
                  </a:lnTo>
                  <a:lnTo>
                    <a:pt x="1206906" y="0"/>
                  </a:lnTo>
                  <a:lnTo>
                    <a:pt x="1185164" y="0"/>
                  </a:lnTo>
                  <a:lnTo>
                    <a:pt x="1168908" y="54864"/>
                  </a:lnTo>
                  <a:lnTo>
                    <a:pt x="1205484" y="40792"/>
                  </a:lnTo>
                  <a:lnTo>
                    <a:pt x="1248156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092073" y="3854195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20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082930" y="3845052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3229240" y="39418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3" name="object 143"/>
          <p:cNvGrpSpPr/>
          <p:nvPr/>
        </p:nvGrpSpPr>
        <p:grpSpPr>
          <a:xfrm>
            <a:off x="3610234" y="3845052"/>
            <a:ext cx="527685" cy="495300"/>
            <a:chOff x="3610234" y="3845052"/>
            <a:chExt cx="527685" cy="495300"/>
          </a:xfrm>
        </p:grpSpPr>
        <p:sp>
          <p:nvSpPr>
            <p:cNvPr id="144" name="object 144"/>
            <p:cNvSpPr/>
            <p:nvPr/>
          </p:nvSpPr>
          <p:spPr>
            <a:xfrm>
              <a:off x="3619378" y="3854195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610234" y="3845052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3756544" y="39418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4186306" y="3845052"/>
            <a:ext cx="527685" cy="495300"/>
            <a:chOff x="4186306" y="3845052"/>
            <a:chExt cx="527685" cy="495300"/>
          </a:xfrm>
        </p:grpSpPr>
        <p:sp>
          <p:nvSpPr>
            <p:cNvPr id="148" name="object 148"/>
            <p:cNvSpPr/>
            <p:nvPr/>
          </p:nvSpPr>
          <p:spPr>
            <a:xfrm>
              <a:off x="4195449" y="3854195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20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186306" y="3845052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0" name="object 150"/>
          <p:cNvSpPr txBox="1"/>
          <p:nvPr/>
        </p:nvSpPr>
        <p:spPr>
          <a:xfrm>
            <a:off x="4416435" y="394182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4713610" y="3845052"/>
            <a:ext cx="527685" cy="495300"/>
            <a:chOff x="4713610" y="3845052"/>
            <a:chExt cx="527685" cy="495300"/>
          </a:xfrm>
        </p:grpSpPr>
        <p:sp>
          <p:nvSpPr>
            <p:cNvPr id="152" name="object 152"/>
            <p:cNvSpPr/>
            <p:nvPr/>
          </p:nvSpPr>
          <p:spPr>
            <a:xfrm>
              <a:off x="4722754" y="3854195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713610" y="3845052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7685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7685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154"/>
          <p:cNvSpPr txBox="1"/>
          <p:nvPr/>
        </p:nvSpPr>
        <p:spPr>
          <a:xfrm>
            <a:off x="4943739" y="394182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5" name="object 155"/>
          <p:cNvGrpSpPr/>
          <p:nvPr/>
        </p:nvGrpSpPr>
        <p:grpSpPr>
          <a:xfrm>
            <a:off x="1369954" y="3777996"/>
            <a:ext cx="3383279" cy="1524000"/>
            <a:chOff x="1369954" y="3777996"/>
            <a:chExt cx="3383279" cy="1524000"/>
          </a:xfrm>
        </p:grpSpPr>
        <p:pic>
          <p:nvPicPr>
            <p:cNvPr id="156" name="object 15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2462" y="3777996"/>
              <a:ext cx="80772" cy="65531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1369954" y="480669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9812"/>
                  </a:lnTo>
                  <a:lnTo>
                    <a:pt x="19815" y="10668"/>
                  </a:lnTo>
                  <a:lnTo>
                    <a:pt x="19815" y="19812"/>
                  </a:lnTo>
                  <a:lnTo>
                    <a:pt x="507492" y="19812"/>
                  </a:lnTo>
                  <a:lnTo>
                    <a:pt x="507492" y="10668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5" y="19812"/>
                  </a:moveTo>
                  <a:lnTo>
                    <a:pt x="19815" y="10668"/>
                  </a:lnTo>
                  <a:lnTo>
                    <a:pt x="9147" y="19812"/>
                  </a:lnTo>
                  <a:lnTo>
                    <a:pt x="19815" y="19812"/>
                  </a:lnTo>
                  <a:close/>
                </a:path>
                <a:path w="527685" h="495300">
                  <a:moveTo>
                    <a:pt x="19815" y="477012"/>
                  </a:moveTo>
                  <a:lnTo>
                    <a:pt x="19815" y="19812"/>
                  </a:lnTo>
                  <a:lnTo>
                    <a:pt x="9147" y="19812"/>
                  </a:lnTo>
                  <a:lnTo>
                    <a:pt x="9147" y="477012"/>
                  </a:lnTo>
                  <a:lnTo>
                    <a:pt x="19815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7" y="477012"/>
                  </a:lnTo>
                  <a:lnTo>
                    <a:pt x="19815" y="486156"/>
                  </a:lnTo>
                  <a:lnTo>
                    <a:pt x="19815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5" y="495300"/>
                  </a:moveTo>
                  <a:lnTo>
                    <a:pt x="19815" y="486156"/>
                  </a:lnTo>
                  <a:lnTo>
                    <a:pt x="9147" y="477012"/>
                  </a:lnTo>
                  <a:lnTo>
                    <a:pt x="9147" y="495300"/>
                  </a:lnTo>
                  <a:lnTo>
                    <a:pt x="19815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10668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8" name="object 158"/>
          <p:cNvSpPr txBox="1"/>
          <p:nvPr/>
        </p:nvSpPr>
        <p:spPr>
          <a:xfrm>
            <a:off x="1516265" y="490346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803021" y="4297692"/>
            <a:ext cx="782320" cy="1004569"/>
          </a:xfrm>
          <a:custGeom>
            <a:avLst/>
            <a:gdLst/>
            <a:ahLst/>
            <a:cxnLst/>
            <a:rect l="l" t="t" r="r" b="b"/>
            <a:pathLst>
              <a:path w="782319" h="1004570">
                <a:moveTo>
                  <a:pt x="527304" y="509016"/>
                </a:moveTo>
                <a:lnTo>
                  <a:pt x="509016" y="509016"/>
                </a:lnTo>
                <a:lnTo>
                  <a:pt x="509016" y="528828"/>
                </a:lnTo>
                <a:lnTo>
                  <a:pt x="509016" y="986028"/>
                </a:lnTo>
                <a:lnTo>
                  <a:pt x="19812" y="986028"/>
                </a:lnTo>
                <a:lnTo>
                  <a:pt x="19812" y="528828"/>
                </a:lnTo>
                <a:lnTo>
                  <a:pt x="509016" y="528828"/>
                </a:lnTo>
                <a:lnTo>
                  <a:pt x="509016" y="509016"/>
                </a:lnTo>
                <a:lnTo>
                  <a:pt x="0" y="509016"/>
                </a:lnTo>
                <a:lnTo>
                  <a:pt x="0" y="1004316"/>
                </a:lnTo>
                <a:lnTo>
                  <a:pt x="9144" y="1004316"/>
                </a:lnTo>
                <a:lnTo>
                  <a:pt x="19812" y="1004316"/>
                </a:lnTo>
                <a:lnTo>
                  <a:pt x="509016" y="1004316"/>
                </a:lnTo>
                <a:lnTo>
                  <a:pt x="518160" y="1004316"/>
                </a:lnTo>
                <a:lnTo>
                  <a:pt x="527304" y="1004316"/>
                </a:lnTo>
                <a:lnTo>
                  <a:pt x="527304" y="509016"/>
                </a:lnTo>
                <a:close/>
              </a:path>
              <a:path w="782319" h="1004570">
                <a:moveTo>
                  <a:pt x="781812" y="413004"/>
                </a:moveTo>
                <a:lnTo>
                  <a:pt x="755637" y="423811"/>
                </a:lnTo>
                <a:lnTo>
                  <a:pt x="585216" y="0"/>
                </a:lnTo>
                <a:lnTo>
                  <a:pt x="568452" y="7620"/>
                </a:lnTo>
                <a:lnTo>
                  <a:pt x="737362" y="431355"/>
                </a:lnTo>
                <a:lnTo>
                  <a:pt x="711708" y="441960"/>
                </a:lnTo>
                <a:lnTo>
                  <a:pt x="760476" y="484911"/>
                </a:lnTo>
                <a:lnTo>
                  <a:pt x="775716" y="498348"/>
                </a:lnTo>
                <a:lnTo>
                  <a:pt x="781812" y="4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 txBox="1"/>
          <p:nvPr/>
        </p:nvSpPr>
        <p:spPr>
          <a:xfrm>
            <a:off x="949332" y="490346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1307465" y="4936248"/>
            <a:ext cx="58419" cy="399415"/>
          </a:xfrm>
          <a:custGeom>
            <a:avLst/>
            <a:gdLst/>
            <a:ahLst/>
            <a:cxnLst/>
            <a:rect l="l" t="t" r="r" b="b"/>
            <a:pathLst>
              <a:path w="58419" h="399414">
                <a:moveTo>
                  <a:pt x="57912" y="342900"/>
                </a:moveTo>
                <a:lnTo>
                  <a:pt x="0" y="342900"/>
                </a:lnTo>
                <a:lnTo>
                  <a:pt x="0" y="399288"/>
                </a:lnTo>
                <a:lnTo>
                  <a:pt x="57912" y="399288"/>
                </a:lnTo>
                <a:lnTo>
                  <a:pt x="57912" y="342900"/>
                </a:lnTo>
                <a:close/>
              </a:path>
              <a:path w="58419" h="399414">
                <a:moveTo>
                  <a:pt x="57912" y="228600"/>
                </a:moveTo>
                <a:lnTo>
                  <a:pt x="0" y="228600"/>
                </a:lnTo>
                <a:lnTo>
                  <a:pt x="0" y="284988"/>
                </a:lnTo>
                <a:lnTo>
                  <a:pt x="57912" y="284988"/>
                </a:lnTo>
                <a:lnTo>
                  <a:pt x="57912" y="228600"/>
                </a:lnTo>
                <a:close/>
              </a:path>
              <a:path w="58419" h="399414">
                <a:moveTo>
                  <a:pt x="57912" y="114300"/>
                </a:moveTo>
                <a:lnTo>
                  <a:pt x="0" y="114300"/>
                </a:lnTo>
                <a:lnTo>
                  <a:pt x="0" y="170688"/>
                </a:lnTo>
                <a:lnTo>
                  <a:pt x="57912" y="170688"/>
                </a:lnTo>
                <a:lnTo>
                  <a:pt x="57912" y="114300"/>
                </a:lnTo>
                <a:close/>
              </a:path>
              <a:path w="58419" h="399414">
                <a:moveTo>
                  <a:pt x="57912" y="0"/>
                </a:moveTo>
                <a:lnTo>
                  <a:pt x="0" y="0"/>
                </a:lnTo>
                <a:lnTo>
                  <a:pt x="0" y="56388"/>
                </a:lnTo>
                <a:lnTo>
                  <a:pt x="57912" y="56388"/>
                </a:lnTo>
                <a:lnTo>
                  <a:pt x="57912" y="0"/>
                </a:lnTo>
                <a:close/>
              </a:path>
            </a:pathLst>
          </a:custGeom>
          <a:solidFill>
            <a:srgbClr val="CC3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20953" y="4283976"/>
            <a:ext cx="2011680" cy="1018540"/>
          </a:xfrm>
          <a:custGeom>
            <a:avLst/>
            <a:gdLst/>
            <a:ahLst/>
            <a:cxnLst/>
            <a:rect l="l" t="t" r="r" b="b"/>
            <a:pathLst>
              <a:path w="2011680" h="1018539">
                <a:moveTo>
                  <a:pt x="365760" y="10668"/>
                </a:moveTo>
                <a:lnTo>
                  <a:pt x="350520" y="0"/>
                </a:lnTo>
                <a:lnTo>
                  <a:pt x="35153" y="456679"/>
                </a:lnTo>
                <a:lnTo>
                  <a:pt x="12192" y="440436"/>
                </a:lnTo>
                <a:lnTo>
                  <a:pt x="0" y="525780"/>
                </a:lnTo>
                <a:lnTo>
                  <a:pt x="27432" y="510654"/>
                </a:lnTo>
                <a:lnTo>
                  <a:pt x="74676" y="484632"/>
                </a:lnTo>
                <a:lnTo>
                  <a:pt x="51346" y="468122"/>
                </a:lnTo>
                <a:lnTo>
                  <a:pt x="365760" y="10668"/>
                </a:lnTo>
                <a:close/>
              </a:path>
              <a:path w="2011680" h="1018539">
                <a:moveTo>
                  <a:pt x="2011680" y="522732"/>
                </a:moveTo>
                <a:lnTo>
                  <a:pt x="1991868" y="522732"/>
                </a:lnTo>
                <a:lnTo>
                  <a:pt x="1991868" y="542544"/>
                </a:lnTo>
                <a:lnTo>
                  <a:pt x="1991868" y="999744"/>
                </a:lnTo>
                <a:lnTo>
                  <a:pt x="1502664" y="999744"/>
                </a:lnTo>
                <a:lnTo>
                  <a:pt x="1502664" y="542544"/>
                </a:lnTo>
                <a:lnTo>
                  <a:pt x="1991868" y="542544"/>
                </a:lnTo>
                <a:lnTo>
                  <a:pt x="1991868" y="522732"/>
                </a:lnTo>
                <a:lnTo>
                  <a:pt x="1484376" y="522732"/>
                </a:lnTo>
                <a:lnTo>
                  <a:pt x="1484376" y="1018032"/>
                </a:lnTo>
                <a:lnTo>
                  <a:pt x="1493520" y="1018032"/>
                </a:lnTo>
                <a:lnTo>
                  <a:pt x="1502664" y="1018032"/>
                </a:lnTo>
                <a:lnTo>
                  <a:pt x="1991868" y="1018032"/>
                </a:lnTo>
                <a:lnTo>
                  <a:pt x="2001012" y="1018032"/>
                </a:lnTo>
                <a:lnTo>
                  <a:pt x="2011680" y="1018032"/>
                </a:lnTo>
                <a:lnTo>
                  <a:pt x="2011680" y="522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2708032" y="490346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1938401" y="4296168"/>
            <a:ext cx="812800" cy="1005840"/>
          </a:xfrm>
          <a:custGeom>
            <a:avLst/>
            <a:gdLst/>
            <a:ahLst/>
            <a:cxnLst/>
            <a:rect l="l" t="t" r="r" b="b"/>
            <a:pathLst>
              <a:path w="812800" h="1005839">
                <a:moveTo>
                  <a:pt x="527304" y="510540"/>
                </a:moveTo>
                <a:lnTo>
                  <a:pt x="507492" y="510540"/>
                </a:lnTo>
                <a:lnTo>
                  <a:pt x="507492" y="530352"/>
                </a:lnTo>
                <a:lnTo>
                  <a:pt x="507492" y="987552"/>
                </a:lnTo>
                <a:lnTo>
                  <a:pt x="19812" y="987552"/>
                </a:lnTo>
                <a:lnTo>
                  <a:pt x="19812" y="530352"/>
                </a:lnTo>
                <a:lnTo>
                  <a:pt x="507492" y="530352"/>
                </a:lnTo>
                <a:lnTo>
                  <a:pt x="507492" y="510540"/>
                </a:lnTo>
                <a:lnTo>
                  <a:pt x="0" y="510540"/>
                </a:lnTo>
                <a:lnTo>
                  <a:pt x="0" y="1005840"/>
                </a:lnTo>
                <a:lnTo>
                  <a:pt x="9144" y="1005840"/>
                </a:lnTo>
                <a:lnTo>
                  <a:pt x="19812" y="1005840"/>
                </a:lnTo>
                <a:lnTo>
                  <a:pt x="507492" y="1005840"/>
                </a:lnTo>
                <a:lnTo>
                  <a:pt x="518160" y="1005840"/>
                </a:lnTo>
                <a:lnTo>
                  <a:pt x="527304" y="1005840"/>
                </a:lnTo>
                <a:lnTo>
                  <a:pt x="527304" y="510540"/>
                </a:lnTo>
                <a:close/>
              </a:path>
              <a:path w="812800" h="1005839">
                <a:moveTo>
                  <a:pt x="812292" y="428244"/>
                </a:moveTo>
                <a:lnTo>
                  <a:pt x="786498" y="440855"/>
                </a:lnTo>
                <a:lnTo>
                  <a:pt x="562356" y="0"/>
                </a:lnTo>
                <a:lnTo>
                  <a:pt x="545592" y="9144"/>
                </a:lnTo>
                <a:lnTo>
                  <a:pt x="769950" y="448932"/>
                </a:lnTo>
                <a:lnTo>
                  <a:pt x="743712" y="461772"/>
                </a:lnTo>
                <a:lnTo>
                  <a:pt x="792480" y="498614"/>
                </a:lnTo>
                <a:lnTo>
                  <a:pt x="812292" y="513588"/>
                </a:lnTo>
                <a:lnTo>
                  <a:pt x="812292" y="428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 txBox="1"/>
          <p:nvPr/>
        </p:nvSpPr>
        <p:spPr>
          <a:xfrm>
            <a:off x="2084716" y="490346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2448941" y="4928628"/>
            <a:ext cx="58419" cy="399415"/>
          </a:xfrm>
          <a:custGeom>
            <a:avLst/>
            <a:gdLst/>
            <a:ahLst/>
            <a:cxnLst/>
            <a:rect l="l" t="t" r="r" b="b"/>
            <a:pathLst>
              <a:path w="58419" h="399414">
                <a:moveTo>
                  <a:pt x="57912" y="342900"/>
                </a:moveTo>
                <a:lnTo>
                  <a:pt x="0" y="342900"/>
                </a:lnTo>
                <a:lnTo>
                  <a:pt x="0" y="370319"/>
                </a:lnTo>
                <a:lnTo>
                  <a:pt x="0" y="399288"/>
                </a:lnTo>
                <a:lnTo>
                  <a:pt x="57912" y="399288"/>
                </a:lnTo>
                <a:lnTo>
                  <a:pt x="57912" y="370319"/>
                </a:lnTo>
                <a:lnTo>
                  <a:pt x="57912" y="342900"/>
                </a:lnTo>
                <a:close/>
              </a:path>
              <a:path w="58419" h="399414">
                <a:moveTo>
                  <a:pt x="57912" y="228600"/>
                </a:moveTo>
                <a:lnTo>
                  <a:pt x="9144" y="228600"/>
                </a:lnTo>
                <a:lnTo>
                  <a:pt x="9144" y="284988"/>
                </a:lnTo>
                <a:lnTo>
                  <a:pt x="57912" y="284988"/>
                </a:lnTo>
                <a:lnTo>
                  <a:pt x="57912" y="228600"/>
                </a:lnTo>
                <a:close/>
              </a:path>
              <a:path w="58419" h="399414">
                <a:moveTo>
                  <a:pt x="57912" y="114300"/>
                </a:moveTo>
                <a:lnTo>
                  <a:pt x="9144" y="114300"/>
                </a:lnTo>
                <a:lnTo>
                  <a:pt x="9144" y="170688"/>
                </a:lnTo>
                <a:lnTo>
                  <a:pt x="57912" y="170688"/>
                </a:lnTo>
                <a:lnTo>
                  <a:pt x="57912" y="114300"/>
                </a:lnTo>
                <a:close/>
              </a:path>
              <a:path w="58419" h="399414">
                <a:moveTo>
                  <a:pt x="57912" y="0"/>
                </a:moveTo>
                <a:lnTo>
                  <a:pt x="9144" y="0"/>
                </a:lnTo>
                <a:lnTo>
                  <a:pt x="9144" y="56388"/>
                </a:lnTo>
                <a:lnTo>
                  <a:pt x="57912" y="56388"/>
                </a:lnTo>
                <a:lnTo>
                  <a:pt x="57912" y="0"/>
                </a:lnTo>
                <a:close/>
              </a:path>
            </a:pathLst>
          </a:custGeom>
          <a:solidFill>
            <a:srgbClr val="CC3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21281" y="4308360"/>
            <a:ext cx="2047239" cy="993775"/>
          </a:xfrm>
          <a:custGeom>
            <a:avLst/>
            <a:gdLst/>
            <a:ahLst/>
            <a:cxnLst/>
            <a:rect l="l" t="t" r="r" b="b"/>
            <a:pathLst>
              <a:path w="2047239" h="993775">
                <a:moveTo>
                  <a:pt x="365760" y="10668"/>
                </a:moveTo>
                <a:lnTo>
                  <a:pt x="350520" y="0"/>
                </a:lnTo>
                <a:lnTo>
                  <a:pt x="35852" y="444398"/>
                </a:lnTo>
                <a:lnTo>
                  <a:pt x="12192" y="428244"/>
                </a:lnTo>
                <a:lnTo>
                  <a:pt x="0" y="512064"/>
                </a:lnTo>
                <a:lnTo>
                  <a:pt x="28956" y="496100"/>
                </a:lnTo>
                <a:lnTo>
                  <a:pt x="74676" y="470916"/>
                </a:lnTo>
                <a:lnTo>
                  <a:pt x="51219" y="454888"/>
                </a:lnTo>
                <a:lnTo>
                  <a:pt x="365760" y="10668"/>
                </a:lnTo>
                <a:close/>
              </a:path>
              <a:path w="2047239" h="993775">
                <a:moveTo>
                  <a:pt x="2046732" y="498348"/>
                </a:moveTo>
                <a:lnTo>
                  <a:pt x="2026920" y="498348"/>
                </a:lnTo>
                <a:lnTo>
                  <a:pt x="2026920" y="518160"/>
                </a:lnTo>
                <a:lnTo>
                  <a:pt x="2026920" y="975360"/>
                </a:lnTo>
                <a:lnTo>
                  <a:pt x="1537716" y="975360"/>
                </a:lnTo>
                <a:lnTo>
                  <a:pt x="1537716" y="518160"/>
                </a:lnTo>
                <a:lnTo>
                  <a:pt x="2026920" y="518160"/>
                </a:lnTo>
                <a:lnTo>
                  <a:pt x="2026920" y="498348"/>
                </a:lnTo>
                <a:lnTo>
                  <a:pt x="1519428" y="498348"/>
                </a:lnTo>
                <a:lnTo>
                  <a:pt x="1519428" y="993648"/>
                </a:lnTo>
                <a:lnTo>
                  <a:pt x="1528572" y="993648"/>
                </a:lnTo>
                <a:lnTo>
                  <a:pt x="1537716" y="993648"/>
                </a:lnTo>
                <a:lnTo>
                  <a:pt x="2026920" y="993648"/>
                </a:lnTo>
                <a:lnTo>
                  <a:pt x="2036064" y="993648"/>
                </a:lnTo>
                <a:lnTo>
                  <a:pt x="2046732" y="993648"/>
                </a:lnTo>
                <a:lnTo>
                  <a:pt x="2046732" y="4983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3787024" y="490346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3073781" y="4334268"/>
            <a:ext cx="828040" cy="967740"/>
          </a:xfrm>
          <a:custGeom>
            <a:avLst/>
            <a:gdLst/>
            <a:ahLst/>
            <a:cxnLst/>
            <a:rect l="l" t="t" r="r" b="b"/>
            <a:pathLst>
              <a:path w="828039" h="967739">
                <a:moveTo>
                  <a:pt x="527304" y="472440"/>
                </a:moveTo>
                <a:lnTo>
                  <a:pt x="507492" y="472440"/>
                </a:lnTo>
                <a:lnTo>
                  <a:pt x="507492" y="492252"/>
                </a:lnTo>
                <a:lnTo>
                  <a:pt x="507492" y="949452"/>
                </a:lnTo>
                <a:lnTo>
                  <a:pt x="18288" y="949452"/>
                </a:lnTo>
                <a:lnTo>
                  <a:pt x="18288" y="492252"/>
                </a:lnTo>
                <a:lnTo>
                  <a:pt x="507492" y="492252"/>
                </a:lnTo>
                <a:lnTo>
                  <a:pt x="507492" y="472440"/>
                </a:lnTo>
                <a:lnTo>
                  <a:pt x="0" y="472440"/>
                </a:lnTo>
                <a:lnTo>
                  <a:pt x="0" y="967740"/>
                </a:lnTo>
                <a:lnTo>
                  <a:pt x="9144" y="967740"/>
                </a:lnTo>
                <a:lnTo>
                  <a:pt x="18288" y="967740"/>
                </a:lnTo>
                <a:lnTo>
                  <a:pt x="507492" y="967740"/>
                </a:lnTo>
                <a:lnTo>
                  <a:pt x="516636" y="967740"/>
                </a:lnTo>
                <a:lnTo>
                  <a:pt x="527304" y="967740"/>
                </a:lnTo>
                <a:lnTo>
                  <a:pt x="527304" y="472440"/>
                </a:lnTo>
                <a:close/>
              </a:path>
              <a:path w="828039" h="967739">
                <a:moveTo>
                  <a:pt x="827532" y="486156"/>
                </a:moveTo>
                <a:lnTo>
                  <a:pt x="819912" y="400812"/>
                </a:lnTo>
                <a:lnTo>
                  <a:pt x="794943" y="415899"/>
                </a:lnTo>
                <a:lnTo>
                  <a:pt x="537972" y="0"/>
                </a:lnTo>
                <a:lnTo>
                  <a:pt x="521208" y="9144"/>
                </a:lnTo>
                <a:lnTo>
                  <a:pt x="777963" y="426173"/>
                </a:lnTo>
                <a:lnTo>
                  <a:pt x="754380" y="440436"/>
                </a:lnTo>
                <a:lnTo>
                  <a:pt x="801624" y="469963"/>
                </a:lnTo>
                <a:lnTo>
                  <a:pt x="827532" y="4861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 txBox="1"/>
          <p:nvPr/>
        </p:nvSpPr>
        <p:spPr>
          <a:xfrm>
            <a:off x="3220096" y="4903468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3588893" y="4917960"/>
            <a:ext cx="58419" cy="401320"/>
          </a:xfrm>
          <a:custGeom>
            <a:avLst/>
            <a:gdLst/>
            <a:ahLst/>
            <a:cxnLst/>
            <a:rect l="l" t="t" r="r" b="b"/>
            <a:pathLst>
              <a:path w="58420" h="401320">
                <a:moveTo>
                  <a:pt x="57912" y="342900"/>
                </a:moveTo>
                <a:lnTo>
                  <a:pt x="0" y="342900"/>
                </a:lnTo>
                <a:lnTo>
                  <a:pt x="0" y="387083"/>
                </a:lnTo>
                <a:lnTo>
                  <a:pt x="0" y="400812"/>
                </a:lnTo>
                <a:lnTo>
                  <a:pt x="57912" y="400812"/>
                </a:lnTo>
                <a:lnTo>
                  <a:pt x="57912" y="387083"/>
                </a:lnTo>
                <a:lnTo>
                  <a:pt x="57912" y="342900"/>
                </a:lnTo>
                <a:close/>
              </a:path>
              <a:path w="58420" h="401320">
                <a:moveTo>
                  <a:pt x="57912" y="228600"/>
                </a:moveTo>
                <a:lnTo>
                  <a:pt x="3048" y="228600"/>
                </a:lnTo>
                <a:lnTo>
                  <a:pt x="3048" y="286512"/>
                </a:lnTo>
                <a:lnTo>
                  <a:pt x="57912" y="286512"/>
                </a:lnTo>
                <a:lnTo>
                  <a:pt x="57912" y="228600"/>
                </a:lnTo>
                <a:close/>
              </a:path>
              <a:path w="58420" h="401320">
                <a:moveTo>
                  <a:pt x="57912" y="114300"/>
                </a:moveTo>
                <a:lnTo>
                  <a:pt x="3048" y="114300"/>
                </a:lnTo>
                <a:lnTo>
                  <a:pt x="3048" y="172212"/>
                </a:lnTo>
                <a:lnTo>
                  <a:pt x="57912" y="172212"/>
                </a:lnTo>
                <a:lnTo>
                  <a:pt x="57912" y="114300"/>
                </a:lnTo>
                <a:close/>
              </a:path>
              <a:path w="58420" h="401320">
                <a:moveTo>
                  <a:pt x="57912" y="0"/>
                </a:moveTo>
                <a:lnTo>
                  <a:pt x="3048" y="0"/>
                </a:lnTo>
                <a:lnTo>
                  <a:pt x="3048" y="57912"/>
                </a:lnTo>
                <a:lnTo>
                  <a:pt x="57912" y="57912"/>
                </a:lnTo>
                <a:lnTo>
                  <a:pt x="57912" y="0"/>
                </a:lnTo>
                <a:close/>
              </a:path>
            </a:pathLst>
          </a:custGeom>
          <a:solidFill>
            <a:srgbClr val="CC3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319145" y="4296168"/>
            <a:ext cx="1983105" cy="1005840"/>
          </a:xfrm>
          <a:custGeom>
            <a:avLst/>
            <a:gdLst/>
            <a:ahLst/>
            <a:cxnLst/>
            <a:rect l="l" t="t" r="r" b="b"/>
            <a:pathLst>
              <a:path w="1983104" h="1005839">
                <a:moveTo>
                  <a:pt x="280416" y="9144"/>
                </a:moveTo>
                <a:lnTo>
                  <a:pt x="263652" y="0"/>
                </a:lnTo>
                <a:lnTo>
                  <a:pt x="27216" y="452043"/>
                </a:lnTo>
                <a:lnTo>
                  <a:pt x="1524" y="438912"/>
                </a:lnTo>
                <a:lnTo>
                  <a:pt x="0" y="524256"/>
                </a:lnTo>
                <a:lnTo>
                  <a:pt x="21336" y="508939"/>
                </a:lnTo>
                <a:lnTo>
                  <a:pt x="70104" y="473964"/>
                </a:lnTo>
                <a:lnTo>
                  <a:pt x="44221" y="460730"/>
                </a:lnTo>
                <a:lnTo>
                  <a:pt x="280416" y="9144"/>
                </a:lnTo>
                <a:close/>
              </a:path>
              <a:path w="1983104" h="1005839">
                <a:moveTo>
                  <a:pt x="1982724" y="510540"/>
                </a:moveTo>
                <a:lnTo>
                  <a:pt x="1964436" y="510540"/>
                </a:lnTo>
                <a:lnTo>
                  <a:pt x="1964436" y="530352"/>
                </a:lnTo>
                <a:lnTo>
                  <a:pt x="1964436" y="987552"/>
                </a:lnTo>
                <a:lnTo>
                  <a:pt x="1475232" y="987552"/>
                </a:lnTo>
                <a:lnTo>
                  <a:pt x="1475232" y="530352"/>
                </a:lnTo>
                <a:lnTo>
                  <a:pt x="1964436" y="530352"/>
                </a:lnTo>
                <a:lnTo>
                  <a:pt x="1964436" y="510540"/>
                </a:lnTo>
                <a:lnTo>
                  <a:pt x="1455420" y="510540"/>
                </a:lnTo>
                <a:lnTo>
                  <a:pt x="1455420" y="1005840"/>
                </a:lnTo>
                <a:lnTo>
                  <a:pt x="1466088" y="1005840"/>
                </a:lnTo>
                <a:lnTo>
                  <a:pt x="1475232" y="1005840"/>
                </a:lnTo>
                <a:lnTo>
                  <a:pt x="1964436" y="1005840"/>
                </a:lnTo>
                <a:lnTo>
                  <a:pt x="1973580" y="1005840"/>
                </a:lnTo>
                <a:lnTo>
                  <a:pt x="1982724" y="1005840"/>
                </a:lnTo>
                <a:lnTo>
                  <a:pt x="1982724" y="510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 txBox="1"/>
          <p:nvPr/>
        </p:nvSpPr>
        <p:spPr>
          <a:xfrm>
            <a:off x="4978791" y="490346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4209161" y="4334268"/>
            <a:ext cx="841375" cy="967740"/>
          </a:xfrm>
          <a:custGeom>
            <a:avLst/>
            <a:gdLst/>
            <a:ahLst/>
            <a:cxnLst/>
            <a:rect l="l" t="t" r="r" b="b"/>
            <a:pathLst>
              <a:path w="841375" h="967739">
                <a:moveTo>
                  <a:pt x="525780" y="472440"/>
                </a:moveTo>
                <a:lnTo>
                  <a:pt x="507492" y="472440"/>
                </a:lnTo>
                <a:lnTo>
                  <a:pt x="507492" y="492252"/>
                </a:lnTo>
                <a:lnTo>
                  <a:pt x="507492" y="949452"/>
                </a:lnTo>
                <a:lnTo>
                  <a:pt x="18288" y="949452"/>
                </a:lnTo>
                <a:lnTo>
                  <a:pt x="18288" y="492252"/>
                </a:lnTo>
                <a:lnTo>
                  <a:pt x="507492" y="492252"/>
                </a:lnTo>
                <a:lnTo>
                  <a:pt x="507492" y="472440"/>
                </a:lnTo>
                <a:lnTo>
                  <a:pt x="0" y="472440"/>
                </a:lnTo>
                <a:lnTo>
                  <a:pt x="0" y="967740"/>
                </a:lnTo>
                <a:lnTo>
                  <a:pt x="9144" y="967740"/>
                </a:lnTo>
                <a:lnTo>
                  <a:pt x="18288" y="967740"/>
                </a:lnTo>
                <a:lnTo>
                  <a:pt x="507492" y="967740"/>
                </a:lnTo>
                <a:lnTo>
                  <a:pt x="516636" y="967740"/>
                </a:lnTo>
                <a:lnTo>
                  <a:pt x="525780" y="967740"/>
                </a:lnTo>
                <a:lnTo>
                  <a:pt x="525780" y="472440"/>
                </a:lnTo>
                <a:close/>
              </a:path>
              <a:path w="841375" h="967739">
                <a:moveTo>
                  <a:pt x="841248" y="486156"/>
                </a:moveTo>
                <a:lnTo>
                  <a:pt x="833628" y="400812"/>
                </a:lnTo>
                <a:lnTo>
                  <a:pt x="808659" y="415899"/>
                </a:lnTo>
                <a:lnTo>
                  <a:pt x="551688" y="0"/>
                </a:lnTo>
                <a:lnTo>
                  <a:pt x="536448" y="9144"/>
                </a:lnTo>
                <a:lnTo>
                  <a:pt x="791705" y="426161"/>
                </a:lnTo>
                <a:lnTo>
                  <a:pt x="768096" y="440436"/>
                </a:lnTo>
                <a:lnTo>
                  <a:pt x="815340" y="469963"/>
                </a:lnTo>
                <a:lnTo>
                  <a:pt x="841248" y="4861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4411864" y="4903468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6" name="object 176"/>
          <p:cNvGrpSpPr/>
          <p:nvPr/>
        </p:nvGrpSpPr>
        <p:grpSpPr>
          <a:xfrm>
            <a:off x="774073" y="4832604"/>
            <a:ext cx="4014470" cy="1245235"/>
            <a:chOff x="774073" y="4832604"/>
            <a:chExt cx="4014470" cy="1245235"/>
          </a:xfrm>
        </p:grpSpPr>
        <p:sp>
          <p:nvSpPr>
            <p:cNvPr id="177" name="object 177"/>
            <p:cNvSpPr/>
            <p:nvPr/>
          </p:nvSpPr>
          <p:spPr>
            <a:xfrm>
              <a:off x="774073" y="5582412"/>
              <a:ext cx="518159" cy="495300"/>
            </a:xfrm>
            <a:custGeom>
              <a:avLst/>
              <a:gdLst/>
              <a:ahLst/>
              <a:cxnLst/>
              <a:rect l="l" t="t" r="r" b="b"/>
              <a:pathLst>
                <a:path w="518159" h="495300">
                  <a:moveTo>
                    <a:pt x="518160" y="495300"/>
                  </a:moveTo>
                  <a:lnTo>
                    <a:pt x="51816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0" y="18288"/>
                  </a:lnTo>
                  <a:lnTo>
                    <a:pt x="10668" y="9144"/>
                  </a:lnTo>
                  <a:lnTo>
                    <a:pt x="10668" y="18288"/>
                  </a:lnTo>
                  <a:lnTo>
                    <a:pt x="499872" y="18288"/>
                  </a:lnTo>
                  <a:lnTo>
                    <a:pt x="499872" y="9144"/>
                  </a:lnTo>
                  <a:lnTo>
                    <a:pt x="509016" y="18288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  <a:path w="518159" h="495300">
                  <a:moveTo>
                    <a:pt x="10668" y="18288"/>
                  </a:moveTo>
                  <a:lnTo>
                    <a:pt x="10668" y="9144"/>
                  </a:lnTo>
                  <a:lnTo>
                    <a:pt x="0" y="18288"/>
                  </a:lnTo>
                  <a:lnTo>
                    <a:pt x="10668" y="18288"/>
                  </a:lnTo>
                  <a:close/>
                </a:path>
                <a:path w="518159" h="495300">
                  <a:moveTo>
                    <a:pt x="10668" y="475488"/>
                  </a:moveTo>
                  <a:lnTo>
                    <a:pt x="10668" y="18288"/>
                  </a:lnTo>
                  <a:lnTo>
                    <a:pt x="0" y="18288"/>
                  </a:lnTo>
                  <a:lnTo>
                    <a:pt x="0" y="475488"/>
                  </a:lnTo>
                  <a:lnTo>
                    <a:pt x="10668" y="475488"/>
                  </a:lnTo>
                  <a:close/>
                </a:path>
                <a:path w="518159" h="495300">
                  <a:moveTo>
                    <a:pt x="509016" y="475488"/>
                  </a:moveTo>
                  <a:lnTo>
                    <a:pt x="0" y="475488"/>
                  </a:lnTo>
                  <a:lnTo>
                    <a:pt x="10668" y="486156"/>
                  </a:lnTo>
                  <a:lnTo>
                    <a:pt x="10668" y="495300"/>
                  </a:lnTo>
                  <a:lnTo>
                    <a:pt x="499872" y="495300"/>
                  </a:lnTo>
                  <a:lnTo>
                    <a:pt x="499872" y="486156"/>
                  </a:lnTo>
                  <a:lnTo>
                    <a:pt x="509016" y="475488"/>
                  </a:lnTo>
                  <a:close/>
                </a:path>
                <a:path w="518159" h="495300">
                  <a:moveTo>
                    <a:pt x="10668" y="495300"/>
                  </a:moveTo>
                  <a:lnTo>
                    <a:pt x="10668" y="486156"/>
                  </a:lnTo>
                  <a:lnTo>
                    <a:pt x="0" y="475488"/>
                  </a:lnTo>
                  <a:lnTo>
                    <a:pt x="0" y="495300"/>
                  </a:lnTo>
                  <a:lnTo>
                    <a:pt x="10668" y="495300"/>
                  </a:lnTo>
                  <a:close/>
                </a:path>
                <a:path w="518159" h="495300">
                  <a:moveTo>
                    <a:pt x="509016" y="18288"/>
                  </a:moveTo>
                  <a:lnTo>
                    <a:pt x="499872" y="9144"/>
                  </a:lnTo>
                  <a:lnTo>
                    <a:pt x="499872" y="18288"/>
                  </a:lnTo>
                  <a:lnTo>
                    <a:pt x="509016" y="18288"/>
                  </a:lnTo>
                  <a:close/>
                </a:path>
                <a:path w="518159" h="495300">
                  <a:moveTo>
                    <a:pt x="509016" y="475488"/>
                  </a:moveTo>
                  <a:lnTo>
                    <a:pt x="509016" y="18288"/>
                  </a:lnTo>
                  <a:lnTo>
                    <a:pt x="499872" y="18288"/>
                  </a:lnTo>
                  <a:lnTo>
                    <a:pt x="499872" y="475488"/>
                  </a:lnTo>
                  <a:lnTo>
                    <a:pt x="509016" y="475488"/>
                  </a:lnTo>
                  <a:close/>
                </a:path>
                <a:path w="518159" h="495300">
                  <a:moveTo>
                    <a:pt x="509016" y="495300"/>
                  </a:moveTo>
                  <a:lnTo>
                    <a:pt x="509016" y="475488"/>
                  </a:lnTo>
                  <a:lnTo>
                    <a:pt x="499872" y="486156"/>
                  </a:lnTo>
                  <a:lnTo>
                    <a:pt x="499872" y="495300"/>
                  </a:lnTo>
                  <a:lnTo>
                    <a:pt x="50901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30369" y="4832616"/>
              <a:ext cx="58419" cy="515620"/>
            </a:xfrm>
            <a:custGeom>
              <a:avLst/>
              <a:gdLst/>
              <a:ahLst/>
              <a:cxnLst/>
              <a:rect l="l" t="t" r="r" b="b"/>
              <a:pathLst>
                <a:path w="58420" h="515620">
                  <a:moveTo>
                    <a:pt x="53340" y="342900"/>
                  </a:moveTo>
                  <a:lnTo>
                    <a:pt x="3048" y="342900"/>
                  </a:lnTo>
                  <a:lnTo>
                    <a:pt x="3048" y="400812"/>
                  </a:lnTo>
                  <a:lnTo>
                    <a:pt x="53340" y="400812"/>
                  </a:lnTo>
                  <a:lnTo>
                    <a:pt x="53340" y="342900"/>
                  </a:lnTo>
                  <a:close/>
                </a:path>
                <a:path w="58420" h="515620">
                  <a:moveTo>
                    <a:pt x="53340" y="228600"/>
                  </a:moveTo>
                  <a:lnTo>
                    <a:pt x="3048" y="228600"/>
                  </a:lnTo>
                  <a:lnTo>
                    <a:pt x="3048" y="286512"/>
                  </a:lnTo>
                  <a:lnTo>
                    <a:pt x="53340" y="286512"/>
                  </a:lnTo>
                  <a:lnTo>
                    <a:pt x="53340" y="228600"/>
                  </a:lnTo>
                  <a:close/>
                </a:path>
                <a:path w="58420" h="515620">
                  <a:moveTo>
                    <a:pt x="53340" y="114300"/>
                  </a:moveTo>
                  <a:lnTo>
                    <a:pt x="3048" y="114300"/>
                  </a:lnTo>
                  <a:lnTo>
                    <a:pt x="3048" y="172212"/>
                  </a:lnTo>
                  <a:lnTo>
                    <a:pt x="53340" y="172212"/>
                  </a:lnTo>
                  <a:lnTo>
                    <a:pt x="53340" y="114300"/>
                  </a:lnTo>
                  <a:close/>
                </a:path>
                <a:path w="58420" h="515620">
                  <a:moveTo>
                    <a:pt x="53340" y="0"/>
                  </a:moveTo>
                  <a:lnTo>
                    <a:pt x="3048" y="0"/>
                  </a:lnTo>
                  <a:lnTo>
                    <a:pt x="3048" y="57912"/>
                  </a:lnTo>
                  <a:lnTo>
                    <a:pt x="53340" y="57912"/>
                  </a:lnTo>
                  <a:lnTo>
                    <a:pt x="53340" y="0"/>
                  </a:lnTo>
                  <a:close/>
                </a:path>
                <a:path w="58420" h="515620">
                  <a:moveTo>
                    <a:pt x="57912" y="460235"/>
                  </a:moveTo>
                  <a:lnTo>
                    <a:pt x="53340" y="460235"/>
                  </a:lnTo>
                  <a:lnTo>
                    <a:pt x="53340" y="457200"/>
                  </a:lnTo>
                  <a:lnTo>
                    <a:pt x="0" y="457200"/>
                  </a:lnTo>
                  <a:lnTo>
                    <a:pt x="0" y="460235"/>
                  </a:lnTo>
                  <a:lnTo>
                    <a:pt x="0" y="515112"/>
                  </a:lnTo>
                  <a:lnTo>
                    <a:pt x="57912" y="515112"/>
                  </a:lnTo>
                  <a:lnTo>
                    <a:pt x="57912" y="460235"/>
                  </a:lnTo>
                  <a:close/>
                </a:path>
              </a:pathLst>
            </a:custGeom>
            <a:solidFill>
              <a:srgbClr val="CC3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 txBox="1"/>
          <p:nvPr/>
        </p:nvSpPr>
        <p:spPr>
          <a:xfrm>
            <a:off x="911232" y="5679183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984377" y="5305056"/>
            <a:ext cx="878205" cy="772795"/>
          </a:xfrm>
          <a:custGeom>
            <a:avLst/>
            <a:gdLst/>
            <a:ahLst/>
            <a:cxnLst/>
            <a:rect l="l" t="t" r="r" b="b"/>
            <a:pathLst>
              <a:path w="878205" h="772795">
                <a:moveTo>
                  <a:pt x="76200" y="207264"/>
                </a:moveTo>
                <a:lnTo>
                  <a:pt x="47244" y="207264"/>
                </a:lnTo>
                <a:lnTo>
                  <a:pt x="47244" y="0"/>
                </a:lnTo>
                <a:lnTo>
                  <a:pt x="28956" y="0"/>
                </a:lnTo>
                <a:lnTo>
                  <a:pt x="28956" y="207264"/>
                </a:lnTo>
                <a:lnTo>
                  <a:pt x="0" y="207264"/>
                </a:lnTo>
                <a:lnTo>
                  <a:pt x="28956" y="265176"/>
                </a:lnTo>
                <a:lnTo>
                  <a:pt x="38100" y="283464"/>
                </a:lnTo>
                <a:lnTo>
                  <a:pt x="47244" y="265176"/>
                </a:lnTo>
                <a:lnTo>
                  <a:pt x="76200" y="207264"/>
                </a:lnTo>
                <a:close/>
              </a:path>
              <a:path w="878205" h="772795">
                <a:moveTo>
                  <a:pt x="877824" y="277368"/>
                </a:moveTo>
                <a:lnTo>
                  <a:pt x="859536" y="277368"/>
                </a:lnTo>
                <a:lnTo>
                  <a:pt x="859536" y="295656"/>
                </a:lnTo>
                <a:lnTo>
                  <a:pt x="859536" y="752856"/>
                </a:lnTo>
                <a:lnTo>
                  <a:pt x="370332" y="752856"/>
                </a:lnTo>
                <a:lnTo>
                  <a:pt x="370332" y="295656"/>
                </a:lnTo>
                <a:lnTo>
                  <a:pt x="859536" y="295656"/>
                </a:lnTo>
                <a:lnTo>
                  <a:pt x="859536" y="277368"/>
                </a:lnTo>
                <a:lnTo>
                  <a:pt x="350520" y="277368"/>
                </a:lnTo>
                <a:lnTo>
                  <a:pt x="350520" y="772668"/>
                </a:lnTo>
                <a:lnTo>
                  <a:pt x="359664" y="772668"/>
                </a:lnTo>
                <a:lnTo>
                  <a:pt x="370332" y="772668"/>
                </a:lnTo>
                <a:lnTo>
                  <a:pt x="859536" y="772668"/>
                </a:lnTo>
                <a:lnTo>
                  <a:pt x="868680" y="772668"/>
                </a:lnTo>
                <a:lnTo>
                  <a:pt x="877824" y="772668"/>
                </a:lnTo>
                <a:lnTo>
                  <a:pt x="877824" y="277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 txBox="1"/>
          <p:nvPr/>
        </p:nvSpPr>
        <p:spPr>
          <a:xfrm>
            <a:off x="1481213" y="5679183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1583309" y="5309628"/>
            <a:ext cx="850900" cy="768350"/>
          </a:xfrm>
          <a:custGeom>
            <a:avLst/>
            <a:gdLst/>
            <a:ahLst/>
            <a:cxnLst/>
            <a:rect l="l" t="t" r="r" b="b"/>
            <a:pathLst>
              <a:path w="850900" h="768350">
                <a:moveTo>
                  <a:pt x="76200" y="207264"/>
                </a:moveTo>
                <a:lnTo>
                  <a:pt x="47244" y="207264"/>
                </a:lnTo>
                <a:lnTo>
                  <a:pt x="47244" y="0"/>
                </a:lnTo>
                <a:lnTo>
                  <a:pt x="27432" y="0"/>
                </a:lnTo>
                <a:lnTo>
                  <a:pt x="27432" y="207264"/>
                </a:lnTo>
                <a:lnTo>
                  <a:pt x="0" y="207264"/>
                </a:lnTo>
                <a:lnTo>
                  <a:pt x="27432" y="262128"/>
                </a:lnTo>
                <a:lnTo>
                  <a:pt x="38100" y="283464"/>
                </a:lnTo>
                <a:lnTo>
                  <a:pt x="47244" y="265176"/>
                </a:lnTo>
                <a:lnTo>
                  <a:pt x="76200" y="207264"/>
                </a:lnTo>
                <a:close/>
              </a:path>
              <a:path w="850900" h="768350">
                <a:moveTo>
                  <a:pt x="850392" y="272796"/>
                </a:moveTo>
                <a:lnTo>
                  <a:pt x="832104" y="272796"/>
                </a:lnTo>
                <a:lnTo>
                  <a:pt x="832104" y="291084"/>
                </a:lnTo>
                <a:lnTo>
                  <a:pt x="832104" y="748284"/>
                </a:lnTo>
                <a:lnTo>
                  <a:pt x="342900" y="748284"/>
                </a:lnTo>
                <a:lnTo>
                  <a:pt x="342900" y="291084"/>
                </a:lnTo>
                <a:lnTo>
                  <a:pt x="832104" y="291084"/>
                </a:lnTo>
                <a:lnTo>
                  <a:pt x="832104" y="272796"/>
                </a:lnTo>
                <a:lnTo>
                  <a:pt x="323088" y="272796"/>
                </a:lnTo>
                <a:lnTo>
                  <a:pt x="323088" y="768096"/>
                </a:lnTo>
                <a:lnTo>
                  <a:pt x="332232" y="768096"/>
                </a:lnTo>
                <a:lnTo>
                  <a:pt x="342900" y="768096"/>
                </a:lnTo>
                <a:lnTo>
                  <a:pt x="832104" y="768096"/>
                </a:lnTo>
                <a:lnTo>
                  <a:pt x="841248" y="768096"/>
                </a:lnTo>
                <a:lnTo>
                  <a:pt x="850392" y="768096"/>
                </a:lnTo>
                <a:lnTo>
                  <a:pt x="850392" y="2727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 txBox="1"/>
          <p:nvPr/>
        </p:nvSpPr>
        <p:spPr>
          <a:xfrm>
            <a:off x="2052712" y="5679183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2130425" y="5312676"/>
            <a:ext cx="875030" cy="765175"/>
          </a:xfrm>
          <a:custGeom>
            <a:avLst/>
            <a:gdLst/>
            <a:ahLst/>
            <a:cxnLst/>
            <a:rect l="l" t="t" r="r" b="b"/>
            <a:pathLst>
              <a:path w="875030" h="765175">
                <a:moveTo>
                  <a:pt x="76200" y="207264"/>
                </a:moveTo>
                <a:lnTo>
                  <a:pt x="47244" y="207264"/>
                </a:lnTo>
                <a:lnTo>
                  <a:pt x="47244" y="0"/>
                </a:lnTo>
                <a:lnTo>
                  <a:pt x="28956" y="0"/>
                </a:lnTo>
                <a:lnTo>
                  <a:pt x="28956" y="207264"/>
                </a:lnTo>
                <a:lnTo>
                  <a:pt x="0" y="207264"/>
                </a:lnTo>
                <a:lnTo>
                  <a:pt x="28956" y="265176"/>
                </a:lnTo>
                <a:lnTo>
                  <a:pt x="38100" y="283464"/>
                </a:lnTo>
                <a:lnTo>
                  <a:pt x="47244" y="265176"/>
                </a:lnTo>
                <a:lnTo>
                  <a:pt x="76200" y="207264"/>
                </a:lnTo>
                <a:close/>
              </a:path>
              <a:path w="875030" h="765175">
                <a:moveTo>
                  <a:pt x="874776" y="269748"/>
                </a:moveTo>
                <a:lnTo>
                  <a:pt x="856488" y="269748"/>
                </a:lnTo>
                <a:lnTo>
                  <a:pt x="856488" y="288036"/>
                </a:lnTo>
                <a:lnTo>
                  <a:pt x="856488" y="745236"/>
                </a:lnTo>
                <a:lnTo>
                  <a:pt x="367284" y="745236"/>
                </a:lnTo>
                <a:lnTo>
                  <a:pt x="367284" y="288036"/>
                </a:lnTo>
                <a:lnTo>
                  <a:pt x="856488" y="288036"/>
                </a:lnTo>
                <a:lnTo>
                  <a:pt x="856488" y="269748"/>
                </a:lnTo>
                <a:lnTo>
                  <a:pt x="347472" y="269748"/>
                </a:lnTo>
                <a:lnTo>
                  <a:pt x="347472" y="765048"/>
                </a:lnTo>
                <a:lnTo>
                  <a:pt x="356616" y="765048"/>
                </a:lnTo>
                <a:lnTo>
                  <a:pt x="367284" y="765048"/>
                </a:lnTo>
                <a:lnTo>
                  <a:pt x="856488" y="765048"/>
                </a:lnTo>
                <a:lnTo>
                  <a:pt x="865632" y="765048"/>
                </a:lnTo>
                <a:lnTo>
                  <a:pt x="874776" y="765048"/>
                </a:lnTo>
                <a:lnTo>
                  <a:pt x="874776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 txBox="1"/>
          <p:nvPr/>
        </p:nvSpPr>
        <p:spPr>
          <a:xfrm>
            <a:off x="2680600" y="5679183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2691257" y="5291340"/>
            <a:ext cx="885825" cy="786765"/>
          </a:xfrm>
          <a:custGeom>
            <a:avLst/>
            <a:gdLst/>
            <a:ahLst/>
            <a:cxnLst/>
            <a:rect l="l" t="t" r="r" b="b"/>
            <a:pathLst>
              <a:path w="885825" h="786764">
                <a:moveTo>
                  <a:pt x="76200" y="208788"/>
                </a:moveTo>
                <a:lnTo>
                  <a:pt x="47244" y="208788"/>
                </a:lnTo>
                <a:lnTo>
                  <a:pt x="47244" y="0"/>
                </a:lnTo>
                <a:lnTo>
                  <a:pt x="28956" y="0"/>
                </a:lnTo>
                <a:lnTo>
                  <a:pt x="28956" y="208788"/>
                </a:lnTo>
                <a:lnTo>
                  <a:pt x="0" y="208788"/>
                </a:lnTo>
                <a:lnTo>
                  <a:pt x="28956" y="266700"/>
                </a:lnTo>
                <a:lnTo>
                  <a:pt x="38100" y="284988"/>
                </a:lnTo>
                <a:lnTo>
                  <a:pt x="47244" y="266700"/>
                </a:lnTo>
                <a:lnTo>
                  <a:pt x="76200" y="208788"/>
                </a:lnTo>
                <a:close/>
              </a:path>
              <a:path w="885825" h="786764">
                <a:moveTo>
                  <a:pt x="885444" y="291084"/>
                </a:moveTo>
                <a:lnTo>
                  <a:pt x="867156" y="291084"/>
                </a:lnTo>
                <a:lnTo>
                  <a:pt x="867156" y="309372"/>
                </a:lnTo>
                <a:lnTo>
                  <a:pt x="867156" y="766572"/>
                </a:lnTo>
                <a:lnTo>
                  <a:pt x="377952" y="766572"/>
                </a:lnTo>
                <a:lnTo>
                  <a:pt x="377952" y="309372"/>
                </a:lnTo>
                <a:lnTo>
                  <a:pt x="867156" y="309372"/>
                </a:lnTo>
                <a:lnTo>
                  <a:pt x="867156" y="291084"/>
                </a:lnTo>
                <a:lnTo>
                  <a:pt x="358140" y="291084"/>
                </a:lnTo>
                <a:lnTo>
                  <a:pt x="358140" y="786384"/>
                </a:lnTo>
                <a:lnTo>
                  <a:pt x="367284" y="786384"/>
                </a:lnTo>
                <a:lnTo>
                  <a:pt x="377952" y="786384"/>
                </a:lnTo>
                <a:lnTo>
                  <a:pt x="867156" y="786384"/>
                </a:lnTo>
                <a:lnTo>
                  <a:pt x="876300" y="786384"/>
                </a:lnTo>
                <a:lnTo>
                  <a:pt x="885444" y="786384"/>
                </a:lnTo>
                <a:lnTo>
                  <a:pt x="885444" y="29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 txBox="1"/>
          <p:nvPr/>
        </p:nvSpPr>
        <p:spPr>
          <a:xfrm>
            <a:off x="3195712" y="5679183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3300857" y="5320296"/>
            <a:ext cx="847725" cy="757555"/>
          </a:xfrm>
          <a:custGeom>
            <a:avLst/>
            <a:gdLst/>
            <a:ahLst/>
            <a:cxnLst/>
            <a:rect l="l" t="t" r="r" b="b"/>
            <a:pathLst>
              <a:path w="847725" h="757554">
                <a:moveTo>
                  <a:pt x="76200" y="207264"/>
                </a:moveTo>
                <a:lnTo>
                  <a:pt x="47244" y="207264"/>
                </a:lnTo>
                <a:lnTo>
                  <a:pt x="47244" y="0"/>
                </a:lnTo>
                <a:lnTo>
                  <a:pt x="28956" y="0"/>
                </a:lnTo>
                <a:lnTo>
                  <a:pt x="28956" y="207264"/>
                </a:lnTo>
                <a:lnTo>
                  <a:pt x="0" y="207264"/>
                </a:lnTo>
                <a:lnTo>
                  <a:pt x="28956" y="265176"/>
                </a:lnTo>
                <a:lnTo>
                  <a:pt x="38100" y="283464"/>
                </a:lnTo>
                <a:lnTo>
                  <a:pt x="47244" y="265176"/>
                </a:lnTo>
                <a:lnTo>
                  <a:pt x="76200" y="207264"/>
                </a:lnTo>
                <a:close/>
              </a:path>
              <a:path w="847725" h="757554">
                <a:moveTo>
                  <a:pt x="847344" y="262128"/>
                </a:moveTo>
                <a:lnTo>
                  <a:pt x="829056" y="262128"/>
                </a:lnTo>
                <a:lnTo>
                  <a:pt x="829056" y="280416"/>
                </a:lnTo>
                <a:lnTo>
                  <a:pt x="829056" y="737616"/>
                </a:lnTo>
                <a:lnTo>
                  <a:pt x="339852" y="737616"/>
                </a:lnTo>
                <a:lnTo>
                  <a:pt x="339852" y="280416"/>
                </a:lnTo>
                <a:lnTo>
                  <a:pt x="829056" y="280416"/>
                </a:lnTo>
                <a:lnTo>
                  <a:pt x="829056" y="262128"/>
                </a:lnTo>
                <a:lnTo>
                  <a:pt x="320040" y="262128"/>
                </a:lnTo>
                <a:lnTo>
                  <a:pt x="320040" y="757428"/>
                </a:lnTo>
                <a:lnTo>
                  <a:pt x="329184" y="757428"/>
                </a:lnTo>
                <a:lnTo>
                  <a:pt x="339852" y="757428"/>
                </a:lnTo>
                <a:lnTo>
                  <a:pt x="829056" y="757428"/>
                </a:lnTo>
                <a:lnTo>
                  <a:pt x="838200" y="757428"/>
                </a:lnTo>
                <a:lnTo>
                  <a:pt x="847344" y="757428"/>
                </a:lnTo>
                <a:lnTo>
                  <a:pt x="847344" y="2621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 txBox="1"/>
          <p:nvPr/>
        </p:nvSpPr>
        <p:spPr>
          <a:xfrm>
            <a:off x="3767212" y="5679183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3860165" y="5298960"/>
            <a:ext cx="859790" cy="779145"/>
          </a:xfrm>
          <a:custGeom>
            <a:avLst/>
            <a:gdLst/>
            <a:ahLst/>
            <a:cxnLst/>
            <a:rect l="l" t="t" r="r" b="b"/>
            <a:pathLst>
              <a:path w="859789" h="779145">
                <a:moveTo>
                  <a:pt x="76200" y="208788"/>
                </a:moveTo>
                <a:lnTo>
                  <a:pt x="48768" y="208788"/>
                </a:lnTo>
                <a:lnTo>
                  <a:pt x="48768" y="0"/>
                </a:lnTo>
                <a:lnTo>
                  <a:pt x="28956" y="0"/>
                </a:lnTo>
                <a:lnTo>
                  <a:pt x="28956" y="208788"/>
                </a:lnTo>
                <a:lnTo>
                  <a:pt x="0" y="208788"/>
                </a:lnTo>
                <a:lnTo>
                  <a:pt x="28956" y="266700"/>
                </a:lnTo>
                <a:lnTo>
                  <a:pt x="38100" y="284988"/>
                </a:lnTo>
                <a:lnTo>
                  <a:pt x="48768" y="263652"/>
                </a:lnTo>
                <a:lnTo>
                  <a:pt x="76200" y="208788"/>
                </a:lnTo>
                <a:close/>
              </a:path>
              <a:path w="859789" h="779145">
                <a:moveTo>
                  <a:pt x="859536" y="283464"/>
                </a:moveTo>
                <a:lnTo>
                  <a:pt x="841248" y="283464"/>
                </a:lnTo>
                <a:lnTo>
                  <a:pt x="841248" y="301752"/>
                </a:lnTo>
                <a:lnTo>
                  <a:pt x="841248" y="758952"/>
                </a:lnTo>
                <a:lnTo>
                  <a:pt x="352044" y="758952"/>
                </a:lnTo>
                <a:lnTo>
                  <a:pt x="352044" y="301752"/>
                </a:lnTo>
                <a:lnTo>
                  <a:pt x="841248" y="301752"/>
                </a:lnTo>
                <a:lnTo>
                  <a:pt x="841248" y="283464"/>
                </a:lnTo>
                <a:lnTo>
                  <a:pt x="332232" y="283464"/>
                </a:lnTo>
                <a:lnTo>
                  <a:pt x="332232" y="778764"/>
                </a:lnTo>
                <a:lnTo>
                  <a:pt x="341376" y="778764"/>
                </a:lnTo>
                <a:lnTo>
                  <a:pt x="352044" y="778764"/>
                </a:lnTo>
                <a:lnTo>
                  <a:pt x="841248" y="778764"/>
                </a:lnTo>
                <a:lnTo>
                  <a:pt x="850392" y="778764"/>
                </a:lnTo>
                <a:lnTo>
                  <a:pt x="859536" y="778764"/>
                </a:lnTo>
                <a:lnTo>
                  <a:pt x="859536" y="283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 txBox="1"/>
          <p:nvPr/>
        </p:nvSpPr>
        <p:spPr>
          <a:xfrm>
            <a:off x="4395099" y="5679183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4420997" y="5291340"/>
            <a:ext cx="870585" cy="786765"/>
          </a:xfrm>
          <a:custGeom>
            <a:avLst/>
            <a:gdLst/>
            <a:ahLst/>
            <a:cxnLst/>
            <a:rect l="l" t="t" r="r" b="b"/>
            <a:pathLst>
              <a:path w="870585" h="786764">
                <a:moveTo>
                  <a:pt x="76200" y="208788"/>
                </a:moveTo>
                <a:lnTo>
                  <a:pt x="47244" y="208788"/>
                </a:lnTo>
                <a:lnTo>
                  <a:pt x="47244" y="0"/>
                </a:lnTo>
                <a:lnTo>
                  <a:pt x="28956" y="0"/>
                </a:lnTo>
                <a:lnTo>
                  <a:pt x="28956" y="208788"/>
                </a:lnTo>
                <a:lnTo>
                  <a:pt x="0" y="208788"/>
                </a:lnTo>
                <a:lnTo>
                  <a:pt x="28956" y="266700"/>
                </a:lnTo>
                <a:lnTo>
                  <a:pt x="38100" y="284988"/>
                </a:lnTo>
                <a:lnTo>
                  <a:pt x="47244" y="266700"/>
                </a:lnTo>
                <a:lnTo>
                  <a:pt x="76200" y="208788"/>
                </a:lnTo>
                <a:close/>
              </a:path>
              <a:path w="870585" h="786764">
                <a:moveTo>
                  <a:pt x="870204" y="291084"/>
                </a:moveTo>
                <a:lnTo>
                  <a:pt x="851916" y="291084"/>
                </a:lnTo>
                <a:lnTo>
                  <a:pt x="851916" y="309372"/>
                </a:lnTo>
                <a:lnTo>
                  <a:pt x="851916" y="766572"/>
                </a:lnTo>
                <a:lnTo>
                  <a:pt x="362712" y="766572"/>
                </a:lnTo>
                <a:lnTo>
                  <a:pt x="362712" y="309372"/>
                </a:lnTo>
                <a:lnTo>
                  <a:pt x="851916" y="309372"/>
                </a:lnTo>
                <a:lnTo>
                  <a:pt x="851916" y="291084"/>
                </a:lnTo>
                <a:lnTo>
                  <a:pt x="342900" y="291084"/>
                </a:lnTo>
                <a:lnTo>
                  <a:pt x="342900" y="786384"/>
                </a:lnTo>
                <a:lnTo>
                  <a:pt x="352044" y="786384"/>
                </a:lnTo>
                <a:lnTo>
                  <a:pt x="362712" y="786384"/>
                </a:lnTo>
                <a:lnTo>
                  <a:pt x="851916" y="786384"/>
                </a:lnTo>
                <a:lnTo>
                  <a:pt x="861060" y="786384"/>
                </a:lnTo>
                <a:lnTo>
                  <a:pt x="870204" y="786384"/>
                </a:lnTo>
                <a:lnTo>
                  <a:pt x="870204" y="29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 txBox="1"/>
          <p:nvPr/>
        </p:nvSpPr>
        <p:spPr>
          <a:xfrm>
            <a:off x="4966599" y="5679183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5402458" y="4797552"/>
            <a:ext cx="527685" cy="495300"/>
          </a:xfrm>
          <a:custGeom>
            <a:avLst/>
            <a:gdLst/>
            <a:ahLst/>
            <a:cxnLst/>
            <a:rect l="l" t="t" r="r" b="b"/>
            <a:pathLst>
              <a:path w="527685" h="495300">
                <a:moveTo>
                  <a:pt x="527304" y="495300"/>
                </a:moveTo>
                <a:lnTo>
                  <a:pt x="527304" y="0"/>
                </a:lnTo>
                <a:lnTo>
                  <a:pt x="0" y="0"/>
                </a:lnTo>
                <a:lnTo>
                  <a:pt x="0" y="495300"/>
                </a:lnTo>
                <a:lnTo>
                  <a:pt x="9144" y="495300"/>
                </a:lnTo>
                <a:lnTo>
                  <a:pt x="9144" y="19812"/>
                </a:lnTo>
                <a:lnTo>
                  <a:pt x="18288" y="9144"/>
                </a:lnTo>
                <a:lnTo>
                  <a:pt x="18288" y="19812"/>
                </a:lnTo>
                <a:lnTo>
                  <a:pt x="507492" y="19812"/>
                </a:lnTo>
                <a:lnTo>
                  <a:pt x="507492" y="9144"/>
                </a:lnTo>
                <a:lnTo>
                  <a:pt x="518160" y="19812"/>
                </a:lnTo>
                <a:lnTo>
                  <a:pt x="518160" y="495300"/>
                </a:lnTo>
                <a:lnTo>
                  <a:pt x="527304" y="495300"/>
                </a:lnTo>
                <a:close/>
              </a:path>
              <a:path w="527685" h="495300">
                <a:moveTo>
                  <a:pt x="18288" y="19812"/>
                </a:moveTo>
                <a:lnTo>
                  <a:pt x="18288" y="9144"/>
                </a:lnTo>
                <a:lnTo>
                  <a:pt x="9144" y="19812"/>
                </a:lnTo>
                <a:lnTo>
                  <a:pt x="18288" y="19812"/>
                </a:lnTo>
                <a:close/>
              </a:path>
              <a:path w="527685" h="495300">
                <a:moveTo>
                  <a:pt x="18288" y="477012"/>
                </a:moveTo>
                <a:lnTo>
                  <a:pt x="18288" y="19812"/>
                </a:lnTo>
                <a:lnTo>
                  <a:pt x="9144" y="19812"/>
                </a:lnTo>
                <a:lnTo>
                  <a:pt x="9144" y="477012"/>
                </a:lnTo>
                <a:lnTo>
                  <a:pt x="18288" y="477012"/>
                </a:lnTo>
                <a:close/>
              </a:path>
              <a:path w="527685" h="495300">
                <a:moveTo>
                  <a:pt x="518160" y="477012"/>
                </a:moveTo>
                <a:lnTo>
                  <a:pt x="9144" y="477012"/>
                </a:lnTo>
                <a:lnTo>
                  <a:pt x="18288" y="486156"/>
                </a:lnTo>
                <a:lnTo>
                  <a:pt x="18288" y="495300"/>
                </a:lnTo>
                <a:lnTo>
                  <a:pt x="507492" y="495300"/>
                </a:lnTo>
                <a:lnTo>
                  <a:pt x="507492" y="486156"/>
                </a:lnTo>
                <a:lnTo>
                  <a:pt x="518160" y="477012"/>
                </a:lnTo>
                <a:close/>
              </a:path>
              <a:path w="527685" h="495300">
                <a:moveTo>
                  <a:pt x="18288" y="495300"/>
                </a:moveTo>
                <a:lnTo>
                  <a:pt x="18288" y="486156"/>
                </a:lnTo>
                <a:lnTo>
                  <a:pt x="9144" y="477012"/>
                </a:lnTo>
                <a:lnTo>
                  <a:pt x="9144" y="495300"/>
                </a:lnTo>
                <a:lnTo>
                  <a:pt x="18288" y="495300"/>
                </a:lnTo>
                <a:close/>
              </a:path>
              <a:path w="527685" h="495300">
                <a:moveTo>
                  <a:pt x="518160" y="19812"/>
                </a:moveTo>
                <a:lnTo>
                  <a:pt x="507492" y="9144"/>
                </a:lnTo>
                <a:lnTo>
                  <a:pt x="507492" y="19812"/>
                </a:lnTo>
                <a:lnTo>
                  <a:pt x="518160" y="19812"/>
                </a:lnTo>
                <a:close/>
              </a:path>
              <a:path w="527685" h="495300">
                <a:moveTo>
                  <a:pt x="518160" y="477012"/>
                </a:moveTo>
                <a:lnTo>
                  <a:pt x="518160" y="19812"/>
                </a:lnTo>
                <a:lnTo>
                  <a:pt x="507492" y="19812"/>
                </a:lnTo>
                <a:lnTo>
                  <a:pt x="507492" y="477012"/>
                </a:lnTo>
                <a:lnTo>
                  <a:pt x="518160" y="477012"/>
                </a:lnTo>
                <a:close/>
              </a:path>
              <a:path w="527685" h="495300">
                <a:moveTo>
                  <a:pt x="518160" y="495300"/>
                </a:moveTo>
                <a:lnTo>
                  <a:pt x="518160" y="477012"/>
                </a:lnTo>
                <a:lnTo>
                  <a:pt x="507492" y="486156"/>
                </a:lnTo>
                <a:lnTo>
                  <a:pt x="507492" y="495300"/>
                </a:lnTo>
                <a:lnTo>
                  <a:pt x="518160" y="495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 txBox="1"/>
          <p:nvPr/>
        </p:nvSpPr>
        <p:spPr>
          <a:xfrm>
            <a:off x="5548767" y="48943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5972434" y="4797552"/>
            <a:ext cx="527685" cy="495300"/>
          </a:xfrm>
          <a:custGeom>
            <a:avLst/>
            <a:gdLst/>
            <a:ahLst/>
            <a:cxnLst/>
            <a:rect l="l" t="t" r="r" b="b"/>
            <a:pathLst>
              <a:path w="527685" h="495300">
                <a:moveTo>
                  <a:pt x="527304" y="495300"/>
                </a:moveTo>
                <a:lnTo>
                  <a:pt x="527304" y="0"/>
                </a:lnTo>
                <a:lnTo>
                  <a:pt x="0" y="0"/>
                </a:lnTo>
                <a:lnTo>
                  <a:pt x="0" y="495300"/>
                </a:lnTo>
                <a:lnTo>
                  <a:pt x="9144" y="495300"/>
                </a:lnTo>
                <a:lnTo>
                  <a:pt x="9144" y="19812"/>
                </a:lnTo>
                <a:lnTo>
                  <a:pt x="18288" y="9144"/>
                </a:lnTo>
                <a:lnTo>
                  <a:pt x="18288" y="19812"/>
                </a:lnTo>
                <a:lnTo>
                  <a:pt x="507492" y="19812"/>
                </a:lnTo>
                <a:lnTo>
                  <a:pt x="507492" y="9144"/>
                </a:lnTo>
                <a:lnTo>
                  <a:pt x="516636" y="19812"/>
                </a:lnTo>
                <a:lnTo>
                  <a:pt x="516636" y="495300"/>
                </a:lnTo>
                <a:lnTo>
                  <a:pt x="527304" y="495300"/>
                </a:lnTo>
                <a:close/>
              </a:path>
              <a:path w="527685" h="495300">
                <a:moveTo>
                  <a:pt x="18288" y="19812"/>
                </a:moveTo>
                <a:lnTo>
                  <a:pt x="18288" y="9144"/>
                </a:lnTo>
                <a:lnTo>
                  <a:pt x="9144" y="19812"/>
                </a:lnTo>
                <a:lnTo>
                  <a:pt x="18288" y="19812"/>
                </a:lnTo>
                <a:close/>
              </a:path>
              <a:path w="527685" h="495300">
                <a:moveTo>
                  <a:pt x="18288" y="477012"/>
                </a:moveTo>
                <a:lnTo>
                  <a:pt x="18288" y="19812"/>
                </a:lnTo>
                <a:lnTo>
                  <a:pt x="9144" y="19812"/>
                </a:lnTo>
                <a:lnTo>
                  <a:pt x="9144" y="477012"/>
                </a:lnTo>
                <a:lnTo>
                  <a:pt x="18288" y="477012"/>
                </a:lnTo>
                <a:close/>
              </a:path>
              <a:path w="527685" h="495300">
                <a:moveTo>
                  <a:pt x="516636" y="477012"/>
                </a:moveTo>
                <a:lnTo>
                  <a:pt x="9144" y="477012"/>
                </a:lnTo>
                <a:lnTo>
                  <a:pt x="18288" y="486156"/>
                </a:lnTo>
                <a:lnTo>
                  <a:pt x="18288" y="495300"/>
                </a:lnTo>
                <a:lnTo>
                  <a:pt x="507492" y="495300"/>
                </a:lnTo>
                <a:lnTo>
                  <a:pt x="507492" y="486156"/>
                </a:lnTo>
                <a:lnTo>
                  <a:pt x="516636" y="477012"/>
                </a:lnTo>
                <a:close/>
              </a:path>
              <a:path w="527685" h="495300">
                <a:moveTo>
                  <a:pt x="18288" y="495300"/>
                </a:moveTo>
                <a:lnTo>
                  <a:pt x="18288" y="486156"/>
                </a:lnTo>
                <a:lnTo>
                  <a:pt x="9144" y="477012"/>
                </a:lnTo>
                <a:lnTo>
                  <a:pt x="9144" y="495300"/>
                </a:lnTo>
                <a:lnTo>
                  <a:pt x="18288" y="495300"/>
                </a:lnTo>
                <a:close/>
              </a:path>
              <a:path w="527685" h="495300">
                <a:moveTo>
                  <a:pt x="516636" y="19812"/>
                </a:moveTo>
                <a:lnTo>
                  <a:pt x="507492" y="9144"/>
                </a:lnTo>
                <a:lnTo>
                  <a:pt x="507492" y="19812"/>
                </a:lnTo>
                <a:lnTo>
                  <a:pt x="516636" y="19812"/>
                </a:lnTo>
                <a:close/>
              </a:path>
              <a:path w="527685" h="495300">
                <a:moveTo>
                  <a:pt x="516636" y="477012"/>
                </a:moveTo>
                <a:lnTo>
                  <a:pt x="516636" y="19812"/>
                </a:lnTo>
                <a:lnTo>
                  <a:pt x="507492" y="19812"/>
                </a:lnTo>
                <a:lnTo>
                  <a:pt x="507492" y="477012"/>
                </a:lnTo>
                <a:lnTo>
                  <a:pt x="516636" y="477012"/>
                </a:lnTo>
                <a:close/>
              </a:path>
              <a:path w="527685" h="495300">
                <a:moveTo>
                  <a:pt x="516636" y="495300"/>
                </a:moveTo>
                <a:lnTo>
                  <a:pt x="516636" y="477012"/>
                </a:lnTo>
                <a:lnTo>
                  <a:pt x="507492" y="486156"/>
                </a:lnTo>
                <a:lnTo>
                  <a:pt x="507492" y="495300"/>
                </a:lnTo>
                <a:lnTo>
                  <a:pt x="516636" y="495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 txBox="1"/>
          <p:nvPr/>
        </p:nvSpPr>
        <p:spPr>
          <a:xfrm>
            <a:off x="6118743" y="48943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6690242" y="48943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7318130" y="489432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7833242" y="48943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8404742" y="489432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9032630" y="489432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9604130" y="489432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4" name="object 204"/>
          <p:cNvGrpSpPr/>
          <p:nvPr/>
        </p:nvGrpSpPr>
        <p:grpSpPr>
          <a:xfrm>
            <a:off x="5481706" y="3861816"/>
            <a:ext cx="527685" cy="495300"/>
            <a:chOff x="5481706" y="3861816"/>
            <a:chExt cx="527685" cy="495300"/>
          </a:xfrm>
        </p:grpSpPr>
        <p:sp>
          <p:nvSpPr>
            <p:cNvPr id="205" name="object 205"/>
            <p:cNvSpPr/>
            <p:nvPr/>
          </p:nvSpPr>
          <p:spPr>
            <a:xfrm>
              <a:off x="5490849" y="3870960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70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481706" y="386181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7492" y="484632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7" name="object 207"/>
          <p:cNvSpPr txBox="1"/>
          <p:nvPr/>
        </p:nvSpPr>
        <p:spPr>
          <a:xfrm>
            <a:off x="5628015" y="395706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8" name="object 208"/>
          <p:cNvGrpSpPr/>
          <p:nvPr/>
        </p:nvGrpSpPr>
        <p:grpSpPr>
          <a:xfrm>
            <a:off x="5990722" y="3861816"/>
            <a:ext cx="527685" cy="495300"/>
            <a:chOff x="5990722" y="3861816"/>
            <a:chExt cx="527685" cy="495300"/>
          </a:xfrm>
        </p:grpSpPr>
        <p:sp>
          <p:nvSpPr>
            <p:cNvPr id="209" name="object 209"/>
            <p:cNvSpPr/>
            <p:nvPr/>
          </p:nvSpPr>
          <p:spPr>
            <a:xfrm>
              <a:off x="6001389" y="3870960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990722" y="386181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4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4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4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4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4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4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4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4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1" name="object 211"/>
          <p:cNvSpPr txBox="1"/>
          <p:nvPr/>
        </p:nvSpPr>
        <p:spPr>
          <a:xfrm>
            <a:off x="6138555" y="395706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7240406" y="395706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792351" y="3957064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7903346" y="395706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8418458" y="3957064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9099686" y="3970780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9604130" y="3970780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774065" y="4802136"/>
            <a:ext cx="4526280" cy="1274445"/>
          </a:xfrm>
          <a:custGeom>
            <a:avLst/>
            <a:gdLst/>
            <a:ahLst/>
            <a:cxnLst/>
            <a:rect l="l" t="t" r="r" b="b"/>
            <a:pathLst>
              <a:path w="4526280" h="1274445">
                <a:moveTo>
                  <a:pt x="518160" y="766572"/>
                </a:moveTo>
                <a:lnTo>
                  <a:pt x="499872" y="766572"/>
                </a:lnTo>
                <a:lnTo>
                  <a:pt x="499872" y="786384"/>
                </a:lnTo>
                <a:lnTo>
                  <a:pt x="499872" y="1243584"/>
                </a:lnTo>
                <a:lnTo>
                  <a:pt x="10668" y="1243584"/>
                </a:lnTo>
                <a:lnTo>
                  <a:pt x="10668" y="786384"/>
                </a:lnTo>
                <a:lnTo>
                  <a:pt x="499872" y="786384"/>
                </a:lnTo>
                <a:lnTo>
                  <a:pt x="499872" y="766572"/>
                </a:lnTo>
                <a:lnTo>
                  <a:pt x="0" y="766572"/>
                </a:lnTo>
                <a:lnTo>
                  <a:pt x="0" y="786384"/>
                </a:lnTo>
                <a:lnTo>
                  <a:pt x="0" y="1243584"/>
                </a:lnTo>
                <a:lnTo>
                  <a:pt x="0" y="1261872"/>
                </a:lnTo>
                <a:lnTo>
                  <a:pt x="10668" y="1261872"/>
                </a:lnTo>
                <a:lnTo>
                  <a:pt x="499872" y="1261872"/>
                </a:lnTo>
                <a:lnTo>
                  <a:pt x="509016" y="1261872"/>
                </a:lnTo>
                <a:lnTo>
                  <a:pt x="518160" y="1261872"/>
                </a:lnTo>
                <a:lnTo>
                  <a:pt x="518160" y="766572"/>
                </a:lnTo>
                <a:close/>
              </a:path>
              <a:path w="4526280" h="1274445">
                <a:moveTo>
                  <a:pt x="544068" y="16764"/>
                </a:moveTo>
                <a:lnTo>
                  <a:pt x="524256" y="16764"/>
                </a:lnTo>
                <a:lnTo>
                  <a:pt x="524256" y="35052"/>
                </a:lnTo>
                <a:lnTo>
                  <a:pt x="524256" y="492252"/>
                </a:lnTo>
                <a:lnTo>
                  <a:pt x="35052" y="492252"/>
                </a:lnTo>
                <a:lnTo>
                  <a:pt x="35052" y="35052"/>
                </a:lnTo>
                <a:lnTo>
                  <a:pt x="524256" y="35052"/>
                </a:lnTo>
                <a:lnTo>
                  <a:pt x="524256" y="16764"/>
                </a:lnTo>
                <a:lnTo>
                  <a:pt x="16764" y="16764"/>
                </a:lnTo>
                <a:lnTo>
                  <a:pt x="16764" y="512064"/>
                </a:lnTo>
                <a:lnTo>
                  <a:pt x="25908" y="512064"/>
                </a:lnTo>
                <a:lnTo>
                  <a:pt x="35052" y="512064"/>
                </a:lnTo>
                <a:lnTo>
                  <a:pt x="524256" y="512064"/>
                </a:lnTo>
                <a:lnTo>
                  <a:pt x="533400" y="512064"/>
                </a:lnTo>
                <a:lnTo>
                  <a:pt x="544068" y="512064"/>
                </a:lnTo>
                <a:lnTo>
                  <a:pt x="544068" y="16764"/>
                </a:lnTo>
                <a:close/>
              </a:path>
              <a:path w="4526280" h="1274445">
                <a:moveTo>
                  <a:pt x="1095756" y="766572"/>
                </a:moveTo>
                <a:lnTo>
                  <a:pt x="1077468" y="766572"/>
                </a:lnTo>
                <a:lnTo>
                  <a:pt x="1077468" y="786384"/>
                </a:lnTo>
                <a:lnTo>
                  <a:pt x="1077468" y="1243584"/>
                </a:lnTo>
                <a:lnTo>
                  <a:pt x="588264" y="1243584"/>
                </a:lnTo>
                <a:lnTo>
                  <a:pt x="588264" y="786384"/>
                </a:lnTo>
                <a:lnTo>
                  <a:pt x="1077468" y="786384"/>
                </a:lnTo>
                <a:lnTo>
                  <a:pt x="1077468" y="766572"/>
                </a:lnTo>
                <a:lnTo>
                  <a:pt x="568452" y="766572"/>
                </a:lnTo>
                <a:lnTo>
                  <a:pt x="568452" y="1261872"/>
                </a:lnTo>
                <a:lnTo>
                  <a:pt x="579120" y="1261872"/>
                </a:lnTo>
                <a:lnTo>
                  <a:pt x="588264" y="1261872"/>
                </a:lnTo>
                <a:lnTo>
                  <a:pt x="1077468" y="1261872"/>
                </a:lnTo>
                <a:lnTo>
                  <a:pt x="1086612" y="1261872"/>
                </a:lnTo>
                <a:lnTo>
                  <a:pt x="1095756" y="1261872"/>
                </a:lnTo>
                <a:lnTo>
                  <a:pt x="1095756" y="766572"/>
                </a:lnTo>
                <a:close/>
              </a:path>
              <a:path w="4526280" h="1274445">
                <a:moveTo>
                  <a:pt x="1126236" y="4572"/>
                </a:moveTo>
                <a:lnTo>
                  <a:pt x="1107948" y="4572"/>
                </a:lnTo>
                <a:lnTo>
                  <a:pt x="1107948" y="24384"/>
                </a:lnTo>
                <a:lnTo>
                  <a:pt x="1107948" y="481584"/>
                </a:lnTo>
                <a:lnTo>
                  <a:pt x="618744" y="481584"/>
                </a:lnTo>
                <a:lnTo>
                  <a:pt x="618744" y="24384"/>
                </a:lnTo>
                <a:lnTo>
                  <a:pt x="1107948" y="24384"/>
                </a:lnTo>
                <a:lnTo>
                  <a:pt x="1107948" y="4572"/>
                </a:lnTo>
                <a:lnTo>
                  <a:pt x="598932" y="4572"/>
                </a:lnTo>
                <a:lnTo>
                  <a:pt x="598932" y="499872"/>
                </a:lnTo>
                <a:lnTo>
                  <a:pt x="608076" y="499872"/>
                </a:lnTo>
                <a:lnTo>
                  <a:pt x="618744" y="499872"/>
                </a:lnTo>
                <a:lnTo>
                  <a:pt x="1107948" y="499872"/>
                </a:lnTo>
                <a:lnTo>
                  <a:pt x="1117092" y="499872"/>
                </a:lnTo>
                <a:lnTo>
                  <a:pt x="1126236" y="499872"/>
                </a:lnTo>
                <a:lnTo>
                  <a:pt x="1126236" y="4572"/>
                </a:lnTo>
                <a:close/>
              </a:path>
              <a:path w="4526280" h="1274445">
                <a:moveTo>
                  <a:pt x="1655064" y="766572"/>
                </a:moveTo>
                <a:lnTo>
                  <a:pt x="1635252" y="766572"/>
                </a:lnTo>
                <a:lnTo>
                  <a:pt x="1635252" y="786384"/>
                </a:lnTo>
                <a:lnTo>
                  <a:pt x="1635252" y="1243584"/>
                </a:lnTo>
                <a:lnTo>
                  <a:pt x="1147572" y="1243584"/>
                </a:lnTo>
                <a:lnTo>
                  <a:pt x="1147572" y="786384"/>
                </a:lnTo>
                <a:lnTo>
                  <a:pt x="1635252" y="786384"/>
                </a:lnTo>
                <a:lnTo>
                  <a:pt x="1635252" y="766572"/>
                </a:lnTo>
                <a:lnTo>
                  <a:pt x="1127760" y="766572"/>
                </a:lnTo>
                <a:lnTo>
                  <a:pt x="1127760" y="1261872"/>
                </a:lnTo>
                <a:lnTo>
                  <a:pt x="1136904" y="1261872"/>
                </a:lnTo>
                <a:lnTo>
                  <a:pt x="1147572" y="1261872"/>
                </a:lnTo>
                <a:lnTo>
                  <a:pt x="1635252" y="1261872"/>
                </a:lnTo>
                <a:lnTo>
                  <a:pt x="1645920" y="1261872"/>
                </a:lnTo>
                <a:lnTo>
                  <a:pt x="1655064" y="1261872"/>
                </a:lnTo>
                <a:lnTo>
                  <a:pt x="1655064" y="766572"/>
                </a:lnTo>
                <a:close/>
              </a:path>
              <a:path w="4526280" h="1274445">
                <a:moveTo>
                  <a:pt x="1693164" y="12192"/>
                </a:moveTo>
                <a:lnTo>
                  <a:pt x="1673352" y="12192"/>
                </a:lnTo>
                <a:lnTo>
                  <a:pt x="1673352" y="30480"/>
                </a:lnTo>
                <a:lnTo>
                  <a:pt x="1673352" y="487680"/>
                </a:lnTo>
                <a:lnTo>
                  <a:pt x="1185672" y="487680"/>
                </a:lnTo>
                <a:lnTo>
                  <a:pt x="1185672" y="30480"/>
                </a:lnTo>
                <a:lnTo>
                  <a:pt x="1673352" y="30480"/>
                </a:lnTo>
                <a:lnTo>
                  <a:pt x="1673352" y="12192"/>
                </a:lnTo>
                <a:lnTo>
                  <a:pt x="1165860" y="12192"/>
                </a:lnTo>
                <a:lnTo>
                  <a:pt x="1165860" y="507492"/>
                </a:lnTo>
                <a:lnTo>
                  <a:pt x="1175004" y="507492"/>
                </a:lnTo>
                <a:lnTo>
                  <a:pt x="1185672" y="507492"/>
                </a:lnTo>
                <a:lnTo>
                  <a:pt x="1673352" y="507492"/>
                </a:lnTo>
                <a:lnTo>
                  <a:pt x="1684020" y="507492"/>
                </a:lnTo>
                <a:lnTo>
                  <a:pt x="1693164" y="507492"/>
                </a:lnTo>
                <a:lnTo>
                  <a:pt x="1693164" y="12192"/>
                </a:lnTo>
                <a:close/>
              </a:path>
              <a:path w="4526280" h="1274445">
                <a:moveTo>
                  <a:pt x="2237232" y="765048"/>
                </a:moveTo>
                <a:lnTo>
                  <a:pt x="2218944" y="765048"/>
                </a:lnTo>
                <a:lnTo>
                  <a:pt x="2218944" y="784860"/>
                </a:lnTo>
                <a:lnTo>
                  <a:pt x="2218944" y="1242060"/>
                </a:lnTo>
                <a:lnTo>
                  <a:pt x="1729740" y="1242060"/>
                </a:lnTo>
                <a:lnTo>
                  <a:pt x="1729740" y="784860"/>
                </a:lnTo>
                <a:lnTo>
                  <a:pt x="2218944" y="784860"/>
                </a:lnTo>
                <a:lnTo>
                  <a:pt x="2218944" y="765048"/>
                </a:lnTo>
                <a:lnTo>
                  <a:pt x="1709928" y="765048"/>
                </a:lnTo>
                <a:lnTo>
                  <a:pt x="1709928" y="1260348"/>
                </a:lnTo>
                <a:lnTo>
                  <a:pt x="1720596" y="1260348"/>
                </a:lnTo>
                <a:lnTo>
                  <a:pt x="1729740" y="1260348"/>
                </a:lnTo>
                <a:lnTo>
                  <a:pt x="2218944" y="1260348"/>
                </a:lnTo>
                <a:lnTo>
                  <a:pt x="2228088" y="1260348"/>
                </a:lnTo>
                <a:lnTo>
                  <a:pt x="2237232" y="1260348"/>
                </a:lnTo>
                <a:lnTo>
                  <a:pt x="2237232" y="765048"/>
                </a:lnTo>
                <a:close/>
              </a:path>
              <a:path w="4526280" h="1274445">
                <a:moveTo>
                  <a:pt x="2263140" y="13716"/>
                </a:moveTo>
                <a:lnTo>
                  <a:pt x="2243328" y="13716"/>
                </a:lnTo>
                <a:lnTo>
                  <a:pt x="2243328" y="32004"/>
                </a:lnTo>
                <a:lnTo>
                  <a:pt x="2243328" y="489204"/>
                </a:lnTo>
                <a:lnTo>
                  <a:pt x="1755648" y="489204"/>
                </a:lnTo>
                <a:lnTo>
                  <a:pt x="1755648" y="32004"/>
                </a:lnTo>
                <a:lnTo>
                  <a:pt x="2243328" y="32004"/>
                </a:lnTo>
                <a:lnTo>
                  <a:pt x="2243328" y="13716"/>
                </a:lnTo>
                <a:lnTo>
                  <a:pt x="1735836" y="13716"/>
                </a:lnTo>
                <a:lnTo>
                  <a:pt x="1735836" y="509016"/>
                </a:lnTo>
                <a:lnTo>
                  <a:pt x="1744980" y="509016"/>
                </a:lnTo>
                <a:lnTo>
                  <a:pt x="1755648" y="509016"/>
                </a:lnTo>
                <a:lnTo>
                  <a:pt x="2243328" y="509016"/>
                </a:lnTo>
                <a:lnTo>
                  <a:pt x="2253996" y="509016"/>
                </a:lnTo>
                <a:lnTo>
                  <a:pt x="2263140" y="509016"/>
                </a:lnTo>
                <a:lnTo>
                  <a:pt x="2263140" y="13716"/>
                </a:lnTo>
                <a:close/>
              </a:path>
              <a:path w="4526280" h="1274445">
                <a:moveTo>
                  <a:pt x="2799588" y="765048"/>
                </a:moveTo>
                <a:lnTo>
                  <a:pt x="2779776" y="765048"/>
                </a:lnTo>
                <a:lnTo>
                  <a:pt x="2779776" y="784860"/>
                </a:lnTo>
                <a:lnTo>
                  <a:pt x="2779776" y="1242060"/>
                </a:lnTo>
                <a:lnTo>
                  <a:pt x="2292096" y="1242060"/>
                </a:lnTo>
                <a:lnTo>
                  <a:pt x="2292096" y="784860"/>
                </a:lnTo>
                <a:lnTo>
                  <a:pt x="2779776" y="784860"/>
                </a:lnTo>
                <a:lnTo>
                  <a:pt x="2779776" y="765048"/>
                </a:lnTo>
                <a:lnTo>
                  <a:pt x="2272284" y="765048"/>
                </a:lnTo>
                <a:lnTo>
                  <a:pt x="2272284" y="1260348"/>
                </a:lnTo>
                <a:lnTo>
                  <a:pt x="2281428" y="1260348"/>
                </a:lnTo>
                <a:lnTo>
                  <a:pt x="2292096" y="1260348"/>
                </a:lnTo>
                <a:lnTo>
                  <a:pt x="2779776" y="1260348"/>
                </a:lnTo>
                <a:lnTo>
                  <a:pt x="2790444" y="1260348"/>
                </a:lnTo>
                <a:lnTo>
                  <a:pt x="2799588" y="1260348"/>
                </a:lnTo>
                <a:lnTo>
                  <a:pt x="2799588" y="765048"/>
                </a:lnTo>
                <a:close/>
              </a:path>
              <a:path w="4526280" h="1274445">
                <a:moveTo>
                  <a:pt x="2828544" y="16764"/>
                </a:moveTo>
                <a:lnTo>
                  <a:pt x="2808732" y="16764"/>
                </a:lnTo>
                <a:lnTo>
                  <a:pt x="2808732" y="35052"/>
                </a:lnTo>
                <a:lnTo>
                  <a:pt x="2808732" y="492252"/>
                </a:lnTo>
                <a:lnTo>
                  <a:pt x="2319528" y="492252"/>
                </a:lnTo>
                <a:lnTo>
                  <a:pt x="2319528" y="35052"/>
                </a:lnTo>
                <a:lnTo>
                  <a:pt x="2808732" y="35052"/>
                </a:lnTo>
                <a:lnTo>
                  <a:pt x="2808732" y="16764"/>
                </a:lnTo>
                <a:lnTo>
                  <a:pt x="2301240" y="16764"/>
                </a:lnTo>
                <a:lnTo>
                  <a:pt x="2301240" y="512064"/>
                </a:lnTo>
                <a:lnTo>
                  <a:pt x="2310384" y="512064"/>
                </a:lnTo>
                <a:lnTo>
                  <a:pt x="2319528" y="512064"/>
                </a:lnTo>
                <a:lnTo>
                  <a:pt x="2808732" y="512064"/>
                </a:lnTo>
                <a:lnTo>
                  <a:pt x="2817876" y="512064"/>
                </a:lnTo>
                <a:lnTo>
                  <a:pt x="2828544" y="512064"/>
                </a:lnTo>
                <a:lnTo>
                  <a:pt x="2828544" y="16764"/>
                </a:lnTo>
                <a:close/>
              </a:path>
              <a:path w="4526280" h="1274445">
                <a:moveTo>
                  <a:pt x="3369564" y="778764"/>
                </a:moveTo>
                <a:lnTo>
                  <a:pt x="3349752" y="778764"/>
                </a:lnTo>
                <a:lnTo>
                  <a:pt x="3349752" y="797052"/>
                </a:lnTo>
                <a:lnTo>
                  <a:pt x="3349752" y="1254252"/>
                </a:lnTo>
                <a:lnTo>
                  <a:pt x="2862072" y="1254252"/>
                </a:lnTo>
                <a:lnTo>
                  <a:pt x="2862072" y="797052"/>
                </a:lnTo>
                <a:lnTo>
                  <a:pt x="3349752" y="797052"/>
                </a:lnTo>
                <a:lnTo>
                  <a:pt x="3349752" y="778764"/>
                </a:lnTo>
                <a:lnTo>
                  <a:pt x="2842260" y="778764"/>
                </a:lnTo>
                <a:lnTo>
                  <a:pt x="2842260" y="1274064"/>
                </a:lnTo>
                <a:lnTo>
                  <a:pt x="2851404" y="1274064"/>
                </a:lnTo>
                <a:lnTo>
                  <a:pt x="2862072" y="1274064"/>
                </a:lnTo>
                <a:lnTo>
                  <a:pt x="3349752" y="1274064"/>
                </a:lnTo>
                <a:lnTo>
                  <a:pt x="3360420" y="1274064"/>
                </a:lnTo>
                <a:lnTo>
                  <a:pt x="3369564" y="1274064"/>
                </a:lnTo>
                <a:lnTo>
                  <a:pt x="3369564" y="778764"/>
                </a:lnTo>
                <a:close/>
              </a:path>
              <a:path w="4526280" h="1274445">
                <a:moveTo>
                  <a:pt x="3395472" y="0"/>
                </a:moveTo>
                <a:lnTo>
                  <a:pt x="3375660" y="0"/>
                </a:lnTo>
                <a:lnTo>
                  <a:pt x="3375660" y="19812"/>
                </a:lnTo>
                <a:lnTo>
                  <a:pt x="3375660" y="477012"/>
                </a:lnTo>
                <a:lnTo>
                  <a:pt x="2886456" y="477012"/>
                </a:lnTo>
                <a:lnTo>
                  <a:pt x="2886456" y="19812"/>
                </a:lnTo>
                <a:lnTo>
                  <a:pt x="3375660" y="19812"/>
                </a:lnTo>
                <a:lnTo>
                  <a:pt x="3375660" y="0"/>
                </a:lnTo>
                <a:lnTo>
                  <a:pt x="2868168" y="0"/>
                </a:lnTo>
                <a:lnTo>
                  <a:pt x="2868168" y="495300"/>
                </a:lnTo>
                <a:lnTo>
                  <a:pt x="2877312" y="495300"/>
                </a:lnTo>
                <a:lnTo>
                  <a:pt x="2886456" y="495300"/>
                </a:lnTo>
                <a:lnTo>
                  <a:pt x="3375660" y="495300"/>
                </a:lnTo>
                <a:lnTo>
                  <a:pt x="3384804" y="495300"/>
                </a:lnTo>
                <a:lnTo>
                  <a:pt x="3395472" y="495300"/>
                </a:lnTo>
                <a:lnTo>
                  <a:pt x="3395472" y="0"/>
                </a:lnTo>
                <a:close/>
              </a:path>
              <a:path w="4526280" h="1274445">
                <a:moveTo>
                  <a:pt x="3941064" y="778764"/>
                </a:moveTo>
                <a:lnTo>
                  <a:pt x="3921252" y="778764"/>
                </a:lnTo>
                <a:lnTo>
                  <a:pt x="3921252" y="797052"/>
                </a:lnTo>
                <a:lnTo>
                  <a:pt x="3921252" y="1254252"/>
                </a:lnTo>
                <a:lnTo>
                  <a:pt x="3433572" y="1254252"/>
                </a:lnTo>
                <a:lnTo>
                  <a:pt x="3433572" y="797052"/>
                </a:lnTo>
                <a:lnTo>
                  <a:pt x="3921252" y="797052"/>
                </a:lnTo>
                <a:lnTo>
                  <a:pt x="3921252" y="778764"/>
                </a:lnTo>
                <a:lnTo>
                  <a:pt x="3413760" y="778764"/>
                </a:lnTo>
                <a:lnTo>
                  <a:pt x="3413760" y="1274064"/>
                </a:lnTo>
                <a:lnTo>
                  <a:pt x="3422904" y="1274064"/>
                </a:lnTo>
                <a:lnTo>
                  <a:pt x="3433572" y="1274064"/>
                </a:lnTo>
                <a:lnTo>
                  <a:pt x="3921252" y="1274064"/>
                </a:lnTo>
                <a:lnTo>
                  <a:pt x="3931920" y="1274064"/>
                </a:lnTo>
                <a:lnTo>
                  <a:pt x="3941064" y="1274064"/>
                </a:lnTo>
                <a:lnTo>
                  <a:pt x="3941064" y="778764"/>
                </a:lnTo>
                <a:close/>
              </a:path>
              <a:path w="4526280" h="1274445">
                <a:moveTo>
                  <a:pt x="3970020" y="4572"/>
                </a:moveTo>
                <a:lnTo>
                  <a:pt x="3950208" y="4572"/>
                </a:lnTo>
                <a:lnTo>
                  <a:pt x="3950208" y="24384"/>
                </a:lnTo>
                <a:lnTo>
                  <a:pt x="3950208" y="481584"/>
                </a:lnTo>
                <a:lnTo>
                  <a:pt x="3461004" y="481584"/>
                </a:lnTo>
                <a:lnTo>
                  <a:pt x="3461004" y="24384"/>
                </a:lnTo>
                <a:lnTo>
                  <a:pt x="3950208" y="24384"/>
                </a:lnTo>
                <a:lnTo>
                  <a:pt x="3950208" y="4572"/>
                </a:lnTo>
                <a:lnTo>
                  <a:pt x="3442716" y="4572"/>
                </a:lnTo>
                <a:lnTo>
                  <a:pt x="3442716" y="499872"/>
                </a:lnTo>
                <a:lnTo>
                  <a:pt x="3451860" y="499872"/>
                </a:lnTo>
                <a:lnTo>
                  <a:pt x="3461004" y="499872"/>
                </a:lnTo>
                <a:lnTo>
                  <a:pt x="3950208" y="499872"/>
                </a:lnTo>
                <a:lnTo>
                  <a:pt x="3959352" y="499872"/>
                </a:lnTo>
                <a:lnTo>
                  <a:pt x="3970020" y="499872"/>
                </a:lnTo>
                <a:lnTo>
                  <a:pt x="3970020" y="4572"/>
                </a:lnTo>
                <a:close/>
              </a:path>
              <a:path w="4526280" h="1274445">
                <a:moveTo>
                  <a:pt x="4521708" y="766572"/>
                </a:moveTo>
                <a:lnTo>
                  <a:pt x="4503420" y="766572"/>
                </a:lnTo>
                <a:lnTo>
                  <a:pt x="4503420" y="786384"/>
                </a:lnTo>
                <a:lnTo>
                  <a:pt x="4503420" y="1243584"/>
                </a:lnTo>
                <a:lnTo>
                  <a:pt x="4014216" y="1243584"/>
                </a:lnTo>
                <a:lnTo>
                  <a:pt x="4014216" y="786384"/>
                </a:lnTo>
                <a:lnTo>
                  <a:pt x="4268724" y="786384"/>
                </a:lnTo>
                <a:lnTo>
                  <a:pt x="4270248" y="789432"/>
                </a:lnTo>
                <a:lnTo>
                  <a:pt x="4271772" y="786384"/>
                </a:lnTo>
                <a:lnTo>
                  <a:pt x="4503420" y="786384"/>
                </a:lnTo>
                <a:lnTo>
                  <a:pt x="4503420" y="766572"/>
                </a:lnTo>
                <a:lnTo>
                  <a:pt x="4281678" y="766572"/>
                </a:lnTo>
                <a:lnTo>
                  <a:pt x="4308348" y="713232"/>
                </a:lnTo>
                <a:lnTo>
                  <a:pt x="4279392" y="713232"/>
                </a:lnTo>
                <a:lnTo>
                  <a:pt x="4279392" y="505968"/>
                </a:lnTo>
                <a:lnTo>
                  <a:pt x="4259580" y="505968"/>
                </a:lnTo>
                <a:lnTo>
                  <a:pt x="4259580" y="713232"/>
                </a:lnTo>
                <a:lnTo>
                  <a:pt x="4232148" y="713232"/>
                </a:lnTo>
                <a:lnTo>
                  <a:pt x="4258818" y="766572"/>
                </a:lnTo>
                <a:lnTo>
                  <a:pt x="3994404" y="766572"/>
                </a:lnTo>
                <a:lnTo>
                  <a:pt x="3994404" y="1261872"/>
                </a:lnTo>
                <a:lnTo>
                  <a:pt x="4005072" y="1261872"/>
                </a:lnTo>
                <a:lnTo>
                  <a:pt x="4014216" y="1261872"/>
                </a:lnTo>
                <a:lnTo>
                  <a:pt x="4503420" y="1261872"/>
                </a:lnTo>
                <a:lnTo>
                  <a:pt x="4512564" y="1261872"/>
                </a:lnTo>
                <a:lnTo>
                  <a:pt x="4521708" y="1261872"/>
                </a:lnTo>
                <a:lnTo>
                  <a:pt x="4521708" y="766572"/>
                </a:lnTo>
                <a:close/>
              </a:path>
              <a:path w="4526280" h="1274445">
                <a:moveTo>
                  <a:pt x="4526280" y="4572"/>
                </a:moveTo>
                <a:lnTo>
                  <a:pt x="4507992" y="4572"/>
                </a:lnTo>
                <a:lnTo>
                  <a:pt x="4507992" y="24384"/>
                </a:lnTo>
                <a:lnTo>
                  <a:pt x="4507992" y="481584"/>
                </a:lnTo>
                <a:lnTo>
                  <a:pt x="4018788" y="481584"/>
                </a:lnTo>
                <a:lnTo>
                  <a:pt x="4018788" y="24384"/>
                </a:lnTo>
                <a:lnTo>
                  <a:pt x="4507992" y="24384"/>
                </a:lnTo>
                <a:lnTo>
                  <a:pt x="4507992" y="4572"/>
                </a:lnTo>
                <a:lnTo>
                  <a:pt x="3998976" y="4572"/>
                </a:lnTo>
                <a:lnTo>
                  <a:pt x="3998976" y="499872"/>
                </a:lnTo>
                <a:lnTo>
                  <a:pt x="4009644" y="499872"/>
                </a:lnTo>
                <a:lnTo>
                  <a:pt x="4018788" y="499872"/>
                </a:lnTo>
                <a:lnTo>
                  <a:pt x="4507992" y="499872"/>
                </a:lnTo>
                <a:lnTo>
                  <a:pt x="4517136" y="499872"/>
                </a:lnTo>
                <a:lnTo>
                  <a:pt x="4526280" y="499872"/>
                </a:lnTo>
                <a:lnTo>
                  <a:pt x="452628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9" name="object 219"/>
          <p:cNvGrpSpPr/>
          <p:nvPr/>
        </p:nvGrpSpPr>
        <p:grpSpPr>
          <a:xfrm>
            <a:off x="865513" y="3777996"/>
            <a:ext cx="4381500" cy="1031875"/>
            <a:chOff x="865513" y="3777996"/>
            <a:chExt cx="4381500" cy="1031875"/>
          </a:xfrm>
        </p:grpSpPr>
        <p:sp>
          <p:nvSpPr>
            <p:cNvPr id="220" name="object 220"/>
            <p:cNvSpPr/>
            <p:nvPr/>
          </p:nvSpPr>
          <p:spPr>
            <a:xfrm>
              <a:off x="4445386" y="4334256"/>
              <a:ext cx="292735" cy="475615"/>
            </a:xfrm>
            <a:custGeom>
              <a:avLst/>
              <a:gdLst/>
              <a:ahLst/>
              <a:cxnLst/>
              <a:rect l="l" t="t" r="r" b="b"/>
              <a:pathLst>
                <a:path w="292735" h="475614">
                  <a:moveTo>
                    <a:pt x="30957" y="405176"/>
                  </a:moveTo>
                  <a:lnTo>
                    <a:pt x="6096" y="390144"/>
                  </a:lnTo>
                  <a:lnTo>
                    <a:pt x="0" y="475488"/>
                  </a:lnTo>
                  <a:lnTo>
                    <a:pt x="24384" y="459923"/>
                  </a:lnTo>
                  <a:lnTo>
                    <a:pt x="24384" y="416052"/>
                  </a:lnTo>
                  <a:lnTo>
                    <a:pt x="30957" y="405176"/>
                  </a:lnTo>
                  <a:close/>
                </a:path>
                <a:path w="292735" h="475614">
                  <a:moveTo>
                    <a:pt x="47281" y="415047"/>
                  </a:moveTo>
                  <a:lnTo>
                    <a:pt x="30957" y="405176"/>
                  </a:lnTo>
                  <a:lnTo>
                    <a:pt x="24384" y="416052"/>
                  </a:lnTo>
                  <a:lnTo>
                    <a:pt x="41148" y="425196"/>
                  </a:lnTo>
                  <a:lnTo>
                    <a:pt x="47281" y="415047"/>
                  </a:lnTo>
                  <a:close/>
                </a:path>
                <a:path w="292735" h="475614">
                  <a:moveTo>
                    <a:pt x="71628" y="429768"/>
                  </a:moveTo>
                  <a:lnTo>
                    <a:pt x="47281" y="415047"/>
                  </a:lnTo>
                  <a:lnTo>
                    <a:pt x="41148" y="425196"/>
                  </a:lnTo>
                  <a:lnTo>
                    <a:pt x="24384" y="416052"/>
                  </a:lnTo>
                  <a:lnTo>
                    <a:pt x="24384" y="459923"/>
                  </a:lnTo>
                  <a:lnTo>
                    <a:pt x="71628" y="429768"/>
                  </a:lnTo>
                  <a:close/>
                </a:path>
                <a:path w="292735" h="475614">
                  <a:moveTo>
                    <a:pt x="292608" y="9144"/>
                  </a:moveTo>
                  <a:lnTo>
                    <a:pt x="275844" y="0"/>
                  </a:lnTo>
                  <a:lnTo>
                    <a:pt x="30957" y="405176"/>
                  </a:lnTo>
                  <a:lnTo>
                    <a:pt x="47281" y="415047"/>
                  </a:lnTo>
                  <a:lnTo>
                    <a:pt x="292608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874657" y="3845051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865513" y="383590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8288" y="9144"/>
                  </a:lnTo>
                  <a:lnTo>
                    <a:pt x="18288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88" y="18288"/>
                  </a:moveTo>
                  <a:lnTo>
                    <a:pt x="18288" y="9144"/>
                  </a:lnTo>
                  <a:lnTo>
                    <a:pt x="9144" y="18288"/>
                  </a:lnTo>
                  <a:lnTo>
                    <a:pt x="18288" y="18288"/>
                  </a:lnTo>
                  <a:close/>
                </a:path>
                <a:path w="527685" h="495300">
                  <a:moveTo>
                    <a:pt x="18288" y="475488"/>
                  </a:moveTo>
                  <a:lnTo>
                    <a:pt x="18288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8288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4" y="475488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401961" y="3845051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392814" y="3835908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7" y="495300"/>
                  </a:lnTo>
                  <a:lnTo>
                    <a:pt x="9147" y="18288"/>
                  </a:lnTo>
                  <a:lnTo>
                    <a:pt x="18291" y="9144"/>
                  </a:lnTo>
                  <a:lnTo>
                    <a:pt x="18291" y="18288"/>
                  </a:lnTo>
                  <a:lnTo>
                    <a:pt x="507492" y="18288"/>
                  </a:lnTo>
                  <a:lnTo>
                    <a:pt x="507492" y="9144"/>
                  </a:lnTo>
                  <a:lnTo>
                    <a:pt x="516636" y="18288"/>
                  </a:lnTo>
                  <a:lnTo>
                    <a:pt x="516636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8291" y="18288"/>
                  </a:moveTo>
                  <a:lnTo>
                    <a:pt x="18291" y="9144"/>
                  </a:lnTo>
                  <a:lnTo>
                    <a:pt x="9147" y="18288"/>
                  </a:lnTo>
                  <a:lnTo>
                    <a:pt x="18291" y="18288"/>
                  </a:lnTo>
                  <a:close/>
                </a:path>
                <a:path w="527685" h="495300">
                  <a:moveTo>
                    <a:pt x="18291" y="475488"/>
                  </a:moveTo>
                  <a:lnTo>
                    <a:pt x="18291" y="18288"/>
                  </a:lnTo>
                  <a:lnTo>
                    <a:pt x="9147" y="18288"/>
                  </a:lnTo>
                  <a:lnTo>
                    <a:pt x="9147" y="475488"/>
                  </a:lnTo>
                  <a:lnTo>
                    <a:pt x="18291" y="4754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9147" y="475488"/>
                  </a:lnTo>
                  <a:lnTo>
                    <a:pt x="18291" y="486156"/>
                  </a:lnTo>
                  <a:lnTo>
                    <a:pt x="18291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18291" y="495300"/>
                  </a:moveTo>
                  <a:lnTo>
                    <a:pt x="18291" y="486156"/>
                  </a:lnTo>
                  <a:lnTo>
                    <a:pt x="9147" y="475488"/>
                  </a:lnTo>
                  <a:lnTo>
                    <a:pt x="9147" y="495300"/>
                  </a:lnTo>
                  <a:lnTo>
                    <a:pt x="18291" y="495300"/>
                  </a:lnTo>
                  <a:close/>
                </a:path>
                <a:path w="527685" h="495300">
                  <a:moveTo>
                    <a:pt x="516636" y="18288"/>
                  </a:moveTo>
                  <a:lnTo>
                    <a:pt x="507492" y="9144"/>
                  </a:lnTo>
                  <a:lnTo>
                    <a:pt x="507492" y="18288"/>
                  </a:lnTo>
                  <a:lnTo>
                    <a:pt x="516636" y="18288"/>
                  </a:lnTo>
                  <a:close/>
                </a:path>
                <a:path w="527685" h="495300">
                  <a:moveTo>
                    <a:pt x="516636" y="475488"/>
                  </a:moveTo>
                  <a:lnTo>
                    <a:pt x="516636" y="18288"/>
                  </a:lnTo>
                  <a:lnTo>
                    <a:pt x="507492" y="18288"/>
                  </a:lnTo>
                  <a:lnTo>
                    <a:pt x="507492" y="475488"/>
                  </a:lnTo>
                  <a:lnTo>
                    <a:pt x="516636" y="475488"/>
                  </a:lnTo>
                  <a:close/>
                </a:path>
                <a:path w="527685" h="495300">
                  <a:moveTo>
                    <a:pt x="516636" y="495300"/>
                  </a:moveTo>
                  <a:lnTo>
                    <a:pt x="516636" y="475488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1481" y="3777996"/>
              <a:ext cx="95048" cy="83819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1968886" y="3858767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959742" y="3848100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80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10668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10668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80" h="495300">
                  <a:moveTo>
                    <a:pt x="18288" y="19812"/>
                  </a:moveTo>
                  <a:lnTo>
                    <a:pt x="18288" y="10668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5780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80" h="495300">
                  <a:moveTo>
                    <a:pt x="516636" y="19812"/>
                  </a:moveTo>
                  <a:lnTo>
                    <a:pt x="507492" y="10668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5780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5780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496189" y="3858767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439797" y="3778008"/>
              <a:ext cx="1274445" cy="565785"/>
            </a:xfrm>
            <a:custGeom>
              <a:avLst/>
              <a:gdLst/>
              <a:ahLst/>
              <a:cxnLst/>
              <a:rect l="l" t="t" r="r" b="b"/>
              <a:pathLst>
                <a:path w="1274445" h="565785">
                  <a:moveTo>
                    <a:pt x="80772" y="59436"/>
                  </a:moveTo>
                  <a:lnTo>
                    <a:pt x="59461" y="0"/>
                  </a:lnTo>
                  <a:lnTo>
                    <a:pt x="33096" y="0"/>
                  </a:lnTo>
                  <a:lnTo>
                    <a:pt x="31661" y="0"/>
                  </a:lnTo>
                  <a:lnTo>
                    <a:pt x="5029" y="0"/>
                  </a:lnTo>
                  <a:lnTo>
                    <a:pt x="19024" y="13373"/>
                  </a:lnTo>
                  <a:lnTo>
                    <a:pt x="0" y="33528"/>
                  </a:lnTo>
                  <a:lnTo>
                    <a:pt x="42672" y="47205"/>
                  </a:lnTo>
                  <a:lnTo>
                    <a:pt x="80772" y="59436"/>
                  </a:lnTo>
                  <a:close/>
                </a:path>
                <a:path w="1274445" h="565785">
                  <a:moveTo>
                    <a:pt x="573024" y="70104"/>
                  </a:moveTo>
                  <a:lnTo>
                    <a:pt x="554736" y="70104"/>
                  </a:lnTo>
                  <a:lnTo>
                    <a:pt x="554736" y="89916"/>
                  </a:lnTo>
                  <a:lnTo>
                    <a:pt x="554736" y="547116"/>
                  </a:lnTo>
                  <a:lnTo>
                    <a:pt x="65532" y="547116"/>
                  </a:lnTo>
                  <a:lnTo>
                    <a:pt x="65532" y="89916"/>
                  </a:lnTo>
                  <a:lnTo>
                    <a:pt x="554736" y="89916"/>
                  </a:lnTo>
                  <a:lnTo>
                    <a:pt x="554736" y="70104"/>
                  </a:lnTo>
                  <a:lnTo>
                    <a:pt x="45720" y="70104"/>
                  </a:lnTo>
                  <a:lnTo>
                    <a:pt x="45720" y="565404"/>
                  </a:lnTo>
                  <a:lnTo>
                    <a:pt x="56388" y="565404"/>
                  </a:lnTo>
                  <a:lnTo>
                    <a:pt x="65532" y="565404"/>
                  </a:lnTo>
                  <a:lnTo>
                    <a:pt x="554736" y="565404"/>
                  </a:lnTo>
                  <a:lnTo>
                    <a:pt x="563880" y="565404"/>
                  </a:lnTo>
                  <a:lnTo>
                    <a:pt x="573024" y="565404"/>
                  </a:lnTo>
                  <a:lnTo>
                    <a:pt x="573024" y="70104"/>
                  </a:lnTo>
                  <a:close/>
                </a:path>
                <a:path w="1274445" h="565785">
                  <a:moveTo>
                    <a:pt x="1274064" y="16764"/>
                  </a:moveTo>
                  <a:lnTo>
                    <a:pt x="1255814" y="0"/>
                  </a:lnTo>
                  <a:lnTo>
                    <a:pt x="1252220" y="0"/>
                  </a:lnTo>
                  <a:lnTo>
                    <a:pt x="1236637" y="0"/>
                  </a:lnTo>
                  <a:lnTo>
                    <a:pt x="1207935" y="0"/>
                  </a:lnTo>
                  <a:lnTo>
                    <a:pt x="1194816" y="47244"/>
                  </a:lnTo>
                  <a:lnTo>
                    <a:pt x="1274064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110361" y="3846575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101218" y="3837432"/>
              <a:ext cx="525780" cy="495300"/>
            </a:xfrm>
            <a:custGeom>
              <a:avLst/>
              <a:gdLst/>
              <a:ahLst/>
              <a:cxnLst/>
              <a:rect l="l" t="t" r="r" b="b"/>
              <a:pathLst>
                <a:path w="525779" h="495300">
                  <a:moveTo>
                    <a:pt x="525780" y="495300"/>
                  </a:moveTo>
                  <a:lnTo>
                    <a:pt x="525780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8288" y="9144"/>
                  </a:lnTo>
                  <a:lnTo>
                    <a:pt x="18288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6636" y="19812"/>
                  </a:lnTo>
                  <a:lnTo>
                    <a:pt x="516636" y="495300"/>
                  </a:lnTo>
                  <a:lnTo>
                    <a:pt x="525780" y="495300"/>
                  </a:lnTo>
                  <a:close/>
                </a:path>
                <a:path w="525779" h="495300">
                  <a:moveTo>
                    <a:pt x="18288" y="19812"/>
                  </a:moveTo>
                  <a:lnTo>
                    <a:pt x="18288" y="9144"/>
                  </a:lnTo>
                  <a:lnTo>
                    <a:pt x="9144" y="19812"/>
                  </a:lnTo>
                  <a:lnTo>
                    <a:pt x="18288" y="19812"/>
                  </a:lnTo>
                  <a:close/>
                </a:path>
                <a:path w="525779" h="495300">
                  <a:moveTo>
                    <a:pt x="18288" y="477012"/>
                  </a:moveTo>
                  <a:lnTo>
                    <a:pt x="18288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8288" y="477012"/>
                  </a:lnTo>
                  <a:close/>
                </a:path>
                <a:path w="525779" h="495300">
                  <a:moveTo>
                    <a:pt x="516636" y="477012"/>
                  </a:moveTo>
                  <a:lnTo>
                    <a:pt x="9144" y="477012"/>
                  </a:lnTo>
                  <a:lnTo>
                    <a:pt x="18288" y="486156"/>
                  </a:lnTo>
                  <a:lnTo>
                    <a:pt x="18288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6636" y="477012"/>
                  </a:lnTo>
                  <a:close/>
                </a:path>
                <a:path w="525779" h="495300">
                  <a:moveTo>
                    <a:pt x="18288" y="495300"/>
                  </a:moveTo>
                  <a:lnTo>
                    <a:pt x="18288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8288" y="495300"/>
                  </a:lnTo>
                  <a:close/>
                </a:path>
                <a:path w="525779" h="495300">
                  <a:moveTo>
                    <a:pt x="516636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6636" y="19812"/>
                  </a:lnTo>
                  <a:close/>
                </a:path>
                <a:path w="525779" h="495300">
                  <a:moveTo>
                    <a:pt x="516636" y="477012"/>
                  </a:moveTo>
                  <a:lnTo>
                    <a:pt x="516636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6636" y="477012"/>
                  </a:lnTo>
                  <a:close/>
                </a:path>
                <a:path w="525779" h="495300">
                  <a:moveTo>
                    <a:pt x="516636" y="495300"/>
                  </a:moveTo>
                  <a:lnTo>
                    <a:pt x="516636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6636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637666" y="3846575"/>
              <a:ext cx="508000" cy="477520"/>
            </a:xfrm>
            <a:custGeom>
              <a:avLst/>
              <a:gdLst/>
              <a:ahLst/>
              <a:cxnLst/>
              <a:rect l="l" t="t" r="r" b="b"/>
              <a:pathLst>
                <a:path w="508000" h="477520">
                  <a:moveTo>
                    <a:pt x="507491" y="477011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7491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626998" y="3837432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10668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10668" y="19812"/>
                  </a:lnTo>
                  <a:lnTo>
                    <a:pt x="10668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10668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10668" y="477012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201545" y="384809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20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192402" y="383895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9016" y="19812"/>
                  </a:lnTo>
                  <a:lnTo>
                    <a:pt x="509016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9016" y="9144"/>
                  </a:lnTo>
                  <a:lnTo>
                    <a:pt x="509016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9016" y="19812"/>
                  </a:lnTo>
                  <a:lnTo>
                    <a:pt x="509016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9016" y="486156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728849" y="3848099"/>
              <a:ext cx="509270" cy="477520"/>
            </a:xfrm>
            <a:custGeom>
              <a:avLst/>
              <a:gdLst/>
              <a:ahLst/>
              <a:cxnLst/>
              <a:rect l="l" t="t" r="r" b="b"/>
              <a:pathLst>
                <a:path w="509270" h="477520">
                  <a:moveTo>
                    <a:pt x="509015" y="477011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7011"/>
                  </a:lnTo>
                  <a:lnTo>
                    <a:pt x="509015" y="477011"/>
                  </a:lnTo>
                  <a:close/>
                </a:path>
              </a:pathLst>
            </a:custGeom>
            <a:solidFill>
              <a:srgbClr val="65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719706" y="3838956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9812"/>
                  </a:lnTo>
                  <a:lnTo>
                    <a:pt x="19812" y="9144"/>
                  </a:lnTo>
                  <a:lnTo>
                    <a:pt x="19812" y="19812"/>
                  </a:lnTo>
                  <a:lnTo>
                    <a:pt x="507492" y="19812"/>
                  </a:lnTo>
                  <a:lnTo>
                    <a:pt x="507492" y="9144"/>
                  </a:lnTo>
                  <a:lnTo>
                    <a:pt x="518160" y="19812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9812"/>
                  </a:moveTo>
                  <a:lnTo>
                    <a:pt x="19812" y="9144"/>
                  </a:lnTo>
                  <a:lnTo>
                    <a:pt x="9144" y="19812"/>
                  </a:lnTo>
                  <a:lnTo>
                    <a:pt x="19812" y="19812"/>
                  </a:lnTo>
                  <a:close/>
                </a:path>
                <a:path w="527685" h="495300">
                  <a:moveTo>
                    <a:pt x="19812" y="477012"/>
                  </a:moveTo>
                  <a:lnTo>
                    <a:pt x="19812" y="19812"/>
                  </a:lnTo>
                  <a:lnTo>
                    <a:pt x="9144" y="19812"/>
                  </a:lnTo>
                  <a:lnTo>
                    <a:pt x="9144" y="477012"/>
                  </a:lnTo>
                  <a:lnTo>
                    <a:pt x="19812" y="4770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9144" y="477012"/>
                  </a:lnTo>
                  <a:lnTo>
                    <a:pt x="19812" y="486156"/>
                  </a:lnTo>
                  <a:lnTo>
                    <a:pt x="19812" y="495300"/>
                  </a:lnTo>
                  <a:lnTo>
                    <a:pt x="507492" y="495300"/>
                  </a:lnTo>
                  <a:lnTo>
                    <a:pt x="507492" y="486156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6156"/>
                  </a:lnTo>
                  <a:lnTo>
                    <a:pt x="9144" y="477012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9812"/>
                  </a:moveTo>
                  <a:lnTo>
                    <a:pt x="507492" y="9144"/>
                  </a:lnTo>
                  <a:lnTo>
                    <a:pt x="507492" y="19812"/>
                  </a:lnTo>
                  <a:lnTo>
                    <a:pt x="518160" y="19812"/>
                  </a:lnTo>
                  <a:close/>
                </a:path>
                <a:path w="527685" h="495300">
                  <a:moveTo>
                    <a:pt x="518160" y="477012"/>
                  </a:moveTo>
                  <a:lnTo>
                    <a:pt x="518160" y="19812"/>
                  </a:lnTo>
                  <a:lnTo>
                    <a:pt x="507492" y="19812"/>
                  </a:lnTo>
                  <a:lnTo>
                    <a:pt x="507492" y="477012"/>
                  </a:lnTo>
                  <a:lnTo>
                    <a:pt x="518160" y="477012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7012"/>
                  </a:lnTo>
                  <a:lnTo>
                    <a:pt x="507492" y="486156"/>
                  </a:lnTo>
                  <a:lnTo>
                    <a:pt x="507492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8" name="object 238"/>
          <p:cNvGrpSpPr/>
          <p:nvPr/>
        </p:nvGrpSpPr>
        <p:grpSpPr>
          <a:xfrm>
            <a:off x="5623438" y="3857244"/>
            <a:ext cx="4295140" cy="1443355"/>
            <a:chOff x="5623438" y="3857244"/>
            <a:chExt cx="4295140" cy="1443355"/>
          </a:xfrm>
        </p:grpSpPr>
        <p:sp>
          <p:nvSpPr>
            <p:cNvPr id="239" name="object 239"/>
            <p:cNvSpPr/>
            <p:nvPr/>
          </p:nvSpPr>
          <p:spPr>
            <a:xfrm>
              <a:off x="5623433" y="4354080"/>
              <a:ext cx="634365" cy="462280"/>
            </a:xfrm>
            <a:custGeom>
              <a:avLst/>
              <a:gdLst/>
              <a:ahLst/>
              <a:cxnLst/>
              <a:rect l="l" t="t" r="r" b="b"/>
              <a:pathLst>
                <a:path w="634364" h="462279">
                  <a:moveTo>
                    <a:pt x="633984" y="451104"/>
                  </a:moveTo>
                  <a:lnTo>
                    <a:pt x="401193" y="59664"/>
                  </a:lnTo>
                  <a:lnTo>
                    <a:pt x="425196" y="45720"/>
                  </a:lnTo>
                  <a:lnTo>
                    <a:pt x="364236" y="6819"/>
                  </a:lnTo>
                  <a:lnTo>
                    <a:pt x="365760" y="0"/>
                  </a:lnTo>
                  <a:lnTo>
                    <a:pt x="358609" y="3225"/>
                  </a:lnTo>
                  <a:lnTo>
                    <a:pt x="353568" y="0"/>
                  </a:lnTo>
                  <a:lnTo>
                    <a:pt x="353949" y="5334"/>
                  </a:lnTo>
                  <a:lnTo>
                    <a:pt x="288036" y="35052"/>
                  </a:lnTo>
                  <a:lnTo>
                    <a:pt x="310349" y="52781"/>
                  </a:lnTo>
                  <a:lnTo>
                    <a:pt x="0" y="437388"/>
                  </a:lnTo>
                  <a:lnTo>
                    <a:pt x="15240" y="449580"/>
                  </a:lnTo>
                  <a:lnTo>
                    <a:pt x="325628" y="64922"/>
                  </a:lnTo>
                  <a:lnTo>
                    <a:pt x="333756" y="71386"/>
                  </a:lnTo>
                  <a:lnTo>
                    <a:pt x="347472" y="82296"/>
                  </a:lnTo>
                  <a:lnTo>
                    <a:pt x="356565" y="41338"/>
                  </a:lnTo>
                  <a:lnTo>
                    <a:pt x="359664" y="83820"/>
                  </a:lnTo>
                  <a:lnTo>
                    <a:pt x="377952" y="73177"/>
                  </a:lnTo>
                  <a:lnTo>
                    <a:pt x="384022" y="69646"/>
                  </a:lnTo>
                  <a:lnTo>
                    <a:pt x="617220" y="461772"/>
                  </a:lnTo>
                  <a:lnTo>
                    <a:pt x="633984" y="451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3934" y="3857244"/>
              <a:ext cx="3374138" cy="1443228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5998341" y="3866387"/>
              <a:ext cx="508000" cy="475615"/>
            </a:xfrm>
            <a:custGeom>
              <a:avLst/>
              <a:gdLst/>
              <a:ahLst/>
              <a:cxnLst/>
              <a:rect l="l" t="t" r="r" b="b"/>
              <a:pathLst>
                <a:path w="508000" h="475614">
                  <a:moveTo>
                    <a:pt x="507491" y="475487"/>
                  </a:moveTo>
                  <a:lnTo>
                    <a:pt x="507491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7491" y="47548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987674" y="3857244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4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10668" y="495300"/>
                  </a:lnTo>
                  <a:lnTo>
                    <a:pt x="10668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4" h="495300">
                  <a:moveTo>
                    <a:pt x="19812" y="18288"/>
                  </a:moveTo>
                  <a:lnTo>
                    <a:pt x="19812" y="9144"/>
                  </a:lnTo>
                  <a:lnTo>
                    <a:pt x="10668" y="18288"/>
                  </a:lnTo>
                  <a:lnTo>
                    <a:pt x="19812" y="18288"/>
                  </a:lnTo>
                  <a:close/>
                </a:path>
                <a:path w="527684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10668" y="18288"/>
                  </a:lnTo>
                  <a:lnTo>
                    <a:pt x="10668" y="475488"/>
                  </a:lnTo>
                  <a:lnTo>
                    <a:pt x="19812" y="475488"/>
                  </a:lnTo>
                  <a:close/>
                </a:path>
                <a:path w="527684" h="495300">
                  <a:moveTo>
                    <a:pt x="518160" y="475488"/>
                  </a:moveTo>
                  <a:lnTo>
                    <a:pt x="10668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4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10668" y="475488"/>
                  </a:lnTo>
                  <a:lnTo>
                    <a:pt x="10668" y="495300"/>
                  </a:lnTo>
                  <a:lnTo>
                    <a:pt x="19812" y="495300"/>
                  </a:lnTo>
                  <a:close/>
                </a:path>
                <a:path w="527684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4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4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43" name="object 243"/>
          <p:cNvGraphicFramePr>
            <a:graphicFrameLocks noGrp="1"/>
          </p:cNvGraphicFramePr>
          <p:nvPr/>
        </p:nvGraphicFramePr>
        <p:xfrm>
          <a:off x="874657" y="3836670"/>
          <a:ext cx="4371337" cy="457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9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6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99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30124">
                <a:tc rowSpan="2"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2292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CC3200"/>
                      </a:solidFill>
                      <a:prstDash val="solid"/>
                    </a:lnT>
                    <a:lnB w="76200">
                      <a:solidFill>
                        <a:srgbClr val="CC3200"/>
                      </a:solidFill>
                      <a:prstDash val="solid"/>
                    </a:lnB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2292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0771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0771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8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" marB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" marB="0">
                    <a:lnL w="381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82292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CC3200"/>
                      </a:solidFill>
                      <a:prstDash val="solid"/>
                    </a:lnT>
                    <a:lnB w="76200">
                      <a:solidFill>
                        <a:srgbClr val="CC3200"/>
                      </a:solidFill>
                      <a:prstDash val="solid"/>
                    </a:lnB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82292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80771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0771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430" marB="0">
                    <a:lnR w="381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43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FFFFFF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4" name="object 244"/>
          <p:cNvSpPr/>
          <p:nvPr/>
        </p:nvSpPr>
        <p:spPr>
          <a:xfrm>
            <a:off x="4678558" y="3777996"/>
            <a:ext cx="81280" cy="59690"/>
          </a:xfrm>
          <a:custGeom>
            <a:avLst/>
            <a:gdLst/>
            <a:ahLst/>
            <a:cxnLst/>
            <a:rect l="l" t="t" r="r" b="b"/>
            <a:pathLst>
              <a:path w="81279" h="59689">
                <a:moveTo>
                  <a:pt x="42672" y="46496"/>
                </a:moveTo>
                <a:lnTo>
                  <a:pt x="42672" y="7619"/>
                </a:lnTo>
                <a:lnTo>
                  <a:pt x="28956" y="21335"/>
                </a:lnTo>
                <a:lnTo>
                  <a:pt x="20194" y="12369"/>
                </a:lnTo>
                <a:lnTo>
                  <a:pt x="0" y="32003"/>
                </a:lnTo>
                <a:lnTo>
                  <a:pt x="42672" y="46496"/>
                </a:lnTo>
                <a:close/>
              </a:path>
              <a:path w="81279" h="59689">
                <a:moveTo>
                  <a:pt x="32918" y="0"/>
                </a:moveTo>
                <a:lnTo>
                  <a:pt x="8106" y="0"/>
                </a:lnTo>
                <a:lnTo>
                  <a:pt x="20194" y="12369"/>
                </a:lnTo>
                <a:lnTo>
                  <a:pt x="32918" y="0"/>
                </a:lnTo>
                <a:close/>
              </a:path>
              <a:path w="81279" h="59689">
                <a:moveTo>
                  <a:pt x="42672" y="7619"/>
                </a:moveTo>
                <a:lnTo>
                  <a:pt x="35226" y="0"/>
                </a:lnTo>
                <a:lnTo>
                  <a:pt x="32918" y="0"/>
                </a:lnTo>
                <a:lnTo>
                  <a:pt x="20194" y="12369"/>
                </a:lnTo>
                <a:lnTo>
                  <a:pt x="28956" y="21335"/>
                </a:lnTo>
                <a:lnTo>
                  <a:pt x="42672" y="7619"/>
                </a:lnTo>
                <a:close/>
              </a:path>
              <a:path w="81279" h="59689">
                <a:moveTo>
                  <a:pt x="80772" y="59435"/>
                </a:moveTo>
                <a:lnTo>
                  <a:pt x="61707" y="0"/>
                </a:lnTo>
                <a:lnTo>
                  <a:pt x="35226" y="0"/>
                </a:lnTo>
                <a:lnTo>
                  <a:pt x="42672" y="7619"/>
                </a:lnTo>
                <a:lnTo>
                  <a:pt x="42672" y="46496"/>
                </a:lnTo>
                <a:lnTo>
                  <a:pt x="80772" y="59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394833" y="4789944"/>
            <a:ext cx="1097280" cy="506095"/>
          </a:xfrm>
          <a:custGeom>
            <a:avLst/>
            <a:gdLst/>
            <a:ahLst/>
            <a:cxnLst/>
            <a:rect l="l" t="t" r="r" b="b"/>
            <a:pathLst>
              <a:path w="1097279" h="506095">
                <a:moveTo>
                  <a:pt x="527304" y="10668"/>
                </a:moveTo>
                <a:lnTo>
                  <a:pt x="507492" y="10668"/>
                </a:lnTo>
                <a:lnTo>
                  <a:pt x="507492" y="30480"/>
                </a:lnTo>
                <a:lnTo>
                  <a:pt x="507492" y="487680"/>
                </a:lnTo>
                <a:lnTo>
                  <a:pt x="18288" y="487680"/>
                </a:lnTo>
                <a:lnTo>
                  <a:pt x="18288" y="30480"/>
                </a:lnTo>
                <a:lnTo>
                  <a:pt x="507492" y="30480"/>
                </a:lnTo>
                <a:lnTo>
                  <a:pt x="507492" y="10668"/>
                </a:lnTo>
                <a:lnTo>
                  <a:pt x="0" y="10668"/>
                </a:lnTo>
                <a:lnTo>
                  <a:pt x="0" y="505968"/>
                </a:lnTo>
                <a:lnTo>
                  <a:pt x="9144" y="505968"/>
                </a:lnTo>
                <a:lnTo>
                  <a:pt x="18288" y="505968"/>
                </a:lnTo>
                <a:lnTo>
                  <a:pt x="507492" y="505968"/>
                </a:lnTo>
                <a:lnTo>
                  <a:pt x="516636" y="505968"/>
                </a:lnTo>
                <a:lnTo>
                  <a:pt x="527304" y="505968"/>
                </a:lnTo>
                <a:lnTo>
                  <a:pt x="527304" y="10668"/>
                </a:lnTo>
                <a:close/>
              </a:path>
              <a:path w="1097279" h="506095">
                <a:moveTo>
                  <a:pt x="1097280" y="0"/>
                </a:moveTo>
                <a:lnTo>
                  <a:pt x="1077468" y="0"/>
                </a:lnTo>
                <a:lnTo>
                  <a:pt x="1077468" y="19812"/>
                </a:lnTo>
                <a:lnTo>
                  <a:pt x="1077468" y="477012"/>
                </a:lnTo>
                <a:lnTo>
                  <a:pt x="588264" y="477012"/>
                </a:lnTo>
                <a:lnTo>
                  <a:pt x="588264" y="19812"/>
                </a:lnTo>
                <a:lnTo>
                  <a:pt x="1077468" y="19812"/>
                </a:lnTo>
                <a:lnTo>
                  <a:pt x="1077468" y="0"/>
                </a:lnTo>
                <a:lnTo>
                  <a:pt x="569976" y="0"/>
                </a:lnTo>
                <a:lnTo>
                  <a:pt x="569976" y="495300"/>
                </a:lnTo>
                <a:lnTo>
                  <a:pt x="579120" y="495300"/>
                </a:lnTo>
                <a:lnTo>
                  <a:pt x="588264" y="495300"/>
                </a:lnTo>
                <a:lnTo>
                  <a:pt x="1077468" y="495300"/>
                </a:lnTo>
                <a:lnTo>
                  <a:pt x="1086612" y="495300"/>
                </a:lnTo>
                <a:lnTo>
                  <a:pt x="1097280" y="495300"/>
                </a:lnTo>
                <a:lnTo>
                  <a:pt x="10972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 txBox="1"/>
          <p:nvPr/>
        </p:nvSpPr>
        <p:spPr>
          <a:xfrm>
            <a:off x="6775078" y="3884166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7200" algn="l"/>
              </a:tabLst>
            </a:pPr>
            <a:r>
              <a:rPr sz="1800" dirty="0">
                <a:latin typeface="Calibri"/>
                <a:cs typeface="Calibri"/>
              </a:rPr>
              <a:t>6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3</a:t>
            </a:r>
            <a:r>
              <a:rPr sz="1800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7" name="object 247"/>
          <p:cNvGrpSpPr/>
          <p:nvPr/>
        </p:nvGrpSpPr>
        <p:grpSpPr>
          <a:xfrm>
            <a:off x="5487802" y="3858767"/>
            <a:ext cx="527685" cy="495300"/>
            <a:chOff x="5487802" y="3858767"/>
            <a:chExt cx="527685" cy="495300"/>
          </a:xfrm>
        </p:grpSpPr>
        <p:sp>
          <p:nvSpPr>
            <p:cNvPr id="248" name="object 248"/>
            <p:cNvSpPr/>
            <p:nvPr/>
          </p:nvSpPr>
          <p:spPr>
            <a:xfrm>
              <a:off x="5496945" y="3867911"/>
              <a:ext cx="509270" cy="475615"/>
            </a:xfrm>
            <a:custGeom>
              <a:avLst/>
              <a:gdLst/>
              <a:ahLst/>
              <a:cxnLst/>
              <a:rect l="l" t="t" r="r" b="b"/>
              <a:pathLst>
                <a:path w="509270" h="475614">
                  <a:moveTo>
                    <a:pt x="509015" y="475487"/>
                  </a:moveTo>
                  <a:lnTo>
                    <a:pt x="509015" y="0"/>
                  </a:lnTo>
                  <a:lnTo>
                    <a:pt x="0" y="0"/>
                  </a:lnTo>
                  <a:lnTo>
                    <a:pt x="0" y="475487"/>
                  </a:lnTo>
                  <a:lnTo>
                    <a:pt x="509015" y="475487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487802" y="3858767"/>
              <a:ext cx="527685" cy="495300"/>
            </a:xfrm>
            <a:custGeom>
              <a:avLst/>
              <a:gdLst/>
              <a:ahLst/>
              <a:cxnLst/>
              <a:rect l="l" t="t" r="r" b="b"/>
              <a:pathLst>
                <a:path w="527685" h="495300">
                  <a:moveTo>
                    <a:pt x="527304" y="495300"/>
                  </a:moveTo>
                  <a:lnTo>
                    <a:pt x="527304" y="0"/>
                  </a:lnTo>
                  <a:lnTo>
                    <a:pt x="0" y="0"/>
                  </a:lnTo>
                  <a:lnTo>
                    <a:pt x="0" y="495300"/>
                  </a:lnTo>
                  <a:lnTo>
                    <a:pt x="9144" y="495300"/>
                  </a:lnTo>
                  <a:lnTo>
                    <a:pt x="9144" y="18288"/>
                  </a:lnTo>
                  <a:lnTo>
                    <a:pt x="19812" y="9144"/>
                  </a:lnTo>
                  <a:lnTo>
                    <a:pt x="19812" y="18288"/>
                  </a:lnTo>
                  <a:lnTo>
                    <a:pt x="509016" y="18288"/>
                  </a:lnTo>
                  <a:lnTo>
                    <a:pt x="509016" y="9144"/>
                  </a:lnTo>
                  <a:lnTo>
                    <a:pt x="518160" y="18288"/>
                  </a:lnTo>
                  <a:lnTo>
                    <a:pt x="518160" y="495300"/>
                  </a:lnTo>
                  <a:lnTo>
                    <a:pt x="527304" y="495300"/>
                  </a:lnTo>
                  <a:close/>
                </a:path>
                <a:path w="527685" h="495300">
                  <a:moveTo>
                    <a:pt x="19812" y="18288"/>
                  </a:moveTo>
                  <a:lnTo>
                    <a:pt x="19812" y="9144"/>
                  </a:lnTo>
                  <a:lnTo>
                    <a:pt x="9144" y="18288"/>
                  </a:lnTo>
                  <a:lnTo>
                    <a:pt x="19812" y="18288"/>
                  </a:lnTo>
                  <a:close/>
                </a:path>
                <a:path w="527685" h="495300">
                  <a:moveTo>
                    <a:pt x="19812" y="475488"/>
                  </a:moveTo>
                  <a:lnTo>
                    <a:pt x="19812" y="18288"/>
                  </a:lnTo>
                  <a:lnTo>
                    <a:pt x="9144" y="18288"/>
                  </a:lnTo>
                  <a:lnTo>
                    <a:pt x="9144" y="475488"/>
                  </a:lnTo>
                  <a:lnTo>
                    <a:pt x="19812" y="4754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9144" y="475488"/>
                  </a:lnTo>
                  <a:lnTo>
                    <a:pt x="19812" y="484632"/>
                  </a:lnTo>
                  <a:lnTo>
                    <a:pt x="19812" y="495300"/>
                  </a:lnTo>
                  <a:lnTo>
                    <a:pt x="509016" y="495300"/>
                  </a:lnTo>
                  <a:lnTo>
                    <a:pt x="509016" y="484632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19812" y="495300"/>
                  </a:moveTo>
                  <a:lnTo>
                    <a:pt x="19812" y="484632"/>
                  </a:lnTo>
                  <a:lnTo>
                    <a:pt x="9144" y="475488"/>
                  </a:lnTo>
                  <a:lnTo>
                    <a:pt x="9144" y="495300"/>
                  </a:lnTo>
                  <a:lnTo>
                    <a:pt x="19812" y="495300"/>
                  </a:lnTo>
                  <a:close/>
                </a:path>
                <a:path w="527685" h="495300">
                  <a:moveTo>
                    <a:pt x="518160" y="18288"/>
                  </a:moveTo>
                  <a:lnTo>
                    <a:pt x="509016" y="9144"/>
                  </a:lnTo>
                  <a:lnTo>
                    <a:pt x="509016" y="18288"/>
                  </a:lnTo>
                  <a:lnTo>
                    <a:pt x="518160" y="18288"/>
                  </a:lnTo>
                  <a:close/>
                </a:path>
                <a:path w="527685" h="495300">
                  <a:moveTo>
                    <a:pt x="518160" y="475488"/>
                  </a:moveTo>
                  <a:lnTo>
                    <a:pt x="518160" y="18288"/>
                  </a:lnTo>
                  <a:lnTo>
                    <a:pt x="509016" y="18288"/>
                  </a:lnTo>
                  <a:lnTo>
                    <a:pt x="509016" y="475488"/>
                  </a:lnTo>
                  <a:lnTo>
                    <a:pt x="518160" y="475488"/>
                  </a:lnTo>
                  <a:close/>
                </a:path>
                <a:path w="527685" h="495300">
                  <a:moveTo>
                    <a:pt x="518160" y="495300"/>
                  </a:moveTo>
                  <a:lnTo>
                    <a:pt x="518160" y="475488"/>
                  </a:lnTo>
                  <a:lnTo>
                    <a:pt x="509016" y="484632"/>
                  </a:lnTo>
                  <a:lnTo>
                    <a:pt x="509016" y="495300"/>
                  </a:lnTo>
                  <a:lnTo>
                    <a:pt x="518160" y="495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0" name="object 250"/>
          <p:cNvSpPr txBox="1"/>
          <p:nvPr/>
        </p:nvSpPr>
        <p:spPr>
          <a:xfrm>
            <a:off x="5621411" y="3884166"/>
            <a:ext cx="758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3715" algn="l"/>
              </a:tabLst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51" name="object 251"/>
          <p:cNvGraphicFramePr>
            <a:graphicFrameLocks noGrp="1"/>
          </p:cNvGraphicFramePr>
          <p:nvPr/>
        </p:nvGraphicFramePr>
        <p:xfrm>
          <a:off x="774073" y="4806695"/>
          <a:ext cx="8979528" cy="1261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60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08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34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67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231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4228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099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92455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82677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337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865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CC3200"/>
                      </a:solidFill>
                      <a:prstDash val="solid"/>
                    </a:lnT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78422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700" baseline="6172" dirty="0">
                          <a:latin typeface="Calibri"/>
                          <a:cs typeface="Calibri"/>
                        </a:rPr>
                        <a:t>1</a:t>
                      </a:r>
                      <a:endParaRPr sz="2700" baseline="6172">
                        <a:latin typeface="Calibri"/>
                        <a:cs typeface="Calibri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48514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700" baseline="-6172" dirty="0">
                          <a:latin typeface="Calibri"/>
                          <a:cs typeface="Calibri"/>
                        </a:rPr>
                        <a:t>9</a:t>
                      </a:r>
                      <a:endParaRPr sz="2700" baseline="-6172">
                        <a:latin typeface="Calibri"/>
                        <a:cs typeface="Calibri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3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32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76200">
                      <a:solidFill>
                        <a:srgbClr val="000000"/>
                      </a:solidFill>
                      <a:prstDash val="solid"/>
                    </a:lnL>
                    <a:solidFill>
                      <a:srgbClr val="65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2" name="object 252"/>
          <p:cNvSpPr txBox="1"/>
          <p:nvPr/>
        </p:nvSpPr>
        <p:spPr>
          <a:xfrm>
            <a:off x="9082413" y="3896358"/>
            <a:ext cx="650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1334" algn="l"/>
              </a:tabLst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7895218" y="3884166"/>
            <a:ext cx="77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955" algn="l"/>
              </a:tabLst>
            </a:pP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Calibri"/>
                <a:cs typeface="Calibri"/>
              </a:rPr>
              <a:t>4</a:t>
            </a:r>
            <a:r>
              <a:rPr sz="1800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871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Merge</a:t>
            </a:r>
            <a:r>
              <a:rPr spc="-110" dirty="0"/>
              <a:t> </a:t>
            </a:r>
            <a:r>
              <a:rPr dirty="0"/>
              <a:t>Sort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2900" y="1797050"/>
            <a:ext cx="762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Mergesort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(a, low, 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if(low&lt;high)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GB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//Divide Problem into </a:t>
            </a:r>
            <a:r>
              <a:rPr lang="en-GB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subproblems</a:t>
            </a:r>
            <a:endParaRPr lang="en-GB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GB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//Find where to split the array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	mid=(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low+high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)/2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GB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//solve the </a:t>
            </a:r>
            <a:r>
              <a:rPr lang="en-GB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subproblems</a:t>
            </a:r>
            <a:endParaRPr lang="en-GB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Mergesort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(a, low, mid)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Mergesort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(a, mid+1, high)</a:t>
            </a:r>
          </a:p>
          <a:p>
            <a:r>
              <a:rPr lang="en-GB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//combine the solutions of </a:t>
            </a:r>
            <a:r>
              <a:rPr lang="en-GB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subproblems</a:t>
            </a:r>
            <a:endParaRPr lang="en-GB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Merge(a, low, mid, 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8500" y="120650"/>
            <a:ext cx="11029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</a:t>
            </a:r>
            <a:r>
              <a:rPr dirty="0"/>
              <a:t>e</a:t>
            </a:r>
            <a:r>
              <a:rPr spc="-50" dirty="0"/>
              <a:t>r</a:t>
            </a:r>
            <a:r>
              <a:rPr spc="-25" dirty="0"/>
              <a:t>g</a:t>
            </a:r>
            <a:r>
              <a:rPr dirty="0"/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" y="816193"/>
            <a:ext cx="457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 Merge(a, low, mid, 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b[];      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=low, j=mid+1, k=low, l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while(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&lt;= mid and j&lt;=high)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if(a[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]&lt;=a[j])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b[k]=a[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else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{	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b[k]=a[j];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j++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k++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}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6300" y="111125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while(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&lt;=mid)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b[k++]=a[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while(j&lt;=high)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b[k++]=a[j]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j++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for (l=low; l&lt;high; l++)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a[l]=b[l]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721001"/>
            <a:ext cx="7994650" cy="36137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2930525" algn="l"/>
              </a:tabLst>
            </a:pPr>
            <a:r>
              <a:rPr sz="2800" spc="-5" dirty="0">
                <a:latin typeface="Calibri"/>
                <a:cs typeface="Calibri"/>
              </a:rPr>
              <a:t>Basic </a:t>
            </a:r>
            <a:r>
              <a:rPr sz="2800" spc="-15" dirty="0">
                <a:latin typeface="Calibri"/>
                <a:cs typeface="Calibri"/>
              </a:rPr>
              <a:t>operation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spc="-40" dirty="0">
                <a:solidFill>
                  <a:srgbClr val="000099"/>
                </a:solidFill>
                <a:latin typeface="Calibri"/>
                <a:cs typeface="Calibri"/>
              </a:rPr>
              <a:t>key</a:t>
            </a:r>
            <a:r>
              <a:rPr sz="2800" spc="-2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comparison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Best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Case, </a:t>
            </a:r>
            <a:r>
              <a:rPr sz="2800" spc="-50" dirty="0">
                <a:latin typeface="Calibri"/>
                <a:cs typeface="Calibri"/>
              </a:rPr>
              <a:t>Worst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Case,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Average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Case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exists?</a:t>
            </a:r>
            <a:endParaRPr sz="28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Execution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does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not depend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order</a:t>
            </a:r>
            <a:r>
              <a:rPr sz="2400" spc="-5" dirty="0">
                <a:latin typeface="Calibri"/>
                <a:cs typeface="Calibri"/>
              </a:rPr>
              <a:t> of</a:t>
            </a:r>
            <a:r>
              <a:rPr sz="2400" dirty="0">
                <a:latin typeface="Calibri"/>
                <a:cs typeface="Calibri"/>
              </a:rPr>
              <a:t> the</a:t>
            </a:r>
            <a:r>
              <a:rPr sz="2400" spc="-15" dirty="0">
                <a:latin typeface="Calibri"/>
                <a:cs typeface="Calibri"/>
              </a:rPr>
              <a:t> data</a:t>
            </a:r>
            <a:endParaRPr sz="2400">
              <a:latin typeface="Calibri"/>
              <a:cs typeface="Calibri"/>
            </a:endParaRPr>
          </a:p>
          <a:p>
            <a:pPr marL="756285" marR="65405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Best case </a:t>
            </a:r>
            <a:r>
              <a:rPr sz="2400" spc="-5" dirty="0">
                <a:latin typeface="Calibri"/>
                <a:cs typeface="Calibri"/>
              </a:rPr>
              <a:t>and </a:t>
            </a:r>
            <a:r>
              <a:rPr sz="2400" spc="-20" dirty="0">
                <a:latin typeface="Calibri"/>
                <a:cs typeface="Calibri"/>
              </a:rPr>
              <a:t>average </a:t>
            </a:r>
            <a:r>
              <a:rPr sz="2400" spc="-10" dirty="0">
                <a:latin typeface="Calibri"/>
                <a:cs typeface="Calibri"/>
              </a:rPr>
              <a:t>case </a:t>
            </a:r>
            <a:r>
              <a:rPr sz="2400" spc="-5" dirty="0">
                <a:latin typeface="Calibri"/>
                <a:cs typeface="Calibri"/>
              </a:rPr>
              <a:t>runtime </a:t>
            </a:r>
            <a:r>
              <a:rPr sz="2400" spc="-15" dirty="0">
                <a:latin typeface="Calibri"/>
                <a:cs typeface="Calibri"/>
              </a:rPr>
              <a:t>are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same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20" dirty="0">
                <a:latin typeface="Calibri"/>
                <a:cs typeface="Calibri"/>
              </a:rPr>
              <a:t>worst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case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runtime.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0" dirty="0">
                <a:latin typeface="Calibri"/>
                <a:cs typeface="Calibri"/>
              </a:rPr>
              <a:t>Worst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case:</a:t>
            </a:r>
            <a:endParaRPr sz="28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During </a:t>
            </a:r>
            <a:r>
              <a:rPr sz="2400" spc="-30" dirty="0">
                <a:latin typeface="Calibri"/>
                <a:cs typeface="Calibri"/>
              </a:rPr>
              <a:t>key </a:t>
            </a:r>
            <a:r>
              <a:rPr sz="2400" spc="-5" dirty="0">
                <a:latin typeface="Calibri"/>
                <a:cs typeface="Calibri"/>
              </a:rPr>
              <a:t>comparison,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neither of </a:t>
            </a:r>
            <a:r>
              <a:rPr sz="2400" dirty="0">
                <a:solidFill>
                  <a:srgbClr val="000099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000099"/>
                </a:solidFill>
                <a:latin typeface="Calibri"/>
                <a:cs typeface="Calibri"/>
              </a:rPr>
              <a:t>two </a:t>
            </a:r>
            <a:r>
              <a:rPr sz="2400" spc="-20" dirty="0">
                <a:solidFill>
                  <a:srgbClr val="000099"/>
                </a:solidFill>
                <a:latin typeface="Calibri"/>
                <a:cs typeface="Calibri"/>
              </a:rPr>
              <a:t>arrays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becomes </a:t>
            </a:r>
            <a:r>
              <a:rPr sz="2400" spc="-53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empty</a:t>
            </a:r>
            <a:r>
              <a:rPr sz="2400" spc="-2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before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other one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contains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just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one element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3590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 </a:t>
            </a:r>
            <a:r>
              <a:rPr dirty="0"/>
              <a:t>–</a:t>
            </a:r>
            <a:r>
              <a:rPr spc="-5" dirty="0"/>
              <a:t> </a:t>
            </a:r>
            <a:r>
              <a:rPr spc="-50" dirty="0"/>
              <a:t>Worst</a:t>
            </a:r>
            <a:r>
              <a:rPr spc="-25" dirty="0"/>
              <a:t> </a:t>
            </a:r>
            <a:r>
              <a:rPr spc="-5" dirty="0"/>
              <a:t>Case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810003"/>
            <a:ext cx="77260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Assuming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5" dirty="0">
                <a:latin typeface="Calibri"/>
                <a:cs typeface="Calibri"/>
              </a:rPr>
              <a:t>simplicity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spc="-15" dirty="0">
                <a:latin typeface="Calibri"/>
                <a:cs typeface="Calibri"/>
              </a:rPr>
              <a:t>total </a:t>
            </a:r>
            <a:r>
              <a:rPr sz="2400" spc="-5" dirty="0">
                <a:latin typeface="Calibri"/>
                <a:cs typeface="Calibri"/>
              </a:rPr>
              <a:t>number of elements </a:t>
            </a:r>
            <a:r>
              <a:rPr sz="2400" b="1" dirty="0">
                <a:solidFill>
                  <a:srgbClr val="000099"/>
                </a:solidFill>
                <a:latin typeface="Calibri"/>
                <a:cs typeface="Calibri"/>
              </a:rPr>
              <a:t>n </a:t>
            </a:r>
            <a:r>
              <a:rPr sz="2400" dirty="0">
                <a:solidFill>
                  <a:srgbClr val="000099"/>
                </a:solidFill>
                <a:latin typeface="Calibri"/>
                <a:cs typeface="Calibri"/>
              </a:rPr>
              <a:t>is a </a:t>
            </a:r>
            <a:r>
              <a:rPr sz="2400" spc="-53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Calibri"/>
                <a:cs typeface="Calibri"/>
              </a:rPr>
              <a:t>power</a:t>
            </a:r>
            <a:r>
              <a:rPr sz="2400" spc="-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of</a:t>
            </a:r>
            <a:r>
              <a:rPr sz="2400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2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recurrence relation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number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key 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comparisons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1369" y="3296411"/>
            <a:ext cx="6324600" cy="457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71917" y="3858258"/>
            <a:ext cx="7959090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58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93065" algn="l"/>
                <a:tab pos="393700" algn="l"/>
                <a:tab pos="1718945" algn="l"/>
              </a:tabLst>
            </a:pPr>
            <a:r>
              <a:rPr sz="2400" i="1" spc="-5" dirty="0">
                <a:latin typeface="Calibri"/>
                <a:cs typeface="Calibri"/>
              </a:rPr>
              <a:t>C</a:t>
            </a:r>
            <a:r>
              <a:rPr sz="2400" i="1" spc="-7" baseline="-20833" dirty="0">
                <a:latin typeface="Calibri"/>
                <a:cs typeface="Calibri"/>
              </a:rPr>
              <a:t>merge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i="1" spc="-5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number of </a:t>
            </a:r>
            <a:r>
              <a:rPr sz="2400" spc="-30" dirty="0">
                <a:latin typeface="Calibri"/>
                <a:cs typeface="Calibri"/>
              </a:rPr>
              <a:t>key </a:t>
            </a:r>
            <a:r>
              <a:rPr sz="2400" spc="-5" dirty="0">
                <a:latin typeface="Calibri"/>
                <a:cs typeface="Calibri"/>
              </a:rPr>
              <a:t>comparisons </a:t>
            </a:r>
            <a:r>
              <a:rPr sz="2400" spc="-10" dirty="0">
                <a:latin typeface="Calibri"/>
                <a:cs typeface="Calibri"/>
              </a:rPr>
              <a:t>performed </a:t>
            </a:r>
            <a:r>
              <a:rPr sz="2400" spc="-5" dirty="0">
                <a:latin typeface="Calibri"/>
                <a:cs typeface="Calibri"/>
              </a:rPr>
              <a:t>during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merging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stage.</a:t>
            </a:r>
            <a:endParaRPr sz="2400">
              <a:latin typeface="Calibri"/>
              <a:cs typeface="Calibri"/>
            </a:endParaRPr>
          </a:p>
          <a:p>
            <a:pPr marL="393065" marR="122872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30" dirty="0">
                <a:latin typeface="Calibri"/>
                <a:cs typeface="Calibri"/>
              </a:rPr>
              <a:t>At </a:t>
            </a:r>
            <a:r>
              <a:rPr sz="2400" dirty="0">
                <a:latin typeface="Calibri"/>
                <a:cs typeface="Calibri"/>
              </a:rPr>
              <a:t>each </a:t>
            </a:r>
            <a:r>
              <a:rPr sz="2400" spc="-15" dirty="0">
                <a:latin typeface="Calibri"/>
                <a:cs typeface="Calibri"/>
              </a:rPr>
              <a:t>step, exactly </a:t>
            </a:r>
            <a:r>
              <a:rPr sz="2400" spc="-5" dirty="0">
                <a:latin typeface="Calibri"/>
                <a:cs typeface="Calibri"/>
              </a:rPr>
              <a:t>one comparison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made, </a:t>
            </a:r>
            <a:r>
              <a:rPr sz="2400" spc="-15" dirty="0">
                <a:latin typeface="Calibri"/>
                <a:cs typeface="Calibri"/>
              </a:rPr>
              <a:t>total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comparisons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(n-1)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8469" y="5759196"/>
            <a:ext cx="70104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644143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4617" y="2236722"/>
            <a:ext cx="6927215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80365" algn="l"/>
                <a:tab pos="381000" algn="l"/>
                <a:tab pos="1846580" algn="l"/>
                <a:tab pos="2661920" algn="l"/>
                <a:tab pos="4906645" algn="l"/>
                <a:tab pos="5415915" algn="l"/>
              </a:tabLst>
            </a:pPr>
            <a:r>
              <a:rPr sz="2400" spc="-10" dirty="0">
                <a:latin typeface="Calibri"/>
                <a:cs typeface="Calibri"/>
              </a:rPr>
              <a:t>Here </a:t>
            </a:r>
            <a:r>
              <a:rPr sz="2400" dirty="0">
                <a:latin typeface="Calibri"/>
                <a:cs typeface="Calibri"/>
              </a:rPr>
              <a:t>a 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2,</a:t>
            </a:r>
            <a:r>
              <a:rPr sz="2400" spc="-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5" dirty="0">
                <a:latin typeface="Calibri"/>
                <a:cs typeface="Calibri"/>
              </a:rPr>
              <a:t>2,</a:t>
            </a:r>
            <a:r>
              <a:rPr sz="2400" spc="-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(n)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n-1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(n)</a:t>
            </a:r>
            <a:r>
              <a:rPr sz="2400" spc="-5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=&gt;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1.</a:t>
            </a:r>
            <a:endParaRPr sz="2400" dirty="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400" spc="-20" dirty="0">
                <a:latin typeface="Calibri"/>
                <a:cs typeface="Calibri"/>
              </a:rPr>
              <a:t>Therefore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2</a:t>
            </a:r>
            <a:r>
              <a:rPr sz="2400" spc="-7" baseline="24305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, </a:t>
            </a:r>
            <a:r>
              <a:rPr sz="2400" spc="-10" dirty="0">
                <a:latin typeface="Calibri"/>
                <a:cs typeface="Calibri"/>
              </a:rPr>
              <a:t>case</a:t>
            </a:r>
            <a:r>
              <a:rPr sz="2400" dirty="0">
                <a:latin typeface="Calibri"/>
                <a:cs typeface="Calibri"/>
              </a:rPr>
              <a:t> 2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holds</a:t>
            </a:r>
            <a:r>
              <a:rPr sz="2400" dirty="0">
                <a:latin typeface="Calibri"/>
                <a:cs typeface="Calibri"/>
              </a:rPr>
              <a:t> in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master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theorem</a:t>
            </a:r>
            <a:endParaRPr sz="2400" dirty="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400" b="1" i="1" spc="-10" dirty="0">
                <a:latin typeface="Calibri"/>
                <a:cs typeface="Calibri"/>
              </a:rPr>
              <a:t>C</a:t>
            </a:r>
            <a:r>
              <a:rPr sz="2400" b="1" i="1" spc="-15" baseline="-20833" dirty="0">
                <a:latin typeface="Calibri"/>
                <a:cs typeface="Calibri"/>
              </a:rPr>
              <a:t>worst</a:t>
            </a:r>
            <a:r>
              <a:rPr sz="2400" b="1" i="1" spc="254" baseline="-20833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(n)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</a:t>
            </a:r>
            <a:r>
              <a:rPr sz="2400" spc="-7" baseline="24305" dirty="0">
                <a:latin typeface="Calibri"/>
                <a:cs typeface="Calibri"/>
              </a:rPr>
              <a:t>d</a:t>
            </a:r>
            <a:r>
              <a:rPr sz="2400" spc="240" baseline="243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n)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</a:t>
            </a:r>
            <a:r>
              <a:rPr sz="2400" spc="-7" baseline="24305" dirty="0">
                <a:latin typeface="Calibri"/>
                <a:cs typeface="Calibri"/>
              </a:rPr>
              <a:t>1</a:t>
            </a:r>
            <a:r>
              <a:rPr sz="2400" spc="254" baseline="243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n)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log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n)</a:t>
            </a:r>
            <a:endParaRPr sz="2400" dirty="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400" spc="-20" dirty="0">
                <a:latin typeface="Calibri"/>
                <a:cs typeface="Calibri"/>
              </a:rPr>
              <a:t>Therefore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0099"/>
                </a:solidFill>
                <a:latin typeface="Calibri"/>
                <a:cs typeface="Calibri"/>
              </a:rPr>
              <a:t>C</a:t>
            </a:r>
            <a:r>
              <a:rPr sz="2400" b="1" i="1" spc="-15" baseline="-20833" dirty="0">
                <a:solidFill>
                  <a:srgbClr val="000099"/>
                </a:solidFill>
                <a:latin typeface="Calibri"/>
                <a:cs typeface="Calibri"/>
              </a:rPr>
              <a:t>worst</a:t>
            </a:r>
            <a:r>
              <a:rPr sz="2400" b="1" spc="-10" dirty="0">
                <a:solidFill>
                  <a:srgbClr val="000099"/>
                </a:solidFill>
                <a:latin typeface="Calibri"/>
                <a:cs typeface="Calibri"/>
              </a:rPr>
              <a:t>(n)</a:t>
            </a:r>
            <a:r>
              <a:rPr sz="2400" b="1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0099"/>
                </a:solidFill>
                <a:latin typeface="Calibri"/>
                <a:cs typeface="Calibri"/>
              </a:rPr>
              <a:t>=</a:t>
            </a:r>
            <a:r>
              <a:rPr sz="2400" b="1" i="1" spc="-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99"/>
                </a:solidFill>
                <a:latin typeface="Calibri"/>
                <a:cs typeface="Calibri"/>
              </a:rPr>
              <a:t>Θ</a:t>
            </a:r>
            <a:r>
              <a:rPr sz="2400" b="1" spc="-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Calibri"/>
                <a:cs typeface="Calibri"/>
              </a:rPr>
              <a:t>(n </a:t>
            </a:r>
            <a:r>
              <a:rPr sz="2400" b="1" dirty="0">
                <a:solidFill>
                  <a:srgbClr val="000099"/>
                </a:solidFill>
                <a:latin typeface="Calibri"/>
                <a:cs typeface="Calibri"/>
              </a:rPr>
              <a:t>log</a:t>
            </a:r>
            <a:r>
              <a:rPr sz="2400" b="1" spc="-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Calibri"/>
                <a:cs typeface="Calibri"/>
              </a:rPr>
              <a:t>n)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179" y="1598676"/>
            <a:ext cx="8229600" cy="60655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14478" y="4375404"/>
            <a:ext cx="5473065" cy="1955800"/>
            <a:chOff x="2514478" y="4375404"/>
            <a:chExt cx="5473065" cy="19558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0006" y="4404146"/>
              <a:ext cx="5077409" cy="18371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4478" y="4375404"/>
              <a:ext cx="5473065" cy="1955800"/>
            </a:xfrm>
            <a:custGeom>
              <a:avLst/>
              <a:gdLst/>
              <a:ahLst/>
              <a:cxnLst/>
              <a:rect l="l" t="t" r="r" b="b"/>
              <a:pathLst>
                <a:path w="5473065" h="1955800">
                  <a:moveTo>
                    <a:pt x="5472684" y="1952244"/>
                  </a:moveTo>
                  <a:lnTo>
                    <a:pt x="5472684" y="3048"/>
                  </a:lnTo>
                  <a:lnTo>
                    <a:pt x="5469636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952244"/>
                  </a:lnTo>
                  <a:lnTo>
                    <a:pt x="3048" y="1955292"/>
                  </a:lnTo>
                  <a:lnTo>
                    <a:pt x="6096" y="1955292"/>
                  </a:ln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lnTo>
                    <a:pt x="5458968" y="12192"/>
                  </a:lnTo>
                  <a:lnTo>
                    <a:pt x="5458968" y="6096"/>
                  </a:lnTo>
                  <a:lnTo>
                    <a:pt x="5466588" y="12192"/>
                  </a:lnTo>
                  <a:lnTo>
                    <a:pt x="5466588" y="1955292"/>
                  </a:lnTo>
                  <a:lnTo>
                    <a:pt x="5469636" y="1955292"/>
                  </a:lnTo>
                  <a:lnTo>
                    <a:pt x="5472684" y="1952244"/>
                  </a:lnTo>
                  <a:close/>
                </a:path>
                <a:path w="5473065" h="1955800">
                  <a:moveTo>
                    <a:pt x="12192" y="12192"/>
                  </a:move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close/>
                </a:path>
                <a:path w="5473065" h="1955800">
                  <a:moveTo>
                    <a:pt x="12192" y="1943100"/>
                  </a:moveTo>
                  <a:lnTo>
                    <a:pt x="12192" y="12192"/>
                  </a:lnTo>
                  <a:lnTo>
                    <a:pt x="6096" y="12192"/>
                  </a:lnTo>
                  <a:lnTo>
                    <a:pt x="6096" y="1943100"/>
                  </a:lnTo>
                  <a:lnTo>
                    <a:pt x="12192" y="1943100"/>
                  </a:lnTo>
                  <a:close/>
                </a:path>
                <a:path w="5473065" h="1955800">
                  <a:moveTo>
                    <a:pt x="5466588" y="1943100"/>
                  </a:moveTo>
                  <a:lnTo>
                    <a:pt x="6096" y="1943100"/>
                  </a:lnTo>
                  <a:lnTo>
                    <a:pt x="12192" y="1949196"/>
                  </a:lnTo>
                  <a:lnTo>
                    <a:pt x="12192" y="1955292"/>
                  </a:lnTo>
                  <a:lnTo>
                    <a:pt x="5458968" y="1955292"/>
                  </a:lnTo>
                  <a:lnTo>
                    <a:pt x="5458968" y="1949196"/>
                  </a:lnTo>
                  <a:lnTo>
                    <a:pt x="5466588" y="1943100"/>
                  </a:lnTo>
                  <a:close/>
                </a:path>
                <a:path w="5473065" h="1955800">
                  <a:moveTo>
                    <a:pt x="12192" y="1955292"/>
                  </a:moveTo>
                  <a:lnTo>
                    <a:pt x="12192" y="1949196"/>
                  </a:lnTo>
                  <a:lnTo>
                    <a:pt x="6096" y="1943100"/>
                  </a:lnTo>
                  <a:lnTo>
                    <a:pt x="6096" y="1955292"/>
                  </a:lnTo>
                  <a:lnTo>
                    <a:pt x="12192" y="1955292"/>
                  </a:lnTo>
                  <a:close/>
                </a:path>
                <a:path w="5473065" h="1955800">
                  <a:moveTo>
                    <a:pt x="5466588" y="12192"/>
                  </a:moveTo>
                  <a:lnTo>
                    <a:pt x="5458968" y="6096"/>
                  </a:lnTo>
                  <a:lnTo>
                    <a:pt x="5458968" y="12192"/>
                  </a:lnTo>
                  <a:lnTo>
                    <a:pt x="5466588" y="12192"/>
                  </a:lnTo>
                  <a:close/>
                </a:path>
                <a:path w="5473065" h="1955800">
                  <a:moveTo>
                    <a:pt x="5466588" y="1943100"/>
                  </a:moveTo>
                  <a:lnTo>
                    <a:pt x="5466588" y="12192"/>
                  </a:lnTo>
                  <a:lnTo>
                    <a:pt x="5458968" y="12192"/>
                  </a:lnTo>
                  <a:lnTo>
                    <a:pt x="5458968" y="1943100"/>
                  </a:lnTo>
                  <a:lnTo>
                    <a:pt x="5466588" y="1943100"/>
                  </a:lnTo>
                  <a:close/>
                </a:path>
                <a:path w="5473065" h="1955800">
                  <a:moveTo>
                    <a:pt x="5466588" y="1955292"/>
                  </a:moveTo>
                  <a:lnTo>
                    <a:pt x="5466588" y="1943100"/>
                  </a:lnTo>
                  <a:lnTo>
                    <a:pt x="5458968" y="1949196"/>
                  </a:lnTo>
                  <a:lnTo>
                    <a:pt x="5458968" y="1955292"/>
                  </a:lnTo>
                  <a:lnTo>
                    <a:pt x="5466588" y="1955292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9342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</a:t>
            </a:r>
            <a:r>
              <a:rPr spc="-5" dirty="0"/>
              <a:t>d</a:t>
            </a:r>
            <a:r>
              <a:rPr spc="-45" dirty="0"/>
              <a:t>v</a:t>
            </a:r>
            <a:r>
              <a:rPr dirty="0"/>
              <a:t>a</a:t>
            </a:r>
            <a:r>
              <a:rPr spc="-30" dirty="0"/>
              <a:t>n</a:t>
            </a:r>
            <a:r>
              <a:rPr spc="-45" dirty="0"/>
              <a:t>t</a:t>
            </a:r>
            <a:r>
              <a:rPr dirty="0"/>
              <a:t>a</a:t>
            </a:r>
            <a:r>
              <a:rPr spc="-25" dirty="0"/>
              <a:t>g</a:t>
            </a:r>
            <a:r>
              <a:rPr dirty="0"/>
              <a:t>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1917" y="1690521"/>
            <a:ext cx="8453755" cy="45281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10" dirty="0">
                <a:latin typeface="Calibri"/>
                <a:cs typeface="Calibri"/>
              </a:rPr>
              <a:t>Number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comparisons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performed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nearly</a:t>
            </a:r>
            <a:r>
              <a:rPr sz="280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optimal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393065" marR="42100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20" dirty="0">
                <a:latin typeface="Calibri"/>
                <a:cs typeface="Calibri"/>
              </a:rPr>
              <a:t>For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large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n,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number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comparisons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made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this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average</a:t>
            </a:r>
            <a:r>
              <a:rPr sz="2800" spc="-10" dirty="0">
                <a:latin typeface="Calibri"/>
                <a:cs typeface="Calibri"/>
              </a:rPr>
              <a:t> case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turns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out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be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about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0.25n</a:t>
            </a:r>
            <a:r>
              <a:rPr sz="2800" spc="3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less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hence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also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i="1" spc="-5" dirty="0">
                <a:solidFill>
                  <a:srgbClr val="000099"/>
                </a:solidFill>
                <a:latin typeface="Calibri"/>
                <a:cs typeface="Calibri"/>
              </a:rPr>
              <a:t>Θ(n</a:t>
            </a:r>
            <a:r>
              <a:rPr sz="2800" i="1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log </a:t>
            </a:r>
            <a:r>
              <a:rPr sz="2800" i="1" dirty="0">
                <a:solidFill>
                  <a:srgbClr val="000099"/>
                </a:solidFill>
                <a:latin typeface="Calibri"/>
                <a:cs typeface="Calibri"/>
              </a:rPr>
              <a:t>n).</a:t>
            </a:r>
            <a:endParaRPr sz="2800" dirty="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15" dirty="0">
                <a:latin typeface="Calibri"/>
                <a:cs typeface="Calibri"/>
              </a:rPr>
              <a:t>Mergesort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will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libri"/>
                <a:cs typeface="Calibri"/>
              </a:rPr>
              <a:t>never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libri"/>
                <a:cs typeface="Calibri"/>
              </a:rPr>
              <a:t>degrade</a:t>
            </a:r>
            <a:r>
              <a:rPr sz="2800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libri"/>
                <a:cs typeface="Calibri"/>
              </a:rPr>
              <a:t>to</a:t>
            </a:r>
            <a:r>
              <a:rPr sz="280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O(n</a:t>
            </a:r>
            <a:r>
              <a:rPr sz="2775" spc="-7" baseline="25525" dirty="0">
                <a:solidFill>
                  <a:srgbClr val="000099"/>
                </a:solidFill>
                <a:latin typeface="Calibri"/>
                <a:cs typeface="Calibri"/>
              </a:rPr>
              <a:t>2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  <a:p>
            <a:pPr marL="393065" marR="486409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800" spc="-5" dirty="0">
                <a:latin typeface="Calibri"/>
                <a:cs typeface="Calibri"/>
              </a:rPr>
              <a:t>Another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advantage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mergesort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over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quicksort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its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000099"/>
                </a:solidFill>
                <a:latin typeface="Calibri"/>
                <a:cs typeface="Calibri"/>
              </a:rPr>
              <a:t>stability</a:t>
            </a:r>
            <a:r>
              <a:rPr sz="2800" spc="-35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393065" marR="55880" algn="just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latin typeface="Calibri"/>
                <a:cs typeface="Calibri"/>
              </a:rPr>
              <a:t>(A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sorting algorithm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latin typeface="Calibri"/>
                <a:cs typeface="Calibri"/>
              </a:rPr>
              <a:t>said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stable </a:t>
            </a:r>
            <a:r>
              <a:rPr sz="2400" dirty="0">
                <a:latin typeface="Calibri"/>
                <a:cs typeface="Calibri"/>
              </a:rPr>
              <a:t>if </a:t>
            </a:r>
            <a:r>
              <a:rPr sz="2400" spc="-10" dirty="0">
                <a:latin typeface="Calibri"/>
                <a:cs typeface="Calibri"/>
              </a:rPr>
              <a:t>two </a:t>
            </a:r>
            <a:r>
              <a:rPr sz="2400" spc="-5" dirty="0">
                <a:latin typeface="Calibri"/>
                <a:cs typeface="Calibri"/>
              </a:rPr>
              <a:t>objects </a:t>
            </a:r>
            <a:r>
              <a:rPr sz="2400" dirty="0">
                <a:latin typeface="Calibri"/>
                <a:cs typeface="Calibri"/>
              </a:rPr>
              <a:t>with </a:t>
            </a:r>
            <a:r>
              <a:rPr sz="2400" spc="-5" dirty="0">
                <a:latin typeface="Calibri"/>
                <a:cs typeface="Calibri"/>
              </a:rPr>
              <a:t>equal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keys </a:t>
            </a:r>
            <a:r>
              <a:rPr sz="2400" spc="-5" dirty="0">
                <a:latin typeface="Calibri"/>
                <a:cs typeface="Calibri"/>
              </a:rPr>
              <a:t>appear </a:t>
            </a:r>
            <a:r>
              <a:rPr sz="2400" dirty="0">
                <a:latin typeface="Calibri"/>
                <a:cs typeface="Calibri"/>
              </a:rPr>
              <a:t>in the </a:t>
            </a:r>
            <a:r>
              <a:rPr sz="2400" spc="-5" dirty="0">
                <a:latin typeface="Calibri"/>
                <a:cs typeface="Calibri"/>
              </a:rPr>
              <a:t>same </a:t>
            </a:r>
            <a:r>
              <a:rPr sz="2400" spc="-10" dirty="0">
                <a:latin typeface="Calibri"/>
                <a:cs typeface="Calibri"/>
              </a:rPr>
              <a:t>order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sorted </a:t>
            </a:r>
            <a:r>
              <a:rPr sz="2400" spc="-5" dirty="0">
                <a:latin typeface="Calibri"/>
                <a:cs typeface="Calibri"/>
              </a:rPr>
              <a:t>output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they appear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input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array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sorted. </a:t>
            </a:r>
            <a:r>
              <a:rPr sz="2400" dirty="0">
                <a:latin typeface="Calibri"/>
                <a:cs typeface="Calibri"/>
              </a:rPr>
              <a:t>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8459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Limitations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806955"/>
            <a:ext cx="7833359" cy="2670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1647825" algn="l"/>
                <a:tab pos="2447925" algn="l"/>
              </a:tabLst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principal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shortcoming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mergesort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linear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amount</a:t>
            </a:r>
            <a:r>
              <a:rPr sz="2800" spc="-10" dirty="0">
                <a:latin typeface="Times New Roman"/>
                <a:cs typeface="Times New Roman"/>
              </a:rPr>
              <a:t>	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O(n)</a:t>
            </a:r>
            <a:r>
              <a:rPr sz="2800" spc="-5" dirty="0">
                <a:solidFill>
                  <a:srgbClr val="000099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of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000099"/>
                </a:solidFill>
                <a:latin typeface="Calibri"/>
                <a:cs typeface="Calibri"/>
              </a:rPr>
              <a:t>extra</a:t>
            </a:r>
            <a:r>
              <a:rPr sz="2800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000099"/>
                </a:solidFill>
                <a:latin typeface="Calibri"/>
                <a:cs typeface="Calibri"/>
              </a:rPr>
              <a:t>storage</a:t>
            </a:r>
            <a:r>
              <a:rPr sz="280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requires.</a:t>
            </a:r>
            <a:endParaRPr sz="2800">
              <a:latin typeface="Calibri"/>
              <a:cs typeface="Calibri"/>
            </a:endParaRPr>
          </a:p>
          <a:p>
            <a:pPr marL="354965" marR="5905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Though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merging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can</a:t>
            </a:r>
            <a:r>
              <a:rPr sz="2800" spc="-5" dirty="0">
                <a:latin typeface="Calibri"/>
                <a:cs typeface="Calibri"/>
              </a:rPr>
              <a:t> be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done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in-place,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resulting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quite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complicated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theoretical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interest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only.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265" y="624839"/>
            <a:ext cx="8229600" cy="3153410"/>
          </a:xfrm>
          <a:custGeom>
            <a:avLst/>
            <a:gdLst/>
            <a:ahLst/>
            <a:cxnLst/>
            <a:rect l="l" t="t" r="r" b="b"/>
            <a:pathLst>
              <a:path w="8229600" h="3153410">
                <a:moveTo>
                  <a:pt x="8229600" y="1171968"/>
                </a:moveTo>
                <a:lnTo>
                  <a:pt x="0" y="1171968"/>
                </a:lnTo>
                <a:lnTo>
                  <a:pt x="0" y="3153168"/>
                </a:lnTo>
                <a:lnTo>
                  <a:pt x="8229600" y="3153168"/>
                </a:lnTo>
                <a:lnTo>
                  <a:pt x="8229600" y="1171968"/>
                </a:lnTo>
                <a:close/>
              </a:path>
              <a:path w="8229600" h="315341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017" y="604519"/>
            <a:ext cx="368554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Module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774073" y="3777996"/>
            <a:ext cx="9144000" cy="3429000"/>
            <a:chOff x="774073" y="3777996"/>
            <a:chExt cx="9144000" cy="3429000"/>
          </a:xfrm>
        </p:grpSpPr>
        <p:sp>
          <p:nvSpPr>
            <p:cNvPr id="18" name="object 18"/>
            <p:cNvSpPr/>
            <p:nvPr/>
          </p:nvSpPr>
          <p:spPr>
            <a:xfrm>
              <a:off x="774073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0" y="0"/>
                  </a:moveTo>
                  <a:lnTo>
                    <a:pt x="0" y="3428999"/>
                  </a:lnTo>
                  <a:lnTo>
                    <a:pt x="9143999" y="342899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31273" y="3777996"/>
              <a:ext cx="8229600" cy="2697480"/>
            </a:xfrm>
            <a:custGeom>
              <a:avLst/>
              <a:gdLst/>
              <a:ahLst/>
              <a:cxnLst/>
              <a:rect l="l" t="t" r="r" b="b"/>
              <a:pathLst>
                <a:path w="8229600" h="2697479">
                  <a:moveTo>
                    <a:pt x="8229599" y="2697479"/>
                  </a:moveTo>
                  <a:lnTo>
                    <a:pt x="8229599" y="0"/>
                  </a:lnTo>
                  <a:lnTo>
                    <a:pt x="0" y="0"/>
                  </a:lnTo>
                  <a:lnTo>
                    <a:pt x="0" y="2697479"/>
                  </a:lnTo>
                  <a:lnTo>
                    <a:pt x="8229599" y="2697479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67CE23A7-4866-EFFE-A219-C4B11269A0A7}"/>
              </a:ext>
            </a:extLst>
          </p:cNvPr>
          <p:cNvSpPr txBox="1"/>
          <p:nvPr/>
        </p:nvSpPr>
        <p:spPr>
          <a:xfrm>
            <a:off x="1327138" y="1739481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General method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Algorithm: Merge sort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Algorithm:</a:t>
            </a:r>
            <a:r>
              <a:rPr sz="26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Quick</a:t>
            </a:r>
            <a:r>
              <a:rPr sz="2600" b="1" spc="-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sort</a:t>
            </a:r>
            <a:endParaRPr sz="26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Quick</a:t>
            </a:r>
            <a:r>
              <a:rPr spc="-90" dirty="0"/>
              <a:t> </a:t>
            </a:r>
            <a:r>
              <a:rPr dirty="0"/>
              <a:t>Sort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272945"/>
            <a:ext cx="8603602" cy="262892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-5" dirty="0">
                <a:latin typeface="Calibri"/>
                <a:cs typeface="Calibri"/>
              </a:rPr>
              <a:t> 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Conquer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method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Sorting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happens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stage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itself.</a:t>
            </a:r>
            <a:endParaRPr sz="2800" dirty="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800" dirty="0"/>
              <a:t>Charles Antony Richard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Hoare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also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known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80" dirty="0">
                <a:latin typeface="Calibri"/>
                <a:cs typeface="Calibri"/>
              </a:rPr>
              <a:t>Tony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Hore),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prominent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British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computer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scientist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invented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quicksort.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5870" y="3777996"/>
            <a:ext cx="3238500" cy="3238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7335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Quick</a:t>
            </a:r>
            <a:r>
              <a:rPr spc="-90" dirty="0"/>
              <a:t> </a:t>
            </a:r>
            <a:r>
              <a:rPr dirty="0"/>
              <a:t>Sort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806955"/>
            <a:ext cx="7895590" cy="2637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29146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Quicksort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divides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partitions</a:t>
            </a:r>
            <a:r>
              <a:rPr sz="2800" spc="-10" dirty="0">
                <a:latin typeface="Calibri"/>
                <a:cs typeface="Calibri"/>
              </a:rPr>
              <a:t>)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array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according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value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some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000099"/>
                </a:solidFill>
                <a:latin typeface="Calibri"/>
                <a:cs typeface="Calibri"/>
              </a:rPr>
              <a:t>pivot</a:t>
            </a:r>
            <a:r>
              <a:rPr sz="2800" spc="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element</a:t>
            </a:r>
            <a:r>
              <a:rPr sz="280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A[s]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Divide-and-Conquer: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If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n=1</a:t>
            </a:r>
            <a:r>
              <a:rPr sz="2400" spc="-10" dirty="0">
                <a:latin typeface="Calibri"/>
                <a:cs typeface="Calibri"/>
              </a:rPr>
              <a:t> terminate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(every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one-element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list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already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sorted)</a:t>
            </a:r>
            <a:endParaRPr sz="2400" dirty="0">
              <a:latin typeface="Calibri"/>
              <a:cs typeface="Calibri"/>
            </a:endParaRPr>
          </a:p>
          <a:p>
            <a:pPr marL="756285" marR="92075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If n&gt;1, partition elements </a:t>
            </a:r>
            <a:r>
              <a:rPr sz="2400" spc="-15" dirty="0">
                <a:latin typeface="Calibri"/>
                <a:cs typeface="Calibri"/>
              </a:rPr>
              <a:t>into </a:t>
            </a:r>
            <a:r>
              <a:rPr sz="2400" spc="-10" dirty="0">
                <a:latin typeface="Calibri"/>
                <a:cs typeface="Calibri"/>
              </a:rPr>
              <a:t>two; </a:t>
            </a:r>
            <a:r>
              <a:rPr sz="2400" spc="-5" dirty="0">
                <a:latin typeface="Calibri"/>
                <a:cs typeface="Calibri"/>
              </a:rPr>
              <a:t>based on </a:t>
            </a:r>
            <a:r>
              <a:rPr sz="2400" spc="-10" dirty="0">
                <a:latin typeface="Calibri"/>
                <a:cs typeface="Calibri"/>
              </a:rPr>
              <a:t>pivot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element</a:t>
            </a:r>
            <a:r>
              <a:rPr lang="en-GB" sz="2400" spc="-5" dirty="0">
                <a:latin typeface="Calibri"/>
                <a:cs typeface="Calibri"/>
              </a:rPr>
              <a:t>, such that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0074" y="4692650"/>
            <a:ext cx="6475476" cy="9890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7335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Quick</a:t>
            </a:r>
            <a:r>
              <a:rPr spc="-90" dirty="0"/>
              <a:t> </a:t>
            </a:r>
            <a:r>
              <a:rPr dirty="0"/>
              <a:t>Sort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5669" y="1572768"/>
            <a:ext cx="6476999" cy="986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7700" y="3016250"/>
            <a:ext cx="723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 Quicksort(a, p, q)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if(p &lt; q)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{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j=partition(a, p, q); 	// partition array into parts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quicksort(a, p, j-1); 	// sort left part of array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quicksort(a, j+1, q); 	// sort right part of array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}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35991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How</a:t>
            </a:r>
            <a:r>
              <a:rPr spc="-35" dirty="0"/>
              <a:t> </a:t>
            </a:r>
            <a:r>
              <a:rPr spc="-5" dirty="0"/>
              <a:t>do</a:t>
            </a:r>
            <a:r>
              <a:rPr spc="-10" dirty="0"/>
              <a:t> </a:t>
            </a:r>
            <a:r>
              <a:rPr spc="-15" dirty="0"/>
              <a:t>we</a:t>
            </a:r>
            <a:r>
              <a:rPr spc="-35" dirty="0"/>
              <a:t> </a:t>
            </a:r>
            <a:r>
              <a:rPr spc="-5" dirty="0"/>
              <a:t>partition?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806955"/>
            <a:ext cx="7922883" cy="38003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There</a:t>
            </a:r>
            <a:r>
              <a:rPr sz="2800" spc="-20" dirty="0">
                <a:latin typeface="Calibri"/>
                <a:cs typeface="Calibri"/>
              </a:rPr>
              <a:t> are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several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different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strategies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selecting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pivot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partitioning.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65" dirty="0">
                <a:latin typeface="Calibri"/>
                <a:cs typeface="Calibri"/>
              </a:rPr>
              <a:t>We</a:t>
            </a:r>
            <a:r>
              <a:rPr sz="2800" spc="-10" dirty="0">
                <a:latin typeface="Calibri"/>
                <a:cs typeface="Calibri"/>
              </a:rPr>
              <a:t> use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sophisticated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method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suggested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endParaRPr sz="28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C.A.R.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Hoare,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inventor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quicksort.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Select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subarray’s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first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element</a:t>
            </a:r>
            <a:r>
              <a:rPr lang="en-GB" sz="2800" spc="-10" dirty="0">
                <a:latin typeface="Calibri"/>
                <a:cs typeface="Calibri"/>
              </a:rPr>
              <a:t> as pivot</a:t>
            </a:r>
            <a:r>
              <a:rPr sz="2800" spc="-10" dirty="0">
                <a:latin typeface="Calibri"/>
                <a:cs typeface="Calibri"/>
              </a:rPr>
              <a:t>: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p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=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A[</a:t>
            </a:r>
            <a:r>
              <a:rPr lang="en-GB" sz="2800" b="1" spc="-5" dirty="0">
                <a:latin typeface="Calibri"/>
                <a:cs typeface="Calibri"/>
              </a:rPr>
              <a:t>0</a:t>
            </a:r>
            <a:r>
              <a:rPr sz="2800" b="1" spc="-5" dirty="0">
                <a:latin typeface="Calibri"/>
                <a:cs typeface="Calibri"/>
              </a:rPr>
              <a:t>].</a:t>
            </a:r>
            <a:endParaRPr sz="2800" dirty="0">
              <a:latin typeface="Calibri"/>
              <a:cs typeface="Calibri"/>
            </a:endParaRPr>
          </a:p>
          <a:p>
            <a:pPr marL="354965" marR="7937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Now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subarray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from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both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ends,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comparing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subarray’s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elements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pivot.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500" y="273050"/>
            <a:ext cx="3262629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/>
              <a:t>How</a:t>
            </a:r>
            <a:r>
              <a:rPr sz="2900" spc="-60" dirty="0"/>
              <a:t> </a:t>
            </a:r>
            <a:r>
              <a:rPr sz="2900" spc="-5" dirty="0"/>
              <a:t>do</a:t>
            </a:r>
            <a:r>
              <a:rPr sz="2900" spc="-25" dirty="0"/>
              <a:t> </a:t>
            </a:r>
            <a:r>
              <a:rPr sz="2900" spc="-15" dirty="0"/>
              <a:t>we</a:t>
            </a:r>
            <a:r>
              <a:rPr sz="2900" spc="-45" dirty="0"/>
              <a:t> </a:t>
            </a:r>
            <a:r>
              <a:rPr sz="2900" dirty="0"/>
              <a:t>partition?</a:t>
            </a:r>
          </a:p>
        </p:txBody>
      </p:sp>
      <p:sp>
        <p:nvSpPr>
          <p:cNvPr id="6" name="Rectangle 5"/>
          <p:cNvSpPr/>
          <p:nvPr/>
        </p:nvSpPr>
        <p:spPr>
          <a:xfrm>
            <a:off x="2298700" y="958850"/>
            <a:ext cx="6400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Algorithm partition(a[], m,  p)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v=a[m];       // first element is pivot element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=m+1;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j=p;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while(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j)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{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	while(a[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&lt; v and 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&lt;=p)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  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++;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while(a[j] &gt; v and j&gt;=m+1)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  j--;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if(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j)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  swap(a[</a:t>
            </a:r>
            <a:r>
              <a:rPr lang="en-IN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], a[j]) //swap the contents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}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swap(a[m], a[j])     //swap pivot and a[j]	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return j;</a:t>
            </a:r>
          </a:p>
          <a:p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47"/>
          <p:cNvSpPr/>
          <p:nvPr/>
        </p:nvSpPr>
        <p:spPr>
          <a:xfrm>
            <a:off x="774065" y="1175016"/>
            <a:ext cx="4738370" cy="605155"/>
          </a:xfrm>
          <a:custGeom>
            <a:avLst/>
            <a:gdLst/>
            <a:ahLst/>
            <a:cxnLst/>
            <a:rect l="l" t="t" r="r" b="b"/>
            <a:pathLst>
              <a:path w="4738370" h="605155">
                <a:moveTo>
                  <a:pt x="4661916" y="6096"/>
                </a:moveTo>
                <a:lnTo>
                  <a:pt x="4655820" y="0"/>
                </a:lnTo>
                <a:lnTo>
                  <a:pt x="4636008" y="0"/>
                </a:lnTo>
                <a:lnTo>
                  <a:pt x="4636008" y="25908"/>
                </a:lnTo>
                <a:lnTo>
                  <a:pt x="4636008" y="274320"/>
                </a:lnTo>
                <a:lnTo>
                  <a:pt x="13716" y="274320"/>
                </a:lnTo>
                <a:lnTo>
                  <a:pt x="13716" y="25908"/>
                </a:lnTo>
                <a:lnTo>
                  <a:pt x="4636008" y="25908"/>
                </a:lnTo>
                <a:lnTo>
                  <a:pt x="4636008" y="0"/>
                </a:lnTo>
                <a:lnTo>
                  <a:pt x="0" y="0"/>
                </a:lnTo>
                <a:lnTo>
                  <a:pt x="0" y="25908"/>
                </a:lnTo>
                <a:lnTo>
                  <a:pt x="0" y="274320"/>
                </a:lnTo>
                <a:lnTo>
                  <a:pt x="0" y="300228"/>
                </a:lnTo>
                <a:lnTo>
                  <a:pt x="13716" y="300228"/>
                </a:lnTo>
                <a:lnTo>
                  <a:pt x="4636008" y="300228"/>
                </a:lnTo>
                <a:lnTo>
                  <a:pt x="4648200" y="300228"/>
                </a:lnTo>
                <a:lnTo>
                  <a:pt x="4655820" y="300228"/>
                </a:lnTo>
                <a:lnTo>
                  <a:pt x="4661916" y="294132"/>
                </a:lnTo>
                <a:lnTo>
                  <a:pt x="4661916" y="6096"/>
                </a:lnTo>
                <a:close/>
              </a:path>
              <a:path w="4738370" h="605155">
                <a:moveTo>
                  <a:pt x="4738116" y="310896"/>
                </a:moveTo>
                <a:lnTo>
                  <a:pt x="4732020" y="304800"/>
                </a:lnTo>
                <a:lnTo>
                  <a:pt x="70104" y="304800"/>
                </a:lnTo>
                <a:lnTo>
                  <a:pt x="64008" y="310896"/>
                </a:lnTo>
                <a:lnTo>
                  <a:pt x="64008" y="598932"/>
                </a:lnTo>
                <a:lnTo>
                  <a:pt x="70104" y="605028"/>
                </a:lnTo>
                <a:lnTo>
                  <a:pt x="76200" y="605028"/>
                </a:lnTo>
                <a:lnTo>
                  <a:pt x="89916" y="605028"/>
                </a:lnTo>
                <a:lnTo>
                  <a:pt x="4712208" y="605028"/>
                </a:lnTo>
                <a:lnTo>
                  <a:pt x="4724400" y="605028"/>
                </a:lnTo>
                <a:lnTo>
                  <a:pt x="4732020" y="605028"/>
                </a:lnTo>
                <a:lnTo>
                  <a:pt x="4738116" y="598932"/>
                </a:lnTo>
                <a:lnTo>
                  <a:pt x="4738116" y="310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8073" y="1860816"/>
            <a:ext cx="4674235" cy="559435"/>
          </a:xfrm>
          <a:custGeom>
            <a:avLst/>
            <a:gdLst/>
            <a:ahLst/>
            <a:cxnLst/>
            <a:rect l="l" t="t" r="r" b="b"/>
            <a:pathLst>
              <a:path w="4674235" h="559435">
                <a:moveTo>
                  <a:pt x="4674108" y="6096"/>
                </a:moveTo>
                <a:lnTo>
                  <a:pt x="4668012" y="0"/>
                </a:lnTo>
                <a:lnTo>
                  <a:pt x="6096" y="0"/>
                </a:lnTo>
                <a:lnTo>
                  <a:pt x="0" y="6096"/>
                </a:lnTo>
                <a:lnTo>
                  <a:pt x="0" y="265176"/>
                </a:lnTo>
                <a:lnTo>
                  <a:pt x="0" y="294132"/>
                </a:lnTo>
                <a:lnTo>
                  <a:pt x="0" y="553212"/>
                </a:lnTo>
                <a:lnTo>
                  <a:pt x="6096" y="559308"/>
                </a:lnTo>
                <a:lnTo>
                  <a:pt x="12192" y="559308"/>
                </a:lnTo>
                <a:lnTo>
                  <a:pt x="25908" y="559308"/>
                </a:lnTo>
                <a:lnTo>
                  <a:pt x="4648200" y="559308"/>
                </a:lnTo>
                <a:lnTo>
                  <a:pt x="4660392" y="559308"/>
                </a:lnTo>
                <a:lnTo>
                  <a:pt x="4668012" y="559308"/>
                </a:lnTo>
                <a:lnTo>
                  <a:pt x="4674108" y="553212"/>
                </a:lnTo>
                <a:lnTo>
                  <a:pt x="4674108" y="294132"/>
                </a:lnTo>
                <a:lnTo>
                  <a:pt x="4674108" y="265176"/>
                </a:lnTo>
                <a:lnTo>
                  <a:pt x="4674108" y="60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74065" y="2479560"/>
            <a:ext cx="4662170" cy="253365"/>
          </a:xfrm>
          <a:custGeom>
            <a:avLst/>
            <a:gdLst/>
            <a:ahLst/>
            <a:cxnLst/>
            <a:rect l="l" t="t" r="r" b="b"/>
            <a:pathLst>
              <a:path w="4662170" h="253364">
                <a:moveTo>
                  <a:pt x="4661916" y="4572"/>
                </a:moveTo>
                <a:lnTo>
                  <a:pt x="4655820" y="0"/>
                </a:lnTo>
                <a:lnTo>
                  <a:pt x="0" y="0"/>
                </a:lnTo>
                <a:lnTo>
                  <a:pt x="0" y="12179"/>
                </a:lnTo>
                <a:lnTo>
                  <a:pt x="0" y="24384"/>
                </a:lnTo>
                <a:lnTo>
                  <a:pt x="0" y="228600"/>
                </a:lnTo>
                <a:lnTo>
                  <a:pt x="0" y="240779"/>
                </a:lnTo>
                <a:lnTo>
                  <a:pt x="0" y="252984"/>
                </a:lnTo>
                <a:lnTo>
                  <a:pt x="13716" y="252984"/>
                </a:lnTo>
                <a:lnTo>
                  <a:pt x="4636008" y="252984"/>
                </a:lnTo>
                <a:lnTo>
                  <a:pt x="4648200" y="252984"/>
                </a:lnTo>
                <a:lnTo>
                  <a:pt x="4655820" y="252984"/>
                </a:lnTo>
                <a:lnTo>
                  <a:pt x="4661916" y="246888"/>
                </a:lnTo>
                <a:lnTo>
                  <a:pt x="4661916" y="4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74065" y="3778008"/>
            <a:ext cx="4585970" cy="3429000"/>
          </a:xfrm>
          <a:custGeom>
            <a:avLst/>
            <a:gdLst/>
            <a:ahLst/>
            <a:cxnLst/>
            <a:rect l="l" t="t" r="r" b="b"/>
            <a:pathLst>
              <a:path w="4585970" h="3429000">
                <a:moveTo>
                  <a:pt x="4585716" y="2432304"/>
                </a:moveTo>
                <a:lnTo>
                  <a:pt x="4579620" y="2426208"/>
                </a:lnTo>
                <a:lnTo>
                  <a:pt x="4357116" y="2426208"/>
                </a:lnTo>
                <a:lnTo>
                  <a:pt x="4357116" y="1670304"/>
                </a:lnTo>
                <a:lnTo>
                  <a:pt x="4351020" y="1664208"/>
                </a:lnTo>
                <a:lnTo>
                  <a:pt x="4331208" y="1664208"/>
                </a:lnTo>
                <a:lnTo>
                  <a:pt x="4331208" y="1690116"/>
                </a:lnTo>
                <a:lnTo>
                  <a:pt x="4331208" y="2426208"/>
                </a:lnTo>
                <a:lnTo>
                  <a:pt x="2813304" y="2426208"/>
                </a:lnTo>
                <a:lnTo>
                  <a:pt x="2604516" y="2426208"/>
                </a:lnTo>
                <a:lnTo>
                  <a:pt x="2604516" y="1842516"/>
                </a:lnTo>
                <a:lnTo>
                  <a:pt x="2654808" y="1842516"/>
                </a:lnTo>
                <a:lnTo>
                  <a:pt x="2667000" y="1842516"/>
                </a:lnTo>
                <a:lnTo>
                  <a:pt x="2674620" y="1842516"/>
                </a:lnTo>
                <a:lnTo>
                  <a:pt x="2680716" y="1836420"/>
                </a:lnTo>
                <a:lnTo>
                  <a:pt x="2680716" y="1690116"/>
                </a:lnTo>
                <a:lnTo>
                  <a:pt x="4331208" y="1690116"/>
                </a:lnTo>
                <a:lnTo>
                  <a:pt x="4331208" y="1664208"/>
                </a:lnTo>
                <a:lnTo>
                  <a:pt x="2680716" y="1664208"/>
                </a:lnTo>
                <a:lnTo>
                  <a:pt x="2680716" y="908304"/>
                </a:lnTo>
                <a:lnTo>
                  <a:pt x="2674620" y="902208"/>
                </a:lnTo>
                <a:lnTo>
                  <a:pt x="2654808" y="902208"/>
                </a:lnTo>
                <a:lnTo>
                  <a:pt x="2654808" y="928116"/>
                </a:lnTo>
                <a:lnTo>
                  <a:pt x="2654808" y="1664208"/>
                </a:lnTo>
                <a:lnTo>
                  <a:pt x="2654808" y="1690116"/>
                </a:lnTo>
                <a:lnTo>
                  <a:pt x="2654808" y="1816608"/>
                </a:lnTo>
                <a:lnTo>
                  <a:pt x="2604516" y="1816608"/>
                </a:lnTo>
                <a:lnTo>
                  <a:pt x="2604516" y="1690116"/>
                </a:lnTo>
                <a:lnTo>
                  <a:pt x="2654808" y="1690116"/>
                </a:lnTo>
                <a:lnTo>
                  <a:pt x="2654808" y="1664208"/>
                </a:lnTo>
                <a:lnTo>
                  <a:pt x="2584704" y="1664208"/>
                </a:lnTo>
                <a:lnTo>
                  <a:pt x="2578608" y="1670304"/>
                </a:lnTo>
                <a:lnTo>
                  <a:pt x="2578608" y="1816608"/>
                </a:lnTo>
                <a:lnTo>
                  <a:pt x="928116" y="1816608"/>
                </a:lnTo>
                <a:lnTo>
                  <a:pt x="928116" y="928116"/>
                </a:lnTo>
                <a:lnTo>
                  <a:pt x="2502408" y="928116"/>
                </a:lnTo>
                <a:lnTo>
                  <a:pt x="2514600" y="928116"/>
                </a:lnTo>
                <a:lnTo>
                  <a:pt x="2522220" y="928116"/>
                </a:lnTo>
                <a:lnTo>
                  <a:pt x="2654808" y="928116"/>
                </a:lnTo>
                <a:lnTo>
                  <a:pt x="2654808" y="902208"/>
                </a:lnTo>
                <a:lnTo>
                  <a:pt x="2528316" y="902208"/>
                </a:lnTo>
                <a:lnTo>
                  <a:pt x="2528316" y="146304"/>
                </a:lnTo>
                <a:lnTo>
                  <a:pt x="2522220" y="140208"/>
                </a:lnTo>
                <a:lnTo>
                  <a:pt x="2147316" y="140208"/>
                </a:lnTo>
                <a:lnTo>
                  <a:pt x="2147316" y="0"/>
                </a:lnTo>
                <a:lnTo>
                  <a:pt x="2133600" y="0"/>
                </a:lnTo>
                <a:lnTo>
                  <a:pt x="2121408" y="0"/>
                </a:lnTo>
                <a:lnTo>
                  <a:pt x="13716" y="0"/>
                </a:lnTo>
                <a:lnTo>
                  <a:pt x="0" y="0"/>
                </a:lnTo>
                <a:lnTo>
                  <a:pt x="0" y="140208"/>
                </a:lnTo>
                <a:lnTo>
                  <a:pt x="0" y="152387"/>
                </a:lnTo>
                <a:lnTo>
                  <a:pt x="0" y="166116"/>
                </a:lnTo>
                <a:lnTo>
                  <a:pt x="13716" y="166116"/>
                </a:lnTo>
                <a:lnTo>
                  <a:pt x="216408" y="166116"/>
                </a:lnTo>
                <a:lnTo>
                  <a:pt x="216408" y="922020"/>
                </a:lnTo>
                <a:lnTo>
                  <a:pt x="222504" y="928116"/>
                </a:lnTo>
                <a:lnTo>
                  <a:pt x="228600" y="928116"/>
                </a:lnTo>
                <a:lnTo>
                  <a:pt x="242316" y="928116"/>
                </a:lnTo>
                <a:lnTo>
                  <a:pt x="902208" y="928116"/>
                </a:lnTo>
                <a:lnTo>
                  <a:pt x="902208" y="1836420"/>
                </a:lnTo>
                <a:lnTo>
                  <a:pt x="908304" y="1842516"/>
                </a:lnTo>
                <a:lnTo>
                  <a:pt x="914400" y="1842516"/>
                </a:lnTo>
                <a:lnTo>
                  <a:pt x="928116" y="1842516"/>
                </a:lnTo>
                <a:lnTo>
                  <a:pt x="2578608" y="1842516"/>
                </a:lnTo>
                <a:lnTo>
                  <a:pt x="2578608" y="2446020"/>
                </a:lnTo>
                <a:lnTo>
                  <a:pt x="2584704" y="2452116"/>
                </a:lnTo>
                <a:lnTo>
                  <a:pt x="2590800" y="2452116"/>
                </a:lnTo>
                <a:lnTo>
                  <a:pt x="2604516" y="2452116"/>
                </a:lnTo>
                <a:lnTo>
                  <a:pt x="2807208" y="2452116"/>
                </a:lnTo>
                <a:lnTo>
                  <a:pt x="2807208" y="3429000"/>
                </a:lnTo>
                <a:lnTo>
                  <a:pt x="4585716" y="3429000"/>
                </a:lnTo>
                <a:lnTo>
                  <a:pt x="4585716" y="24323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4" name="Picture 303">
            <a:extLst>
              <a:ext uri="{FF2B5EF4-FFF2-40B4-BE49-F238E27FC236}">
                <a16:creationId xmlns:a16="http://schemas.microsoft.com/office/drawing/2014/main" id="{107EF7E2-2991-47AC-BC54-11578C540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983" y="338524"/>
            <a:ext cx="8687434" cy="665828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2186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48739" y="1483040"/>
            <a:ext cx="6674484" cy="19310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Basic</a:t>
            </a:r>
            <a:r>
              <a:rPr sz="2800" spc="-15" dirty="0">
                <a:latin typeface="Calibri"/>
                <a:cs typeface="Calibri"/>
              </a:rPr>
              <a:t> Operation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: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000099"/>
                </a:solidFill>
                <a:latin typeface="Calibri"/>
                <a:cs typeface="Calibri"/>
              </a:rPr>
              <a:t>Key</a:t>
            </a:r>
            <a:r>
              <a:rPr sz="2800" spc="-2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99"/>
                </a:solidFill>
                <a:latin typeface="Calibri"/>
                <a:cs typeface="Calibri"/>
              </a:rPr>
              <a:t>Comparison</a:t>
            </a:r>
            <a:endParaRPr sz="2800" dirty="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Best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 case </a:t>
            </a:r>
            <a:r>
              <a:rPr sz="2800" spc="-20" dirty="0">
                <a:latin typeface="Calibri"/>
                <a:cs typeface="Calibri"/>
              </a:rPr>
              <a:t>exists</a:t>
            </a:r>
            <a:endParaRPr sz="2800" dirty="0">
              <a:latin typeface="Calibri"/>
              <a:cs typeface="Calibri"/>
            </a:endParaRPr>
          </a:p>
          <a:p>
            <a:pPr marL="781685" lvl="1" indent="-287655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82320" algn="l"/>
              </a:tabLst>
            </a:pPr>
            <a:r>
              <a:rPr sz="2400" dirty="0">
                <a:latin typeface="Calibri"/>
                <a:cs typeface="Calibri"/>
              </a:rPr>
              <a:t>all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splits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happen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middle</a:t>
            </a:r>
            <a:r>
              <a:rPr sz="2400" spc="-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of</a:t>
            </a:r>
            <a:r>
              <a:rPr sz="2400" spc="-1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99"/>
                </a:solidFill>
                <a:latin typeface="Calibri"/>
                <a:cs typeface="Calibri"/>
              </a:rPr>
              <a:t>subarrays</a:t>
            </a:r>
            <a:r>
              <a:rPr sz="2400" spc="-15" dirty="0">
                <a:latin typeface="Calibri"/>
                <a:cs typeface="Calibri"/>
              </a:rPr>
              <a:t>,</a:t>
            </a:r>
            <a:endParaRPr sz="2400" dirty="0">
              <a:latin typeface="Calibri"/>
              <a:cs typeface="Calibri"/>
            </a:endParaRPr>
          </a:p>
          <a:p>
            <a:pPr marL="781685" lvl="1" indent="-28765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82320" algn="l"/>
              </a:tabLst>
            </a:pPr>
            <a:r>
              <a:rPr sz="2400" dirty="0">
                <a:latin typeface="Calibri"/>
                <a:cs typeface="Calibri"/>
              </a:rPr>
              <a:t>So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depth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recursion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lang="en-US" sz="2400" dirty="0">
                <a:latin typeface="Calibri"/>
                <a:cs typeface="Calibri"/>
              </a:rPr>
              <a:t>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04F4D"/>
                </a:solidFill>
                <a:latin typeface="Calibri"/>
                <a:cs typeface="Calibri"/>
              </a:rPr>
              <a:t>log</a:t>
            </a:r>
            <a:r>
              <a:rPr sz="2400" spc="-7" baseline="-20833" dirty="0">
                <a:solidFill>
                  <a:srgbClr val="C04F4D"/>
                </a:solidFill>
                <a:latin typeface="Calibri"/>
                <a:cs typeface="Calibri"/>
              </a:rPr>
              <a:t>2</a:t>
            </a:r>
            <a:r>
              <a:rPr sz="2400" spc="-5" dirty="0">
                <a:solidFill>
                  <a:srgbClr val="C04F4D"/>
                </a:solidFill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79554" y="3541776"/>
            <a:ext cx="6324600" cy="245745"/>
            <a:chOff x="1979554" y="3541776"/>
            <a:chExt cx="6324600" cy="245745"/>
          </a:xfrm>
        </p:grpSpPr>
        <p:sp>
          <p:nvSpPr>
            <p:cNvPr id="5" name="object 5"/>
            <p:cNvSpPr/>
            <p:nvPr/>
          </p:nvSpPr>
          <p:spPr>
            <a:xfrm>
              <a:off x="198717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5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955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930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168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295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5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0533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7508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6746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3873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3111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0086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9324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451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5689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2664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1902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9029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8267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5242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4480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1607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0845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7820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7058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4185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3423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0398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9636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6763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6001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2976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60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2214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193414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8579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45554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59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44792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71919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71157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8132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59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7370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4497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23735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507102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59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99482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3652" y="16764"/>
                  </a:lnTo>
                  <a:lnTo>
                    <a:pt x="263652" y="7620"/>
                  </a:lnTo>
                  <a:lnTo>
                    <a:pt x="271272" y="16764"/>
                  </a:lnTo>
                  <a:lnTo>
                    <a:pt x="271272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9400" h="236220">
                  <a:moveTo>
                    <a:pt x="16764" y="22860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6764" y="228600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7620" y="228600"/>
                  </a:lnTo>
                  <a:lnTo>
                    <a:pt x="16764" y="236220"/>
                  </a:lnTo>
                  <a:lnTo>
                    <a:pt x="263652" y="23622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16764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6764" y="236220"/>
                  </a:lnTo>
                  <a:close/>
                </a:path>
                <a:path w="279400" h="236220">
                  <a:moveTo>
                    <a:pt x="271272" y="16764"/>
                  </a:moveTo>
                  <a:lnTo>
                    <a:pt x="263652" y="7620"/>
                  </a:lnTo>
                  <a:lnTo>
                    <a:pt x="263652" y="16764"/>
                  </a:lnTo>
                  <a:lnTo>
                    <a:pt x="271272" y="16764"/>
                  </a:lnTo>
                  <a:close/>
                </a:path>
                <a:path w="279400" h="236220">
                  <a:moveTo>
                    <a:pt x="271272" y="228600"/>
                  </a:moveTo>
                  <a:lnTo>
                    <a:pt x="271272" y="16764"/>
                  </a:lnTo>
                  <a:lnTo>
                    <a:pt x="263652" y="16764"/>
                  </a:lnTo>
                  <a:lnTo>
                    <a:pt x="263652" y="228600"/>
                  </a:lnTo>
                  <a:lnTo>
                    <a:pt x="271272" y="228600"/>
                  </a:lnTo>
                  <a:close/>
                </a:path>
                <a:path w="279400" h="236220">
                  <a:moveTo>
                    <a:pt x="271272" y="236220"/>
                  </a:moveTo>
                  <a:lnTo>
                    <a:pt x="271272" y="228600"/>
                  </a:lnTo>
                  <a:lnTo>
                    <a:pt x="263652" y="236220"/>
                  </a:lnTo>
                  <a:lnTo>
                    <a:pt x="271272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770753" y="3549395"/>
              <a:ext cx="262255" cy="228600"/>
            </a:xfrm>
            <a:custGeom>
              <a:avLst/>
              <a:gdLst/>
              <a:ahLst/>
              <a:cxnLst/>
              <a:rect l="l" t="t" r="r" b="b"/>
              <a:pathLst>
                <a:path w="262254" h="228600">
                  <a:moveTo>
                    <a:pt x="262127" y="228599"/>
                  </a:moveTo>
                  <a:lnTo>
                    <a:pt x="262127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2127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763134" y="3541776"/>
              <a:ext cx="279400" cy="236220"/>
            </a:xfrm>
            <a:custGeom>
              <a:avLst/>
              <a:gdLst/>
              <a:ahLst/>
              <a:cxnLst/>
              <a:rect l="l" t="t" r="r" b="b"/>
              <a:pathLst>
                <a:path w="279400" h="236220">
                  <a:moveTo>
                    <a:pt x="278892" y="236220"/>
                  </a:moveTo>
                  <a:lnTo>
                    <a:pt x="278892" y="0"/>
                  </a:lnTo>
                  <a:lnTo>
                    <a:pt x="0" y="0"/>
                  </a:lnTo>
                  <a:lnTo>
                    <a:pt x="0" y="236220"/>
                  </a:lnTo>
                  <a:lnTo>
                    <a:pt x="7620" y="236220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2128" y="16764"/>
                  </a:lnTo>
                  <a:lnTo>
                    <a:pt x="262128" y="7620"/>
                  </a:lnTo>
                  <a:lnTo>
                    <a:pt x="269748" y="16764"/>
                  </a:lnTo>
                  <a:lnTo>
                    <a:pt x="269748" y="236220"/>
                  </a:lnTo>
                  <a:lnTo>
                    <a:pt x="278892" y="236220"/>
                  </a:lnTo>
                  <a:close/>
                </a:path>
                <a:path w="279400" h="236220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9400" h="236220">
                  <a:moveTo>
                    <a:pt x="15240" y="22860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228600"/>
                  </a:lnTo>
                  <a:lnTo>
                    <a:pt x="15240" y="228600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7620" y="228600"/>
                  </a:lnTo>
                  <a:lnTo>
                    <a:pt x="15240" y="236220"/>
                  </a:lnTo>
                  <a:lnTo>
                    <a:pt x="262128" y="23622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15240" y="236220"/>
                  </a:moveTo>
                  <a:lnTo>
                    <a:pt x="7620" y="228600"/>
                  </a:lnTo>
                  <a:lnTo>
                    <a:pt x="7620" y="236220"/>
                  </a:lnTo>
                  <a:lnTo>
                    <a:pt x="15240" y="236220"/>
                  </a:lnTo>
                  <a:close/>
                </a:path>
                <a:path w="279400" h="236220">
                  <a:moveTo>
                    <a:pt x="269748" y="16764"/>
                  </a:moveTo>
                  <a:lnTo>
                    <a:pt x="262128" y="7620"/>
                  </a:lnTo>
                  <a:lnTo>
                    <a:pt x="262128" y="16764"/>
                  </a:lnTo>
                  <a:lnTo>
                    <a:pt x="269748" y="16764"/>
                  </a:lnTo>
                  <a:close/>
                </a:path>
                <a:path w="279400" h="236220">
                  <a:moveTo>
                    <a:pt x="269748" y="228600"/>
                  </a:moveTo>
                  <a:lnTo>
                    <a:pt x="269748" y="16764"/>
                  </a:lnTo>
                  <a:lnTo>
                    <a:pt x="262128" y="16764"/>
                  </a:lnTo>
                  <a:lnTo>
                    <a:pt x="262128" y="228600"/>
                  </a:lnTo>
                  <a:lnTo>
                    <a:pt x="269748" y="228600"/>
                  </a:lnTo>
                  <a:close/>
                </a:path>
                <a:path w="279400" h="236220">
                  <a:moveTo>
                    <a:pt x="269748" y="236220"/>
                  </a:moveTo>
                  <a:lnTo>
                    <a:pt x="269748" y="228600"/>
                  </a:lnTo>
                  <a:lnTo>
                    <a:pt x="262128" y="236220"/>
                  </a:lnTo>
                  <a:lnTo>
                    <a:pt x="269748" y="236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032881" y="3549395"/>
              <a:ext cx="264160" cy="228600"/>
            </a:xfrm>
            <a:custGeom>
              <a:avLst/>
              <a:gdLst/>
              <a:ahLst/>
              <a:cxnLst/>
              <a:rect l="l" t="t" r="r" b="b"/>
              <a:pathLst>
                <a:path w="264159" h="228600">
                  <a:moveTo>
                    <a:pt x="263651" y="228599"/>
                  </a:moveTo>
                  <a:lnTo>
                    <a:pt x="263651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263651" y="22859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79549" y="3541788"/>
              <a:ext cx="6324600" cy="245745"/>
            </a:xfrm>
            <a:custGeom>
              <a:avLst/>
              <a:gdLst/>
              <a:ahLst/>
              <a:cxnLst/>
              <a:rect l="l" t="t" r="r" b="b"/>
              <a:pathLst>
                <a:path w="6324600" h="245745">
                  <a:moveTo>
                    <a:pt x="6324600" y="0"/>
                  </a:moveTo>
                  <a:lnTo>
                    <a:pt x="6309360" y="0"/>
                  </a:lnTo>
                  <a:lnTo>
                    <a:pt x="6309360" y="16764"/>
                  </a:lnTo>
                  <a:lnTo>
                    <a:pt x="6309360" y="228600"/>
                  </a:lnTo>
                  <a:lnTo>
                    <a:pt x="6062472" y="228600"/>
                  </a:lnTo>
                  <a:lnTo>
                    <a:pt x="6062472" y="16764"/>
                  </a:lnTo>
                  <a:lnTo>
                    <a:pt x="6309360" y="16764"/>
                  </a:lnTo>
                  <a:lnTo>
                    <a:pt x="6309360" y="0"/>
                  </a:lnTo>
                  <a:lnTo>
                    <a:pt x="6045708" y="0"/>
                  </a:lnTo>
                  <a:lnTo>
                    <a:pt x="6045708" y="236220"/>
                  </a:lnTo>
                  <a:lnTo>
                    <a:pt x="5798820" y="236220"/>
                  </a:lnTo>
                  <a:lnTo>
                    <a:pt x="0" y="236220"/>
                  </a:lnTo>
                  <a:lnTo>
                    <a:pt x="0" y="245364"/>
                  </a:lnTo>
                  <a:lnTo>
                    <a:pt x="6324600" y="245364"/>
                  </a:lnTo>
                  <a:lnTo>
                    <a:pt x="6324600" y="236220"/>
                  </a:lnTo>
                  <a:lnTo>
                    <a:pt x="6324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242189" y="5614922"/>
            <a:ext cx="5999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–</a:t>
            </a:r>
            <a:r>
              <a:rPr sz="2400" spc="250" dirty="0">
                <a:latin typeface="Arial"/>
                <a:cs typeface="Arial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</a:t>
            </a:r>
            <a:r>
              <a:rPr sz="2400" spc="-10" dirty="0">
                <a:latin typeface="Calibri"/>
                <a:cs typeface="Calibri"/>
              </a:rPr>
              <a:t> Master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Theorem,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0099"/>
                </a:solidFill>
                <a:latin typeface="Calibri"/>
                <a:cs typeface="Calibri"/>
              </a:rPr>
              <a:t>C</a:t>
            </a:r>
            <a:r>
              <a:rPr sz="2400" i="1" spc="-7" baseline="-20833" dirty="0">
                <a:solidFill>
                  <a:srgbClr val="000099"/>
                </a:solidFill>
                <a:latin typeface="Calibri"/>
                <a:cs typeface="Calibri"/>
              </a:rPr>
              <a:t>best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(</a:t>
            </a:r>
            <a:r>
              <a:rPr sz="2400" i="1" spc="-5" dirty="0">
                <a:solidFill>
                  <a:srgbClr val="000099"/>
                </a:solidFill>
                <a:latin typeface="Calibri"/>
                <a:cs typeface="Calibri"/>
              </a:rPr>
              <a:t>n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)</a:t>
            </a:r>
            <a:r>
              <a:rPr sz="2400" spc="-4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99"/>
                </a:solidFill>
                <a:latin typeface="Cambria Math"/>
                <a:cs typeface="Cambria Math"/>
              </a:rPr>
              <a:t>∈</a:t>
            </a:r>
            <a:r>
              <a:rPr sz="2400" spc="10" dirty="0">
                <a:solidFill>
                  <a:srgbClr val="000099"/>
                </a:solidFill>
                <a:latin typeface="Cambria Math"/>
                <a:cs typeface="Cambria Math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Θ(n log</a:t>
            </a:r>
            <a:r>
              <a:rPr sz="2400" spc="-7" baseline="-20833" dirty="0">
                <a:solidFill>
                  <a:srgbClr val="000099"/>
                </a:solidFill>
                <a:latin typeface="Calibri"/>
                <a:cs typeface="Calibri"/>
              </a:rPr>
              <a:t>2</a:t>
            </a:r>
            <a:r>
              <a:rPr sz="2400" spc="262" baseline="-20833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n);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4" name="object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3894" y="4997196"/>
            <a:ext cx="6287775" cy="457199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5166238" y="3846576"/>
            <a:ext cx="3138170" cy="200025"/>
            <a:chOff x="5166238" y="3846576"/>
            <a:chExt cx="3138170" cy="200025"/>
          </a:xfrm>
        </p:grpSpPr>
        <p:sp>
          <p:nvSpPr>
            <p:cNvPr id="56" name="object 56"/>
            <p:cNvSpPr/>
            <p:nvPr/>
          </p:nvSpPr>
          <p:spPr>
            <a:xfrm>
              <a:off x="5173857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66238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34461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26842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95065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79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85922" y="3846576"/>
              <a:ext cx="277495" cy="200025"/>
            </a:xfrm>
            <a:custGeom>
              <a:avLst/>
              <a:gdLst/>
              <a:ahLst/>
              <a:cxnLst/>
              <a:rect l="l" t="t" r="r" b="b"/>
              <a:pathLst>
                <a:path w="277495" h="200025">
                  <a:moveTo>
                    <a:pt x="277368" y="199644"/>
                  </a:moveTo>
                  <a:lnTo>
                    <a:pt x="27736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7368" y="199644"/>
                  </a:lnTo>
                  <a:close/>
                </a:path>
                <a:path w="27749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749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749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954145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46526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214749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07130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475353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4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467734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735957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79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726814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995037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4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87418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55641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4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248022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16245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79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507102" y="3846576"/>
              <a:ext cx="277495" cy="200025"/>
            </a:xfrm>
            <a:custGeom>
              <a:avLst/>
              <a:gdLst/>
              <a:ahLst/>
              <a:cxnLst/>
              <a:rect l="l" t="t" r="r" b="b"/>
              <a:pathLst>
                <a:path w="277495" h="200025">
                  <a:moveTo>
                    <a:pt x="277368" y="199644"/>
                  </a:moveTo>
                  <a:lnTo>
                    <a:pt x="27736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7368" y="199644"/>
                  </a:lnTo>
                  <a:close/>
                </a:path>
                <a:path w="27749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749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749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775325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4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767706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035929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4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028310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1979554" y="3846576"/>
            <a:ext cx="3138170" cy="200025"/>
            <a:chOff x="1979554" y="3846576"/>
            <a:chExt cx="3138170" cy="200025"/>
          </a:xfrm>
        </p:grpSpPr>
        <p:sp>
          <p:nvSpPr>
            <p:cNvPr id="81" name="object 81"/>
            <p:cNvSpPr/>
            <p:nvPr/>
          </p:nvSpPr>
          <p:spPr>
            <a:xfrm>
              <a:off x="1987174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979554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247778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80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238634" y="3846576"/>
              <a:ext cx="277495" cy="200025"/>
            </a:xfrm>
            <a:custGeom>
              <a:avLst/>
              <a:gdLst/>
              <a:ahLst/>
              <a:cxnLst/>
              <a:rect l="l" t="t" r="r" b="b"/>
              <a:pathLst>
                <a:path w="277494" h="200025">
                  <a:moveTo>
                    <a:pt x="277368" y="199644"/>
                  </a:moveTo>
                  <a:lnTo>
                    <a:pt x="27736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7368" y="199644"/>
                  </a:lnTo>
                  <a:close/>
                </a:path>
                <a:path w="277494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7494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7494" h="200025">
                  <a:moveTo>
                    <a:pt x="26822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7494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7494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7494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7494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506858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99238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767462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759842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028066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79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020446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6700" y="16764"/>
                  </a:lnTo>
                  <a:lnTo>
                    <a:pt x="266700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6700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6700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6700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6700" y="16764"/>
                  </a:lnTo>
                  <a:close/>
                </a:path>
                <a:path w="276225" h="200025">
                  <a:moveTo>
                    <a:pt x="266700" y="182880"/>
                  </a:moveTo>
                  <a:lnTo>
                    <a:pt x="266700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6700" y="182880"/>
                  </a:lnTo>
                  <a:close/>
                </a:path>
                <a:path w="276225" h="200025">
                  <a:moveTo>
                    <a:pt x="266700" y="199644"/>
                  </a:moveTo>
                  <a:lnTo>
                    <a:pt x="266700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6700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287146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79526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547750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40130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08353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00734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68958" y="3854195"/>
              <a:ext cx="259079" cy="182880"/>
            </a:xfrm>
            <a:custGeom>
              <a:avLst/>
              <a:gdLst/>
              <a:ahLst/>
              <a:cxnLst/>
              <a:rect l="l" t="t" r="r" b="b"/>
              <a:pathLst>
                <a:path w="259079" h="182879">
                  <a:moveTo>
                    <a:pt x="259079" y="182879"/>
                  </a:moveTo>
                  <a:lnTo>
                    <a:pt x="25907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907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59814" y="3846576"/>
              <a:ext cx="277495" cy="200025"/>
            </a:xfrm>
            <a:custGeom>
              <a:avLst/>
              <a:gdLst/>
              <a:ahLst/>
              <a:cxnLst/>
              <a:rect l="l" t="t" r="r" b="b"/>
              <a:pathLst>
                <a:path w="277495" h="200025">
                  <a:moveTo>
                    <a:pt x="277368" y="199644"/>
                  </a:moveTo>
                  <a:lnTo>
                    <a:pt x="27736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7368" y="199644"/>
                  </a:lnTo>
                  <a:close/>
                </a:path>
                <a:path w="27749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749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749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749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749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328037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320418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622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588642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81022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60604" y="16764"/>
                  </a:lnTo>
                  <a:lnTo>
                    <a:pt x="260604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60604" y="199644"/>
                  </a:lnTo>
                  <a:lnTo>
                    <a:pt x="260604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60604" y="7620"/>
                  </a:lnTo>
                  <a:lnTo>
                    <a:pt x="260604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60604" y="16764"/>
                  </a:lnTo>
                  <a:lnTo>
                    <a:pt x="260604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60604" y="190500"/>
                  </a:lnTo>
                  <a:lnTo>
                    <a:pt x="260604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49246" y="3854195"/>
              <a:ext cx="260985" cy="182880"/>
            </a:xfrm>
            <a:custGeom>
              <a:avLst/>
              <a:gdLst/>
              <a:ahLst/>
              <a:cxnLst/>
              <a:rect l="l" t="t" r="r" b="b"/>
              <a:pathLst>
                <a:path w="260985" h="182879">
                  <a:moveTo>
                    <a:pt x="260603" y="182879"/>
                  </a:moveTo>
                  <a:lnTo>
                    <a:pt x="26060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6060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41626" y="3846576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75844" y="199644"/>
                  </a:moveTo>
                  <a:lnTo>
                    <a:pt x="27584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9080" y="16764"/>
                  </a:lnTo>
                  <a:lnTo>
                    <a:pt x="259080" y="7620"/>
                  </a:lnTo>
                  <a:lnTo>
                    <a:pt x="268224" y="16764"/>
                  </a:lnTo>
                  <a:lnTo>
                    <a:pt x="268224" y="199644"/>
                  </a:lnTo>
                  <a:lnTo>
                    <a:pt x="275844" y="199644"/>
                  </a:lnTo>
                  <a:close/>
                </a:path>
                <a:path w="27622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622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9080" y="199644"/>
                  </a:lnTo>
                  <a:lnTo>
                    <a:pt x="259080" y="19050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6225" h="200025">
                  <a:moveTo>
                    <a:pt x="268224" y="16764"/>
                  </a:moveTo>
                  <a:lnTo>
                    <a:pt x="259080" y="7620"/>
                  </a:lnTo>
                  <a:lnTo>
                    <a:pt x="259080" y="16764"/>
                  </a:lnTo>
                  <a:lnTo>
                    <a:pt x="268224" y="16764"/>
                  </a:lnTo>
                  <a:close/>
                </a:path>
                <a:path w="276225" h="200025">
                  <a:moveTo>
                    <a:pt x="268224" y="182880"/>
                  </a:moveTo>
                  <a:lnTo>
                    <a:pt x="268224" y="16764"/>
                  </a:lnTo>
                  <a:lnTo>
                    <a:pt x="259080" y="16764"/>
                  </a:lnTo>
                  <a:lnTo>
                    <a:pt x="259080" y="182880"/>
                  </a:lnTo>
                  <a:lnTo>
                    <a:pt x="268224" y="182880"/>
                  </a:lnTo>
                  <a:close/>
                </a:path>
                <a:path w="276225" h="200025">
                  <a:moveTo>
                    <a:pt x="268224" y="199644"/>
                  </a:moveTo>
                  <a:lnTo>
                    <a:pt x="268224" y="182880"/>
                  </a:lnTo>
                  <a:lnTo>
                    <a:pt x="259080" y="190500"/>
                  </a:lnTo>
                  <a:lnTo>
                    <a:pt x="259080" y="199644"/>
                  </a:lnTo>
                  <a:lnTo>
                    <a:pt x="26822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1979554" y="4151376"/>
            <a:ext cx="1545590" cy="200025"/>
            <a:chOff x="1979554" y="4151376"/>
            <a:chExt cx="1545590" cy="200025"/>
          </a:xfrm>
        </p:grpSpPr>
        <p:sp>
          <p:nvSpPr>
            <p:cNvPr id="106" name="object 106"/>
            <p:cNvSpPr/>
            <p:nvPr/>
          </p:nvSpPr>
          <p:spPr>
            <a:xfrm>
              <a:off x="1987174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979554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41682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23406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80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80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80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80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80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80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80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80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496190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39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488570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80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80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80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80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3652" y="182880"/>
                  </a:lnTo>
                  <a:close/>
                </a:path>
                <a:path w="271780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80" h="200025">
                  <a:moveTo>
                    <a:pt x="263652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3652" y="16764"/>
                  </a:lnTo>
                  <a:close/>
                </a:path>
                <a:path w="271780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3652" y="182880"/>
                  </a:lnTo>
                  <a:close/>
                </a:path>
                <a:path w="271780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752222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743078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80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80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1780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1780" h="200025">
                  <a:moveTo>
                    <a:pt x="263652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80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1780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80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80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006730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999110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261238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53618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3572134" y="4151376"/>
            <a:ext cx="1545590" cy="200025"/>
            <a:chOff x="3572134" y="4151376"/>
            <a:chExt cx="1545590" cy="200025"/>
          </a:xfrm>
        </p:grpSpPr>
        <p:sp>
          <p:nvSpPr>
            <p:cNvPr id="119" name="object 119"/>
            <p:cNvSpPr/>
            <p:nvPr/>
          </p:nvSpPr>
          <p:spPr>
            <a:xfrm>
              <a:off x="3579754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39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572134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835786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82664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90294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82674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344802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33718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599310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39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591690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55342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46198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5166238" y="4151376"/>
            <a:ext cx="1545590" cy="200025"/>
            <a:chOff x="5166238" y="4151376"/>
            <a:chExt cx="1545590" cy="200025"/>
          </a:xfrm>
        </p:grpSpPr>
        <p:sp>
          <p:nvSpPr>
            <p:cNvPr id="132" name="object 132"/>
            <p:cNvSpPr/>
            <p:nvPr/>
          </p:nvSpPr>
          <p:spPr>
            <a:xfrm>
              <a:off x="5173857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66238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428365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420746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682873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39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675254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38905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92976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193413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5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185794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447921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44030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6758818" y="4151376"/>
            <a:ext cx="1545590" cy="200025"/>
            <a:chOff x="6758818" y="4151376"/>
            <a:chExt cx="1545590" cy="200025"/>
          </a:xfrm>
        </p:grpSpPr>
        <p:sp>
          <p:nvSpPr>
            <p:cNvPr id="145" name="object 145"/>
            <p:cNvSpPr/>
            <p:nvPr/>
          </p:nvSpPr>
          <p:spPr>
            <a:xfrm>
              <a:off x="6766438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758818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020946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40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013326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276978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269358" y="4151376"/>
              <a:ext cx="269875" cy="200025"/>
            </a:xfrm>
            <a:custGeom>
              <a:avLst/>
              <a:gdLst/>
              <a:ahLst/>
              <a:cxnLst/>
              <a:rect l="l" t="t" r="r" b="b"/>
              <a:pathLst>
                <a:path w="269875" h="200025">
                  <a:moveTo>
                    <a:pt x="269748" y="199644"/>
                  </a:moveTo>
                  <a:lnTo>
                    <a:pt x="26974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69748" y="199644"/>
                  </a:lnTo>
                  <a:close/>
                </a:path>
                <a:path w="26987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987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9875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69875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69875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531486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523866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2128" y="16764"/>
                  </a:lnTo>
                  <a:lnTo>
                    <a:pt x="262128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71779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71779" h="200025">
                  <a:moveTo>
                    <a:pt x="262128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2128" y="16764"/>
                  </a:lnTo>
                  <a:close/>
                </a:path>
                <a:path w="271779" h="200025">
                  <a:moveTo>
                    <a:pt x="262128" y="182880"/>
                  </a:moveTo>
                  <a:lnTo>
                    <a:pt x="262128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2128" y="182880"/>
                  </a:lnTo>
                  <a:close/>
                </a:path>
                <a:path w="271779" h="200025">
                  <a:moveTo>
                    <a:pt x="262128" y="199644"/>
                  </a:moveTo>
                  <a:lnTo>
                    <a:pt x="262128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2128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785994" y="4158995"/>
              <a:ext cx="256540" cy="182880"/>
            </a:xfrm>
            <a:custGeom>
              <a:avLst/>
              <a:gdLst/>
              <a:ahLst/>
              <a:cxnLst/>
              <a:rect l="l" t="t" r="r" b="b"/>
              <a:pathLst>
                <a:path w="256540" h="182879">
                  <a:moveTo>
                    <a:pt x="256031" y="182879"/>
                  </a:moveTo>
                  <a:lnTo>
                    <a:pt x="256031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6031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778374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4508" y="16764"/>
                  </a:lnTo>
                  <a:lnTo>
                    <a:pt x="254508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4508" y="199644"/>
                  </a:lnTo>
                  <a:lnTo>
                    <a:pt x="254508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4508" y="7620"/>
                  </a:lnTo>
                  <a:lnTo>
                    <a:pt x="254508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4508" y="16764"/>
                  </a:lnTo>
                  <a:lnTo>
                    <a:pt x="254508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4508" y="190500"/>
                  </a:lnTo>
                  <a:lnTo>
                    <a:pt x="254508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042026" y="4158995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>
                  <a:moveTo>
                    <a:pt x="254507" y="182879"/>
                  </a:moveTo>
                  <a:lnTo>
                    <a:pt x="254507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54507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8032882" y="4151376"/>
              <a:ext cx="271780" cy="200025"/>
            </a:xfrm>
            <a:custGeom>
              <a:avLst/>
              <a:gdLst/>
              <a:ahLst/>
              <a:cxnLst/>
              <a:rect l="l" t="t" r="r" b="b"/>
              <a:pathLst>
                <a:path w="271779" h="200025">
                  <a:moveTo>
                    <a:pt x="271272" y="199644"/>
                  </a:moveTo>
                  <a:lnTo>
                    <a:pt x="271272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56032" y="16764"/>
                  </a:lnTo>
                  <a:lnTo>
                    <a:pt x="256032" y="7620"/>
                  </a:lnTo>
                  <a:lnTo>
                    <a:pt x="263652" y="16764"/>
                  </a:lnTo>
                  <a:lnTo>
                    <a:pt x="263652" y="199644"/>
                  </a:lnTo>
                  <a:lnTo>
                    <a:pt x="271272" y="199644"/>
                  </a:lnTo>
                  <a:close/>
                </a:path>
                <a:path w="271779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71779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56032" y="199644"/>
                  </a:lnTo>
                  <a:lnTo>
                    <a:pt x="256032" y="19050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71779" h="200025">
                  <a:moveTo>
                    <a:pt x="263652" y="16764"/>
                  </a:moveTo>
                  <a:lnTo>
                    <a:pt x="256032" y="7620"/>
                  </a:lnTo>
                  <a:lnTo>
                    <a:pt x="256032" y="16764"/>
                  </a:lnTo>
                  <a:lnTo>
                    <a:pt x="263652" y="16764"/>
                  </a:lnTo>
                  <a:close/>
                </a:path>
                <a:path w="271779" h="200025">
                  <a:moveTo>
                    <a:pt x="263652" y="182880"/>
                  </a:moveTo>
                  <a:lnTo>
                    <a:pt x="263652" y="16764"/>
                  </a:lnTo>
                  <a:lnTo>
                    <a:pt x="256032" y="16764"/>
                  </a:lnTo>
                  <a:lnTo>
                    <a:pt x="256032" y="182880"/>
                  </a:lnTo>
                  <a:lnTo>
                    <a:pt x="263652" y="182880"/>
                  </a:lnTo>
                  <a:close/>
                </a:path>
                <a:path w="271779" h="200025">
                  <a:moveTo>
                    <a:pt x="263652" y="199644"/>
                  </a:moveTo>
                  <a:lnTo>
                    <a:pt x="263652" y="182880"/>
                  </a:lnTo>
                  <a:lnTo>
                    <a:pt x="256032" y="190500"/>
                  </a:lnTo>
                  <a:lnTo>
                    <a:pt x="256032" y="199644"/>
                  </a:lnTo>
                  <a:lnTo>
                    <a:pt x="263652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1979554" y="4456176"/>
            <a:ext cx="749935" cy="200025"/>
            <a:chOff x="1979554" y="4456176"/>
            <a:chExt cx="749935" cy="200025"/>
          </a:xfrm>
        </p:grpSpPr>
        <p:sp>
          <p:nvSpPr>
            <p:cNvPr id="158" name="object 158"/>
            <p:cNvSpPr/>
            <p:nvPr/>
          </p:nvSpPr>
          <p:spPr>
            <a:xfrm>
              <a:off x="1987174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4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979554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3840" y="16764"/>
                  </a:lnTo>
                  <a:lnTo>
                    <a:pt x="243840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3840" y="199644"/>
                  </a:lnTo>
                  <a:lnTo>
                    <a:pt x="243840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3840" y="7620"/>
                  </a:lnTo>
                  <a:lnTo>
                    <a:pt x="243840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3840" y="16764"/>
                  </a:lnTo>
                  <a:lnTo>
                    <a:pt x="243840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3840" y="190500"/>
                  </a:lnTo>
                  <a:lnTo>
                    <a:pt x="243840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232538" y="4463795"/>
              <a:ext cx="243840" cy="182880"/>
            </a:xfrm>
            <a:custGeom>
              <a:avLst/>
              <a:gdLst/>
              <a:ahLst/>
              <a:cxnLst/>
              <a:rect l="l" t="t" r="r" b="b"/>
              <a:pathLst>
                <a:path w="243839" h="182879">
                  <a:moveTo>
                    <a:pt x="243839" y="182879"/>
                  </a:moveTo>
                  <a:lnTo>
                    <a:pt x="24383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383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223394" y="4456176"/>
              <a:ext cx="262255" cy="200025"/>
            </a:xfrm>
            <a:custGeom>
              <a:avLst/>
              <a:gdLst/>
              <a:ahLst/>
              <a:cxnLst/>
              <a:rect l="l" t="t" r="r" b="b"/>
              <a:pathLst>
                <a:path w="262255" h="200025">
                  <a:moveTo>
                    <a:pt x="262128" y="199644"/>
                  </a:moveTo>
                  <a:lnTo>
                    <a:pt x="26212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2128" y="199644"/>
                  </a:lnTo>
                  <a:close/>
                </a:path>
                <a:path w="26225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6225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62255" h="200025">
                  <a:moveTo>
                    <a:pt x="25298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225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6225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225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225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476378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4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468758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4" name="object 164"/>
          <p:cNvGrpSpPr/>
          <p:nvPr/>
        </p:nvGrpSpPr>
        <p:grpSpPr>
          <a:xfrm>
            <a:off x="2775082" y="4456176"/>
            <a:ext cx="751840" cy="200025"/>
            <a:chOff x="2775082" y="4456176"/>
            <a:chExt cx="751840" cy="200025"/>
          </a:xfrm>
        </p:grpSpPr>
        <p:sp>
          <p:nvSpPr>
            <p:cNvPr id="165" name="object 165"/>
            <p:cNvSpPr/>
            <p:nvPr/>
          </p:nvSpPr>
          <p:spPr>
            <a:xfrm>
              <a:off x="2782702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4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775082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028066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020446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73429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65810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3840" y="16764"/>
                  </a:lnTo>
                  <a:lnTo>
                    <a:pt x="243840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3840" y="199644"/>
                  </a:lnTo>
                  <a:lnTo>
                    <a:pt x="243840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3840" y="7620"/>
                  </a:lnTo>
                  <a:lnTo>
                    <a:pt x="243840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3840" y="16764"/>
                  </a:lnTo>
                  <a:lnTo>
                    <a:pt x="243840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3840" y="190500"/>
                  </a:lnTo>
                  <a:lnTo>
                    <a:pt x="243840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3572134" y="4456176"/>
            <a:ext cx="749935" cy="200025"/>
            <a:chOff x="3572134" y="4456176"/>
            <a:chExt cx="749935" cy="200025"/>
          </a:xfrm>
        </p:grpSpPr>
        <p:sp>
          <p:nvSpPr>
            <p:cNvPr id="172" name="object 172"/>
            <p:cNvSpPr/>
            <p:nvPr/>
          </p:nvSpPr>
          <p:spPr>
            <a:xfrm>
              <a:off x="3579754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572134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3840" y="16764"/>
                  </a:lnTo>
                  <a:lnTo>
                    <a:pt x="243840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3840" y="199644"/>
                  </a:lnTo>
                  <a:lnTo>
                    <a:pt x="243840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3840" y="7620"/>
                  </a:lnTo>
                  <a:lnTo>
                    <a:pt x="243840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3840" y="16764"/>
                  </a:lnTo>
                  <a:lnTo>
                    <a:pt x="243840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3840" y="190500"/>
                  </a:lnTo>
                  <a:lnTo>
                    <a:pt x="243840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825118" y="4463795"/>
              <a:ext cx="243840" cy="182880"/>
            </a:xfrm>
            <a:custGeom>
              <a:avLst/>
              <a:gdLst/>
              <a:ahLst/>
              <a:cxnLst/>
              <a:rect l="l" t="t" r="r" b="b"/>
              <a:pathLst>
                <a:path w="243839" h="182879">
                  <a:moveTo>
                    <a:pt x="243839" y="182879"/>
                  </a:moveTo>
                  <a:lnTo>
                    <a:pt x="24383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383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815974" y="4456176"/>
              <a:ext cx="262255" cy="200025"/>
            </a:xfrm>
            <a:custGeom>
              <a:avLst/>
              <a:gdLst/>
              <a:ahLst/>
              <a:cxnLst/>
              <a:rect l="l" t="t" r="r" b="b"/>
              <a:pathLst>
                <a:path w="262254" h="200025">
                  <a:moveTo>
                    <a:pt x="262128" y="199644"/>
                  </a:moveTo>
                  <a:lnTo>
                    <a:pt x="26212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2128" y="199644"/>
                  </a:lnTo>
                  <a:close/>
                </a:path>
                <a:path w="262254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62254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6225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068958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061338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8" name="object 178"/>
          <p:cNvGrpSpPr/>
          <p:nvPr/>
        </p:nvGrpSpPr>
        <p:grpSpPr>
          <a:xfrm>
            <a:off x="4367662" y="4456176"/>
            <a:ext cx="751840" cy="200025"/>
            <a:chOff x="4367662" y="4456176"/>
            <a:chExt cx="751840" cy="200025"/>
          </a:xfrm>
        </p:grpSpPr>
        <p:sp>
          <p:nvSpPr>
            <p:cNvPr id="179" name="object 179"/>
            <p:cNvSpPr/>
            <p:nvPr/>
          </p:nvSpPr>
          <p:spPr>
            <a:xfrm>
              <a:off x="4375281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367662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620645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613026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866009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858390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5" name="object 185"/>
          <p:cNvGrpSpPr/>
          <p:nvPr/>
        </p:nvGrpSpPr>
        <p:grpSpPr>
          <a:xfrm>
            <a:off x="5164714" y="4456176"/>
            <a:ext cx="749935" cy="200025"/>
            <a:chOff x="5164714" y="4456176"/>
            <a:chExt cx="749935" cy="200025"/>
          </a:xfrm>
        </p:grpSpPr>
        <p:sp>
          <p:nvSpPr>
            <p:cNvPr id="186" name="object 186"/>
            <p:cNvSpPr/>
            <p:nvPr/>
          </p:nvSpPr>
          <p:spPr>
            <a:xfrm>
              <a:off x="5172333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164714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417697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410078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3840" y="16764"/>
                  </a:lnTo>
                  <a:lnTo>
                    <a:pt x="243840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3840" y="199644"/>
                  </a:lnTo>
                  <a:lnTo>
                    <a:pt x="243840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3840" y="7620"/>
                  </a:lnTo>
                  <a:lnTo>
                    <a:pt x="243840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3840" y="16764"/>
                  </a:lnTo>
                  <a:lnTo>
                    <a:pt x="243840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3840" y="190500"/>
                  </a:lnTo>
                  <a:lnTo>
                    <a:pt x="243840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663061" y="4463795"/>
              <a:ext cx="243840" cy="182880"/>
            </a:xfrm>
            <a:custGeom>
              <a:avLst/>
              <a:gdLst/>
              <a:ahLst/>
              <a:cxnLst/>
              <a:rect l="l" t="t" r="r" b="b"/>
              <a:pathLst>
                <a:path w="243839" h="182879">
                  <a:moveTo>
                    <a:pt x="243839" y="182879"/>
                  </a:moveTo>
                  <a:lnTo>
                    <a:pt x="24383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383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653918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2" name="object 192"/>
          <p:cNvGrpSpPr/>
          <p:nvPr/>
        </p:nvGrpSpPr>
        <p:grpSpPr>
          <a:xfrm>
            <a:off x="5960242" y="4456176"/>
            <a:ext cx="751840" cy="200025"/>
            <a:chOff x="5960242" y="4456176"/>
            <a:chExt cx="751840" cy="200025"/>
          </a:xfrm>
        </p:grpSpPr>
        <p:sp>
          <p:nvSpPr>
            <p:cNvPr id="193" name="object 193"/>
            <p:cNvSpPr/>
            <p:nvPr/>
          </p:nvSpPr>
          <p:spPr>
            <a:xfrm>
              <a:off x="5967862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960242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5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213226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205606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5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5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5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5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5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5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458590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450970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4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4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4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9" name="object 199"/>
          <p:cNvGrpSpPr/>
          <p:nvPr/>
        </p:nvGrpSpPr>
        <p:grpSpPr>
          <a:xfrm>
            <a:off x="6757294" y="4456176"/>
            <a:ext cx="1546860" cy="200025"/>
            <a:chOff x="6757294" y="4456176"/>
            <a:chExt cx="1546860" cy="200025"/>
          </a:xfrm>
        </p:grpSpPr>
        <p:sp>
          <p:nvSpPr>
            <p:cNvPr id="200" name="object 200"/>
            <p:cNvSpPr/>
            <p:nvPr/>
          </p:nvSpPr>
          <p:spPr>
            <a:xfrm>
              <a:off x="6764914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757294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4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4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4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010278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002658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4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3840" y="16764"/>
                  </a:lnTo>
                  <a:lnTo>
                    <a:pt x="243840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4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4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3840" y="199644"/>
                  </a:lnTo>
                  <a:lnTo>
                    <a:pt x="243840" y="19050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4" h="200025">
                  <a:moveTo>
                    <a:pt x="252984" y="16764"/>
                  </a:moveTo>
                  <a:lnTo>
                    <a:pt x="243840" y="7620"/>
                  </a:lnTo>
                  <a:lnTo>
                    <a:pt x="243840" y="16764"/>
                  </a:lnTo>
                  <a:lnTo>
                    <a:pt x="252984" y="16764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3840" y="16764"/>
                  </a:lnTo>
                  <a:lnTo>
                    <a:pt x="243840" y="18288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3840" y="190500"/>
                  </a:lnTo>
                  <a:lnTo>
                    <a:pt x="243840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255642" y="4463795"/>
              <a:ext cx="243840" cy="182880"/>
            </a:xfrm>
            <a:custGeom>
              <a:avLst/>
              <a:gdLst/>
              <a:ahLst/>
              <a:cxnLst/>
              <a:rect l="l" t="t" r="r" b="b"/>
              <a:pathLst>
                <a:path w="243840" h="182879">
                  <a:moveTo>
                    <a:pt x="243839" y="182879"/>
                  </a:moveTo>
                  <a:lnTo>
                    <a:pt x="24383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383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246498" y="4456176"/>
              <a:ext cx="262255" cy="200025"/>
            </a:xfrm>
            <a:custGeom>
              <a:avLst/>
              <a:gdLst/>
              <a:ahLst/>
              <a:cxnLst/>
              <a:rect l="l" t="t" r="r" b="b"/>
              <a:pathLst>
                <a:path w="262254" h="200025">
                  <a:moveTo>
                    <a:pt x="262128" y="199644"/>
                  </a:moveTo>
                  <a:lnTo>
                    <a:pt x="26212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2128" y="199644"/>
                  </a:lnTo>
                  <a:close/>
                </a:path>
                <a:path w="262254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62254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6225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561966" y="4463795"/>
              <a:ext cx="243840" cy="182880"/>
            </a:xfrm>
            <a:custGeom>
              <a:avLst/>
              <a:gdLst/>
              <a:ahLst/>
              <a:cxnLst/>
              <a:rect l="l" t="t" r="r" b="b"/>
              <a:pathLst>
                <a:path w="243840" h="182879">
                  <a:moveTo>
                    <a:pt x="243839" y="182879"/>
                  </a:moveTo>
                  <a:lnTo>
                    <a:pt x="243839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3839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552822" y="4456176"/>
              <a:ext cx="262255" cy="200025"/>
            </a:xfrm>
            <a:custGeom>
              <a:avLst/>
              <a:gdLst/>
              <a:ahLst/>
              <a:cxnLst/>
              <a:rect l="l" t="t" r="r" b="b"/>
              <a:pathLst>
                <a:path w="262254" h="200025">
                  <a:moveTo>
                    <a:pt x="262128" y="199644"/>
                  </a:moveTo>
                  <a:lnTo>
                    <a:pt x="262128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9144" y="199644"/>
                  </a:lnTo>
                  <a:lnTo>
                    <a:pt x="9144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2128" y="199644"/>
                  </a:lnTo>
                  <a:close/>
                </a:path>
                <a:path w="262254" h="200025">
                  <a:moveTo>
                    <a:pt x="16764" y="16764"/>
                  </a:moveTo>
                  <a:lnTo>
                    <a:pt x="16764" y="7620"/>
                  </a:lnTo>
                  <a:lnTo>
                    <a:pt x="9144" y="16764"/>
                  </a:lnTo>
                  <a:lnTo>
                    <a:pt x="16764" y="16764"/>
                  </a:lnTo>
                  <a:close/>
                </a:path>
                <a:path w="262254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9144" y="16764"/>
                  </a:lnTo>
                  <a:lnTo>
                    <a:pt x="9144" y="182880"/>
                  </a:lnTo>
                  <a:lnTo>
                    <a:pt x="16764" y="182880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9144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9144" y="182880"/>
                  </a:lnTo>
                  <a:lnTo>
                    <a:pt x="9144" y="199644"/>
                  </a:lnTo>
                  <a:lnTo>
                    <a:pt x="16764" y="199644"/>
                  </a:lnTo>
                  <a:close/>
                </a:path>
                <a:path w="26225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225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225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7805806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798186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4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6764" y="7620"/>
                  </a:lnTo>
                  <a:lnTo>
                    <a:pt x="16764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4" h="200025">
                  <a:moveTo>
                    <a:pt x="16764" y="16764"/>
                  </a:moveTo>
                  <a:lnTo>
                    <a:pt x="16764" y="7620"/>
                  </a:lnTo>
                  <a:lnTo>
                    <a:pt x="7620" y="16764"/>
                  </a:lnTo>
                  <a:lnTo>
                    <a:pt x="16764" y="16764"/>
                  </a:lnTo>
                  <a:close/>
                </a:path>
                <a:path w="260984" h="200025">
                  <a:moveTo>
                    <a:pt x="16764" y="182880"/>
                  </a:moveTo>
                  <a:lnTo>
                    <a:pt x="16764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6764" y="182880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6764" y="190500"/>
                  </a:lnTo>
                  <a:lnTo>
                    <a:pt x="16764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16764" y="199644"/>
                  </a:moveTo>
                  <a:lnTo>
                    <a:pt x="16764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6764" y="199644"/>
                  </a:lnTo>
                  <a:close/>
                </a:path>
                <a:path w="26098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8051170" y="4463795"/>
              <a:ext cx="245745" cy="182880"/>
            </a:xfrm>
            <a:custGeom>
              <a:avLst/>
              <a:gdLst/>
              <a:ahLst/>
              <a:cxnLst/>
              <a:rect l="l" t="t" r="r" b="b"/>
              <a:pathLst>
                <a:path w="245745" h="182879">
                  <a:moveTo>
                    <a:pt x="245363" y="182879"/>
                  </a:moveTo>
                  <a:lnTo>
                    <a:pt x="245363" y="0"/>
                  </a:lnTo>
                  <a:lnTo>
                    <a:pt x="0" y="0"/>
                  </a:lnTo>
                  <a:lnTo>
                    <a:pt x="0" y="182879"/>
                  </a:lnTo>
                  <a:lnTo>
                    <a:pt x="245363" y="182879"/>
                  </a:lnTo>
                  <a:close/>
                </a:path>
              </a:pathLst>
            </a:custGeom>
            <a:solidFill>
              <a:srgbClr val="E6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8043550" y="4456176"/>
              <a:ext cx="260985" cy="200025"/>
            </a:xfrm>
            <a:custGeom>
              <a:avLst/>
              <a:gdLst/>
              <a:ahLst/>
              <a:cxnLst/>
              <a:rect l="l" t="t" r="r" b="b"/>
              <a:pathLst>
                <a:path w="260984" h="200025">
                  <a:moveTo>
                    <a:pt x="260604" y="199644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199644"/>
                  </a:lnTo>
                  <a:lnTo>
                    <a:pt x="7620" y="199644"/>
                  </a:lnTo>
                  <a:lnTo>
                    <a:pt x="7620" y="16764"/>
                  </a:lnTo>
                  <a:lnTo>
                    <a:pt x="15240" y="7620"/>
                  </a:lnTo>
                  <a:lnTo>
                    <a:pt x="15240" y="16764"/>
                  </a:lnTo>
                  <a:lnTo>
                    <a:pt x="245364" y="16764"/>
                  </a:lnTo>
                  <a:lnTo>
                    <a:pt x="245364" y="7620"/>
                  </a:lnTo>
                  <a:lnTo>
                    <a:pt x="252984" y="16764"/>
                  </a:lnTo>
                  <a:lnTo>
                    <a:pt x="252984" y="199644"/>
                  </a:lnTo>
                  <a:lnTo>
                    <a:pt x="260604" y="199644"/>
                  </a:lnTo>
                  <a:close/>
                </a:path>
                <a:path w="260984" h="200025">
                  <a:moveTo>
                    <a:pt x="15240" y="16764"/>
                  </a:moveTo>
                  <a:lnTo>
                    <a:pt x="15240" y="7620"/>
                  </a:lnTo>
                  <a:lnTo>
                    <a:pt x="7620" y="16764"/>
                  </a:lnTo>
                  <a:lnTo>
                    <a:pt x="15240" y="16764"/>
                  </a:lnTo>
                  <a:close/>
                </a:path>
                <a:path w="260984" h="200025">
                  <a:moveTo>
                    <a:pt x="15240" y="182880"/>
                  </a:moveTo>
                  <a:lnTo>
                    <a:pt x="15240" y="16764"/>
                  </a:lnTo>
                  <a:lnTo>
                    <a:pt x="7620" y="16764"/>
                  </a:lnTo>
                  <a:lnTo>
                    <a:pt x="7620" y="182880"/>
                  </a:lnTo>
                  <a:lnTo>
                    <a:pt x="15240" y="182880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7620" y="182880"/>
                  </a:lnTo>
                  <a:lnTo>
                    <a:pt x="15240" y="190500"/>
                  </a:lnTo>
                  <a:lnTo>
                    <a:pt x="15240" y="199644"/>
                  </a:lnTo>
                  <a:lnTo>
                    <a:pt x="245364" y="199644"/>
                  </a:lnTo>
                  <a:lnTo>
                    <a:pt x="245364" y="19050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15240" y="199644"/>
                  </a:moveTo>
                  <a:lnTo>
                    <a:pt x="15240" y="190500"/>
                  </a:lnTo>
                  <a:lnTo>
                    <a:pt x="7620" y="182880"/>
                  </a:lnTo>
                  <a:lnTo>
                    <a:pt x="7620" y="199644"/>
                  </a:lnTo>
                  <a:lnTo>
                    <a:pt x="15240" y="199644"/>
                  </a:lnTo>
                  <a:close/>
                </a:path>
                <a:path w="260984" h="200025">
                  <a:moveTo>
                    <a:pt x="252984" y="16764"/>
                  </a:moveTo>
                  <a:lnTo>
                    <a:pt x="245364" y="7620"/>
                  </a:lnTo>
                  <a:lnTo>
                    <a:pt x="245364" y="16764"/>
                  </a:lnTo>
                  <a:lnTo>
                    <a:pt x="252984" y="16764"/>
                  </a:lnTo>
                  <a:close/>
                </a:path>
                <a:path w="260984" h="200025">
                  <a:moveTo>
                    <a:pt x="252984" y="182880"/>
                  </a:moveTo>
                  <a:lnTo>
                    <a:pt x="252984" y="16764"/>
                  </a:lnTo>
                  <a:lnTo>
                    <a:pt x="245364" y="16764"/>
                  </a:lnTo>
                  <a:lnTo>
                    <a:pt x="245364" y="182880"/>
                  </a:lnTo>
                  <a:lnTo>
                    <a:pt x="252984" y="182880"/>
                  </a:lnTo>
                  <a:close/>
                </a:path>
                <a:path w="260984" h="200025">
                  <a:moveTo>
                    <a:pt x="252984" y="199644"/>
                  </a:moveTo>
                  <a:lnTo>
                    <a:pt x="252984" y="182880"/>
                  </a:lnTo>
                  <a:lnTo>
                    <a:pt x="245364" y="190500"/>
                  </a:lnTo>
                  <a:lnTo>
                    <a:pt x="245364" y="199644"/>
                  </a:lnTo>
                  <a:lnTo>
                    <a:pt x="252984" y="1996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41D90-CA27-4045-BAE4-311817B07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96851"/>
            <a:ext cx="8686800" cy="457200"/>
          </a:xfrm>
        </p:spPr>
        <p:txBody>
          <a:bodyPr/>
          <a:lstStyle/>
          <a:p>
            <a:r>
              <a:rPr lang="en-US" b="1" i="1" dirty="0">
                <a:effectLst/>
                <a:latin typeface="Times New Roman" panose="02020603050405020304" pitchFamily="18" charset="0"/>
              </a:rPr>
              <a:t>Best case</a:t>
            </a:r>
            <a:r>
              <a:rPr lang="en-US" b="1" i="0" dirty="0">
                <a:effectLst/>
                <a:latin typeface="Times New Roman" panose="02020603050405020304" pitchFamily="18" charset="0"/>
              </a:rPr>
              <a:t> scenario for the Quick Sort algorithm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B7280-E08E-4A0A-9129-5592753B5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3300" y="742453"/>
            <a:ext cx="8686800" cy="6863417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 </a:t>
            </a:r>
            <a:r>
              <a:rPr lang="en-US" sz="24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Quick Sort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algorithm performs the </a:t>
            </a:r>
            <a:r>
              <a:rPr lang="en-US" sz="2400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when the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pivot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is the middle value in the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array.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the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best case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the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input array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is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divided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into 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 arrays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each containing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approximately n/2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elements.</a:t>
            </a:r>
          </a:p>
          <a:p>
            <a:endParaRPr lang="en-US" sz="105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Summary</a:t>
            </a:r>
            <a:r>
              <a:rPr lang="en-IN" sz="24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 of the </a:t>
            </a:r>
            <a:r>
              <a:rPr lang="en-IN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execution</a:t>
            </a:r>
            <a:r>
              <a:rPr lang="en-IN" sz="24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:</a:t>
            </a:r>
          </a:p>
          <a:p>
            <a:pPr algn="l" rtl="0"/>
            <a:r>
              <a:rPr lang="en-US" altLang="en-US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QuickSort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 input array with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elements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)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{   ....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partition(array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elements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QuickSort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 array with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n/2 elements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);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QuickSort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 array with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n/2 elements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);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N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Therefore: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  T(n)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= partition(n) +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T(n/2)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+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T(n/2)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          </a:t>
            </a:r>
          </a:p>
          <a:p>
            <a:pPr algn="l" rtl="0"/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 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= partition(n) +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2*T( n/2 )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               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// partition(n) = n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        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         = n + 2*T(n/2)</a:t>
            </a:r>
          </a:p>
          <a:p>
            <a:pPr algn="l" rtl="0"/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         = 2*T(n/2) + n</a:t>
            </a:r>
          </a:p>
          <a:p>
            <a:pPr algn="l" rtl="0"/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n-lt"/>
              </a:rPr>
              <a:t>     T(1) = 1                                 // For the if-check operation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6321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732D3-AB89-4CFB-9518-289756B26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73050"/>
            <a:ext cx="7315200" cy="492443"/>
          </a:xfrm>
        </p:spPr>
        <p:txBody>
          <a:bodyPr/>
          <a:lstStyle/>
          <a:p>
            <a:r>
              <a:rPr lang="en-US" b="1" i="1" dirty="0">
                <a:effectLst/>
                <a:latin typeface="Times New Roman" panose="02020603050405020304" pitchFamily="18" charset="0"/>
              </a:rPr>
              <a:t>Best case</a:t>
            </a:r>
            <a:r>
              <a:rPr lang="en-US" b="1" i="0" dirty="0">
                <a:effectLst/>
                <a:latin typeface="Times New Roman" panose="02020603050405020304" pitchFamily="18" charset="0"/>
              </a:rPr>
              <a:t> for the Quick Sort algorithm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C51276-75EE-4B71-B294-4E6C89D40986}"/>
              </a:ext>
            </a:extLst>
          </p:cNvPr>
          <p:cNvSpPr txBox="1"/>
          <p:nvPr/>
        </p:nvSpPr>
        <p:spPr>
          <a:xfrm>
            <a:off x="927100" y="958850"/>
            <a:ext cx="82296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T(n) = 2*T(n/2) + n                                 // T(n/2) = 2*T(n/4) + (n/2)</a:t>
            </a:r>
          </a:p>
          <a:p>
            <a:r>
              <a:rPr lang="en-US" altLang="en-US" b="1" dirty="0">
                <a:solidFill>
                  <a:srgbClr val="0000FF"/>
                </a:solidFill>
                <a:latin typeface="Arial Unicode MS"/>
              </a:rPr>
              <a:t>      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2*[ 2*T(n/4) + n/2 ] + n 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2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*T(n/4) + n + n 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2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*T(n/4) + 2n                             // T(n/4) = 2*T(n/8) + (n/4)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2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*[ 2*T(n/8) + (n/4) ] + 2n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3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*T(n/8) + 2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2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*(n/4) + 2n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3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*T(n/8) + n + 2n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3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*T(n/8) + 3n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4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*T(n/16) + 4n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   and so on....</a:t>
            </a:r>
            <a:endParaRPr lang="en-US" altLang="en-US" b="1" dirty="0">
              <a:solidFill>
                <a:srgbClr val="0000FF"/>
              </a:solidFill>
              <a:latin typeface="Arial Unicode MS"/>
            </a:endParaRPr>
          </a:p>
          <a:p>
            <a:endParaRPr lang="en-US" altLang="en-US" b="1" dirty="0">
              <a:solidFill>
                <a:srgbClr val="0000FF"/>
              </a:solidFill>
              <a:latin typeface="Arial Unicode MS"/>
            </a:endParaRP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n/(2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)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) + k*n                 // Keep going until: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n/(2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) = 1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&lt;==&gt;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n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k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*T(1) + k*n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*1 + k*n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k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+ k*n                               //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n = 2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</a:rPr>
              <a:t>k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n + k*n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n + (lg(n))*n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  = n*( lg(n) + 1 )</a:t>
            </a: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      ~= n*lg(n))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/>
              </a:rPr>
              <a:t>T(n) = n*log(n)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3567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736851"/>
            <a:ext cx="7818755" cy="42075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5" dirty="0">
                <a:solidFill>
                  <a:srgbClr val="000099"/>
                </a:solidFill>
                <a:latin typeface="Calibri"/>
                <a:cs typeface="Calibri"/>
              </a:rPr>
              <a:t>Worst</a:t>
            </a:r>
            <a:r>
              <a:rPr sz="2400" spc="-4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Calibri"/>
                <a:cs typeface="Calibri"/>
              </a:rPr>
              <a:t>Case</a:t>
            </a:r>
            <a:endParaRPr sz="24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Splits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20" dirty="0">
                <a:latin typeface="Calibri"/>
                <a:cs typeface="Calibri"/>
              </a:rPr>
              <a:t>skewed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extreme</a:t>
            </a:r>
            <a:endParaRPr sz="24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This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happens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input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already</a:t>
            </a:r>
            <a:r>
              <a:rPr sz="24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00000"/>
                </a:solidFill>
                <a:latin typeface="Calibri"/>
                <a:cs typeface="Calibri"/>
              </a:rPr>
              <a:t>sorted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In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20" dirty="0">
                <a:latin typeface="Calibri"/>
                <a:cs typeface="Calibri"/>
              </a:rPr>
              <a:t>worst </a:t>
            </a:r>
            <a:r>
              <a:rPr sz="2400" spc="-5" dirty="0">
                <a:latin typeface="Calibri"/>
                <a:cs typeface="Calibri"/>
              </a:rPr>
              <a:t>case, partitioning </a:t>
            </a:r>
            <a:r>
              <a:rPr sz="2400" spc="-20" dirty="0">
                <a:latin typeface="Calibri"/>
                <a:cs typeface="Calibri"/>
              </a:rPr>
              <a:t>always </a:t>
            </a:r>
            <a:r>
              <a:rPr sz="2400" spc="-5" dirty="0">
                <a:latin typeface="Calibri"/>
                <a:cs typeface="Calibri"/>
              </a:rPr>
              <a:t>divides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size </a:t>
            </a:r>
            <a:r>
              <a:rPr sz="2400" dirty="0">
                <a:solidFill>
                  <a:srgbClr val="C04F4D"/>
                </a:solidFill>
                <a:latin typeface="Calibri"/>
                <a:cs typeface="Calibri"/>
              </a:rPr>
              <a:t>n </a:t>
            </a:r>
            <a:r>
              <a:rPr sz="2400" spc="-20" dirty="0">
                <a:latin typeface="Calibri"/>
                <a:cs typeface="Calibri"/>
              </a:rPr>
              <a:t>array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into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these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three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parts:</a:t>
            </a:r>
            <a:endParaRPr sz="2400">
              <a:latin typeface="Calibri"/>
              <a:cs typeface="Calibri"/>
            </a:endParaRPr>
          </a:p>
          <a:p>
            <a:pPr marL="1155700" indent="-229235">
              <a:lnSpc>
                <a:spcPct val="100000"/>
              </a:lnSpc>
              <a:buFont typeface="Arial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length</a:t>
            </a:r>
            <a:r>
              <a:rPr sz="2400" spc="-5" dirty="0">
                <a:latin typeface="Calibri"/>
                <a:cs typeface="Calibri"/>
              </a:rPr>
              <a:t> one part,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containing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pivot </a:t>
            </a:r>
            <a:r>
              <a:rPr sz="2400" dirty="0">
                <a:latin typeface="Calibri"/>
                <a:cs typeface="Calibri"/>
              </a:rPr>
              <a:t>itself</a:t>
            </a:r>
            <a:endParaRPr sz="2400">
              <a:latin typeface="Calibri"/>
              <a:cs typeface="Calibri"/>
            </a:endParaRPr>
          </a:p>
          <a:p>
            <a:pPr marL="1155700" indent="-229235">
              <a:lnSpc>
                <a:spcPct val="100000"/>
              </a:lnSpc>
              <a:buFont typeface="Arial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length </a:t>
            </a:r>
            <a:r>
              <a:rPr sz="2400" spc="-20" dirty="0">
                <a:latin typeface="Calibri"/>
                <a:cs typeface="Calibri"/>
              </a:rPr>
              <a:t>zero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part,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155700" indent="-229235">
              <a:lnSpc>
                <a:spcPct val="100000"/>
              </a:lnSpc>
              <a:buFont typeface="Arial"/>
              <a:buChar char="•"/>
              <a:tabLst>
                <a:tab pos="115570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length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n-1 </a:t>
            </a:r>
            <a:r>
              <a:rPr sz="2400" spc="-5" dirty="0">
                <a:latin typeface="Calibri"/>
                <a:cs typeface="Calibri"/>
              </a:rPr>
              <a:t>part, </a:t>
            </a:r>
            <a:r>
              <a:rPr sz="2400" spc="-10" dirty="0">
                <a:latin typeface="Calibri"/>
                <a:cs typeface="Calibri"/>
              </a:rPr>
              <a:t>containing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everything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else</a:t>
            </a:r>
            <a:endParaRPr sz="2400">
              <a:latin typeface="Calibri"/>
              <a:cs typeface="Calibri"/>
            </a:endParaRPr>
          </a:p>
          <a:p>
            <a:pPr marL="354965" marR="6096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  <a:tab pos="2749550" algn="l"/>
              </a:tabLst>
            </a:pPr>
            <a:r>
              <a:rPr sz="2400" spc="-5" dirty="0">
                <a:latin typeface="Calibri"/>
                <a:cs typeface="Calibri"/>
              </a:rPr>
              <a:t>Recurring on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length 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n-1 </a:t>
            </a:r>
            <a:r>
              <a:rPr sz="2400" spc="-5" dirty="0">
                <a:latin typeface="Calibri"/>
                <a:cs typeface="Calibri"/>
              </a:rPr>
              <a:t>part </a:t>
            </a:r>
            <a:r>
              <a:rPr sz="2400" spc="-10" dirty="0">
                <a:latin typeface="Calibri"/>
                <a:cs typeface="Calibri"/>
              </a:rPr>
              <a:t>requires </a:t>
            </a:r>
            <a:r>
              <a:rPr sz="2400" dirty="0">
                <a:latin typeface="Calibri"/>
                <a:cs typeface="Calibri"/>
              </a:rPr>
              <a:t>(in the </a:t>
            </a:r>
            <a:r>
              <a:rPr sz="2400" spc="-20" dirty="0">
                <a:latin typeface="Calibri"/>
                <a:cs typeface="Calibri"/>
              </a:rPr>
              <a:t>worst </a:t>
            </a:r>
            <a:r>
              <a:rPr sz="2400" spc="-5" dirty="0">
                <a:latin typeface="Calibri"/>
                <a:cs typeface="Calibri"/>
              </a:rPr>
              <a:t>case)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recurring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depth</a:t>
            </a:r>
            <a:r>
              <a:rPr sz="2400" spc="-5" dirty="0"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C00000"/>
                </a:solidFill>
                <a:latin typeface="Calibri"/>
                <a:cs typeface="Calibri"/>
              </a:rPr>
              <a:t>n-1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721001"/>
            <a:ext cx="7807325" cy="4109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50" dirty="0">
                <a:solidFill>
                  <a:srgbClr val="000099"/>
                </a:solidFill>
                <a:latin typeface="Calibri"/>
                <a:cs typeface="Calibri"/>
              </a:rPr>
              <a:t>Worst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 Case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if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A[0..n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−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1]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strictly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increasing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array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we </a:t>
            </a:r>
            <a:r>
              <a:rPr sz="2800" spc="-10" dirty="0">
                <a:latin typeface="Calibri"/>
                <a:cs typeface="Calibri"/>
              </a:rPr>
              <a:t>use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A[0]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pivot,</a:t>
            </a:r>
            <a:endParaRPr sz="2800">
              <a:latin typeface="Calibri"/>
              <a:cs typeface="Calibri"/>
            </a:endParaRPr>
          </a:p>
          <a:p>
            <a:pPr marL="756285" marR="115570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left-to-right scan </a:t>
            </a:r>
            <a:r>
              <a:rPr sz="2400" dirty="0">
                <a:latin typeface="Calibri"/>
                <a:cs typeface="Calibri"/>
              </a:rPr>
              <a:t>will </a:t>
            </a:r>
            <a:r>
              <a:rPr sz="2400" spc="-20" dirty="0">
                <a:latin typeface="Calibri"/>
                <a:cs typeface="Calibri"/>
              </a:rPr>
              <a:t>stop </a:t>
            </a:r>
            <a:r>
              <a:rPr sz="2400" spc="-5" dirty="0">
                <a:latin typeface="Calibri"/>
                <a:cs typeface="Calibri"/>
              </a:rPr>
              <a:t>on A[1] </a:t>
            </a:r>
            <a:r>
              <a:rPr sz="2400" dirty="0">
                <a:latin typeface="Calibri"/>
                <a:cs typeface="Calibri"/>
              </a:rPr>
              <a:t>while the </a:t>
            </a:r>
            <a:r>
              <a:rPr sz="2400" spc="-10" dirty="0">
                <a:latin typeface="Calibri"/>
                <a:cs typeface="Calibri"/>
              </a:rPr>
              <a:t>right-to-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left scan </a:t>
            </a:r>
            <a:r>
              <a:rPr sz="2400" dirty="0">
                <a:latin typeface="Calibri"/>
                <a:cs typeface="Calibri"/>
              </a:rPr>
              <a:t>will </a:t>
            </a:r>
            <a:r>
              <a:rPr sz="2400" spc="-10" dirty="0">
                <a:latin typeface="Calibri"/>
                <a:cs typeface="Calibri"/>
              </a:rPr>
              <a:t>go </a:t>
            </a:r>
            <a:r>
              <a:rPr sz="2400" dirty="0">
                <a:latin typeface="Calibri"/>
                <a:cs typeface="Calibri"/>
              </a:rPr>
              <a:t>all the </a:t>
            </a:r>
            <a:r>
              <a:rPr sz="2400" spc="-25" dirty="0">
                <a:latin typeface="Calibri"/>
                <a:cs typeface="Calibri"/>
              </a:rPr>
              <a:t>way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reach A[0], </a:t>
            </a:r>
            <a:r>
              <a:rPr sz="2400" spc="-10" dirty="0">
                <a:latin typeface="Calibri"/>
                <a:cs typeface="Calibri"/>
              </a:rPr>
              <a:t>indicating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split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</a:t>
            </a:r>
            <a:r>
              <a:rPr sz="2400" spc="-5" dirty="0">
                <a:latin typeface="Calibri"/>
                <a:cs typeface="Calibri"/>
              </a:rPr>
              <a:t> position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</a:t>
            </a:r>
            <a:endParaRPr sz="24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comparisons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required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sz="2800" spc="-60" dirty="0">
                <a:latin typeface="Calibri"/>
                <a:cs typeface="Calibri"/>
              </a:rPr>
              <a:t>Total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comparisons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7594" y="6172200"/>
            <a:ext cx="7923275" cy="6080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05D2-D408-4EAD-ADC6-A9C0A92EA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817" y="273050"/>
            <a:ext cx="6779883" cy="501134"/>
          </a:xfrm>
        </p:spPr>
        <p:txBody>
          <a:bodyPr/>
          <a:lstStyle/>
          <a:p>
            <a:r>
              <a:rPr lang="en-US" b="1" i="1" dirty="0">
                <a:effectLst/>
                <a:latin typeface="Times New Roman" panose="02020603050405020304" pitchFamily="18" charset="0"/>
              </a:rPr>
              <a:t>worst case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performance of </a:t>
            </a:r>
            <a:r>
              <a:rPr lang="en-US" b="1" i="0" dirty="0">
                <a:effectLst/>
                <a:latin typeface="Times New Roman" panose="02020603050405020304" pitchFamily="18" charset="0"/>
              </a:rPr>
              <a:t>Quick Sort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E6E1C-3FC5-4C32-B89C-D3E7CB99C813}"/>
              </a:ext>
            </a:extLst>
          </p:cNvPr>
          <p:cNvSpPr txBox="1"/>
          <p:nvPr/>
        </p:nvSpPr>
        <p:spPr>
          <a:xfrm>
            <a:off x="3365500" y="1328182"/>
            <a:ext cx="5346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 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− 1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(while loop) + 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(copying the pivot back)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 </a:t>
            </a:r>
            <a:r>
              <a:rPr lang="en-US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3DE18-F890-4990-A01A-1BB55DDBD5A5}"/>
              </a:ext>
            </a:extLst>
          </p:cNvPr>
          <p:cNvSpPr txBox="1"/>
          <p:nvPr/>
        </p:nvSpPr>
        <p:spPr>
          <a:xfrm>
            <a:off x="774700" y="958850"/>
            <a:ext cx="640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Running time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of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partition( array of n elements ) 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is equal to: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FC7D343-276A-4AEA-BB9B-1BC2BF2BF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16" y="2066846"/>
            <a:ext cx="5840059" cy="1477328"/>
          </a:xfrm>
          <a:prstGeom prst="rect">
            <a:avLst/>
          </a:prstGeom>
          <a:solidFill>
            <a:srgbClr val="FFFF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T(n) = partition(n) + T(n-1)            // partition(n)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 =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</a:rPr>
              <a:t>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+ T(n-1)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T(n-1) + 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b="1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T(1) = 1                                           // For the if-check operation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71F24A-8950-4061-8ABC-CFB40ECE017B}"/>
              </a:ext>
            </a:extLst>
          </p:cNvPr>
          <p:cNvSpPr txBox="1"/>
          <p:nvPr/>
        </p:nvSpPr>
        <p:spPr>
          <a:xfrm>
            <a:off x="797791" y="3590340"/>
            <a:ext cx="5346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Solving</a:t>
            </a: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the </a:t>
            </a:r>
            <a:r>
              <a:rPr lang="en-IN" b="1" i="0" dirty="0">
                <a:effectLst/>
                <a:latin typeface="Times New Roman" panose="02020603050405020304" pitchFamily="18" charset="0"/>
              </a:rPr>
              <a:t>recurrence relation</a:t>
            </a:r>
            <a:r>
              <a:rPr lang="en-I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endParaRPr lang="en-IN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E7E09AB-CF5C-42DD-B77E-DE9FCE3E4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17" y="4062448"/>
            <a:ext cx="5840060" cy="2585323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T(n) = T(n-1) + n                                   // T(n-1) = T(n-2) + (n-1)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 =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</a:rPr>
              <a:t>[T(n-2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) + (n-1) </a:t>
            </a:r>
            <a:r>
              <a:rPr lang="en-US" altLang="en-US" b="1" dirty="0">
                <a:solidFill>
                  <a:srgbClr val="0000FF"/>
                </a:solidFill>
              </a:rPr>
              <a:t>]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</a:rPr>
              <a:t>+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n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</a:rPr>
              <a:t>[T(n-3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) + (n-2)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</a:rPr>
              <a:t>]+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(n-1) + 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...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T(1) + 2 + 3 + ... + (n-1) + n      // T(1) = 1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1 + 2 + 3 + ... + (n-1) + 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n (n+1)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= ---------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7B2860B-A7EC-4003-B556-25D9F86A0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16" y="6565881"/>
            <a:ext cx="5840059" cy="923330"/>
          </a:xfrm>
          <a:prstGeom prst="rect">
            <a:avLst/>
          </a:prstGeom>
          <a:solidFill>
            <a:srgbClr val="FFEE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Therefore: T(n) = n (n+1) = 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O(n</a:t>
            </a:r>
            <a:r>
              <a:rPr kumimoji="0" lang="en-US" altLang="en-US" b="1" i="0" u="none" strike="noStrike" cap="none" normalizeH="0" baseline="30000" dirty="0">
                <a:ln>
                  <a:noFill/>
                </a:ln>
                <a:solidFill>
                  <a:srgbClr val="0000FF"/>
                </a:solidFill>
                <a:effectLst/>
              </a:rPr>
              <a:t>2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               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---------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00FF"/>
                </a:solidFill>
              </a:rPr>
              <a:t>                                   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1958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9217" y="1721001"/>
            <a:ext cx="8119109" cy="386587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770"/>
              </a:spcBef>
            </a:pPr>
            <a:r>
              <a:rPr sz="2800" spc="-30" dirty="0">
                <a:solidFill>
                  <a:srgbClr val="000099"/>
                </a:solidFill>
                <a:latin typeface="Calibri"/>
                <a:cs typeface="Calibri"/>
              </a:rPr>
              <a:t>Average</a:t>
            </a:r>
            <a:r>
              <a:rPr sz="2800" spc="-4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Case</a:t>
            </a:r>
            <a:endParaRPr sz="2800">
              <a:latin typeface="Calibri"/>
              <a:cs typeface="Calibri"/>
            </a:endParaRPr>
          </a:p>
          <a:p>
            <a:pPr marL="405765" marR="97091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800" spc="-10" dirty="0">
                <a:latin typeface="Calibri"/>
                <a:cs typeface="Calibri"/>
              </a:rPr>
              <a:t>Let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2775" spc="-15" baseline="-21021" dirty="0">
                <a:solidFill>
                  <a:srgbClr val="C00000"/>
                </a:solidFill>
                <a:latin typeface="Calibri"/>
                <a:cs typeface="Calibri"/>
              </a:rPr>
              <a:t>avg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(n)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average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number</a:t>
            </a:r>
            <a:r>
              <a:rPr sz="2800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sz="2800" spc="-40" dirty="0">
                <a:solidFill>
                  <a:srgbClr val="C00000"/>
                </a:solidFill>
                <a:latin typeface="Calibri"/>
                <a:cs typeface="Calibri"/>
              </a:rPr>
              <a:t>key </a:t>
            </a:r>
            <a:r>
              <a:rPr sz="28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comparisons</a:t>
            </a:r>
            <a:r>
              <a:rPr sz="28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made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quicksort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randomly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ordered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array</a:t>
            </a:r>
            <a:r>
              <a:rPr sz="2800" spc="-5" dirty="0">
                <a:latin typeface="Calibri"/>
                <a:cs typeface="Calibri"/>
              </a:rPr>
              <a:t> of </a:t>
            </a:r>
            <a:r>
              <a:rPr sz="2800" spc="-25" dirty="0">
                <a:latin typeface="Calibri"/>
                <a:cs typeface="Calibri"/>
              </a:rPr>
              <a:t>size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n.</a:t>
            </a:r>
            <a:endParaRPr sz="2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05765" algn="l"/>
                <a:tab pos="406400" algn="l"/>
                <a:tab pos="6283960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partition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happen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any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position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800" spc="-5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Calibri"/>
                <a:cs typeface="Calibri"/>
              </a:rPr>
              <a:t>(0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≤ 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≤</a:t>
            </a:r>
            <a:r>
              <a:rPr sz="2800" spc="-10" dirty="0">
                <a:latin typeface="Calibri"/>
                <a:cs typeface="Calibri"/>
              </a:rPr>
              <a:t> n−1)</a:t>
            </a:r>
            <a:endParaRPr sz="2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n+1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comparisons</a:t>
            </a:r>
            <a:r>
              <a:rPr sz="28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required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partition.</a:t>
            </a:r>
            <a:endParaRPr sz="2800">
              <a:latin typeface="Calibri"/>
              <a:cs typeface="Calibri"/>
            </a:endParaRPr>
          </a:p>
          <a:p>
            <a:pPr marL="405765" marR="43751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800" spc="-10" dirty="0">
                <a:latin typeface="Calibri"/>
                <a:cs typeface="Calibri"/>
              </a:rPr>
              <a:t>After 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partition,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left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right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subarrays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will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have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28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−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1−</a:t>
            </a:r>
            <a:r>
              <a:rPr sz="28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elements,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respectively.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1353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721001"/>
            <a:ext cx="7899400" cy="14763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30" dirty="0">
                <a:solidFill>
                  <a:srgbClr val="000099"/>
                </a:solidFill>
                <a:latin typeface="Calibri"/>
                <a:cs typeface="Calibri"/>
              </a:rPr>
              <a:t>Average</a:t>
            </a:r>
            <a:r>
              <a:rPr sz="2800" spc="-4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99"/>
                </a:solidFill>
                <a:latin typeface="Calibri"/>
                <a:cs typeface="Calibri"/>
              </a:rPr>
              <a:t>Case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Assuming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partition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split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happen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each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position</a:t>
            </a:r>
            <a:r>
              <a:rPr sz="28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28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with</a:t>
            </a:r>
            <a:r>
              <a:rPr sz="28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28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same</a:t>
            </a:r>
            <a:r>
              <a:rPr sz="28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probability</a:t>
            </a:r>
            <a:r>
              <a:rPr sz="2800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1/n,</a:t>
            </a:r>
            <a:r>
              <a:rPr sz="28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get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038" y="3241142"/>
            <a:ext cx="7847075" cy="13639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3673" y="5149596"/>
            <a:ext cx="4681580" cy="45719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17" y="775207"/>
            <a:ext cx="23533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Pros</a:t>
            </a:r>
            <a:r>
              <a:rPr spc="-6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5" dirty="0"/>
              <a:t>Cons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017" y="1717472"/>
            <a:ext cx="7606030" cy="273939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solidFill>
                  <a:srgbClr val="C00000"/>
                </a:solidFill>
                <a:latin typeface="Calibri"/>
                <a:cs typeface="Calibri"/>
              </a:rPr>
              <a:t>Pros</a:t>
            </a:r>
            <a:endParaRPr sz="28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Good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average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case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complexity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Cons</a:t>
            </a:r>
            <a:endParaRPr sz="280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It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not</a:t>
            </a:r>
            <a:r>
              <a:rPr sz="2400" spc="-10" dirty="0">
                <a:latin typeface="Calibri"/>
                <a:cs typeface="Calibri"/>
              </a:rPr>
              <a:t> stable.</a:t>
            </a:r>
            <a:endParaRPr sz="24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It </a:t>
            </a:r>
            <a:r>
              <a:rPr sz="2400" spc="-10" dirty="0">
                <a:latin typeface="Calibri"/>
                <a:cs typeface="Calibri"/>
              </a:rPr>
              <a:t>requires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stack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20" dirty="0">
                <a:latin typeface="Calibri"/>
                <a:cs typeface="Calibri"/>
              </a:rPr>
              <a:t>store </a:t>
            </a:r>
            <a:r>
              <a:rPr sz="2400" spc="-15" dirty="0">
                <a:latin typeface="Calibri"/>
                <a:cs typeface="Calibri"/>
              </a:rPr>
              <a:t>parameters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5" dirty="0">
                <a:latin typeface="Calibri"/>
                <a:cs typeface="Calibri"/>
              </a:rPr>
              <a:t>subarrays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 </a:t>
            </a:r>
            <a:r>
              <a:rPr sz="2400" spc="-10" dirty="0">
                <a:latin typeface="Calibri"/>
                <a:cs typeface="Calibri"/>
              </a:rPr>
              <a:t>yet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" dirty="0">
                <a:latin typeface="Calibri"/>
                <a:cs typeface="Calibri"/>
              </a:rPr>
              <a:t>be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sorted.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817E-8C68-386D-8CB0-F9FB2DBA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2FBB2B9-CF9C-FBB3-7A0A-17AFFC795341}"/>
              </a:ext>
            </a:extLst>
          </p:cNvPr>
          <p:cNvSpPr/>
          <p:nvPr/>
        </p:nvSpPr>
        <p:spPr>
          <a:xfrm>
            <a:off x="1231265" y="624839"/>
            <a:ext cx="8229600" cy="3153410"/>
          </a:xfrm>
          <a:custGeom>
            <a:avLst/>
            <a:gdLst/>
            <a:ahLst/>
            <a:cxnLst/>
            <a:rect l="l" t="t" r="r" b="b"/>
            <a:pathLst>
              <a:path w="8229600" h="3153410">
                <a:moveTo>
                  <a:pt x="8229600" y="1171968"/>
                </a:moveTo>
                <a:lnTo>
                  <a:pt x="0" y="1171968"/>
                </a:lnTo>
                <a:lnTo>
                  <a:pt x="0" y="3153168"/>
                </a:lnTo>
                <a:lnTo>
                  <a:pt x="8229600" y="3153168"/>
                </a:lnTo>
                <a:lnTo>
                  <a:pt x="8229600" y="1171968"/>
                </a:lnTo>
                <a:close/>
              </a:path>
              <a:path w="8229600" h="315341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77BCA76-70F6-A70B-BE98-2CE2F615BF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0017" y="604519"/>
            <a:ext cx="368554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Module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4F59E40C-3778-6D56-387C-4C53117A472F}"/>
              </a:ext>
            </a:extLst>
          </p:cNvPr>
          <p:cNvGrpSpPr/>
          <p:nvPr/>
        </p:nvGrpSpPr>
        <p:grpSpPr>
          <a:xfrm>
            <a:off x="774065" y="3749061"/>
            <a:ext cx="9144000" cy="3562782"/>
            <a:chOff x="774073" y="3644214"/>
            <a:chExt cx="9144000" cy="3562782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ADF19F84-7DFE-3B2B-D448-EB72D80433B4}"/>
                </a:ext>
              </a:extLst>
            </p:cNvPr>
            <p:cNvSpPr/>
            <p:nvPr/>
          </p:nvSpPr>
          <p:spPr>
            <a:xfrm>
              <a:off x="774073" y="377799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0" y="0"/>
                  </a:moveTo>
                  <a:lnTo>
                    <a:pt x="0" y="3428999"/>
                  </a:lnTo>
                  <a:lnTo>
                    <a:pt x="9143999" y="342899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FE9EE71B-074E-F32C-3ED0-2E67EC777D77}"/>
                </a:ext>
              </a:extLst>
            </p:cNvPr>
            <p:cNvSpPr/>
            <p:nvPr/>
          </p:nvSpPr>
          <p:spPr>
            <a:xfrm>
              <a:off x="1242279" y="3644214"/>
              <a:ext cx="8229600" cy="2697480"/>
            </a:xfrm>
            <a:custGeom>
              <a:avLst/>
              <a:gdLst/>
              <a:ahLst/>
              <a:cxnLst/>
              <a:rect l="l" t="t" r="r" b="b"/>
              <a:pathLst>
                <a:path w="8229600" h="2697479">
                  <a:moveTo>
                    <a:pt x="8229599" y="2697479"/>
                  </a:moveTo>
                  <a:lnTo>
                    <a:pt x="8229599" y="0"/>
                  </a:lnTo>
                  <a:lnTo>
                    <a:pt x="0" y="0"/>
                  </a:lnTo>
                  <a:lnTo>
                    <a:pt x="0" y="2697479"/>
                  </a:lnTo>
                  <a:lnTo>
                    <a:pt x="8229599" y="2697479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317670F3-BB32-9B17-C98F-29C4A691A819}"/>
              </a:ext>
            </a:extLst>
          </p:cNvPr>
          <p:cNvSpPr txBox="1"/>
          <p:nvPr/>
        </p:nvSpPr>
        <p:spPr>
          <a:xfrm>
            <a:off x="1327138" y="1739481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General method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Algorithm: Merge sort</a:t>
            </a: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Algorithm:</a:t>
            </a:r>
            <a:r>
              <a:rPr sz="26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02060"/>
                </a:solidFill>
                <a:latin typeface="Calibri"/>
                <a:cs typeface="Calibri"/>
              </a:rPr>
              <a:t>Strassen’s</a:t>
            </a:r>
            <a:r>
              <a:rPr sz="2600" b="1" spc="-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2060"/>
                </a:solidFill>
                <a:latin typeface="Calibri"/>
                <a:cs typeface="Calibri"/>
              </a:rPr>
              <a:t>matrix multiplication</a:t>
            </a:r>
            <a:endParaRPr sz="26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/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2715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9B0FC-F021-0078-398C-42EA01AA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9896" y="1470162"/>
            <a:ext cx="8266454" cy="369332"/>
          </a:xfrm>
        </p:spPr>
        <p:txBody>
          <a:bodyPr/>
          <a:lstStyle/>
          <a:p>
            <a:pPr algn="ctr"/>
            <a:r>
              <a:rPr lang="en-IN" sz="2400" b="1" spc="-10" dirty="0">
                <a:solidFill>
                  <a:srgbClr val="0000FF"/>
                </a:solidFill>
                <a:latin typeface="Calibri"/>
                <a:cs typeface="Calibri"/>
              </a:rPr>
              <a:t>Direct</a:t>
            </a:r>
            <a:r>
              <a:rPr lang="en-IN" sz="24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IN" sz="2400" b="1" spc="-10" dirty="0">
                <a:solidFill>
                  <a:srgbClr val="0000FF"/>
                </a:solidFill>
                <a:latin typeface="Calibri"/>
                <a:cs typeface="Calibri"/>
              </a:rPr>
              <a:t>Method to multiply two 2 X 2 matrices:</a:t>
            </a:r>
            <a:endParaRPr lang="en-IN" sz="24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3C1A72A-F8E6-FBE4-656F-893C96C2F2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32764" y="654050"/>
            <a:ext cx="35039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Matrix</a:t>
            </a:r>
            <a:r>
              <a:rPr spc="-30" dirty="0"/>
              <a:t> </a:t>
            </a:r>
            <a:r>
              <a:rPr spc="-10" dirty="0"/>
              <a:t>Multiplication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E89CAE-73E5-D946-A355-DA0A76214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4" b="32514"/>
          <a:stretch/>
        </p:blipFill>
        <p:spPr>
          <a:xfrm>
            <a:off x="469900" y="2020734"/>
            <a:ext cx="4648200" cy="48817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A07CCC-225C-CA15-5F3C-F8B2D5D0E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71" b="32514"/>
          <a:stretch/>
        </p:blipFill>
        <p:spPr>
          <a:xfrm>
            <a:off x="5280169" y="1991442"/>
            <a:ext cx="4946199" cy="486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87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17E686-0507-368D-23D3-DE816550B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1492250"/>
            <a:ext cx="9296400" cy="5410200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DEF1834C-DB1A-7B51-847F-2CA7241D7C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4735" y="0"/>
            <a:ext cx="35039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Matrix</a:t>
            </a:r>
            <a:r>
              <a:rPr spc="-30" dirty="0"/>
              <a:t> </a:t>
            </a:r>
            <a:r>
              <a:rPr spc="-10" dirty="0"/>
              <a:t>Multiplication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64D3764-F5B8-D87D-B2DF-76E20362F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472" y="671461"/>
            <a:ext cx="8266454" cy="369332"/>
          </a:xfrm>
        </p:spPr>
        <p:txBody>
          <a:bodyPr/>
          <a:lstStyle/>
          <a:p>
            <a:pPr algn="ctr"/>
            <a:r>
              <a:rPr lang="en-IN" sz="2400" b="1" spc="-10" dirty="0">
                <a:solidFill>
                  <a:srgbClr val="0000FF"/>
                </a:solidFill>
                <a:latin typeface="Calibri"/>
                <a:cs typeface="Calibri"/>
              </a:rPr>
              <a:t>Direct</a:t>
            </a:r>
            <a:r>
              <a:rPr lang="en-IN" sz="24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IN" sz="2400" b="1" spc="-10" dirty="0">
                <a:solidFill>
                  <a:srgbClr val="0000FF"/>
                </a:solidFill>
                <a:latin typeface="Calibri"/>
                <a:cs typeface="Calibri"/>
              </a:rPr>
              <a:t>Method to multiply two 2 X 2 matrices example:</a:t>
            </a:r>
            <a:endParaRPr lang="en-IN" sz="24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64329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12870" y="2101596"/>
            <a:ext cx="2997835" cy="4495800"/>
            <a:chOff x="6412870" y="2101596"/>
            <a:chExt cx="2997835" cy="4495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6915" y="2101596"/>
              <a:ext cx="2343662" cy="16763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2870" y="3777995"/>
              <a:ext cx="2997707" cy="28193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10017" y="609091"/>
            <a:ext cx="469836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25" dirty="0"/>
              <a:t>Stressen’s</a:t>
            </a:r>
            <a:r>
              <a:rPr sz="2900" spc="-35" dirty="0"/>
              <a:t> </a:t>
            </a:r>
            <a:r>
              <a:rPr sz="2900" spc="-5" dirty="0"/>
              <a:t>matrix</a:t>
            </a:r>
            <a:r>
              <a:rPr sz="2900" spc="-55" dirty="0"/>
              <a:t> </a:t>
            </a:r>
            <a:r>
              <a:rPr sz="2900" spc="-5" dirty="0"/>
              <a:t>multiplication</a:t>
            </a:r>
            <a:endParaRPr sz="2900"/>
          </a:p>
        </p:txBody>
      </p:sp>
      <p:sp>
        <p:nvSpPr>
          <p:cNvPr id="6" name="object 6"/>
          <p:cNvSpPr txBox="1"/>
          <p:nvPr/>
        </p:nvSpPr>
        <p:spPr>
          <a:xfrm>
            <a:off x="1310017" y="1187602"/>
            <a:ext cx="5683250" cy="28636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2633345" algn="l"/>
              </a:tabLst>
            </a:pPr>
            <a:r>
              <a:rPr lang="en-IN" sz="2800" b="1" spc="-10" dirty="0">
                <a:latin typeface="Calibri"/>
                <a:cs typeface="Calibri"/>
              </a:rPr>
              <a:t>Multiplication</a:t>
            </a:r>
            <a:r>
              <a:rPr lang="en-IN" sz="2800" b="1" spc="25" dirty="0">
                <a:latin typeface="Calibri"/>
                <a:cs typeface="Calibri"/>
              </a:rPr>
              <a:t> </a:t>
            </a:r>
            <a:r>
              <a:rPr lang="en-IN" sz="2800" b="1" spc="-5" dirty="0">
                <a:latin typeface="Calibri"/>
                <a:cs typeface="Calibri"/>
              </a:rPr>
              <a:t>of</a:t>
            </a:r>
            <a:r>
              <a:rPr lang="en-IN" sz="2800" spc="-5" dirty="0">
                <a:latin typeface="Times New Roman"/>
                <a:cs typeface="Times New Roman"/>
              </a:rPr>
              <a:t>	</a:t>
            </a:r>
            <a:r>
              <a:rPr lang="en-IN" sz="2800" b="1" spc="-5" dirty="0">
                <a:latin typeface="Calibri"/>
                <a:cs typeface="Calibri"/>
              </a:rPr>
              <a:t>2</a:t>
            </a:r>
            <a:r>
              <a:rPr lang="en-IN" sz="2800" b="1" dirty="0">
                <a:latin typeface="Calibri"/>
                <a:cs typeface="Calibri"/>
              </a:rPr>
              <a:t> </a:t>
            </a:r>
            <a:r>
              <a:rPr lang="en-IN" sz="2800" b="1" spc="-5" dirty="0">
                <a:latin typeface="Calibri"/>
                <a:cs typeface="Calibri"/>
              </a:rPr>
              <a:t>×</a:t>
            </a:r>
            <a:r>
              <a:rPr lang="en-IN" sz="2800" b="1" dirty="0">
                <a:latin typeface="Calibri"/>
                <a:cs typeface="Calibri"/>
              </a:rPr>
              <a:t> </a:t>
            </a:r>
            <a:r>
              <a:rPr lang="en-IN" sz="2800" b="1" spc="-5" dirty="0">
                <a:latin typeface="Calibri"/>
                <a:cs typeface="Calibri"/>
              </a:rPr>
              <a:t>2</a:t>
            </a:r>
            <a:r>
              <a:rPr lang="en-IN" sz="2800" b="1" dirty="0">
                <a:latin typeface="Calibri"/>
                <a:cs typeface="Calibri"/>
              </a:rPr>
              <a:t> </a:t>
            </a:r>
            <a:r>
              <a:rPr lang="en-IN" sz="2800" b="1" spc="-5" dirty="0">
                <a:latin typeface="Calibri"/>
                <a:cs typeface="Calibri"/>
              </a:rPr>
              <a:t>matrices:</a:t>
            </a:r>
            <a:endParaRPr lang="en-IN" sz="2800" dirty="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800" spc="-15" dirty="0">
                <a:latin typeface="Calibri"/>
                <a:cs typeface="Calibri"/>
              </a:rPr>
              <a:t>By</a:t>
            </a:r>
            <a:r>
              <a:rPr lang="en-IN" sz="2800" spc="-25" dirty="0">
                <a:latin typeface="Calibri"/>
                <a:cs typeface="Calibri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using</a:t>
            </a:r>
            <a:r>
              <a:rPr lang="en-IN" sz="2800" spc="25" dirty="0">
                <a:latin typeface="Calibri"/>
                <a:cs typeface="Calibri"/>
              </a:rPr>
              <a:t> </a:t>
            </a:r>
            <a:r>
              <a:rPr lang="en-IN" sz="2800" spc="-5" dirty="0">
                <a:latin typeface="Calibri"/>
                <a:cs typeface="Calibri"/>
              </a:rPr>
              <a:t>divide-and-conquer </a:t>
            </a:r>
            <a:r>
              <a:rPr lang="en-IN" sz="2800" dirty="0">
                <a:latin typeface="Calibri"/>
                <a:cs typeface="Calibri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approach</a:t>
            </a:r>
            <a:r>
              <a:rPr lang="en-IN" sz="2800" spc="-5" dirty="0">
                <a:latin typeface="Calibri"/>
                <a:cs typeface="Calibri"/>
              </a:rPr>
              <a:t> </a:t>
            </a:r>
            <a:r>
              <a:rPr lang="en-IN" sz="2800" spc="-15" dirty="0">
                <a:latin typeface="Calibri"/>
                <a:cs typeface="Calibri"/>
              </a:rPr>
              <a:t>we</a:t>
            </a:r>
            <a:r>
              <a:rPr lang="en-IN" sz="2800" spc="-5" dirty="0">
                <a:latin typeface="Calibri"/>
                <a:cs typeface="Calibri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can 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reduce</a:t>
            </a:r>
            <a:r>
              <a:rPr lang="en-IN" sz="2800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the</a:t>
            </a:r>
            <a:r>
              <a:rPr lang="en-IN" sz="2800" spc="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number </a:t>
            </a:r>
            <a:r>
              <a:rPr lang="en-IN" sz="2800" spc="-62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lang="en-IN" sz="2800" spc="-5" dirty="0">
                <a:solidFill>
                  <a:srgbClr val="000099"/>
                </a:solidFill>
                <a:latin typeface="Calibri"/>
                <a:cs typeface="Calibri"/>
              </a:rPr>
              <a:t>of</a:t>
            </a:r>
            <a:r>
              <a:rPr lang="en-IN" sz="2800" spc="-2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multiplications</a:t>
            </a:r>
            <a:r>
              <a:rPr lang="en-IN" sz="2800" spc="-10" dirty="0">
                <a:latin typeface="Calibri"/>
                <a:cs typeface="Calibri"/>
              </a:rPr>
              <a:t>.</a:t>
            </a:r>
            <a:endParaRPr lang="en-IN"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IN" sz="2800" spc="-5" dirty="0">
                <a:latin typeface="Calibri"/>
                <a:cs typeface="Calibri"/>
              </a:rPr>
              <a:t>Such</a:t>
            </a:r>
            <a:r>
              <a:rPr lang="en-IN" sz="2800" dirty="0">
                <a:latin typeface="Calibri"/>
                <a:cs typeface="Calibri"/>
              </a:rPr>
              <a:t> </a:t>
            </a:r>
            <a:r>
              <a:rPr lang="en-IN" sz="2800" spc="-5" dirty="0">
                <a:latin typeface="Calibri"/>
                <a:cs typeface="Calibri"/>
              </a:rPr>
              <a:t>an</a:t>
            </a:r>
            <a:r>
              <a:rPr lang="en-IN" sz="2800" spc="5" dirty="0">
                <a:latin typeface="Calibri"/>
                <a:cs typeface="Calibri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algorithm</a:t>
            </a:r>
            <a:r>
              <a:rPr lang="en-IN" sz="2800" spc="10" dirty="0">
                <a:latin typeface="Calibri"/>
                <a:cs typeface="Calibri"/>
              </a:rPr>
              <a:t> </a:t>
            </a:r>
            <a:r>
              <a:rPr lang="en-IN" sz="2800" spc="-15" dirty="0">
                <a:latin typeface="Calibri"/>
                <a:cs typeface="Calibri"/>
              </a:rPr>
              <a:t>was</a:t>
            </a:r>
            <a:r>
              <a:rPr lang="en-IN" sz="2800" spc="-5" dirty="0">
                <a:latin typeface="Calibri"/>
                <a:cs typeface="Calibri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published</a:t>
            </a:r>
            <a:r>
              <a:rPr lang="en-IN" sz="2800" spc="55" dirty="0">
                <a:latin typeface="Calibri"/>
                <a:cs typeface="Calibri"/>
              </a:rPr>
              <a:t> </a:t>
            </a:r>
            <a:r>
              <a:rPr lang="en-IN" sz="2800" spc="-15" dirty="0">
                <a:latin typeface="Calibri"/>
                <a:cs typeface="Calibri"/>
              </a:rPr>
              <a:t>by</a:t>
            </a:r>
            <a:endParaRPr lang="en-IN" sz="28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lang="en-IN" sz="2800" spc="-285" dirty="0">
                <a:solidFill>
                  <a:srgbClr val="000099"/>
                </a:solidFill>
                <a:latin typeface="Calibri"/>
                <a:cs typeface="Calibri"/>
              </a:rPr>
              <a:t>V</a:t>
            </a:r>
            <a:r>
              <a:rPr lang="en-IN" sz="2800" spc="-5" dirty="0">
                <a:solidFill>
                  <a:srgbClr val="000099"/>
                </a:solidFill>
                <a:latin typeface="Calibri"/>
                <a:cs typeface="Calibri"/>
              </a:rPr>
              <a:t>.</a:t>
            </a:r>
            <a:r>
              <a:rPr lang="en-IN" sz="2800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St</a:t>
            </a:r>
            <a:r>
              <a:rPr lang="en-IN" sz="2800" spc="-70" dirty="0">
                <a:solidFill>
                  <a:srgbClr val="000099"/>
                </a:solidFill>
                <a:latin typeface="Calibri"/>
                <a:cs typeface="Calibri"/>
              </a:rPr>
              <a:t>r</a:t>
            </a:r>
            <a:r>
              <a:rPr lang="en-IN" sz="2800" spc="-5" dirty="0">
                <a:solidFill>
                  <a:srgbClr val="000099"/>
                </a:solidFill>
                <a:latin typeface="Calibri"/>
                <a:cs typeface="Calibri"/>
              </a:rPr>
              <a:t>a</a:t>
            </a:r>
            <a:r>
              <a:rPr lang="en-IN" sz="2800" spc="-10" dirty="0">
                <a:solidFill>
                  <a:srgbClr val="000099"/>
                </a:solidFill>
                <a:latin typeface="Calibri"/>
                <a:cs typeface="Calibri"/>
              </a:rPr>
              <a:t>ss</a:t>
            </a:r>
            <a:r>
              <a:rPr lang="en-IN" sz="2800" spc="-5" dirty="0">
                <a:solidFill>
                  <a:srgbClr val="000099"/>
                </a:solidFill>
                <a:latin typeface="Calibri"/>
                <a:cs typeface="Calibri"/>
              </a:rPr>
              <a:t>en</a:t>
            </a:r>
            <a:r>
              <a:rPr lang="en-IN" sz="2800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en-IN" sz="2800" spc="-15" dirty="0">
                <a:latin typeface="Calibri"/>
                <a:cs typeface="Calibri"/>
              </a:rPr>
              <a:t>i</a:t>
            </a:r>
            <a:r>
              <a:rPr lang="en-IN" sz="2800" spc="-5" dirty="0">
                <a:latin typeface="Calibri"/>
                <a:cs typeface="Calibri"/>
              </a:rPr>
              <a:t>n</a:t>
            </a:r>
            <a:r>
              <a:rPr lang="en-IN" sz="2800" spc="-60" dirty="0">
                <a:latin typeface="Times New Roman"/>
                <a:cs typeface="Times New Roman"/>
              </a:rPr>
              <a:t> </a:t>
            </a:r>
            <a:r>
              <a:rPr lang="en-IN" sz="2800" spc="-10" dirty="0">
                <a:latin typeface="Calibri"/>
                <a:cs typeface="Calibri"/>
              </a:rPr>
              <a:t>1969</a:t>
            </a:r>
            <a:r>
              <a:rPr lang="en-IN" sz="2800" spc="-5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2F40-977E-70AE-ED95-68F81134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76" y="282765"/>
            <a:ext cx="8913047" cy="984885"/>
          </a:xfrm>
        </p:spPr>
        <p:txBody>
          <a:bodyPr/>
          <a:lstStyle/>
          <a:p>
            <a:pPr algn="ctr"/>
            <a:r>
              <a:rPr lang="en-US" b="1" dirty="0"/>
              <a:t>Strassen’s Method: Let us consider the Strassen’s Method of multiplying two 2 * 2 matrices </a:t>
            </a:r>
            <a:endParaRPr lang="en-IN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DA8778-EC88-5651-4BD5-2D63030F0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77"/>
          <a:stretch/>
        </p:blipFill>
        <p:spPr>
          <a:xfrm>
            <a:off x="469900" y="1873249"/>
            <a:ext cx="4648200" cy="4908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C79A11-02AE-E43F-9D67-5051C01E6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20"/>
          <a:stretch/>
        </p:blipFill>
        <p:spPr>
          <a:xfrm>
            <a:off x="5422901" y="1873249"/>
            <a:ext cx="4800162" cy="49080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50928A-1780-B18E-C2AE-0E1E27EE602B}"/>
              </a:ext>
            </a:extLst>
          </p:cNvPr>
          <p:cNvSpPr txBox="1"/>
          <p:nvPr/>
        </p:nvSpPr>
        <p:spPr>
          <a:xfrm>
            <a:off x="1155700" y="697865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Number of Multiplications = 7 and Number of Additions = 18</a:t>
            </a:r>
            <a:endParaRPr lang="en-IN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24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EDFDC-62CD-D53F-16CA-9B2068B0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300" y="809002"/>
            <a:ext cx="4646283" cy="492443"/>
          </a:xfrm>
        </p:spPr>
        <p:txBody>
          <a:bodyPr/>
          <a:lstStyle/>
          <a:p>
            <a:pPr algn="ctr"/>
            <a:r>
              <a:rPr lang="en-US" b="1" dirty="0"/>
              <a:t>Strassen’s Method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64F6A-6B20-2E08-D6A5-682ED23FD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472" y="1669185"/>
            <a:ext cx="8266454" cy="5078313"/>
          </a:xfrm>
        </p:spPr>
        <p:txBody>
          <a:bodyPr/>
          <a:lstStyle/>
          <a:p>
            <a:r>
              <a:rPr lang="en-US" dirty="0"/>
              <a:t>In the traditional method of multiplying two 2 * 2 matrices, we require 8 multiplications and 4 additions.</a:t>
            </a:r>
          </a:p>
          <a:p>
            <a:endParaRPr lang="en-US" dirty="0"/>
          </a:p>
          <a:p>
            <a:r>
              <a:rPr lang="en-US" dirty="0"/>
              <a:t>In the Strassen’s method of multiplying two 2 * 2 matrices, we require 7 multiplications and 18 additions.</a:t>
            </a:r>
          </a:p>
          <a:p>
            <a:endParaRPr lang="en-US" dirty="0"/>
          </a:p>
          <a:p>
            <a:r>
              <a:rPr lang="en-US" b="1" dirty="0"/>
              <a:t>Note: </a:t>
            </a:r>
            <a:r>
              <a:rPr lang="en-US" dirty="0"/>
              <a:t>Time taken to perform addition is significantly less compared to time taken to perform multiplication.</a:t>
            </a:r>
          </a:p>
          <a:p>
            <a:endParaRPr lang="en-US" dirty="0"/>
          </a:p>
          <a:p>
            <a:r>
              <a:rPr lang="en-US" dirty="0"/>
              <a:t>The time saved is very less when Strassen’s Method is used only once to multiply two 2 * 2 matrices.</a:t>
            </a:r>
          </a:p>
          <a:p>
            <a:endParaRPr lang="en-US" dirty="0"/>
          </a:p>
          <a:p>
            <a:r>
              <a:rPr lang="en-US" dirty="0"/>
              <a:t>But the time saved will be more and significant when Strassen’s Method is used to multiply large number of two 2 * 2 matrices.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8505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3F6E6-C083-D73C-60CB-3E4CB512F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058" y="463804"/>
            <a:ext cx="5789284" cy="492443"/>
          </a:xfrm>
        </p:spPr>
        <p:txBody>
          <a:bodyPr/>
          <a:lstStyle/>
          <a:p>
            <a:pPr algn="ctr"/>
            <a:r>
              <a:rPr lang="en-US" dirty="0"/>
              <a:t>Strassen’s Matrix Multiplication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CD5D92-78F1-0755-DD97-46BB391665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03" r="5941"/>
          <a:stretch/>
        </p:blipFill>
        <p:spPr>
          <a:xfrm>
            <a:off x="1003300" y="1955779"/>
            <a:ext cx="3429000" cy="2686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89E950-452D-49F3-CF4F-9C12568CEB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251"/>
          <a:stretch/>
        </p:blipFill>
        <p:spPr>
          <a:xfrm>
            <a:off x="5992850" y="1966070"/>
            <a:ext cx="3762064" cy="2713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D9EE85-8DA8-A3C4-8AD8-B5F1C12C8840}"/>
              </a:ext>
            </a:extLst>
          </p:cNvPr>
          <p:cNvSpPr txBox="1"/>
          <p:nvPr/>
        </p:nvSpPr>
        <p:spPr>
          <a:xfrm>
            <a:off x="850900" y="1247893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Consider the following 4 * 4 Matrix</a:t>
            </a:r>
            <a:endParaRPr lang="en-IN" sz="2000" b="1" dirty="0">
              <a:solidFill>
                <a:srgbClr val="0000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B7AFB-1A59-4C46-1B37-7256548A4C49}"/>
              </a:ext>
            </a:extLst>
          </p:cNvPr>
          <p:cNvSpPr txBox="1"/>
          <p:nvPr/>
        </p:nvSpPr>
        <p:spPr>
          <a:xfrm>
            <a:off x="6022191" y="1247893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This 4 * 4 Matrix can be divided into four 2 * 2 Matrices</a:t>
            </a:r>
            <a:endParaRPr lang="en-IN" sz="2000" b="1" dirty="0">
              <a:solidFill>
                <a:srgbClr val="0000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72B535-5B9C-C054-8DC5-B45CDB260315}"/>
              </a:ext>
            </a:extLst>
          </p:cNvPr>
          <p:cNvSpPr txBox="1"/>
          <p:nvPr/>
        </p:nvSpPr>
        <p:spPr>
          <a:xfrm>
            <a:off x="839514" y="476885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Similarly, an 8 * 8 Matrix can be divided into four 4 * 4 matrices, which in turn can be further divided into four 2 * 2 matrices. 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Similarly, a 16 * 16 Matrix can be divided into four 8 * 8 matrices, each 8 * 8 matrix can be divided into four 4 * 4 matrices, which in turn can be further divided into four 2 * 2 matrices. </a:t>
            </a:r>
          </a:p>
        </p:txBody>
      </p:sp>
    </p:spTree>
    <p:extLst>
      <p:ext uri="{BB962C8B-B14F-4D97-AF65-F5344CB8AC3E}">
        <p14:creationId xmlns:p14="http://schemas.microsoft.com/office/powerpoint/2010/main" val="17723349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9B05CB-ACB5-65D6-CA3D-EE852AFDE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806450"/>
            <a:ext cx="9601200" cy="6553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E41749-20E2-B0D5-7700-1BB61399F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221635"/>
            <a:ext cx="7391400" cy="492443"/>
          </a:xfrm>
        </p:spPr>
        <p:txBody>
          <a:bodyPr/>
          <a:lstStyle/>
          <a:p>
            <a:pPr algn="ctr"/>
            <a:r>
              <a:rPr lang="en-US" b="1" dirty="0"/>
              <a:t>Strassen’s Matrix Multiplication (Contd..)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85097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0BC72-F01F-042C-A76E-D0563DC4E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472" y="1416050"/>
            <a:ext cx="8266454" cy="5078313"/>
          </a:xfrm>
        </p:spPr>
        <p:txBody>
          <a:bodyPr/>
          <a:lstStyle/>
          <a:p>
            <a:pPr algn="just"/>
            <a:r>
              <a:rPr lang="en-US" dirty="0"/>
              <a:t>If Strassen’s Method is used to multiply 2 * 2 matrices only once, it saves a very less time and is almost insignificant.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If Strassen’s Method is used to multiply large number of 2 * 2 matrices, then the time saved is huge.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During the multiplication of two big dimension matrices, we apply Divide and Conquer to get large number of 2 * 2 matrices. Then, we go on multiplying these 2 * 2 matrices using Strassen’s method and  hence enormous amount of time is saved.</a:t>
            </a:r>
          </a:p>
          <a:p>
            <a:pPr algn="just"/>
            <a:endParaRPr lang="en-US" dirty="0"/>
          </a:p>
          <a:p>
            <a:pPr algn="just"/>
            <a:r>
              <a:rPr lang="en-IN" dirty="0"/>
              <a:t>In Summary,</a:t>
            </a:r>
          </a:p>
          <a:p>
            <a:pPr algn="just"/>
            <a:r>
              <a:rPr lang="en-IN" dirty="0"/>
              <a:t>Strassen’s Method is almost insignificant without Divide and Conquer.</a:t>
            </a:r>
          </a:p>
          <a:p>
            <a:pPr algn="just"/>
            <a:r>
              <a:rPr lang="en-IN" dirty="0"/>
              <a:t>Strassen’s Method becomes very much significant with Divide and Conquer.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26D5FA-1AD2-BD52-12D9-C5A39665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999" y="562780"/>
            <a:ext cx="7391400" cy="492443"/>
          </a:xfrm>
        </p:spPr>
        <p:txBody>
          <a:bodyPr/>
          <a:lstStyle/>
          <a:p>
            <a:pPr algn="ctr"/>
            <a:r>
              <a:rPr lang="en-US" b="1" dirty="0"/>
              <a:t>Strassen’s Matrix Multiplication (Contd..)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32868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B16C-85EB-8BD1-412A-4DF472A2C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158" y="244793"/>
            <a:ext cx="5142542" cy="561657"/>
          </a:xfrm>
        </p:spPr>
        <p:txBody>
          <a:bodyPr/>
          <a:lstStyle/>
          <a:p>
            <a:r>
              <a:rPr lang="en-US" dirty="0"/>
              <a:t>Analysis of Traditional Method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049F9-991F-F63F-033E-67AE24555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7457"/>
            <a:ext cx="10693400" cy="52890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A26BEC-6791-9FD6-1C03-58B2447F4D41}"/>
              </a:ext>
            </a:extLst>
          </p:cNvPr>
          <p:cNvSpPr txBox="1"/>
          <p:nvPr/>
        </p:nvSpPr>
        <p:spPr>
          <a:xfrm>
            <a:off x="88900" y="1022965"/>
            <a:ext cx="10604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b="1" dirty="0">
                <a:solidFill>
                  <a:srgbClr val="002060"/>
                </a:solidFill>
              </a:rPr>
              <a:t>In the Traditional Method, we have 8 multiplications and multiplication is the primary operation and also divide and conquer is used to multiply large-dimension matrices.</a:t>
            </a:r>
          </a:p>
          <a:p>
            <a:pPr algn="just"/>
            <a:r>
              <a:rPr lang="en-US" sz="2300" b="1" dirty="0">
                <a:solidFill>
                  <a:srgbClr val="002060"/>
                </a:solidFill>
              </a:rPr>
              <a:t>Hence, the recurrence relation is as shown below:</a:t>
            </a:r>
          </a:p>
        </p:txBody>
      </p:sp>
    </p:spTree>
    <p:extLst>
      <p:ext uri="{BB962C8B-B14F-4D97-AF65-F5344CB8AC3E}">
        <p14:creationId xmlns:p14="http://schemas.microsoft.com/office/powerpoint/2010/main" val="137907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03EE8B-B876-CAF3-4146-A4F2E85EB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0450"/>
            <a:ext cx="10693400" cy="46398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98F783-B9C1-B9F8-B817-5EA4B3F42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158" y="244793"/>
            <a:ext cx="5142542" cy="492443"/>
          </a:xfrm>
        </p:spPr>
        <p:txBody>
          <a:bodyPr/>
          <a:lstStyle/>
          <a:p>
            <a:r>
              <a:rPr lang="en-US" dirty="0"/>
              <a:t>Analysis of Strassen’s Method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CD640-C9A8-C129-5560-81D74A621537}"/>
              </a:ext>
            </a:extLst>
          </p:cNvPr>
          <p:cNvSpPr txBox="1"/>
          <p:nvPr/>
        </p:nvSpPr>
        <p:spPr>
          <a:xfrm>
            <a:off x="44450" y="1035050"/>
            <a:ext cx="10604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b="1" dirty="0">
                <a:solidFill>
                  <a:srgbClr val="002060"/>
                </a:solidFill>
              </a:rPr>
              <a:t>In Strassen’s Method, we have 7 multiplications and multiplication is the primary operation and also divide and conquer is used to multiply large-dimension matrices.</a:t>
            </a:r>
          </a:p>
          <a:p>
            <a:pPr algn="just"/>
            <a:r>
              <a:rPr lang="en-US" sz="2300" b="1" dirty="0">
                <a:solidFill>
                  <a:srgbClr val="002060"/>
                </a:solidFill>
              </a:rPr>
              <a:t>Hence, the recurrence relation is as shown below:</a:t>
            </a:r>
          </a:p>
        </p:txBody>
      </p:sp>
    </p:spTree>
    <p:extLst>
      <p:ext uri="{BB962C8B-B14F-4D97-AF65-F5344CB8AC3E}">
        <p14:creationId xmlns:p14="http://schemas.microsoft.com/office/powerpoint/2010/main" val="2048101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300" y="1644651"/>
            <a:ext cx="8628259" cy="4876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3C8BD0E-21F5-0512-A8E5-66D0C7813E54}"/>
              </a:ext>
            </a:extLst>
          </p:cNvPr>
          <p:cNvSpPr txBox="1">
            <a:spLocks/>
          </p:cNvSpPr>
          <p:nvPr/>
        </p:nvSpPr>
        <p:spPr>
          <a:xfrm>
            <a:off x="2775429" y="730250"/>
            <a:ext cx="5142542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C00000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kern="0" dirty="0"/>
              <a:t>Analysis of Strassen’s Method</a:t>
            </a:r>
            <a:endParaRPr lang="en-IN" kern="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A3E-6DCC-0791-30CB-1C3CDB192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B2DCF01-4956-0D99-4494-079177FDC7AB}"/>
              </a:ext>
            </a:extLst>
          </p:cNvPr>
          <p:cNvSpPr/>
          <p:nvPr/>
        </p:nvSpPr>
        <p:spPr>
          <a:xfrm>
            <a:off x="1231273" y="624840"/>
            <a:ext cx="8229600" cy="1260475"/>
          </a:xfrm>
          <a:custGeom>
            <a:avLst/>
            <a:gdLst/>
            <a:ahLst/>
            <a:cxnLst/>
            <a:rect l="l" t="t" r="r" b="b"/>
            <a:pathLst>
              <a:path w="8229600" h="1260475">
                <a:moveTo>
                  <a:pt x="8229599" y="1260347"/>
                </a:moveTo>
                <a:lnTo>
                  <a:pt x="8229599" y="0"/>
                </a:lnTo>
                <a:lnTo>
                  <a:pt x="0" y="0"/>
                </a:lnTo>
                <a:lnTo>
                  <a:pt x="0" y="1260347"/>
                </a:lnTo>
                <a:lnTo>
                  <a:pt x="8229599" y="1260347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69E47D3-3510-12DE-0E79-0F30F2B8B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31273" y="624840"/>
            <a:ext cx="8229600" cy="1159933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91440" marR="4470400">
              <a:lnSpc>
                <a:spcPct val="100000"/>
              </a:lnSpc>
              <a:spcBef>
                <a:spcPts val="405"/>
              </a:spcBef>
            </a:pPr>
            <a:r>
              <a:rPr lang="en-US" sz="3600" dirty="0"/>
              <a:t>Unit</a:t>
            </a:r>
            <a:r>
              <a:rPr sz="3600" dirty="0"/>
              <a:t> 2 – </a:t>
            </a:r>
            <a:r>
              <a:rPr sz="3600" spc="-5" dirty="0"/>
              <a:t>Outline </a:t>
            </a:r>
            <a:r>
              <a:rPr sz="3600" spc="-800" dirty="0"/>
              <a:t> </a:t>
            </a:r>
            <a:r>
              <a:rPr sz="3600" dirty="0">
                <a:solidFill>
                  <a:srgbClr val="001F5F"/>
                </a:solidFill>
              </a:rPr>
              <a:t>Divide</a:t>
            </a:r>
            <a:r>
              <a:rPr sz="3600" spc="-85" dirty="0">
                <a:solidFill>
                  <a:srgbClr val="001F5F"/>
                </a:solidFill>
              </a:rPr>
              <a:t> </a:t>
            </a:r>
            <a:r>
              <a:rPr sz="3600" dirty="0">
                <a:solidFill>
                  <a:srgbClr val="001F5F"/>
                </a:solidFill>
              </a:rPr>
              <a:t>and</a:t>
            </a:r>
            <a:r>
              <a:rPr sz="3600" spc="-55" dirty="0">
                <a:solidFill>
                  <a:srgbClr val="001F5F"/>
                </a:solidFill>
              </a:rPr>
              <a:t> </a:t>
            </a:r>
            <a:r>
              <a:rPr sz="3600" spc="-5" dirty="0">
                <a:solidFill>
                  <a:srgbClr val="001F5F"/>
                </a:solidFill>
              </a:rPr>
              <a:t>Conquer</a:t>
            </a:r>
            <a:endParaRPr sz="360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7840E6C-3635-BEAC-F779-F40B2C496B9F}"/>
              </a:ext>
            </a:extLst>
          </p:cNvPr>
          <p:cNvSpPr/>
          <p:nvPr/>
        </p:nvSpPr>
        <p:spPr>
          <a:xfrm>
            <a:off x="1235837" y="2025408"/>
            <a:ext cx="8229600" cy="4961614"/>
          </a:xfrm>
          <a:custGeom>
            <a:avLst/>
            <a:gdLst/>
            <a:ahLst/>
            <a:cxnLst/>
            <a:rect l="l" t="t" r="r" b="b"/>
            <a:pathLst>
              <a:path w="8229600" h="4678680">
                <a:moveTo>
                  <a:pt x="8229600" y="0"/>
                </a:moveTo>
                <a:lnTo>
                  <a:pt x="0" y="0"/>
                </a:lnTo>
                <a:lnTo>
                  <a:pt x="0" y="1752600"/>
                </a:lnTo>
                <a:lnTo>
                  <a:pt x="0" y="4678667"/>
                </a:lnTo>
                <a:lnTo>
                  <a:pt x="8229600" y="4678667"/>
                </a:lnTo>
                <a:lnTo>
                  <a:pt x="8229600" y="17526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9F95DB5-73E7-DA70-A701-B4A8F7B2B2B0}"/>
              </a:ext>
            </a:extLst>
          </p:cNvPr>
          <p:cNvSpPr txBox="1"/>
          <p:nvPr/>
        </p:nvSpPr>
        <p:spPr>
          <a:xfrm>
            <a:off x="1313065" y="1958440"/>
            <a:ext cx="8144498" cy="496161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General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method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libri"/>
                <a:cs typeface="Calibri"/>
              </a:rPr>
              <a:t>Recurrence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equation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Merge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Quick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sort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Strassen’s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matrix multiplication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IN" sz="2800" dirty="0">
                <a:solidFill>
                  <a:srgbClr val="0000FF"/>
                </a:solidFill>
              </a:rPr>
              <a:t>Multiplication of large integers</a:t>
            </a: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Decrease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Conquer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Approach</a:t>
            </a:r>
            <a:endParaRPr lang="en-US" sz="2600" spc="-5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Depth First Search (DFS)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spcBef>
                <a:spcPts val="310"/>
              </a:spcBef>
              <a:buFontTx/>
              <a:buAutoNum type="arabicPeriod"/>
              <a:tabLst>
                <a:tab pos="527685" algn="l"/>
                <a:tab pos="528320" algn="l"/>
              </a:tabLst>
            </a:pPr>
            <a:r>
              <a:rPr lang="en-IN" sz="2600" spc="-5" dirty="0">
                <a:latin typeface="Calibri"/>
                <a:cs typeface="Calibri"/>
              </a:rPr>
              <a:t>Algorithm:</a:t>
            </a:r>
            <a:r>
              <a:rPr lang="en-IN" sz="2600" spc="-35" dirty="0">
                <a:latin typeface="Calibri"/>
                <a:cs typeface="Calibri"/>
              </a:rPr>
              <a:t> </a:t>
            </a:r>
            <a:r>
              <a:rPr lang="en-IN" sz="2800" dirty="0"/>
              <a:t>Breadth First Search (BFS)</a:t>
            </a:r>
            <a:endParaRPr lang="en-IN"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lang="en-US" sz="2800" dirty="0"/>
              <a:t>Applications of DFS and BFS</a:t>
            </a:r>
            <a:endParaRPr sz="26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Algorithm: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Topological</a:t>
            </a:r>
            <a:r>
              <a:rPr sz="2600" spc="-5" dirty="0">
                <a:latin typeface="Calibri"/>
                <a:cs typeface="Calibri"/>
              </a:rPr>
              <a:t> Sort</a:t>
            </a:r>
            <a:endParaRPr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74189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FD1A-D7B1-4ECF-EDC0-917590571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8700" y="217984"/>
            <a:ext cx="5789284" cy="492443"/>
          </a:xfrm>
        </p:spPr>
        <p:txBody>
          <a:bodyPr/>
          <a:lstStyle/>
          <a:p>
            <a:pPr algn="ctr"/>
            <a:r>
              <a:rPr lang="en-IN" sz="3200" b="1" dirty="0"/>
              <a:t>Multiplication of large integers</a:t>
            </a:r>
            <a:endParaRPr lang="en-IN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C8700A-2B64-FEC1-6EF1-4AEFD9AC6403}"/>
              </a:ext>
            </a:extLst>
          </p:cNvPr>
          <p:cNvSpPr txBox="1"/>
          <p:nvPr/>
        </p:nvSpPr>
        <p:spPr>
          <a:xfrm>
            <a:off x="1425063" y="1263650"/>
            <a:ext cx="75365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Multiplying large integers</a:t>
            </a:r>
          </a:p>
          <a:p>
            <a:r>
              <a:rPr lang="en-US" sz="2800" dirty="0"/>
              <a:t>	0981</a:t>
            </a:r>
          </a:p>
          <a:p>
            <a:r>
              <a:rPr lang="en-US" sz="2800" dirty="0"/>
              <a:t>      X 	</a:t>
            </a:r>
            <a:r>
              <a:rPr lang="en-US" sz="2800" u="sng" dirty="0"/>
              <a:t>1234</a:t>
            </a:r>
          </a:p>
          <a:p>
            <a:r>
              <a:rPr lang="en-US" sz="2800" dirty="0"/>
              <a:t>     1210554</a:t>
            </a:r>
          </a:p>
          <a:p>
            <a:endParaRPr lang="en-US" sz="2800" dirty="0"/>
          </a:p>
          <a:p>
            <a:r>
              <a:rPr lang="en-US" sz="2800" dirty="0"/>
              <a:t>The traditional method algorithm takes O(n</a:t>
            </a:r>
            <a:r>
              <a:rPr lang="en-US" sz="2800" baseline="30000" dirty="0"/>
              <a:t>2</a:t>
            </a:r>
            <a:r>
              <a:rPr lang="en-US" sz="2800" dirty="0"/>
              <a:t>) </a:t>
            </a:r>
          </a:p>
          <a:p>
            <a:endParaRPr lang="en-US" sz="2800" dirty="0"/>
          </a:p>
          <a:p>
            <a:r>
              <a:rPr lang="en-US" sz="2800" dirty="0"/>
              <a:t>Divide and Conquer method:</a:t>
            </a:r>
          </a:p>
          <a:p>
            <a:r>
              <a:rPr lang="en-US" sz="2800" dirty="0"/>
              <a:t>	w = 09		y = 12</a:t>
            </a:r>
          </a:p>
          <a:p>
            <a:r>
              <a:rPr lang="en-US" sz="2800" dirty="0"/>
              <a:t>	 x = 81		z = 34</a:t>
            </a:r>
          </a:p>
          <a:p>
            <a:endParaRPr lang="en-US" sz="2800" dirty="0"/>
          </a:p>
          <a:p>
            <a:r>
              <a:rPr lang="en-US" sz="2800" dirty="0"/>
              <a:t>  981 = 10</a:t>
            </a:r>
            <a:r>
              <a:rPr lang="en-US" sz="2800" baseline="30000" dirty="0"/>
              <a:t>2</a:t>
            </a:r>
            <a:r>
              <a:rPr lang="en-US" sz="2800" dirty="0"/>
              <a:t>w + x</a:t>
            </a:r>
          </a:p>
          <a:p>
            <a:r>
              <a:rPr lang="en-US" sz="2800" dirty="0"/>
              <a:t>1234 = 10</a:t>
            </a:r>
            <a:r>
              <a:rPr lang="en-US" sz="2800" baseline="30000" dirty="0"/>
              <a:t>2</a:t>
            </a:r>
            <a:r>
              <a:rPr lang="en-US" sz="2800" dirty="0"/>
              <a:t>y + 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93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9BFBE9-5DC3-0283-DA0B-D0E16DE767D0}"/>
              </a:ext>
            </a:extLst>
          </p:cNvPr>
          <p:cNvSpPr txBox="1"/>
          <p:nvPr/>
        </p:nvSpPr>
        <p:spPr>
          <a:xfrm>
            <a:off x="698500" y="1492250"/>
            <a:ext cx="9296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required product can be computed as</a:t>
            </a:r>
          </a:p>
          <a:p>
            <a:r>
              <a:rPr lang="en-US" sz="2400" dirty="0"/>
              <a:t>	981 X 1234 = (10</a:t>
            </a:r>
            <a:r>
              <a:rPr lang="en-US" sz="2400" baseline="30000" dirty="0"/>
              <a:t>2</a:t>
            </a:r>
            <a:r>
              <a:rPr lang="en-US" sz="2400" dirty="0"/>
              <a:t>w + x) * (10</a:t>
            </a:r>
            <a:r>
              <a:rPr lang="en-US" sz="2400" baseline="30000" dirty="0"/>
              <a:t>2</a:t>
            </a:r>
            <a:r>
              <a:rPr lang="en-US" sz="2400" dirty="0"/>
              <a:t>y + z)</a:t>
            </a:r>
          </a:p>
          <a:p>
            <a:r>
              <a:rPr lang="en-US" sz="2400" dirty="0"/>
              <a:t>			    = 10</a:t>
            </a:r>
            <a:r>
              <a:rPr lang="en-US" sz="2400" baseline="30000" dirty="0"/>
              <a:t>4</a:t>
            </a:r>
            <a:r>
              <a:rPr lang="en-US" sz="2400" dirty="0"/>
              <a:t>wy + 10</a:t>
            </a:r>
            <a:r>
              <a:rPr lang="en-US" sz="2400" baseline="30000" dirty="0"/>
              <a:t>2</a:t>
            </a:r>
            <a:r>
              <a:rPr lang="en-US" sz="2400" dirty="0"/>
              <a:t>wz + 10</a:t>
            </a:r>
            <a:r>
              <a:rPr lang="en-US" sz="2400" baseline="30000" dirty="0"/>
              <a:t>2</a:t>
            </a:r>
            <a:r>
              <a:rPr lang="en-US" sz="2400" dirty="0"/>
              <a:t>xy + </a:t>
            </a:r>
            <a:r>
              <a:rPr lang="en-US" sz="2400" dirty="0" err="1"/>
              <a:t>xz</a:t>
            </a:r>
            <a:endParaRPr lang="en-US" sz="2400" dirty="0"/>
          </a:p>
          <a:p>
            <a:r>
              <a:rPr lang="en-US" sz="2400" dirty="0"/>
              <a:t>			    = 10</a:t>
            </a:r>
            <a:r>
              <a:rPr lang="en-US" sz="2400" baseline="30000" dirty="0"/>
              <a:t>4</a:t>
            </a:r>
            <a:r>
              <a:rPr lang="en-US" sz="2400" dirty="0"/>
              <a:t>wy + 10</a:t>
            </a:r>
            <a:r>
              <a:rPr lang="en-US" sz="2400" baseline="30000" dirty="0"/>
              <a:t>2</a:t>
            </a:r>
            <a:r>
              <a:rPr lang="en-US" sz="2400" dirty="0"/>
              <a:t> (</a:t>
            </a:r>
            <a:r>
              <a:rPr lang="en-US" sz="2400" dirty="0" err="1"/>
              <a:t>wz</a:t>
            </a:r>
            <a:r>
              <a:rPr lang="en-US" sz="2400" dirty="0"/>
              <a:t> + </a:t>
            </a:r>
            <a:r>
              <a:rPr lang="en-US" sz="2400" dirty="0" err="1"/>
              <a:t>xy</a:t>
            </a:r>
            <a:r>
              <a:rPr lang="en-US" sz="2400" dirty="0"/>
              <a:t>) + </a:t>
            </a:r>
            <a:r>
              <a:rPr lang="en-US" sz="2400" dirty="0" err="1"/>
              <a:t>xz</a:t>
            </a:r>
            <a:r>
              <a:rPr lang="en-US" sz="2400" dirty="0"/>
              <a:t>  ---- (1)</a:t>
            </a:r>
          </a:p>
          <a:p>
            <a:r>
              <a:rPr lang="en-US" sz="2400" dirty="0"/>
              <a:t>			    = 1080000 + 127800 + 2754</a:t>
            </a:r>
          </a:p>
          <a:p>
            <a:r>
              <a:rPr lang="en-US" sz="2400" dirty="0"/>
              <a:t>			    = 1210554</a:t>
            </a:r>
          </a:p>
          <a:p>
            <a:endParaRPr lang="en-US" sz="2400" dirty="0"/>
          </a:p>
          <a:p>
            <a:r>
              <a:rPr lang="en-US" sz="2400" dirty="0"/>
              <a:t>The above procedure still needs four half-size multiplications (for </a:t>
            </a:r>
            <a:r>
              <a:rPr lang="en-US" sz="2400" dirty="0" err="1"/>
              <a:t>wy</a:t>
            </a:r>
            <a:r>
              <a:rPr lang="en-US" sz="2400" dirty="0"/>
              <a:t>, </a:t>
            </a:r>
            <a:r>
              <a:rPr lang="en-US" sz="2400" dirty="0" err="1"/>
              <a:t>wz</a:t>
            </a:r>
            <a:r>
              <a:rPr lang="en-US" sz="2400" dirty="0"/>
              <a:t>, </a:t>
            </a:r>
            <a:r>
              <a:rPr lang="en-US" sz="2400" dirty="0" err="1"/>
              <a:t>xy</a:t>
            </a:r>
            <a:r>
              <a:rPr lang="en-US" sz="2400" dirty="0"/>
              <a:t>, </a:t>
            </a:r>
            <a:r>
              <a:rPr lang="en-US" sz="2400" dirty="0" err="1"/>
              <a:t>xz</a:t>
            </a:r>
            <a:r>
              <a:rPr lang="en-US" sz="2400" dirty="0"/>
              <a:t>).</a:t>
            </a:r>
          </a:p>
          <a:p>
            <a:endParaRPr lang="en-US" sz="2400" dirty="0"/>
          </a:p>
          <a:p>
            <a:r>
              <a:rPr lang="en-US" sz="2400" dirty="0"/>
              <a:t>Is it possible to obtain </a:t>
            </a:r>
            <a:r>
              <a:rPr lang="en-US" sz="2400" dirty="0" err="1"/>
              <a:t>wz</a:t>
            </a:r>
            <a:r>
              <a:rPr lang="en-US" sz="2400" dirty="0"/>
              <a:t> + </a:t>
            </a:r>
            <a:r>
              <a:rPr lang="en-US" sz="2400" dirty="0" err="1"/>
              <a:t>xy</a:t>
            </a:r>
            <a:r>
              <a:rPr lang="en-US" sz="2400" dirty="0"/>
              <a:t> at the cost of a single multiplication?</a:t>
            </a:r>
          </a:p>
          <a:p>
            <a:r>
              <a:rPr lang="en-US" sz="2400" dirty="0"/>
              <a:t>	r = (w + x) * (y + z)</a:t>
            </a:r>
          </a:p>
          <a:p>
            <a:r>
              <a:rPr lang="en-US" sz="2400" dirty="0"/>
              <a:t>	   = </a:t>
            </a:r>
            <a:r>
              <a:rPr lang="en-US" sz="2400" dirty="0" err="1"/>
              <a:t>wy</a:t>
            </a:r>
            <a:r>
              <a:rPr lang="en-US" sz="2400" dirty="0"/>
              <a:t> + (</a:t>
            </a:r>
            <a:r>
              <a:rPr lang="en-US" sz="2400" dirty="0" err="1"/>
              <a:t>wz</a:t>
            </a:r>
            <a:r>
              <a:rPr lang="en-US" sz="2400" dirty="0"/>
              <a:t> + </a:t>
            </a:r>
            <a:r>
              <a:rPr lang="en-US" sz="2400" dirty="0" err="1"/>
              <a:t>xy</a:t>
            </a:r>
            <a:r>
              <a:rPr lang="en-US" sz="2400" dirty="0"/>
              <a:t>) + </a:t>
            </a:r>
            <a:r>
              <a:rPr lang="en-US" sz="2400" dirty="0" err="1"/>
              <a:t>xz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8FCB49-4645-A24E-7769-832F5776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299" y="349250"/>
            <a:ext cx="7086600" cy="457200"/>
          </a:xfrm>
        </p:spPr>
        <p:txBody>
          <a:bodyPr/>
          <a:lstStyle/>
          <a:p>
            <a:pPr algn="ctr"/>
            <a:r>
              <a:rPr lang="en-IN" sz="3200" b="1" dirty="0"/>
              <a:t>Multiplication of large integers (Contd..)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10789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805D8D-0F8D-EA33-57BB-C9349FE93642}"/>
              </a:ext>
            </a:extLst>
          </p:cNvPr>
          <p:cNvSpPr txBox="1"/>
          <p:nvPr/>
        </p:nvSpPr>
        <p:spPr>
          <a:xfrm>
            <a:off x="482600" y="593055"/>
            <a:ext cx="10210800" cy="6963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50" dirty="0"/>
              <a:t>After only one multiplication, we obtain the sum of all three terms needed to calculate the designed product.</a:t>
            </a:r>
          </a:p>
          <a:p>
            <a:r>
              <a:rPr lang="en-US" sz="2350" dirty="0"/>
              <a:t>	P = </a:t>
            </a:r>
            <a:r>
              <a:rPr lang="en-US" sz="2350" dirty="0" err="1"/>
              <a:t>wy</a:t>
            </a:r>
            <a:r>
              <a:rPr lang="en-US" sz="2350" dirty="0"/>
              <a:t> = 09 * 12 = 108</a:t>
            </a:r>
          </a:p>
          <a:p>
            <a:r>
              <a:rPr lang="en-US" sz="2350" dirty="0"/>
              <a:t>	Q = </a:t>
            </a:r>
            <a:r>
              <a:rPr lang="en-US" sz="2350" dirty="0" err="1"/>
              <a:t>xz</a:t>
            </a:r>
            <a:r>
              <a:rPr lang="en-US" sz="2350" dirty="0"/>
              <a:t> = 81 * 34 = 2754</a:t>
            </a:r>
          </a:p>
          <a:p>
            <a:r>
              <a:rPr lang="en-US" sz="2350" dirty="0"/>
              <a:t>	R = (w + x) * (y + z)</a:t>
            </a:r>
          </a:p>
          <a:p>
            <a:endParaRPr lang="en-US" sz="2350" dirty="0"/>
          </a:p>
          <a:p>
            <a:r>
              <a:rPr lang="en-US" sz="2350" dirty="0"/>
              <a:t>Finally, 981 * 1234 = 10</a:t>
            </a:r>
            <a:r>
              <a:rPr lang="en-US" sz="2350" baseline="30000" dirty="0"/>
              <a:t>4</a:t>
            </a:r>
            <a:r>
              <a:rPr lang="en-US" sz="2350" dirty="0"/>
              <a:t>wy + 10</a:t>
            </a:r>
            <a:r>
              <a:rPr lang="en-US" sz="2350" baseline="30000" dirty="0"/>
              <a:t>2</a:t>
            </a:r>
            <a:r>
              <a:rPr lang="en-US" sz="2350" dirty="0"/>
              <a:t> (</a:t>
            </a:r>
            <a:r>
              <a:rPr lang="en-US" sz="2350" dirty="0" err="1"/>
              <a:t>wz</a:t>
            </a:r>
            <a:r>
              <a:rPr lang="en-US" sz="2350" dirty="0"/>
              <a:t> + </a:t>
            </a:r>
            <a:r>
              <a:rPr lang="en-US" sz="2350" dirty="0" err="1"/>
              <a:t>xy</a:t>
            </a:r>
            <a:r>
              <a:rPr lang="en-US" sz="2350" dirty="0"/>
              <a:t>) + </a:t>
            </a:r>
            <a:r>
              <a:rPr lang="en-US" sz="2350" dirty="0" err="1"/>
              <a:t>xz</a:t>
            </a:r>
            <a:r>
              <a:rPr lang="en-US" sz="2350" dirty="0"/>
              <a:t>  ---- (1)</a:t>
            </a:r>
          </a:p>
          <a:p>
            <a:r>
              <a:rPr lang="en-US" sz="2350" dirty="0"/>
              <a:t>			     = 10</a:t>
            </a:r>
            <a:r>
              <a:rPr lang="en-US" sz="2350" baseline="30000" dirty="0"/>
              <a:t>4</a:t>
            </a:r>
            <a:r>
              <a:rPr lang="en-US" sz="2350" dirty="0"/>
              <a:t>p + 10</a:t>
            </a:r>
            <a:r>
              <a:rPr lang="en-US" sz="2350" baseline="30000" dirty="0"/>
              <a:t>2</a:t>
            </a:r>
            <a:r>
              <a:rPr lang="en-US" sz="2350" dirty="0"/>
              <a:t> (r – p - q) + q </a:t>
            </a:r>
          </a:p>
          <a:p>
            <a:r>
              <a:rPr lang="en-US" sz="2350" dirty="0"/>
              <a:t>			      = 1080000 + 127800 + 2754</a:t>
            </a:r>
          </a:p>
          <a:p>
            <a:r>
              <a:rPr lang="en-US" sz="2350" dirty="0"/>
              <a:t>			      = 1210554</a:t>
            </a:r>
          </a:p>
          <a:p>
            <a:endParaRPr lang="en-US" sz="2350" dirty="0"/>
          </a:p>
          <a:p>
            <a:r>
              <a:rPr lang="en-US" sz="2350" dirty="0"/>
              <a:t>Thus, the product of 981 and 1234 can be reduced to three multiplications of two-digit numbers.</a:t>
            </a:r>
          </a:p>
          <a:p>
            <a:r>
              <a:rPr lang="en-US" sz="2350" dirty="0"/>
              <a:t>			09 * 12</a:t>
            </a:r>
          </a:p>
          <a:p>
            <a:r>
              <a:rPr lang="en-US" sz="2350" dirty="0"/>
              <a:t>			81 * 34		Total three multiplications only</a:t>
            </a:r>
          </a:p>
          <a:p>
            <a:r>
              <a:rPr lang="en-US" sz="2350" dirty="0"/>
              <a:t>			90 * 46 </a:t>
            </a:r>
          </a:p>
          <a:p>
            <a:r>
              <a:rPr lang="en-US" sz="2350" dirty="0"/>
              <a:t> </a:t>
            </a:r>
          </a:p>
          <a:p>
            <a:r>
              <a:rPr lang="en-US" sz="2350" dirty="0"/>
              <a:t>When the operands are large, the time required for the additions and shift becomes negligible compared to the time taken by a single multiplication.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003FE69-BB90-258F-D6B5-B0B5B109C8AB}"/>
              </a:ext>
            </a:extLst>
          </p:cNvPr>
          <p:cNvSpPr/>
          <p:nvPr/>
        </p:nvSpPr>
        <p:spPr>
          <a:xfrm>
            <a:off x="4356100" y="5302250"/>
            <a:ext cx="304800" cy="990600"/>
          </a:xfrm>
          <a:prstGeom prst="rightBrace">
            <a:avLst/>
          </a:prstGeom>
          <a:noFill/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3AD914-3CAA-2263-9CE3-3DF3C92C9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400" y="0"/>
            <a:ext cx="7086600" cy="457200"/>
          </a:xfrm>
        </p:spPr>
        <p:txBody>
          <a:bodyPr/>
          <a:lstStyle/>
          <a:p>
            <a:pPr algn="ctr"/>
            <a:r>
              <a:rPr lang="en-IN" sz="3200" b="1" dirty="0"/>
              <a:t>Multiplication of large integers (Contd..)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320153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A2B71-0DF5-BECF-0AA4-5E6B4648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700" y="425450"/>
            <a:ext cx="8001000" cy="492443"/>
          </a:xfrm>
        </p:spPr>
        <p:txBody>
          <a:bodyPr/>
          <a:lstStyle/>
          <a:p>
            <a:pPr algn="ctr"/>
            <a:r>
              <a:rPr lang="en-US" b="1" dirty="0"/>
              <a:t>Analysis of </a:t>
            </a:r>
            <a:r>
              <a:rPr lang="en-IN" sz="3200" b="1" dirty="0"/>
              <a:t>Multiplication of large integers</a:t>
            </a:r>
            <a:r>
              <a:rPr lang="en-US" b="1" dirty="0"/>
              <a:t> 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BC730E-34C8-A028-74A4-B740F31451D4}"/>
              </a:ext>
            </a:extLst>
          </p:cNvPr>
          <p:cNvSpPr txBox="1"/>
          <p:nvPr/>
        </p:nvSpPr>
        <p:spPr>
          <a:xfrm>
            <a:off x="1231900" y="1035050"/>
            <a:ext cx="8763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digit multiplications does this algorithm make?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multiplication of n-digit numbers requires three multiplications of n/2-digit numbers, the recurrence for the number of multiplications M(n) is </a:t>
            </a:r>
          </a:p>
          <a:p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M(n) = 3M(n/2)      for n &gt; 1,   M(1) = 1</a:t>
            </a:r>
            <a:endParaRPr lang="en-IN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10D11C-2F10-E9E9-E3B8-A2796ECBF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3343374"/>
            <a:ext cx="8382000" cy="2460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37333-A64B-0BAF-63FE-528CD011D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00" y="6064250"/>
            <a:ext cx="8382000" cy="70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013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BA14E-9D9E-F9C0-1AD0-EE5D7EFF3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472" y="1492250"/>
            <a:ext cx="8266454" cy="5278368"/>
          </a:xfrm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what about additions and subtractions?</a:t>
            </a: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A(n) be the number of digit additions and subtractions executed by the above algorithm in multiplying two n-digit decimal integers.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Besides 3A(n/2) of these operations needed to compute the three products of n/2-digit numbers, the above formulas require five additions and one subtraction.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we have the recurrence </a:t>
            </a:r>
          </a:p>
          <a:p>
            <a:r>
              <a:rPr lang="en-US" dirty="0"/>
              <a:t>		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A(n) =3A(n/2)+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for n &gt; 1,  A(1)=1</a:t>
            </a:r>
          </a:p>
          <a:p>
            <a:pPr algn="just"/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Applying the Master Theorem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we obtain 	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A(n) ∈ (nlog</a:t>
            </a:r>
            <a:r>
              <a:rPr lang="en-US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</a:p>
          <a:p>
            <a:pPr algn="just"/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means that the total number of additions and subtractions have the same asymptotic order of growth as the number of multiplications.</a:t>
            </a:r>
            <a:endParaRPr lang="en-IN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091FBC9-1F77-2CB9-B388-C891D7AA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926" y="654050"/>
            <a:ext cx="8001000" cy="492443"/>
          </a:xfrm>
        </p:spPr>
        <p:txBody>
          <a:bodyPr/>
          <a:lstStyle/>
          <a:p>
            <a:pPr algn="ctr"/>
            <a:r>
              <a:rPr lang="en-US" b="1" dirty="0"/>
              <a:t>Analysis of </a:t>
            </a:r>
            <a:r>
              <a:rPr lang="en-IN" sz="3200" b="1" dirty="0"/>
              <a:t>Multiplication of large integers</a:t>
            </a:r>
            <a:r>
              <a:rPr lang="en-US" b="1" dirty="0"/>
              <a:t>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552697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1909</TotalTime>
  <Words>2471</Words>
  <Application>Microsoft Office PowerPoint</Application>
  <PresentationFormat>Custom</PresentationFormat>
  <Paragraphs>556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Arial Unicode MS</vt:lpstr>
      <vt:lpstr>Calibri</vt:lpstr>
      <vt:lpstr>Cambria</vt:lpstr>
      <vt:lpstr>Cambria Math</vt:lpstr>
      <vt:lpstr>Times New Roman</vt:lpstr>
      <vt:lpstr>Office Theme</vt:lpstr>
      <vt:lpstr>PowerPoint Presentation</vt:lpstr>
      <vt:lpstr>Unit 2 – Outline  Divide and Conquer</vt:lpstr>
      <vt:lpstr>Unit 2 – Outline  Divide and Conquer</vt:lpstr>
      <vt:lpstr>Divide and Conquer</vt:lpstr>
      <vt:lpstr>Control Abstraction for Divide &amp;Conquer</vt:lpstr>
      <vt:lpstr>Module 2 – Outline  Divide and Conquer</vt:lpstr>
      <vt:lpstr>Recurrence equation for Divide and Conquer</vt:lpstr>
      <vt:lpstr>Recurrence equation for Divide and Conquer</vt:lpstr>
      <vt:lpstr>Solving recurrence relation using Master theorem</vt:lpstr>
      <vt:lpstr>Module 2 – Outline  Divide and Conquer</vt:lpstr>
      <vt:lpstr>Merge Sort</vt:lpstr>
      <vt:lpstr>Merge sort - example</vt:lpstr>
      <vt:lpstr>Merge Sort - Example</vt:lpstr>
      <vt:lpstr>Merge Sort</vt:lpstr>
      <vt:lpstr>Merge</vt:lpstr>
      <vt:lpstr>Analysis</vt:lpstr>
      <vt:lpstr>Analysis – Worst Case</vt:lpstr>
      <vt:lpstr>Analysis</vt:lpstr>
      <vt:lpstr>Advantages</vt:lpstr>
      <vt:lpstr>Limitations</vt:lpstr>
      <vt:lpstr>Module 2 – Outline  Divide and Conquer</vt:lpstr>
      <vt:lpstr>Quick Sort</vt:lpstr>
      <vt:lpstr>Quick Sort</vt:lpstr>
      <vt:lpstr>Quick Sort</vt:lpstr>
      <vt:lpstr>How do we partition?</vt:lpstr>
      <vt:lpstr>How do we partition?</vt:lpstr>
      <vt:lpstr>PowerPoint Presentation</vt:lpstr>
      <vt:lpstr>Analysis</vt:lpstr>
      <vt:lpstr>Best case scenario for the Quick Sort algorithm  </vt:lpstr>
      <vt:lpstr>Best case for the Quick Sort algorithm</vt:lpstr>
      <vt:lpstr>Analysis</vt:lpstr>
      <vt:lpstr>Analysis</vt:lpstr>
      <vt:lpstr>worst case performance of Quick Sort </vt:lpstr>
      <vt:lpstr>Analysis</vt:lpstr>
      <vt:lpstr>Analysis</vt:lpstr>
      <vt:lpstr>Pros and Cons</vt:lpstr>
      <vt:lpstr>Module 2 – Outline  Divide and Conquer</vt:lpstr>
      <vt:lpstr>Matrix Multiplication</vt:lpstr>
      <vt:lpstr>Matrix Multiplication</vt:lpstr>
      <vt:lpstr>Stressen’s matrix multiplication</vt:lpstr>
      <vt:lpstr>Strassen’s Method: Let us consider the Strassen’s Method of multiplying two 2 * 2 matrices </vt:lpstr>
      <vt:lpstr>Strassen’s Method</vt:lpstr>
      <vt:lpstr>Strassen’s Matrix Multiplication</vt:lpstr>
      <vt:lpstr>Strassen’s Matrix Multiplication (Contd..)</vt:lpstr>
      <vt:lpstr>Strassen’s Matrix Multiplication (Contd..)</vt:lpstr>
      <vt:lpstr>Analysis of Traditional Method</vt:lpstr>
      <vt:lpstr>Analysis of Strassen’s Method</vt:lpstr>
      <vt:lpstr>PowerPoint Presentation</vt:lpstr>
      <vt:lpstr>Unit 2 – Outline  Divide and Conquer</vt:lpstr>
      <vt:lpstr>Multiplication of large integers</vt:lpstr>
      <vt:lpstr>Multiplication of large integers (Contd..)</vt:lpstr>
      <vt:lpstr>Multiplication of large integers (Contd..)</vt:lpstr>
      <vt:lpstr>Analysis of Multiplication of large integers </vt:lpstr>
      <vt:lpstr>Analysis of Multiplication of large integers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hn-daa-m2-slides</dc:title>
  <dc:creator>DELL</dc:creator>
  <cp:lastModifiedBy>Admin</cp:lastModifiedBy>
  <cp:revision>92</cp:revision>
  <dcterms:created xsi:type="dcterms:W3CDTF">2021-04-15T15:19:10Z</dcterms:created>
  <dcterms:modified xsi:type="dcterms:W3CDTF">2025-03-19T06:42:45Z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2020-02-06T00:00:00Z</vt:filetime>
  </property>
  <property fmtid="{D5CDD505-2E9C-101B-9397-08002B2CF9AE}" pid="3" name="Creator">
    <vt:lpwstr>PDFCreator 3.2.1.13159</vt:lpwstr>
  </property>
  <property fmtid="{D5CDD505-2E9C-101B-9397-08002B2CF9AE}" pid="4" name="LastSaved">
    <vt:filetime>2021-04-15T00:00:00Z</vt:filetime>
  </property>
</Properties>
</file>