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365" r:id="rId4"/>
    <p:sldId id="259" r:id="rId5"/>
    <p:sldId id="260" r:id="rId6"/>
    <p:sldId id="261" r:id="rId7"/>
    <p:sldId id="262" r:id="rId8"/>
    <p:sldId id="378" r:id="rId9"/>
    <p:sldId id="377" r:id="rId10"/>
    <p:sldId id="368" r:id="rId11"/>
    <p:sldId id="369" r:id="rId12"/>
    <p:sldId id="370" r:id="rId13"/>
    <p:sldId id="371" r:id="rId14"/>
    <p:sldId id="372" r:id="rId15"/>
    <p:sldId id="373" r:id="rId16"/>
    <p:sldId id="374" r:id="rId17"/>
    <p:sldId id="375" r:id="rId18"/>
    <p:sldId id="383" r:id="rId19"/>
    <p:sldId id="376" r:id="rId20"/>
    <p:sldId id="366" r:id="rId21"/>
    <p:sldId id="380" r:id="rId22"/>
    <p:sldId id="288" r:id="rId23"/>
    <p:sldId id="289" r:id="rId24"/>
    <p:sldId id="290" r:id="rId25"/>
    <p:sldId id="293" r:id="rId26"/>
    <p:sldId id="291" r:id="rId27"/>
    <p:sldId id="384" r:id="rId28"/>
    <p:sldId id="381" r:id="rId29"/>
    <p:sldId id="382" r:id="rId30"/>
    <p:sldId id="367" r:id="rId31"/>
    <p:sldId id="379" r:id="rId32"/>
    <p:sldId id="313" r:id="rId33"/>
    <p:sldId id="314" r:id="rId34"/>
    <p:sldId id="362" r:id="rId35"/>
    <p:sldId id="363" r:id="rId36"/>
    <p:sldId id="315" r:id="rId37"/>
    <p:sldId id="316" r:id="rId38"/>
    <p:sldId id="317" r:id="rId39"/>
    <p:sldId id="318" r:id="rId40"/>
    <p:sldId id="364" r:id="rId41"/>
    <p:sldId id="319" r:id="rId42"/>
    <p:sldId id="320" r:id="rId43"/>
    <p:sldId id="321" r:id="rId44"/>
    <p:sldId id="322" r:id="rId45"/>
    <p:sldId id="323" r:id="rId46"/>
    <p:sldId id="324" r:id="rId47"/>
    <p:sldId id="385" r:id="rId48"/>
    <p:sldId id="388" r:id="rId49"/>
    <p:sldId id="389" r:id="rId50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674" y="10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4T07:42:48.84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24575,'4'0'0,"15"0"0,4 0-8191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4T07:42:55.80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24514,'0'744'0,"744"-744"0,-744-744 0,-744 744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4T07:42:58.47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23839,'106'709'0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4T07:43:05.78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54 24575,'52'-1'0,"0"-1"0,53-11 0,128-13 0,-175 19 0,-1 2 0,94 6 0,-61 0 0,-83-1 0,-1 0 0,0 0 0,0 1 0,1-1 0,-1 1 0,8 3 0,-12-3 0,-1 0 0,1-1 0,-1 1 0,1 0 0,-1 0 0,1 1 0,-1-1 0,0 0 0,1 0 0,-1 1 0,0-1 0,0 0 0,0 1 0,0-1 0,0 1 0,0 0 0,0-1 0,-1 1 0,1 0 0,-1-1 0,1 1 0,-1 0 0,0 0 0,1 0 0,-1-1 0,0 4 0,-1 21 0,-1-1 0,-1 1 0,-9 39 0,-5 32 0,-22 130 0,24-164 0,4-1 0,-7 105 0,19-161 0,-2 1 0,1-1 0,0 0 0,-1 0 0,-1 1 0,1-1 0,-3 8 0,3-12 0,-1 0 0,1 0 0,0 0 0,-1 0 0,1-1 0,-1 1 0,1 0 0,-1 0 0,0-1 0,0 1 0,0-1 0,0 0 0,0 0 0,0 0 0,0 0 0,0 0 0,-1 0 0,1 0 0,0 0 0,0-1 0,-1 0 0,-3 1 0,-33 2 0,0-1 0,-58-6 0,7 0 0,-239 3-1365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4T07:43:07.91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24575,'0'4'0,"0"6"0,0 6 0,0 5 0,0 2 0,5-1 0,6-5 0,5-6 0,4-4 0,4-8 0,2-9 0,1-2 0,0 1 0,-4 2-8191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4T07:43:17.34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24575,'0'0'-8191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4T07:43:20.66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84 0 24575,'-1'1'0,"0"-1"0,0 1 0,0-1 0,0 1 0,-1 0 0,1-1 0,0 1 0,0 0 0,0 0 0,1-1 0,-1 1 0,0 0 0,0 0 0,0 0 0,1 0 0,-1 0 0,0 0 0,1 1 0,-1-1 0,1 0 0,-1 0 0,1 0 0,0 0 0,-1 1 0,1-1 0,0 0 0,0 3 0,-5 39 0,5-38 0,0 120 0,-2 16 0,0-126 0,-1 0 0,0-1 0,-1 1 0,-9 20 0,7-20 0,0 1 0,2-1 0,-5 27 0,6-20-195,1 0 0,0-1 0,2 1 0,1 0 0,0 0 0,7 26 0,-2-31-6631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4T07:43:21.65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24575,'0'4'0,"5"3"0,0 3 0,1 5 0,-1 4 0,2 4 0,1 1 0,-1 3 0,-2 0 0,2-5 0,1 0 0,-2-1 0,-1 1 0,-6-8 0,-8-15 0,-2-16 0,1-6-8191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4T07:43:23.20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130 1 24575,'-4'0'0,"-2"4"0,0 7 0,-3 5 0,-1 5 0,-2-2 0,1 1 0,2 1 0,2 2 0,3 1 0,-3-3 0,1-1 0,-4-4 0,0 0 0,1 1 0,3 3 0,2-2-8191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4T07:43:28.15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24575,'4'0'0,"7"0"0,5 0 0,9 0 0,5 0 0,1 0 0,1 0 0,-2 0 0,0 0 0,-2 0 0,-1 0 0,0 0 0,-1 0 0,0 0 0,0 0 0,0 0 0,-4 0-8191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4T07:43:30.18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24575,'0'20'0,"0"16"0,0 1 0,3-1 0,10 55 0,-6-50-13,-3 0 0,-1 0 0,-5 81 0,0-37-1300,2-62-5513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4T07:43:59.146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79 0,'917'-79'0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4T07:45:09.78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24498,'0'813'0,"813"-813"0,-813-813 0,-813 813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4T07:45:15.87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22186,'52'785'0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4T07:45:23.12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55 24575,'18'-1'0,"0"-1"0,-1-1 0,0-1 0,0 0 0,21-8 0,-19 5 0,0 1 0,1 1 0,34-4 0,241 8 0,-144 3 0,-111-3 0,50 3 0,-86-1 0,0 0 0,0 0 0,-1 1 0,1-1 0,0 1 0,-1 0 0,0 0 0,1 0 0,-1 1 0,0-1 0,0 1 0,0 0 0,0 0 0,-1 0 0,1 0 0,-1 0 0,0 0 0,0 1 0,0-1 0,3 8 0,2 6 0,0 0 0,-1 0 0,4 21 0,-7-23 0,0-1 0,-1 0 0,-1 1 0,-1 0 0,0-1 0,0 1 0,-2-1 0,0 1 0,0-1 0,-7 20 0,2 1 0,2 0 0,2 0 0,1 0 0,5 68 0,-1-17 0,-2-73 0,1-5 0,-1 1 0,-1-1 0,1 0 0,-3 8 0,3-14 0,-1 1 0,0 0 0,0-1 0,0 0 0,0 1 0,-1-1 0,1 0 0,-1 1 0,1-1 0,-1 0 0,0 0 0,0 0 0,1-1 0,-1 1 0,-1 0 0,-2 1 0,-12 9 0,-2-1 0,1-2 0,-1 1 0,0-2 0,-1-1 0,0 0 0,0-2 0,-1 0 0,0-1 0,1-1 0,-1-1 0,-30-1 0,-418-4-1365,446 3-5461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4T07:45:31.26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11 24575,'4'0'0,"7"0"0,5 0 0,5 0 0,3 0 0,1 0 0,2 0 0,1 0 0,-1 0 0,0 0 0,0 0 0,0 0 0,-1 0 0,0 0 0,-4-4 0,-15-2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4T07:45:32.90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24575,'0'577'-1365,"0"-555"-5461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4T07:45:34.17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87 1 24575,'0'630'0,"0"-625"0,0-1 0,0 0 0,0 1 0,-1-1 0,0 0 0,0 1 0,-2 4 0,3-9 0,0 1 0,0-1 0,-1 1 0,1-1 0,0 0 0,-1 1 0,1-1 0,0 1 0,-1-1 0,1 0 0,0 1 0,-1-1 0,1 1 0,-1-1 0,1 0 0,-1 0 0,1 1 0,-1-1 0,1 0 0,-1 0 0,1 0 0,-1 1 0,1-1 0,-1 0 0,0 0 0,0 0 0,-1-1 0,1 1 0,0-1 0,-1 1 0,1-1 0,0 1 0,0-1 0,0 0 0,-1 0 0,1 1 0,0-1 0,0 0 0,0 0 0,0 0 0,0-1 0,-25-31-1365,1-7-5461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4T07:45:36.67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247 58 24575,'110'2'0,"121"-5"0,-229 3 0,0 0 0,0 0 0,0 0 0,0 0 0,0-1 0,0 1 0,0-1 0,-1 1 0,1-1 0,0 0 0,0 0 0,2-2 0,-3 3 0,-1-1 0,0 1 0,0 0 0,1-1 0,-1 1 0,0 0 0,0-1 0,0 1 0,0-1 0,0 1 0,0 0 0,0-1 0,1 1 0,-1-1 0,0 1 0,0-1 0,-1 1 0,1 0 0,0-1 0,0 1 0,0-1 0,0 1 0,0 0 0,0-1 0,0 1 0,-1 0 0,1-1 0,0 1 0,0-1 0,-1 1 0,1 0 0,0 0 0,0-1 0,-1 1 0,-2-3 0,0 0 0,0 1 0,-1 0 0,1 0 0,-1 0 0,1 0 0,-1 0 0,0 1 0,1-1 0,-8 0 0,-29-4 0,-1 2 0,1 2 0,-70 5 0,17-1 0,68-2 0,1 2 0,-1 0 0,-42 10 0,42-8 0,0 0 0,-28-1 0,582-4 0,-521 1-108,-5 1-17,0-1-1,0 0 0,1 0 0,-1-1 1,0 1-1,0-1 0,0 1 0,0-1 1,4-1-1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4T07:45:37.78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24575,'0'630'-1365,"0"-608"-5461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4T07:45:49.79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29 0 24575,'2'3'0,"0"0"0,0 0 0,0-1 0,0 1 0,-1 0 0,1 0 0,-1 1 0,0-1 0,0 0 0,0 0 0,1 6 0,3 41 0,-4-35 0,1 16 0,-2 0 0,0-1 0,-2 1 0,-12 57 0,-14 56 0,21-88-12,2 0 0,6 109 0,1-64-1317,-2-78-5497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4T07:45:52.11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0 107 24575,'3'0'0,"-1"1"0,0-1 0,1 1 0,-1 0 0,0 0 0,0 0 0,1 0 0,-1 0 0,0 0 0,0 1 0,0-1 0,0 1 0,0 0 0,-1-1 0,3 4 0,22 28 0,-19-24 0,1 0 0,-1 0 0,11 8 0,-11-11 0,-1 1 0,1-1 0,-1 1 0,0 1 0,-1-1 0,8 15 0,-10-15 0,1 0 0,0 1 0,0-2 0,1 1 0,0 0 0,0-1 0,6 6 0,-9-10 0,-1-1 0,1 0 0,0 1 0,0-1 0,0 0 0,0 0 0,0 0 0,0-1 0,0 1 0,0 0 0,0-1 0,0 1 0,0-1 0,0 0 0,1 1 0,-1-1 0,0 0 0,0-1 0,0 1 0,1 0 0,-1 0 0,0-1 0,0 0 0,0 1 0,0-1 0,0 0 0,0 0 0,0 0 0,0 0 0,3-3 0,3-2 0,-1 0 0,0 0 0,0-1 0,0 0 0,-1-1 0,9-13 0,30-55 0,-38 63 0,19-50 0,-21 50 0,-1 0 0,2 1 0,0-1 0,13-19 0,-7 14-1365,-1 2-5461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4-14T07:45:57.03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0,'708'0,"-686"0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4T07:47:47.10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23209,'53'812'0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4T07:47:58.13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15 23937,'970'0'0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4T07:48:03.28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0 916 24575,'29'-1'0,"0"-2"0,-1-2 0,48-12 0,-47 9 0,1 1 0,0 2 0,37-2 0,272 7 0,-140 1 0,-194 0 0,-1-1 0,1 0 0,0-1 0,-1 1 0,1-1 0,-1 0 0,1 0 0,-1 0 0,1-1 0,-1 0 0,0 0 0,5-2 0,-7 2 0,0 0 0,0 0 0,0 0 0,0-1 0,-1 1 0,1 0 0,-1-1 0,1 1 0,-1-1 0,0 1 0,0-1 0,0 0 0,0 1 0,0-1 0,-1 0 0,1 0 0,-1 0 0,0 0 0,0 1 0,0-1 0,0-4 0,-4-30 0,0 0 0,-14-48 0,9 45 0,-7-72 0,14-189 83,4 147-1531,-2 131-5378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4T07:48:11.53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22186,'0'839'0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4T07:48:08.31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11 24575,'552'0'0,"-505"-5"-1365,-30 0-5461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4T07:48:09.64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24575,'0'597'-1365,"0"-571"-5461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4T07:48:15.21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30 24575,'6'-1'0,"0"0"0,0 0 0,0 0 0,0-1 0,8-3 0,22-5 0,55 2 0,151 7 0,-107 4 0,130-3-1365,-243 0-5461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4T07:48:17.44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966 1 24575,'0'761'0,"1"-757"0,-1 0 0,0 0 0,-1-1 0,1 1 0,-1 0 0,1 0 0,-1-1 0,0 1 0,0 0 0,-1-1 0,1 1 0,-1-1 0,0 1 0,-3 4 0,2-6 0,0 1 0,1-1 0,-1 0 0,0 0 0,0-1 0,0 1 0,0-1 0,-1 1 0,1-1 0,0 0 0,0 0 0,-1 0 0,1-1 0,-1 1 0,1-1 0,-6 0 0,-183-1 0,65-3 0,-422 5-1365,527-1-5461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4T07:48:20.94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55 0 24575,'-1'60'0,"-14"114"0,3-110 0,2-10 0,2 1 0,-1 64 0,10 404-1365,-1-501-5461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4T07:48:33.27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24575,'6'9'0,"0"-1"0,0 1 0,-1 1 0,-1-1 0,0 1 0,0 0 0,2 10 0,-1-4 0,-2-1 0,2 21 0,-5-27 0,1 0 0,0 0 0,1 0 0,0 0 0,0 0 0,1 0 0,0-1 0,1 1 0,0-1 0,9 14 0,5 2 0,49 68 0,-66-90 0,0 0 0,0-1 0,0 0 0,0 1 0,0-1 0,0 1 0,0-1 0,1 0 0,-1 0 0,0 0 0,1 0 0,-1 0 0,1 0 0,2 1 0,-3-2 0,-1 0 0,1 0 0,0 1 0,0-1 0,0 0 0,-1 0 0,1 0 0,0-1 0,0 1 0,0 0 0,0 0 0,-1 0 0,1-1 0,0 1 0,0 0 0,-1-1 0,1 1 0,0 0 0,-1-1 0,1 1 0,0-1 0,0 0 0,1-2 0,1 0 0,-1 0 0,0 0 0,0 0 0,-1 0 0,1 0 0,-1 0 0,1-1 0,-1 1 0,0-1 0,0 1 0,0-6 0,3-18 0,0-3 0,11-40 0,-12 60 0,0 0 0,1 0 0,1 0 0,0 1 0,0-1 0,0 1 0,12-14 0,77-74-1365,-83 84-5461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4T07:48:39.325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5 0,'603'0'0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36.15819" units="1/cm"/>
          <inkml:channelProperty channel="Y" name="resolution" value="36.1204" units="1/cm"/>
          <inkml:channelProperty channel="T" name="resolution" value="1" units="1/dev"/>
        </inkml:channelProperties>
      </inkml:inkSource>
      <inkml:timestamp xml:id="ts0" timeString="2025-04-16T08:06:14.861"/>
    </inkml:context>
    <inkml:brush xml:id="br0">
      <inkml:brushProperty name="width" value="0.23333" units="cm"/>
      <inkml:brushProperty name="height" value="0.46667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25 369 0,'25'0'109,"48"0"-93,-24 0-16,-25 0 15,25 0 1,-24 0-16,23 0 16,1 0-1,0 0 1,0 0-1,-25 0 1,25 0 0,-24 0-1,-1 0 1,-24-24 0,25 24 15,-1 0-16,0 0 95,1 0-95,-1 0 64,1 0 14,-25-25 1,0 1-78,0-1-1,-25 1 17,25-1-17,-24 1 1,-1 0 31,1 24-16,-25 0-15,25 0-16,-25 0 31,24 0 16,-23 0-32,23 0-15,1 0 16,-1 0-16,1 0 31,-1 0-15,1 0-1,0 0 17,-1 0-1,1 0-15,-1 0-1,1 0 16,0 0 1,24 24 93,0 0-94,0 1 16,0 24-32,0 0-15,0-25 32,0 25-17,0-25 1,0 25 46,0-24-15,0-1 94,24 0-125,0-24-1,1 0 1,-1 0-1,1 0 1,-1 0-16,0 0 16,1 0-1,-1 0-15,1 0 16,-1 0 0,25 0-1,-25 0 16,25 0 32,-24 0-32,24 0 47,-25 0-62,0 0 31,1 0-32,-1 0 1,1-24 109,-50 24 31,-24 0-156,25 0 16,0 0-16,-25 0 16,0 24-1,24-24-15,1 0 16,24 25-16,-24-25 15,-50 0-15,50 0 16,-1 0 0,1 24-1,0-24-15,-1 0 32,1 0-17,24 25 1,-25-25 218,1 0-218,-25 0 31,25 0 171,-25-25-202,0 1 15,49-1 32,0 1-32,0 0-15,0-1 62,0 1-47,0-1 0,0 1 16,0-1-47,0 1 16,0 0 15,0-1-15,0 1-1,0-1 1,0 1 0,24 24-1,-24-25 1,0 1-1,0 0 1,25-25 0,-25 24 15,0 1 0,24 0 0,1-1-15,-25 1 62,24 24 110,1 0-188,-1 0 15,0 0 1,1 0-16,-1 0 16,1 0-1,-1 0-15,0 0 31,1 0-31,24 0 16,-25 0 0,1 0-1,-1 0-15,0 0 32,1 0 93,-1 0 0,1 0-94,-1 0-16,1 0 1,-1 0 0,0 0-1,25 24 32,-24-24 31,-1 0-31,0 0-31,1 0 15,-1 0-15,1 0-1,-1 0 1,-24 25 187,0-1-125,0 25-47,0-25-15,0 25-16,0 0 16,0-25-1,0 1 1,0-1-16,-49 25 16,49-25 15,0 1 0,0-1 0,0 1 1,0-1-1,0 1 16,0-1 0,0 0-32,0 1 1,0-1-1,0 1 1,0-1 47,-24 1-48,-1-25 32,1 0-16,0 0 1,-1 0-17,1 0-15,-1 0 16,1 0-1,0 0-15,-1 0 16,1 0-16,-1 0 16,1 0-1,-25 0 1,25 0 0,-25 0-16,24 0 31,1 0-31,-1 0 15,1-25 1,0 25 15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6-23T06:16:10.460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10089 4251 0,'-17'0'109,"17"18"-93,35-1-1,-17-17-15,17 18 32,-17 0-17,-1-1 1,1-17 15,0 0-31,17 35 16,-18 1 15,1-36-31,17 53 16,-17-53 15,17 35 0,-17 0-31,-18 0 16,0 1-1,0 17 1,18 0 0,-18-18-1,0 35 1,0 1 0,0 0-1,0 52 1,0-35-1,0 18 17,0-18-17,0 18 1,0 18 0,0-19-1,0 36 1,0-52-1,0 16 1,0-69-16,0 87 16,0-35-1,0-17 1,0 17 0,0 0-1,0-35 1,-18-17-1,18-1 17,-18 18-17,18-36 1,0 36 0,-17-17-1,17-1 1,0-17 15,0-54 32,0-70-48,-53-17-15,53-1 16,-18-34-16,-17-107 15,0 89 17,35-1-17,0-123 1,0 142 0,0 52-1,0-18 1,0 54-1,0-1 1,0 36 0,0-36-1,0 36 1,0 0 0,17-36-1,-17 36 1,0 0-1,18-18 1,-18 35 0,0-35-1,0 36 17,0 34 61,0 107-77,0 52-16,0 1 16,0-1-16,0 265 15,0-124 16,0-105-31,0-35 32,0-19-17,0 54 1,0-53 0,0 52-1,0-52 1,-18 0-1,18-71 1,-17 0-16,-19 0 16,36-17-1,0-18 1,0-35 0,0-89 93,0-52-109,-35 34 16,35 1-16,0-35 15,0-107 1,0-17-1,0 71 1,0-18 0,0 18-1,0 34 1,0-69 0,0 17-1,0 53 1,0 52-1,0 1 1,0 18 15,0-18-15,0-36 0,0 89-1,0 0 1,0 17-1,0 0 1,0 1 31,0-1-31,0 0-1,0-17-15,0 0 16,0-18-1,0 35 1,0-70 0,0 35-1,0 0 1,0-35 0,0 35-1,0 18 1,0 17-1,0 1 1,0-1 0,0 0-1,0 71 79,0 53-78,0 17-16,0 1 15,0 17 1,0 265 0,0-124-1,35-17 1,-35-71-1,0-18 1,0 0 0,0-70-16,0 18 15,0-19 1,0-34 0,0-53-1,0 17 1,0-17 46,0 35 95,0-36-142,0 1-15,18-1 78,-18-69-62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6-23T06:16:12.433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9931 4427 0,'0'-17'62,"17"17"-62,36 0 16,0 0-16,0 0 15,35 0-15,124 0 16,423 0 15,18-18 16,-371-52-31,-53 52-1,89-17 1,-107-18 0,36 35-1,-35 18 1,229 0-1,-141 0 1,-71 0 0,36 0-1,-54 0 1,-52 0 0,-106 0-1,-18 0 1,18 0-1,18 0 17,-54 0-17,-17 18 63,-53-1-46,36-17-17,-19 0-15,-52 36 16,-53-19 0,-159 19-1,-52-19 1,-1-17-1,71 0 1,105 0 0,-176 0-1,124 0 1,-36 0 0,19 0-1,-1 0 1,123 0-1,-35 0 1,71 0 0,-35 0-1,35 0 1,35 0 0,-71 0-1,-35 0 1,1 0-1,-19 0 17,71 0-17,36 0 1,52 0 0,71 0 109,124 0-110,34 0-15,54 53 16,70 0-16,370 53 15,142 0 1,-388-53 15,-265-53-15,-124 0-16,-52 0 16,0 0-1,17 0 1,-17 17 140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6-23T06:16:14.249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10442 4710 0,'0'0'0,"0"141"0,0 70 16,0-70-16,0-17 15,-35-1-15,35 1 16,0-36-16,-35 318 31,-18-177 16,53-123-31,0-18-1,0-35 1,0 0 0,0-18-1,0 0 1,-18 1-1,18 17 1,0 0 0,0-36-1,0 19 1,-18-36 78,18-53-79,0-53 1,0-18-16,0-17 16,0 18-16,0 35 15,0-89 1,0 18-1,0 36 1,0-18 0,0-18-1,0 53 1,0-35 0,0 35-1,0 0 1,0 36-1,0 17 1,0-35 15,0 35-15,0 35-16,0-17 16,0 17-1,0 142 110,0 70-109,36 0-16,-19-18 15,19 36-15,17 123 16,-36-106 15,-17-88-15,0-52 0,0 34-1,0-17 1,0-18-1,0-17 1,0-36 47,0-17-48,18-1 1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6-23T06:19:32.313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10054 9931 0,'18'0'78,"17"0"-62,18 0 0,35 0-16,36 0 15,511 0 17,105 0 14,-387 0-14,-229 0-17,34 0 1,19 0 0,-18 0-1,-18 0 1,-71 0-16,1 0 15,52 0 1,71 0 0,-105 0-16,122 0 15,-34 0 1,-89 0 0,0 0 15,-70 0-16,-1 0 1,36 0 0,18 0-1,-1 0 1,-17 0 0,-88 0 124,-53 35-124,0-17-16,-89-18 15,18 17 1,-176 54 0,35-54-1,1 36 1,140-17-16,-106-36 16,1 0-1,-1 0 1,-70 0-1,35 0 1,88 0 0,36 0-1,88 0 1,0 0 0,-36 0-1,-52 0 16,-159 0-15,105 0 0,19 0-16,-89 0 15,194 0 1,53 0 0,88 0 140,-17 0-156,35 0 15,0 0 1,35 17-16,53 1 16,106-18-1,53 0 1,-88 70 0,70-70-1,-18 0 1,1 0-1,88 0 1,-36 0 0,54 0-1,-230 0-15,17 0 16,-34 0 0,-18 0 15,-36 0-16,36 0 1,18 0 0,-54 0-1,-35 0 1,18 0 0,53 0-1,-18 0 1,18 0-1,-53 0 1,0 0 0,35 0-1,0-17 1,18-1 0,0 18-1,-71 0 1,54-35 15,-36 35-15,-36 0 124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6-23T06:19:37.578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11765 8961 0,'0'0'0,"0"17"31,0 1-31,0 35 32,0-36-17,0 19 1,0 122 15,0 1-15,0-35-1,0 17 1,0 0 0,0-18-1,0-17 16,0 18-15,0-54-16,0 18 16,0 1-1,0-72 17,0-52 46,0-36-63,0 36-15,-18-71 16,18 71-16,-52-71 16,52-70-1,-36-54 16,36 89-15,0 53 0,-35 18-1,35 34 1,-18-17 0,1 18-1,17 17 1,-18 1-1,18 87 95,0 89-110,0 18 15,0 52-15,0-35 16,0 18 0,0 87-1,0 19 1,35-36 0,1-70-1,-36 35 1,17-53-1,-17-177-15,0 72 16,0-54 0,18-17-1,0-18 48,-1-18-48,-17-53 1,0-140 0,53-107-1,-18 18 1,-17 142-16,17-107 16,18-17-1,-17 70 1,-36 0-1,17-17 1,1 88 0,17 0-1,-35 53 1,0-1 0,0 72-1,0-18 1,0 17 31,0 0-32,0 1 1,0 34 62,-53 124-62,53-17-16,-35 52 15,17 18-15,-17-17 16,35 175 0,0-34-1,0 17 1,0-247-1,0 89 1,-18-19 0,18 36-1,-17-105 1,17-54 0,-18-70 77,18-18-77,-18-35-16,1-71 16,17 35-16,-71-87 15,54-19 1,-1-34-1,-35 52 17,18-70-17,17 35 1,-17 106 0,17 0-1,1 0 1,-1 35-1,-17-53 1,35 106 0,-18 124 77,18 52-93,0 36 16,-18-18-16,-17 106 16,0-71-1,35 265 1,0-53 0,0 18-1,0-282 1,0-54-16,0 106 15,0 1 1,0-71 0,0-18-1,0-35 1,0-36 0,0 1 46,0-36-46,17-70-1,54-106 1,35-88 0,17-36-1,-35 89 1,-52-18-1,34 53 1,-52 18 0,0 35-1,-18 17 1,0 18 0,0 18-1,0 35 1,0-17 15,0 17-15,0 35-1,0-35 1,0-17 0,0-18-1,0 17 1,0-17-1,0 70 1,-36 18 140,36 124-140,0 17-16,0 70 0,0 19 16,0-1-1,0 124 1,0-53-1,0-18 1,0-212 0,0 1-1,0-53 1,0 17 0,0 18-1,0-18 1,0 0 15,0-17-15,0 0-1,0 17 1,0 0 0,0 36-1,0-18-15,0 0 16,0-36 15,0 1-15,0 17-1,0 0 1,0-17 0,0 0-1,0-1 16,0-70 63,0-17-78,0-1-16,36-17 15,17-18-15,-1 0 16,-34-17 0,0-18-1,-1-18 1,-17 0 0,0-35-1,0 141 1,0-123 15,0 35-15,0 70-1,0 54 1,0 52 93,0 88-109,0-34 16,0 34-16,-17 1 16,-1 52-16,-17 177 15,-18-18 1,18-106-1,35-105 17,-36-36-17,19-70 1,-1-124 93,18-35-109,0-36 16,0-34-16,0 34 16,0-17-16,0-247 15,0 53 1,0 35-1,0 89 17,0 105-17,0 53 1,-18 18 0,18 70-1,0 106 110,0 124-109,0 17-16,0 36 15,0 53-15,0-36 16,0 53 0,0 159-1,0-106 1,0-371 0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6-23T06:21:54.210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10160 15363 0,'53'0'125,"-18"0"-109,53 0-16,-35 0 16,106 0-1,35 0 16,106 0 1,88 0-1,-194 0-15,-141 0-1,35 0 1,36 0-1,-19 0 1,-52 0-16,53 0 16,35 0-1,18 0 1,-18 0 0,-35 0-1,17 0 1,19 0-1,16 0 1,-34 0 0,-36 0-1,18 0 1,-36 0 15,1 0-31,70 0 16,-17 18 15,-19-18-15,-52 18-1,-17-18 1,-19 0 0,18 0 124,-17 0-109,35 0-15,-18 0-16,-17 0 16,35 17-1,17-17 1,72 36 0,-37-19-1,-34 1 1,-53-18-1,-1 0 32,1 0-15,-1 0-32,1 18 15,17-18 1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6-23T06:21:58.314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12876 13564 0,'0'36'78,"18"34"-63,-18-17-15,18 18 16,-18 17-16,17 71 16,36 105 15,-53-35 0,0 18 0,0-158 1,0 52-17,0-53 1,0 0 0,0-17-16,0-36 15,0 141 1,0-70-1,0 0 1,0-53 0,0 17-1,0-17 1,0 36 0,0-37-1,0 37 1,0-19-1,0-17 17,0-18-32,0 1 15,0-1 1,0 18 15,0-124 157,-17-52-173,17-36-15,-36 36 16,1-1-16,35 1 16,-18-107-1,18 89 1,0-17-1,0 16 1,0 37 0,0 16-1,0 1 1,0 53-16,0 0 16,0-89-1,0 71 16,0-17-15,18 17 0,-18 0-1,0-35 1,0-18 0,0 18-1,0-18 16,0 53-31,0 35 16,0-17 0,0 17-1,0 1 1,0-19 0,0 1-1,0 0 1,18 17 15,-18-17-15,17 0 15,1 35 0,0 0 63,-18 53-78,0 17-16,17 107 15,-17 87 16,0 1-15,0-71 0,0 88-1,0 0 1,0-123 0,0-36-1,0 18 1,0-70-1,0 0 1,0 34 0,0 1-1,35 18 1,-35-54 0,0 18-1,18-52 1,-18-1-16,0 53 31,18-35-15,-18-35-1,0-1 1,0-34 78,0-36-79,-36-71-15,19 1 16,-18-36-16,-18-141 16,35 124-1,18-71 1,0 18 15,0 17-15,0 0-1,18 71 1,-18 53 0,17 35-1,1-35 1,0 35-1,-18 18-15,17 17 16,-17-35-16,18 36 16,-18-36-1,17 35 1,36-88 0,-53 71-1,0-36 1,18 18 15,-18 0-15,35-17-1,-17 17 1,-18 18 0,0 88 62,0 35-63,0 53 1,0 18-16,0 17 16,0-35-16,0 124 15,0 17 1,-35-70-1,17-1 17,18 36-17,-18-35 1,18-71 0,0 35-1,0-70 1,0 18-1,0-36 1,0-17 0,0 17-1,0-18 1,0-52 0,0 17-1,0-17 1,-17-18 124,-1 0-140,0-18 16,18 1-16,0-19 16,-52-70-1,16 18 1,-52-88 0,88 141-1,-35-1-15,17-17 31,18 36-15,0-1 0,0 0-1,0-17 1,0 18 0,0-1-1,0-17 1,0 17 109,18 36-125,-1 52 15,-17-17-15,18-18 16,-18 1 0,35-1-1,-35-17 1,0-1 0,0 1 15,18-1 0,-18 1-15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6-23T06:27:11.073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20055 11536 0,'0'-18'110,"36"18"-95,17 0-15,-36 0 16,54 0-1,-1-17-15,-34 17 0,69-18 16,-52 18 0,53-35-16,-53 17 15,176 0 1,36-35 15,-18 53 0,0 0 1,-124-17-17,-87 17-15,105 0 16,-18 0 0,18 0-1,-17-18 1,17 18-1,-18 0 17,-34 0-17,-36 0 1,52-17 0,-16 17-1,-19 0 1,1 0-1,70 0 1,-18 0 0,-17 0-1,-35 0 1,34 0 0,-52 0-1,-35 0 1,35 0-1,-35 0 17,-1 0-17,1 0 1,35 0 0,-18 0-1,-17 0 1,17 0-1,-17 0 1,17-18 31,-17 0 62,-1 18-93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6-23T06:27:14.927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23918 9031 0,'-17'-18'16,"17"36"62,0 17-63,0 1-15,0-1 16,0 18-16,0 0 16,0 0-1,0-18-15,0 88 16,0 1-1,0-36 1,0 0 0,0 36-1,0-54 1,0 19 0,17 16-1,-17 19 1,0-54 15,0 36-15,0-88-1,36 105 1,-19-52 0,-17-1-1,0-52 1,0 17-1,0-17 1,0 0 15,0 17-15,-17-123 109,-1-53-109,0-18-16,18 35 15,-53-52-15,53 88 16,-35-159-1,17 0 1,18 71 0,0 52-1,0 53-15,0-17 16,0 35 0,0 0-1,0 18 16,0-18-31,0 36 32,-35-54-17,18 89 126,17 70-125,-18 35-16,0 177 15,-52-70 1,52 34-1,-35 54 17,18-89-17,17-70 1,1 35 0,17-106-16,-36 106 15,36-88 1,0 17-1,0-35 1,0-52 0,0-19-1,0 1 17,0-36 30,0-35-62,0-35 16,0-123-1,0-107 1,0 36 0,36-36-1,-36 71 1,0-17-1,0 87 1,0-17 0,0 18-1,35 35 1,-35 88-16,0 0 16,0 0-1,0 36 1,0 105 109,0 35-125,0 54 15,53-1-15,0 71 16,-36 141 0,19-71-1,-36-193-15,53 70 16,-36-106 0,1 36-1,-18-36 1,0-18-1,0-34 17,17-1-17,19-35 17,-19-18-1,1 18-16,0-35-15,-18-159 16,0-53 0,0-18-1,0-34 1,-18 105 0,18 35-1,0 71 1,0-1 15,-18 1-15,-17 0-1,17 0 1,18 17 0,-17 1-1,17 17 1,-53 53 62,53 53-62,-18 88-16,1 71 15,17-71-15,0 282 16,0-106-1,0-17 1,0-176 0,0 52-1,0 36 1,0-53 0,0-54-1,0-16 1,0-36-1,0-106 95,0-53-110,17-18 15,19 1-15,-36-54 16,17 54 0,1-212-1,52 0 1,-52 123 0,0 18-1,-18 53 1,0 53-1,0 17 1,0 1 0,0-1-1,0-88 1,0 142 0,0-36-16,0 35 31,17 0-16,-17 89 79,0 88-78,0 35-1,0 17-15,0 54 16,0 0-16,0-36 16,0 0-16,36 195 15,-36-160 1,0-17 0,0-159-1,0-70 1,0 17 15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6-23T06:27:16.723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23883 11712 0,'0'0'16,"-53"-17"15,0-1-31,36 18 0,-1 0 16,-35-18 0,-18 18-1,-17-17 1,35 17-16,-17 0 31,-36 0-15,0 0-1,-53 0 1,18 0 0,-35 0-1,-36 0 1,-17 0-1,-159 0 1,53 0 0,-36 0-1,-17 0 1,53 0 0,176 0-1,71 0 16,18 0-15,-19 0 0,1 0-1,53 0 1,17 0 0,-52 0-1,-18-18 1,-1 18-1,1-35 1,106-1 125,17 1-141,36 18 15,-18-1 1,-18 0-16,0 18 16,-17-17-1,17-1 1,0 0-16,18 1 15,18 17 1,35-36 0,-71 36-1,18 0 1,0 0 0,35-17-1,-53 17 1,-17 0-1,-36 0 173,-70 0-188,17 0 16,1 0-16,52 0 15,-17 0 1,88 0 156,70 0-172,71 0 15,18 0-15,-36 0 16,54 0-16,246 0 16,-123 0-1,-194 0 1,-71 0-1,-53 0 17,-17 0-17,17 0 1,-17 0 125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6-23T06:16:43.62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12718 4762 0,'35'0'375,"-17"0"-359,17 0-16,-18 0 31,1 0-31,17 0 0,-17 0 31,0 0-31,-1 0 16,1 0-16,0 0 16,-1 0-1,1 0 16,-1 0 1</inkml:trace>
  <inkml:trace contextRef="#ctx0" brushRef="#br0" timeOffset="1374.96">10178 5715 0,'17'0'203,"36"0"-188,-18 0-15,18 0 16,0 0-16,-35 0 16,0 0-1,34 0 17,-34 0-1</inkml:trace>
  <inkml:trace contextRef="#ctx0" brushRef="#br0" timeOffset="2759.84">10037 7302 0,'17'0'109,"1"-17"-93,35 17-16,0 0 15,52-18 1,89 1 15,-123 17 16,-53-18 78</inkml:trace>
  <inkml:trace contextRef="#ctx0" brushRef="#br0" timeOffset="75646.72">13194 4939 0,'0'18'172,"0"-1"-156,-18 36-1,1-53 1,17 18-16,-18 35 31,-17-18-15,17 0 0,-17 36-1,-1-1 1,1-34-1,0 16 1,17-52-16,1 71 16,-19-18 15,19-53-31,-19 18 16,36-1-1,-17 1 32</inkml:trace>
  <inkml:trace contextRef="#ctx0" brushRef="#br0" timeOffset="77422.78">13300 5221 0,'-18'0'141,"0"18"-126,18-1-15,0 1 16,-17-18-1,17 18 32,0-1-15,0 1 30,0 0-31,0-1-15,17-17 0,1 0-1,0 0 1,-1 0-1,19 18 64,-36-1-64,0 1 1,0 17 15,0-17-15,0 0 15,-18-1-31,0 1 16,18 0-1,-35-1 1,17-17-1,-17 36 1,0-36 109,35-18-109,0 0-16</inkml:trace>
  <inkml:trace contextRef="#ctx0" brushRef="#br0" timeOffset="78185.55">13282 5203 0,'18'0'94,"17"0"-78,-17 0-1,35 0-15,-36 0 16,36 0 15,35 0 0,-17 0-15,-36 0 0,-17 0-1</inkml:trace>
  <inkml:trace contextRef="#ctx0" brushRef="#br0" timeOffset="129847.52">12929 6667 0,'0'36'94,"-35"34"-94,17-17 16,1 18-16,-54 123 31,-52 159 0,52-177 1,54-158-1</inkml:trace>
  <inkml:trace contextRef="#ctx0" brushRef="#br0" timeOffset="131832.72">13406 6756 0,'0'0'0,"0"-18"16,-18 18 30,-17 0 48,17 0-78,0 0-1,1 0 1,-1 0 15,0 18-15,18-1 0,-17-17-1,-18 36 1,17-1-1,18-17 1,0 17 15,0-18-15,0 1 15,0 17-31,0-17 31,0 0-15,18-18 0,17 0-1,0 0-15,-17 0 16,17 0 0,-17 0-1,17 0 1,-17-18-1,17 0 1,-18-17 0,1 0 15,-18 17-15,0 1-1,0-1 1,0 36 203,0 52-219,0 18 15,0 0-15,0-17 16,0-36-1,0 124 1,-18-71 0,18-35-1</inkml:trace>
  <inkml:trace contextRef="#ctx0" brushRef="#br0" timeOffset="182790.8896">10301 10389 0,'-18'0'187,"18"18"-155,36-18-32,-19 0 15,19 0 1,-1 0-16,-17 0 15,17 18-15,-18-18 16,19 0-16,-19 0 16,1 0-16,88 0 47,-53 0-16,-18 0 0,-70 0 250,17 0-281,-17 0 16,17 0-16,-35 0 31,36 0-15,-1 0-16,-35 0 15,35 0 1,-17 0 0,-35 0-1,52 0 17,0 0 30,1 0-31</inkml:trace>
  <inkml:trace contextRef="#ctx0" brushRef="#br0" timeOffset="184438.81">12806 10407 0,'35'0'156,"-17"0"-140,35 0-16,-18 0 16,18 0 15,-18 0-16,-17 0 17,-1 0-17,1 0 1,0 0 0,-1 0-1,1-18 1,17 18 31</inkml:trace>
  <inkml:trace contextRef="#ctx0" brushRef="#br0" timeOffset="188382.91">11483 11183 0,'18'18'125,"34"-18"-109,-16 0 0,-19 0-16,89 17 15,35-17 32,-52 0-16,-72 0-15,18 0 0,-17 0-1,35 0 1,-18 0 0,1 0-1,-54 0 220,-17 0-220,-1 0-15,1 0 16,17 0-16,-17 0 15,0 0 1,-18 0 0,0 0-1,-18 0 1,19 18 15,34-18-31,-17 0 16,-1 0-1,1 0 1,0 0 0,17 0 15,1 0 31</inkml:trace>
  <inkml:trace contextRef="#ctx0" brushRef="#br0" timeOffset="-165671.4">10601 10654 0,'0'35'109,"0"-17"-109,-18-1 16,18 19-1,-17-19-15,-19 36 16,19-35-16,-1 0 16,-17 17-16,17-18 15,18 1-15,-17 35 16,-72 88 31,54-106-16,0 18 0,17-35-15,1 0 0</inkml:trace>
  <inkml:trace contextRef="#ctx0" brushRef="#br0" timeOffset="-163393.8">10989 10936 0,'0'-18'31,"0"1"16,-18-18-16,18 17 0,-17 18-15,17-18 31,0 1-32,-36 17 64,19 0-48,-1 0-16,1 0 1,-19 0 0,36 17-16,-35 1 15,35 0-15,-53 17 16,35 0 0,1 0 15,-1 1-16,18-19 1,0 19 0,0-19-1,0 1 1,0-1 0,0 1-1,18-18 32,17 0-31,-17 0-1,-1 0 1,1 0 15,0-18-15,-1 1-1,1-18 32,0 35-31,-1-18 0,1 18-1,-1-18 1,1 1 15,0-1-15,-1 18 15,-17-53 16,0 106 328,0-35-360,0 35-15,0-36 16,0 18-16,0 1 16,0 34 15,0-52 0,0 0 16</inkml:trace>
  <inkml:trace contextRef="#ctx0" brushRef="#br0" timeOffset="-108447.92">10248 15699 0,'18'-18'141,"-1"18"-126,1 0 1,88 0 0,-36-18 31,19 1-16,-36 17 0</inkml:trace>
  <inkml:trace contextRef="#ctx0" brushRef="#br0" timeOffset="-107304.89">11589 15734 0,'35'0'250,"-17"0"-250,17 0 16,-17 0 46,-1 0-30,1 0 108,-1 0-140</inkml:trace>
  <inkml:trace contextRef="#ctx0" brushRef="#br0" timeOffset="-106032.18">14129 15681 0,'35'0'188,"18"0"-173,-18 0-15,18 0 16,-35 0-16,-1 0 16,19 0-16,-19 0 31,1 0-31,17-18 31,-17 18 47</inkml:trace>
  <inkml:trace contextRef="#ctx0" brushRef="#br0" timeOffset="-103504.11">12647 13988 0,'0'-18'78,"18"18"-62,17 0-16,-17 0 15,17 0-15,53 18 16,124-1 15,-124-17 16,-70 0-31</inkml:trace>
  <inkml:trace contextRef="#ctx0" brushRef="#br0" timeOffset="-102639.98">12823 14887 0,'53'0'62,"-35"0"-46,35 0-1,123 0 17,-70 0-1,-88 0 0</inkml:trace>
  <inkml:trace contextRef="#ctx0" brushRef="#br0" timeOffset="-101272.61">12806 16616 0,'17'0'93,"19"0"-77,52-35-16,-70 35 16,87-18 15,-87 18 0,17-18-15,-17 18 31,0 0-32,-1 0 1,1 0 0</inkml:trace>
  <inkml:trace contextRef="#ctx0" brushRef="#br0" timeOffset="-37101.86">11871 13458 0,'-18'0'329,"18"18"-329,-35 35 15,35-35 1,-18-1-1,1 19-15,-1-1 16,0 0 0,-17 36 15,18-54-31,-1 19 31,0-1-15,1-35 15,17 18-15,-18 17-1,18-18 79,-18 1-78,1-18 171,17 18-171,0-1-16,0 1 15,-18-18 1</inkml:trace>
  <inkml:trace contextRef="#ctx0" brushRef="#br0" timeOffset="-35407.89">11959 13194 0,'0'18'187,"0"17"-171,0-18-16,0 1 15,0 17 1,0-17 78,0 0-79</inkml:trace>
  <inkml:trace contextRef="#ctx0" brushRef="#br0" timeOffset="-34183.36">11994 13088 0,'0'35'141,"0"1"-141,0-1 15,0 0-15,0 0 16,0 18-1,0-17 17,0-1-1,0-17 0</inkml:trace>
  <inkml:trace contextRef="#ctx0" brushRef="#br0" timeOffset="-21311.37">12136 13123 0,'0'18'78,"0"0"-62,0 17-16,0-17 16,0 52-1,0 36 16,0-36 1,0-52-17,17 0 32,1-1-16,-1-17-15,1 0 0,17 0-1,1-17 1,-19-1 0,1 0-1,17-17 1,-17 18-1,-18-1 1,17-17 0,1 17-1,-18-17 1,0 17 0,18 0-1,-18-17 16,0 18 1,0-1-17,0 0 17,0 1-1,-18-1-31,0 18 31,-17 0-15,35-18 15,-17 18-15,-1 0 15,0 0 16,1 0-32,-1 0 17,-17 0 61,17 0-15,0 18 79</inkml:trace>
  <inkml:trace contextRef="#ctx0" brushRef="#br0" timeOffset="4502.85">14323 13529 0,'-18'18'141,"-17"-1"-125,17 36-16,-35 53 15,18-88-15,0 88 16,-1-71-16,1 35 16,18-34-16,-1 17 15,0-18-15,1-35 16,-1 53-16</inkml:trace>
  <inkml:trace contextRef="#ctx0" brushRef="#br0" timeOffset="5816.53">14658 13529 0,'-18'18'109,"18"35"-93,0-1-16,-17 19 16,-1 0-1,-35 70 16,0-53 1,53-70 171,18-18-203,35 0 15,-36 0 1,1 0 0,0 0-16,-1 0 15,1 0 1,0 0 0,-1 0 62,1 0-47,17 0 63</inkml:trace>
  <inkml:trace contextRef="#ctx0" brushRef="#br0" timeOffset="6488.15">14746 13882 0,'0'17'125,"0"54"-125,0-18 15,0 35 1,0 18 15,0-36 1</inkml:trace>
  <inkml:trace contextRef="#ctx0" brushRef="#br0" timeOffset="81823.66">14129 14482 0,'35'-18'15</inkml:trace>
  <inkml:trace contextRef="#ctx0" brushRef="#br0" timeOffset="97654.2099">14323 14323 0,'-18'17'188,"18"1"-188,-18-18 15,1 53 1,17-35 0,-35 35-16,17-18 15,-35 35 1,35-34-1,-17 17 1,17-1 0,1-16-1,-1-19 1,18 1 0</inkml:trace>
  <inkml:trace contextRef="#ctx0" brushRef="#br0" timeOffset="99951.2099">14764 14464 0,'0'18'187,"0"-1"-187,0 1 16,-18 17-16,0-35 16,18 53-1,-52 35 16,-1 36 1,35-54-1,18-52-15,0-1-1,0 1 1,0 0-1,0-1 17,0 1-1,18 17-15,-1-17-1,1-18 1,-18 18-1,35-1 1,-17 1 0,17-18-1,0 0 1,1 0-16,-1 0 16,18 0 15,-36-18 0,1 18 0,0-17-15,-18-19 0,0 19 77,0-19-61,0 19-17,0-1 1,-18 0-1,18 1-15,-18-1 16,1 18 0,-1 0 31,1-17-1,-1 17 1,0 0 0,1 0 0,-1 0-16,-17 0 1,17 0-32,0 0 46,-17 0-14,18 17-1,-1-17-15,0 18 15,18-1 0</inkml:trace>
  <inkml:trace contextRef="#ctx0" brushRef="#br0" timeOffset="143199.91">11783 16016 0,'-18'18'125,"0"35"-110,1 0-15,-1-18 16,-70 124 15,17-18 0,54-106-31,17-17 16,-18-1 0,18 1-1</inkml:trace>
  <inkml:trace contextRef="#ctx0" brushRef="#br0" timeOffset="144056.57">11853 16492 0,'-17'0'109,"17"18"-93,0 35-16,0-18 15,0 0-15,0 54 16,0-1 15,0-35 0,0-36 16</inkml:trace>
  <inkml:trace contextRef="#ctx0" brushRef="#br0" timeOffset="145496.31">12188 16528 0,'0'17'109,"-17"36"-93,-1-35-16,-35 88 15,0 52 17,36-69 15,17-36-16,0-18-16,0-18 1,0 1 0,17 17-1,1-35 1,0 18 0,35-18-1,-36 0 1,18 0-1,-17 0 1,0 0 0,17 0 15,0 0-15,-35-18-1,0 1 1,18-1-1,-18-17 1,0 17 0,0 1-1,0-1 1,-18 0 15,1 1-15,17-1 31,-18 18-16,0 0 16,1 0-32,-1 0 1,-17 18 0,0-1-1,17-17 1,-17 53 0,17-53 15</inkml:trace>
  <inkml:trace contextRef="#ctx0" brushRef="#br0" timeOffset="211367.87">20002 11730 0,'36'0'203,"-1"0"-187,18 0-16,-35-18 15,35 18-15,-18 0 16,18-17-16,-36 17 15,36 0-15,-35 0 16,35 0 0,-18-18-1,0 18-15,-17 0 32,0 0-17,-1 0 32</inkml:trace>
  <inkml:trace contextRef="#ctx0" brushRef="#br0" timeOffset="212551.4799">21237 11712 0,'35'0'157,"1"0"-142,17 0-15,0 0 16,88 0 15,-88 0-31,-36 0 16,1 0-1,17 0 1,-17 0 0,-1 0 15</inkml:trace>
  <inkml:trace contextRef="#ctx0" brushRef="#br0" timeOffset="213544.12">22384 11659 0,'35'0'140,"0"0"-140,1 0 16,69 0 0,160 0 15,-142 0-15,-52 0-16,-18 0 15,53 0 1,-71 0-1</inkml:trace>
  <inkml:trace contextRef="#ctx0" brushRef="#br0" timeOffset="-214529.93">23618 9384 0,'18'0'156,"53"0"-156,-1 0 16,-52 0-16,35 0 16,17 0-1,1 0 17,-53 0-1</inkml:trace>
  <inkml:trace contextRef="#ctx0" brushRef="#br0" timeOffset="-213730">23689 10213 0,'18'0'157,"-1"0"-142,19 0-15,-19 0 16,1 0-1,17 0 1,-17 0 0,17 0-1,-17 0 1,-1 0 31</inkml:trace>
  <inkml:trace contextRef="#ctx0" brushRef="#br0" timeOffset="-212568.25">23601 10936 0,'35'-35'47,"-17"35"-31,-1 0-16,19 0 16,-1 0-16,0 0 15,0 0-15,36 0 31,70 0 1,-123 0 30</inkml:trace>
  <inkml:trace contextRef="#ctx0" brushRef="#br0" timeOffset="-128481.11">19861 11571 0,'0'0'0,"18"0"16,0-18 0,-1-17-1,-17 18-15,18 17 16,0-71-16,-18 36 15,17-1 1,-17 1-16,18 0 16,-1-142 15,36-52 0,-53 212-15,71-177 15,-53 123-15,-18 36-1,0-18 1,0 17 0,0 1-1,0 0 1,0 17-1</inkml:trace>
  <inkml:trace contextRef="#ctx0" brushRef="#br0" timeOffset="-127288.65">20126 10372 0,'0'-18'32,"18"18"-17,35 0-15,211-53 31,159 35 1,-140 18-1,-142-17 0,18-18 0,-36 17 1,-52 18-17,17 0 1,-18 0 0,1 0-1,-1 0 1,-34 0-16,-1 0 15,71 0 1,-18 0 0,-17 0-1,70 0 1,-71 0-16,54 0 16,17 0 15,-53 0-31,53 0 31,-53 18-15,-17-1-1,52 1 1,-17-18 0,18 35-1,-36-17 1,123 17-1,-105 0 1,-35-17 0,-36-18-1,18 0 1,-18 0 15,-17 18 0</inkml:trace>
  <inkml:trace contextRef="#ctx0" brushRef="#br0" timeOffset="-114759.69">20549 10407 0,'-17'0'250,"-1"18"-235,-35-1 1,35 18-1,1-17 1,-1-18-16,1 0 16,-1 18 15,18 17 0,-18-35 0,1 18 1,17-1-17,-36 1 1,19 0 0,-1-1-1,0 1 1,-17 0-1,35-1-15,-35 1 16,-53 70 0,-36-17 15,18-1-15,106-52-16,-35-1 15,35 1 16</inkml:trace>
  <inkml:trace contextRef="#ctx0" brushRef="#br0" timeOffset="-113160.89">20567 10672 0,'35'0'172,"-17"0"-156,35 0-16,-36 0 15,36 0 1,-35 0 0,17 0-1,1 0 1,-19 0 0,18 0-1,-17 0 1,-18-18-1,35 18 1,-35 18 187,0-1-187,-17 1-1,17 17-15,-18-17 16,0-18-16,1 53 16,-1 17-1,-17-52 17,35 17-17,-53 18 1,35-18-1,18 36 1,-17-54 0,-19 36-1</inkml:trace>
  <inkml:trace contextRef="#ctx0" brushRef="#br0" timeOffset="-99866.6">20391 15011 0</inkml:trace>
  <inkml:trace contextRef="#ctx0" brushRef="#br0" timeOffset="-98968.57">20073 15081 0,'18'0'203,"17"0"-203,-17 0 16,17 0-16,-17 0 15,52 0 1,-52-17 0,-1-1-1,19 18 1,-19 0 0,1 0 124</inkml:trace>
  <inkml:trace contextRef="#ctx0" brushRef="#br0" timeOffset="-91272.4899">18274 16757 0,'18'0'62,"34"0"-62,1 0 16,18 0-16,529 0 31,-212 0-15,0 0-1,-35 0 17,-54 0-17,-34 18 1,35-18 0,-177 0-16,142 0 15,52 0 1,-105 0-1,-36 0 1,-34 0 0,-37 0-1,72 0 1,52 35 0,-53-35-1,89 0 1,-89 0 15,-17 0-15,-71 0-16,106 0 15,18 0 1,-36 0 0,36 0-1,-141 0 1,-1 0-1,-17 0 1,-35 0 0,-1 0-1,36 0 1</inkml:trace>
  <inkml:trace contextRef="#ctx0" brushRef="#br0" timeOffset="-90080.63">18556 17039 0,'35'0'31,"1"0"-15,17 0-16,52-17 15,19 17-15,52 0 16,177 0 0,635-18 15,-71 0 0,-247-17 0,-370 35-15,0 0 0,-159 0-16,18 0 15,105 0 1,142 0-1,-247 0 1,211 0 0,-87 0-1,-54 0 1,-123 0 0,-89 0 15,19 0-16</inkml:trace>
  <inkml:trace contextRef="#ctx0" brushRef="#br0" timeOffset="-70647.52">18821 13617 0,'35'18'63,"18"-18"-48,17 0-15,19 0 16,16-18 0,-16 18-16,405-88 31,-53 70 16,-371 18-47,177 0 31,-88 0-15,52 0-1,72 0 1,-72 0 0,1 0-1,-89 0 1,-34-17-1,69 17 1,-16-36 0,16 19-1,-70 17-15,89 0 32,-1 0-17,18 0 1,-17 0-1,-19 0 1,19 0 0,52 0-1,53 0 1,-123 0 0,-35 0-1,17-35 1,-124 35-1,19 0 1,-19 0 15</inkml:trace>
  <inkml:trace contextRef="#ctx0" brushRef="#br0" timeOffset="-66057.34">18697 14446 0,'35'0'15,"1"0"-15,34 0 16,-52 0-16,70 0 16,18 0-16,-18 0 15,0 0-15,1 0 16,-19 0-16,18 0 15,36 0-15,52 0 32,177 0-1,17 0 0,-228 0-15,-90 0-16,213 0 31,-106 0-15,17 0-1,36 0 1,-18 0 0,18 0 15,-36 0-16,36 0 1,17 0 0,-106 0-16,1 0 15,317 0 1,-177 0 0,-70 0-1,-17 0 1,-1 0-1,-17 0 1,35 0 0,-53 0-1,-17 0 1,-72 0 0,1 0 15,-17-17-16,34 17 1</inkml:trace>
  <inkml:trace contextRef="#ctx0" brushRef="#br0" timeOffset="-60313.76">18891 15222 0,'18'0'32,"17"0"-32,0 0 15,36 0-15,-18 0 16,35 0-16,0 0 16,1 0-16,34 0 15,106 0 1,195 0 15,70-70 0,-36 70 1,-282 0-17,1 0 1,-54 0 15,-34 0-15,-37 0-16,37 0 15,-19 0 1,36 0 0,18 0-1,52 0 1,0 0-1,-17 0 1,-18 0 0,18 0-1,-36 0 1,-17 0 0,0 0-1,-35 0 1,-1 0-1,-17 0 1,-35 0 0,-1 0-1,1 0 1,17 0 0,1 0 77,-19 0-77,1 0 46,-1 0-46,19 0-16,-1 0 16,0 0-1,18 0-15,35 0 16,230 0 15,-265 0-31,17 0 16,-17 0-1,-35 0 1</inkml:trace>
  <inkml:trace contextRef="#ctx0" brushRef="#br0" timeOffset="-55992.39">18521 16140 0,'53'0'16,"-36"0"-16,36 0 15,-17 0-15,158 0 32,-159 0-32,53 0 15,124 0 1,158 0 31,124 0-16,247 0 0,-565 0-31,600-89 31,-352 72-15,-107 17 0,71-18-1,-35-17 1,-18 0 0,-17 35-1,-18 0 1,-36 0 15,-87 0-31,-72 0 16,72 0-1,-124 0 1,-18-18 0</inkml:trace>
  <inkml:trace contextRef="#ctx0" brushRef="#br0" timeOffset="-43664.46">6262 16457 0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3809999" y="278638"/>
            <a:ext cx="1524000" cy="574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0" i="0">
                <a:solidFill>
                  <a:srgbClr val="C00000"/>
                </a:solidFill>
                <a:latin typeface="Carlito"/>
                <a:cs typeface="Carli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rlito"/>
                <a:cs typeface="Carlito"/>
              </a:defRPr>
            </a:lvl1pPr>
          </a:lstStyle>
          <a:p>
            <a:pPr marL="12700">
              <a:lnSpc>
                <a:spcPts val="1240"/>
              </a:lnSpc>
            </a:pPr>
            <a:r>
              <a:rPr spc="-5" dirty="0"/>
              <a:t>Harivinod</a:t>
            </a:r>
            <a:r>
              <a:rPr spc="-60" dirty="0"/>
              <a:t> </a:t>
            </a:r>
            <a:r>
              <a:rPr dirty="0"/>
              <a:t>N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rlito"/>
                <a:cs typeface="Carlito"/>
              </a:defRPr>
            </a:lvl1pPr>
          </a:lstStyle>
          <a:p>
            <a:pPr marL="12700">
              <a:lnSpc>
                <a:spcPts val="1240"/>
              </a:lnSpc>
            </a:pPr>
            <a:r>
              <a:rPr dirty="0"/>
              <a:t>18CS42-Design and </a:t>
            </a:r>
            <a:r>
              <a:rPr spc="-5" dirty="0"/>
              <a:t>Analysis </a:t>
            </a:r>
            <a:r>
              <a:rPr dirty="0"/>
              <a:t>of</a:t>
            </a:r>
            <a:r>
              <a:rPr spc="-60" dirty="0"/>
              <a:t> </a:t>
            </a:r>
            <a:r>
              <a:rPr spc="-5" dirty="0"/>
              <a:t>Algorithms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rlito"/>
                <a:cs typeface="Carlito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rgbClr val="C00000"/>
                </a:solidFill>
                <a:latin typeface="Carlito"/>
                <a:cs typeface="Carli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rgbClr val="000099"/>
                </a:solidFill>
                <a:latin typeface="Carlito"/>
                <a:cs typeface="Carlito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rlito"/>
                <a:cs typeface="Carlito"/>
              </a:defRPr>
            </a:lvl1pPr>
          </a:lstStyle>
          <a:p>
            <a:pPr marL="12700">
              <a:lnSpc>
                <a:spcPts val="1240"/>
              </a:lnSpc>
            </a:pPr>
            <a:r>
              <a:rPr spc="-5" dirty="0"/>
              <a:t>Harivinod</a:t>
            </a:r>
            <a:r>
              <a:rPr spc="-60" dirty="0"/>
              <a:t> </a:t>
            </a:r>
            <a:r>
              <a:rPr dirty="0"/>
              <a:t>N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rlito"/>
                <a:cs typeface="Carlito"/>
              </a:defRPr>
            </a:lvl1pPr>
          </a:lstStyle>
          <a:p>
            <a:pPr marL="12700">
              <a:lnSpc>
                <a:spcPts val="1240"/>
              </a:lnSpc>
            </a:pPr>
            <a:r>
              <a:rPr dirty="0"/>
              <a:t>18CS42-Design and </a:t>
            </a:r>
            <a:r>
              <a:rPr spc="-5" dirty="0"/>
              <a:t>Analysis </a:t>
            </a:r>
            <a:r>
              <a:rPr dirty="0"/>
              <a:t>of</a:t>
            </a:r>
            <a:r>
              <a:rPr spc="-60" dirty="0"/>
              <a:t> </a:t>
            </a:r>
            <a:r>
              <a:rPr spc="-5" dirty="0"/>
              <a:t>Algorithms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rlito"/>
                <a:cs typeface="Carlito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rgbClr val="C00000"/>
                </a:solidFill>
                <a:latin typeface="Carlito"/>
                <a:cs typeface="Carli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5940" y="1610309"/>
            <a:ext cx="3753485" cy="40290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rgbClr val="000099"/>
                </a:solidFill>
                <a:latin typeface="Carlito"/>
                <a:cs typeface="Carlito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648200" y="1600200"/>
            <a:ext cx="40386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rlito"/>
                <a:cs typeface="Carlito"/>
              </a:defRPr>
            </a:lvl1pPr>
          </a:lstStyle>
          <a:p>
            <a:pPr marL="12700">
              <a:lnSpc>
                <a:spcPts val="1240"/>
              </a:lnSpc>
            </a:pPr>
            <a:r>
              <a:rPr spc="-5" dirty="0"/>
              <a:t>Harivinod</a:t>
            </a:r>
            <a:r>
              <a:rPr spc="-60" dirty="0"/>
              <a:t> </a:t>
            </a:r>
            <a:r>
              <a:rPr dirty="0"/>
              <a:t>N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rlito"/>
                <a:cs typeface="Carlito"/>
              </a:defRPr>
            </a:lvl1pPr>
          </a:lstStyle>
          <a:p>
            <a:pPr marL="12700">
              <a:lnSpc>
                <a:spcPts val="1240"/>
              </a:lnSpc>
            </a:pPr>
            <a:r>
              <a:rPr dirty="0"/>
              <a:t>18CS42-Design and </a:t>
            </a:r>
            <a:r>
              <a:rPr spc="-5" dirty="0"/>
              <a:t>Analysis </a:t>
            </a:r>
            <a:r>
              <a:rPr dirty="0"/>
              <a:t>of</a:t>
            </a:r>
            <a:r>
              <a:rPr spc="-60" dirty="0"/>
              <a:t> </a:t>
            </a:r>
            <a:r>
              <a:rPr spc="-5" dirty="0"/>
              <a:t>Algorithms</a:t>
            </a: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rlito"/>
                <a:cs typeface="Carlito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rgbClr val="C00000"/>
                </a:solidFill>
                <a:latin typeface="Carlito"/>
                <a:cs typeface="Carli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rlito"/>
                <a:cs typeface="Carlito"/>
              </a:defRPr>
            </a:lvl1pPr>
          </a:lstStyle>
          <a:p>
            <a:pPr marL="12700">
              <a:lnSpc>
                <a:spcPts val="1240"/>
              </a:lnSpc>
            </a:pPr>
            <a:r>
              <a:rPr spc="-5" dirty="0"/>
              <a:t>Harivinod</a:t>
            </a:r>
            <a:r>
              <a:rPr spc="-60" dirty="0"/>
              <a:t> </a:t>
            </a:r>
            <a:r>
              <a:rPr dirty="0"/>
              <a:t>N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rlito"/>
                <a:cs typeface="Carlito"/>
              </a:defRPr>
            </a:lvl1pPr>
          </a:lstStyle>
          <a:p>
            <a:pPr marL="12700">
              <a:lnSpc>
                <a:spcPts val="1240"/>
              </a:lnSpc>
            </a:pPr>
            <a:r>
              <a:rPr dirty="0"/>
              <a:t>18CS42-Design and </a:t>
            </a:r>
            <a:r>
              <a:rPr spc="-5" dirty="0"/>
              <a:t>Analysis </a:t>
            </a:r>
            <a:r>
              <a:rPr dirty="0"/>
              <a:t>of</a:t>
            </a:r>
            <a:r>
              <a:rPr spc="-60" dirty="0"/>
              <a:t> </a:t>
            </a:r>
            <a:r>
              <a:rPr spc="-5" dirty="0"/>
              <a:t>Algorithms</a:t>
            </a: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rlito"/>
                <a:cs typeface="Carlito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rlito"/>
                <a:cs typeface="Carlito"/>
              </a:defRPr>
            </a:lvl1pPr>
          </a:lstStyle>
          <a:p>
            <a:pPr marL="12700">
              <a:lnSpc>
                <a:spcPts val="1240"/>
              </a:lnSpc>
            </a:pPr>
            <a:r>
              <a:rPr spc="-5" dirty="0"/>
              <a:t>Harivinod</a:t>
            </a:r>
            <a:r>
              <a:rPr spc="-60" dirty="0"/>
              <a:t> </a:t>
            </a:r>
            <a:r>
              <a:rPr dirty="0"/>
              <a:t>N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rlito"/>
                <a:cs typeface="Carlito"/>
              </a:defRPr>
            </a:lvl1pPr>
          </a:lstStyle>
          <a:p>
            <a:pPr marL="12700">
              <a:lnSpc>
                <a:spcPts val="1240"/>
              </a:lnSpc>
            </a:pPr>
            <a:r>
              <a:rPr dirty="0"/>
              <a:t>18CS42-Design and </a:t>
            </a:r>
            <a:r>
              <a:rPr spc="-5" dirty="0"/>
              <a:t>Analysis </a:t>
            </a:r>
            <a:r>
              <a:rPr dirty="0"/>
              <a:t>of</a:t>
            </a:r>
            <a:r>
              <a:rPr spc="-60" dirty="0"/>
              <a:t> </a:t>
            </a:r>
            <a:r>
              <a:rPr spc="-5" dirty="0"/>
              <a:t>Algorithms</a:t>
            </a: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rlito"/>
                <a:cs typeface="Carlito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809999" y="278638"/>
            <a:ext cx="1524000" cy="574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0" i="0">
                <a:solidFill>
                  <a:srgbClr val="C00000"/>
                </a:solidFill>
                <a:latin typeface="Carlito"/>
                <a:cs typeface="Carli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rgbClr val="000099"/>
                </a:solidFill>
                <a:latin typeface="Carlito"/>
                <a:cs typeface="Carlito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535940" y="6677964"/>
            <a:ext cx="757555" cy="177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888888"/>
                </a:solidFill>
                <a:latin typeface="Carlito"/>
                <a:cs typeface="Carlito"/>
              </a:defRPr>
            </a:lvl1pPr>
          </a:lstStyle>
          <a:p>
            <a:pPr marL="12700">
              <a:lnSpc>
                <a:spcPts val="1240"/>
              </a:lnSpc>
            </a:pPr>
            <a:r>
              <a:rPr spc="-5" dirty="0"/>
              <a:t>Harivinod</a:t>
            </a:r>
            <a:r>
              <a:rPr spc="-60" dirty="0"/>
              <a:t> </a:t>
            </a:r>
            <a:r>
              <a:rPr dirty="0"/>
              <a:t>N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2448305" y="6677964"/>
            <a:ext cx="2622550" cy="177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888888"/>
                </a:solidFill>
                <a:latin typeface="Carlito"/>
                <a:cs typeface="Carlito"/>
              </a:defRPr>
            </a:lvl1pPr>
          </a:lstStyle>
          <a:p>
            <a:pPr marL="12700">
              <a:lnSpc>
                <a:spcPts val="1240"/>
              </a:lnSpc>
            </a:pPr>
            <a:r>
              <a:rPr dirty="0"/>
              <a:t>18CS42-Design and </a:t>
            </a:r>
            <a:r>
              <a:rPr spc="-5" dirty="0"/>
              <a:t>Analysis </a:t>
            </a:r>
            <a:r>
              <a:rPr dirty="0"/>
              <a:t>of</a:t>
            </a:r>
            <a:r>
              <a:rPr spc="-60" dirty="0"/>
              <a:t> </a:t>
            </a:r>
            <a:r>
              <a:rPr spc="-5" dirty="0"/>
              <a:t>Algorithms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401811" y="6677964"/>
            <a:ext cx="231775" cy="177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888888"/>
                </a:solidFill>
                <a:latin typeface="Carlito"/>
                <a:cs typeface="Carlito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customXml" Target="../ink/ink6.xml"/><Relationship Id="rId18" Type="http://schemas.openxmlformats.org/officeDocument/2006/relationships/image" Target="../media/image16.png"/><Relationship Id="rId26" Type="http://schemas.openxmlformats.org/officeDocument/2006/relationships/image" Target="../media/image20.png"/><Relationship Id="rId3" Type="http://schemas.openxmlformats.org/officeDocument/2006/relationships/customXml" Target="../ink/ink1.xml"/><Relationship Id="rId21" Type="http://schemas.openxmlformats.org/officeDocument/2006/relationships/customXml" Target="../ink/ink10.xml"/><Relationship Id="rId7" Type="http://schemas.openxmlformats.org/officeDocument/2006/relationships/customXml" Target="../ink/ink3.xml"/><Relationship Id="rId12" Type="http://schemas.openxmlformats.org/officeDocument/2006/relationships/image" Target="../media/image13.png"/><Relationship Id="rId17" Type="http://schemas.openxmlformats.org/officeDocument/2006/relationships/customXml" Target="../ink/ink8.xml"/><Relationship Id="rId25" Type="http://schemas.openxmlformats.org/officeDocument/2006/relationships/customXml" Target="../ink/ink12.xml"/><Relationship Id="rId2" Type="http://schemas.openxmlformats.org/officeDocument/2006/relationships/image" Target="../media/image9.png"/><Relationship Id="rId16" Type="http://schemas.openxmlformats.org/officeDocument/2006/relationships/image" Target="../media/image15.png"/><Relationship Id="rId20" Type="http://schemas.openxmlformats.org/officeDocument/2006/relationships/image" Target="../media/image1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11" Type="http://schemas.openxmlformats.org/officeDocument/2006/relationships/customXml" Target="../ink/ink5.xml"/><Relationship Id="rId24" Type="http://schemas.openxmlformats.org/officeDocument/2006/relationships/image" Target="../media/image19.png"/><Relationship Id="rId5" Type="http://schemas.openxmlformats.org/officeDocument/2006/relationships/customXml" Target="../ink/ink2.xml"/><Relationship Id="rId15" Type="http://schemas.openxmlformats.org/officeDocument/2006/relationships/customXml" Target="../ink/ink7.xml"/><Relationship Id="rId23" Type="http://schemas.openxmlformats.org/officeDocument/2006/relationships/customXml" Target="../ink/ink11.xml"/><Relationship Id="rId10" Type="http://schemas.openxmlformats.org/officeDocument/2006/relationships/image" Target="../media/image12.png"/><Relationship Id="rId19" Type="http://schemas.openxmlformats.org/officeDocument/2006/relationships/customXml" Target="../ink/ink9.xml"/><Relationship Id="rId4" Type="http://schemas.openxmlformats.org/officeDocument/2006/relationships/image" Target="../media/image90.png"/><Relationship Id="rId9" Type="http://schemas.openxmlformats.org/officeDocument/2006/relationships/customXml" Target="../ink/ink4.xml"/><Relationship Id="rId14" Type="http://schemas.openxmlformats.org/officeDocument/2006/relationships/image" Target="../media/image14.png"/><Relationship Id="rId22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customXml" Target="../ink/ink18.xml"/><Relationship Id="rId18" Type="http://schemas.openxmlformats.org/officeDocument/2006/relationships/image" Target="../media/image29.png"/><Relationship Id="rId3" Type="http://schemas.openxmlformats.org/officeDocument/2006/relationships/customXml" Target="../ink/ink13.xml"/><Relationship Id="rId21" Type="http://schemas.openxmlformats.org/officeDocument/2006/relationships/customXml" Target="../ink/ink22.xml"/><Relationship Id="rId7" Type="http://schemas.openxmlformats.org/officeDocument/2006/relationships/customXml" Target="../ink/ink15.xml"/><Relationship Id="rId12" Type="http://schemas.openxmlformats.org/officeDocument/2006/relationships/image" Target="../media/image26.png"/><Relationship Id="rId17" Type="http://schemas.openxmlformats.org/officeDocument/2006/relationships/customXml" Target="../ink/ink20.xml"/><Relationship Id="rId2" Type="http://schemas.openxmlformats.org/officeDocument/2006/relationships/image" Target="../media/image21.png"/><Relationship Id="rId16" Type="http://schemas.openxmlformats.org/officeDocument/2006/relationships/image" Target="../media/image28.png"/><Relationship Id="rId20" Type="http://schemas.openxmlformats.org/officeDocument/2006/relationships/image" Target="../media/image3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3.png"/><Relationship Id="rId11" Type="http://schemas.openxmlformats.org/officeDocument/2006/relationships/customXml" Target="../ink/ink17.xml"/><Relationship Id="rId24" Type="http://schemas.openxmlformats.org/officeDocument/2006/relationships/image" Target="../media/image32.png"/><Relationship Id="rId5" Type="http://schemas.openxmlformats.org/officeDocument/2006/relationships/customXml" Target="../ink/ink14.xml"/><Relationship Id="rId15" Type="http://schemas.openxmlformats.org/officeDocument/2006/relationships/customXml" Target="../ink/ink19.xml"/><Relationship Id="rId23" Type="http://schemas.openxmlformats.org/officeDocument/2006/relationships/customXml" Target="../ink/ink23.xml"/><Relationship Id="rId10" Type="http://schemas.openxmlformats.org/officeDocument/2006/relationships/image" Target="../media/image25.png"/><Relationship Id="rId19" Type="http://schemas.openxmlformats.org/officeDocument/2006/relationships/customXml" Target="../ink/ink21.xml"/><Relationship Id="rId4" Type="http://schemas.openxmlformats.org/officeDocument/2006/relationships/image" Target="../media/image22.png"/><Relationship Id="rId9" Type="http://schemas.openxmlformats.org/officeDocument/2006/relationships/customXml" Target="../ink/ink16.xml"/><Relationship Id="rId14" Type="http://schemas.openxmlformats.org/officeDocument/2006/relationships/image" Target="../media/image27.png"/><Relationship Id="rId22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13" Type="http://schemas.openxmlformats.org/officeDocument/2006/relationships/customXml" Target="../ink/ink29.xml"/><Relationship Id="rId18" Type="http://schemas.openxmlformats.org/officeDocument/2006/relationships/image" Target="../media/image41.png"/><Relationship Id="rId3" Type="http://schemas.openxmlformats.org/officeDocument/2006/relationships/customXml" Target="../ink/ink24.xml"/><Relationship Id="rId21" Type="http://schemas.openxmlformats.org/officeDocument/2006/relationships/customXml" Target="../ink/ink33.xml"/><Relationship Id="rId7" Type="http://schemas.openxmlformats.org/officeDocument/2006/relationships/customXml" Target="../ink/ink26.xml"/><Relationship Id="rId12" Type="http://schemas.openxmlformats.org/officeDocument/2006/relationships/image" Target="../media/image38.png"/><Relationship Id="rId17" Type="http://schemas.openxmlformats.org/officeDocument/2006/relationships/customXml" Target="../ink/ink31.xml"/><Relationship Id="rId2" Type="http://schemas.openxmlformats.org/officeDocument/2006/relationships/image" Target="../media/image33.png"/><Relationship Id="rId16" Type="http://schemas.openxmlformats.org/officeDocument/2006/relationships/image" Target="../media/image40.png"/><Relationship Id="rId20" Type="http://schemas.openxmlformats.org/officeDocument/2006/relationships/image" Target="../media/image4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5.png"/><Relationship Id="rId11" Type="http://schemas.openxmlformats.org/officeDocument/2006/relationships/customXml" Target="../ink/ink28.xml"/><Relationship Id="rId24" Type="http://schemas.openxmlformats.org/officeDocument/2006/relationships/image" Target="../media/image44.png"/><Relationship Id="rId5" Type="http://schemas.openxmlformats.org/officeDocument/2006/relationships/customXml" Target="../ink/ink25.xml"/><Relationship Id="rId15" Type="http://schemas.openxmlformats.org/officeDocument/2006/relationships/customXml" Target="../ink/ink30.xml"/><Relationship Id="rId23" Type="http://schemas.openxmlformats.org/officeDocument/2006/relationships/customXml" Target="../ink/ink34.xml"/><Relationship Id="rId10" Type="http://schemas.openxmlformats.org/officeDocument/2006/relationships/image" Target="../media/image37.png"/><Relationship Id="rId19" Type="http://schemas.openxmlformats.org/officeDocument/2006/relationships/customXml" Target="../ink/ink32.xml"/><Relationship Id="rId4" Type="http://schemas.openxmlformats.org/officeDocument/2006/relationships/image" Target="../media/image34.png"/><Relationship Id="rId9" Type="http://schemas.openxmlformats.org/officeDocument/2006/relationships/customXml" Target="../ink/ink27.xml"/><Relationship Id="rId14" Type="http://schemas.openxmlformats.org/officeDocument/2006/relationships/image" Target="../media/image39.png"/><Relationship Id="rId22" Type="http://schemas.openxmlformats.org/officeDocument/2006/relationships/image" Target="../media/image43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ustomXml" Target="../ink/ink35.xml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7.emf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2.png"/><Relationship Id="rId4" Type="http://schemas.openxmlformats.org/officeDocument/2006/relationships/image" Target="../media/image51.jp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customXml" Target="../ink/ink37.xml"/><Relationship Id="rId13" Type="http://schemas.openxmlformats.org/officeDocument/2006/relationships/image" Target="../media/image67.emf"/><Relationship Id="rId18" Type="http://schemas.openxmlformats.org/officeDocument/2006/relationships/customXml" Target="../ink/ink42.xml"/><Relationship Id="rId26" Type="http://schemas.openxmlformats.org/officeDocument/2006/relationships/customXml" Target="../ink/ink46.xml"/><Relationship Id="rId3" Type="http://schemas.openxmlformats.org/officeDocument/2006/relationships/image" Target="../media/image54.png"/><Relationship Id="rId21" Type="http://schemas.openxmlformats.org/officeDocument/2006/relationships/image" Target="../media/image71.emf"/><Relationship Id="rId7" Type="http://schemas.openxmlformats.org/officeDocument/2006/relationships/image" Target="../media/image64.emf"/><Relationship Id="rId12" Type="http://schemas.openxmlformats.org/officeDocument/2006/relationships/customXml" Target="../ink/ink39.xml"/><Relationship Id="rId17" Type="http://schemas.openxmlformats.org/officeDocument/2006/relationships/image" Target="../media/image69.emf"/><Relationship Id="rId25" Type="http://schemas.openxmlformats.org/officeDocument/2006/relationships/image" Target="../media/image73.emf"/><Relationship Id="rId2" Type="http://schemas.openxmlformats.org/officeDocument/2006/relationships/image" Target="../media/image53.png"/><Relationship Id="rId16" Type="http://schemas.openxmlformats.org/officeDocument/2006/relationships/customXml" Target="../ink/ink41.xml"/><Relationship Id="rId20" Type="http://schemas.openxmlformats.org/officeDocument/2006/relationships/customXml" Target="../ink/ink43.xml"/><Relationship Id="rId1" Type="http://schemas.openxmlformats.org/officeDocument/2006/relationships/slideLayout" Target="../slideLayouts/slideLayout4.xml"/><Relationship Id="rId6" Type="http://schemas.openxmlformats.org/officeDocument/2006/relationships/customXml" Target="../ink/ink36.xml"/><Relationship Id="rId11" Type="http://schemas.openxmlformats.org/officeDocument/2006/relationships/image" Target="../media/image66.emf"/><Relationship Id="rId24" Type="http://schemas.openxmlformats.org/officeDocument/2006/relationships/customXml" Target="../ink/ink45.xml"/><Relationship Id="rId5" Type="http://schemas.openxmlformats.org/officeDocument/2006/relationships/image" Target="../media/image52.png"/><Relationship Id="rId15" Type="http://schemas.openxmlformats.org/officeDocument/2006/relationships/image" Target="../media/image68.emf"/><Relationship Id="rId23" Type="http://schemas.openxmlformats.org/officeDocument/2006/relationships/image" Target="../media/image72.emf"/><Relationship Id="rId10" Type="http://schemas.openxmlformats.org/officeDocument/2006/relationships/customXml" Target="../ink/ink38.xml"/><Relationship Id="rId19" Type="http://schemas.openxmlformats.org/officeDocument/2006/relationships/image" Target="../media/image70.emf"/><Relationship Id="rId4" Type="http://schemas.openxmlformats.org/officeDocument/2006/relationships/image" Target="../media/image55.png"/><Relationship Id="rId9" Type="http://schemas.openxmlformats.org/officeDocument/2006/relationships/image" Target="../media/image65.emf"/><Relationship Id="rId14" Type="http://schemas.openxmlformats.org/officeDocument/2006/relationships/customXml" Target="../ink/ink40.xml"/><Relationship Id="rId22" Type="http://schemas.openxmlformats.org/officeDocument/2006/relationships/customXml" Target="../ink/ink44.xml"/><Relationship Id="rId27" Type="http://schemas.openxmlformats.org/officeDocument/2006/relationships/image" Target="../media/image74.emf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9.jp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9.jp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8.pn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00100" y="2901933"/>
            <a:ext cx="7543800" cy="527067"/>
          </a:xfrm>
          <a:prstGeom prst="rect">
            <a:avLst/>
          </a:prstGeom>
          <a:solidFill>
            <a:srgbClr val="FFFF99"/>
          </a:solidFill>
        </p:spPr>
        <p:txBody>
          <a:bodyPr vert="horz" wrap="square" lIns="0" tIns="34290" rIns="0" bIns="0" rtlCol="0">
            <a:spAutoFit/>
          </a:bodyPr>
          <a:lstStyle/>
          <a:p>
            <a:pPr marL="643890" algn="ctr">
              <a:lnSpc>
                <a:spcPct val="100000"/>
              </a:lnSpc>
              <a:spcBef>
                <a:spcPts val="270"/>
              </a:spcBef>
            </a:pPr>
            <a:r>
              <a:rPr lang="en-US" sz="3200" b="1" spc="-5" dirty="0">
                <a:solidFill>
                  <a:srgbClr val="000099"/>
                </a:solidFill>
                <a:latin typeface="Caladea"/>
                <a:cs typeface="Caladea"/>
              </a:rPr>
              <a:t>Unit</a:t>
            </a:r>
            <a:r>
              <a:rPr sz="3200" b="1" spc="-5" dirty="0">
                <a:solidFill>
                  <a:srgbClr val="000099"/>
                </a:solidFill>
                <a:latin typeface="Caladea"/>
                <a:cs typeface="Caladea"/>
              </a:rPr>
              <a:t> </a:t>
            </a:r>
            <a:r>
              <a:rPr lang="en-US" sz="3200" b="1" spc="-5" dirty="0">
                <a:solidFill>
                  <a:srgbClr val="000099"/>
                </a:solidFill>
                <a:latin typeface="Caladea"/>
                <a:cs typeface="Caladea"/>
              </a:rPr>
              <a:t>3</a:t>
            </a:r>
            <a:r>
              <a:rPr sz="3200" b="1" dirty="0">
                <a:solidFill>
                  <a:srgbClr val="000099"/>
                </a:solidFill>
                <a:latin typeface="Caladea"/>
                <a:cs typeface="Caladea"/>
              </a:rPr>
              <a:t>: Dynamic</a:t>
            </a:r>
            <a:r>
              <a:rPr sz="3200" b="1" spc="-30" dirty="0">
                <a:solidFill>
                  <a:srgbClr val="000099"/>
                </a:solidFill>
                <a:latin typeface="Caladea"/>
                <a:cs typeface="Caladea"/>
              </a:rPr>
              <a:t> </a:t>
            </a:r>
            <a:r>
              <a:rPr sz="3200" b="1" spc="-15" dirty="0">
                <a:solidFill>
                  <a:srgbClr val="000099"/>
                </a:solidFill>
                <a:latin typeface="Caladea"/>
                <a:cs typeface="Caladea"/>
              </a:rPr>
              <a:t>Programming</a:t>
            </a:r>
            <a:endParaRPr sz="3200" dirty="0">
              <a:latin typeface="Caladea"/>
              <a:cs typeface="Calade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/>
          <p:nvPr/>
        </p:nvSpPr>
        <p:spPr>
          <a:xfrm>
            <a:off x="8479535" y="6465214"/>
            <a:ext cx="15367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z="1200" dirty="0">
                <a:solidFill>
                  <a:srgbClr val="888888"/>
                </a:solidFill>
                <a:latin typeface="Carlito"/>
                <a:cs typeface="Carlito"/>
              </a:rPr>
              <a:t>2</a:t>
            </a:fld>
            <a:endParaRPr sz="1200">
              <a:latin typeface="Carlito"/>
              <a:cs typeface="Carlito"/>
            </a:endParaRP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57200" y="866953"/>
            <a:ext cx="8229600" cy="1021080"/>
          </a:xfrm>
          <a:prstGeom prst="rect">
            <a:avLst/>
          </a:prstGeom>
          <a:solidFill>
            <a:srgbClr val="FBD4B5"/>
          </a:solidFill>
        </p:spPr>
        <p:txBody>
          <a:bodyPr vert="horz" wrap="square" lIns="0" tIns="139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95"/>
              </a:spcBef>
            </a:pPr>
            <a:r>
              <a:rPr sz="4400" b="1" spc="-5" dirty="0">
                <a:latin typeface="Carlito"/>
                <a:cs typeface="Carlito"/>
              </a:rPr>
              <a:t>Outline</a:t>
            </a:r>
            <a:endParaRPr sz="4400">
              <a:latin typeface="Carlito"/>
              <a:cs typeface="Carlito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714500" y="2257189"/>
            <a:ext cx="5715000" cy="3731150"/>
          </a:xfrm>
          <a:prstGeom prst="rect">
            <a:avLst/>
          </a:prstGeom>
          <a:solidFill>
            <a:srgbClr val="FBD4B5"/>
          </a:solidFill>
        </p:spPr>
        <p:txBody>
          <a:bodyPr vert="horz" wrap="square" lIns="0" tIns="22225" rIns="0" bIns="0" rtlCol="0">
            <a:spAutoFit/>
          </a:bodyPr>
          <a:lstStyle/>
          <a:p>
            <a:pPr marL="434340" marR="323215" indent="-343535">
              <a:lnSpc>
                <a:spcPct val="100000"/>
              </a:lnSpc>
              <a:spcBef>
                <a:spcPts val="175"/>
              </a:spcBef>
              <a:buFont typeface="Arial"/>
              <a:buChar char="•"/>
              <a:tabLst>
                <a:tab pos="434340" algn="l"/>
                <a:tab pos="434975" algn="l"/>
              </a:tabLst>
            </a:pPr>
            <a:r>
              <a:rPr sz="2800" spc="-10" dirty="0">
                <a:solidFill>
                  <a:srgbClr val="000099"/>
                </a:solidFill>
                <a:latin typeface="Carlito"/>
                <a:cs typeface="Carlito"/>
              </a:rPr>
              <a:t>Introduction </a:t>
            </a:r>
            <a:r>
              <a:rPr sz="2800" spc="-20" dirty="0">
                <a:solidFill>
                  <a:srgbClr val="000099"/>
                </a:solidFill>
                <a:latin typeface="Carlito"/>
                <a:cs typeface="Carlito"/>
              </a:rPr>
              <a:t>to  </a:t>
            </a:r>
            <a:r>
              <a:rPr sz="2800" spc="-10" dirty="0">
                <a:solidFill>
                  <a:srgbClr val="000099"/>
                </a:solidFill>
                <a:latin typeface="Carlito"/>
                <a:cs typeface="Carlito"/>
              </a:rPr>
              <a:t>Dynamic</a:t>
            </a:r>
            <a:r>
              <a:rPr sz="2800" spc="-15" dirty="0">
                <a:solidFill>
                  <a:srgbClr val="000099"/>
                </a:solidFill>
                <a:latin typeface="Carlito"/>
                <a:cs typeface="Carlito"/>
              </a:rPr>
              <a:t> </a:t>
            </a:r>
            <a:r>
              <a:rPr sz="2800" spc="-20" dirty="0">
                <a:solidFill>
                  <a:srgbClr val="000099"/>
                </a:solidFill>
                <a:latin typeface="Carlito"/>
                <a:cs typeface="Carlito"/>
              </a:rPr>
              <a:t>Programming</a:t>
            </a:r>
            <a:endParaRPr sz="2800" dirty="0">
              <a:latin typeface="Carlito"/>
              <a:cs typeface="Carlito"/>
            </a:endParaRPr>
          </a:p>
          <a:p>
            <a:pPr marL="835025" marR="558165" lvl="1" indent="-287020">
              <a:lnSpc>
                <a:spcPct val="100000"/>
              </a:lnSpc>
              <a:spcBef>
                <a:spcPts val="610"/>
              </a:spcBef>
              <a:buFont typeface="Arial"/>
              <a:buChar char="–"/>
              <a:tabLst>
                <a:tab pos="835660" algn="l"/>
              </a:tabLst>
            </a:pPr>
            <a:r>
              <a:rPr sz="2400" spc="-10" dirty="0">
                <a:solidFill>
                  <a:srgbClr val="000099"/>
                </a:solidFill>
                <a:latin typeface="Carlito"/>
                <a:cs typeface="Carlito"/>
              </a:rPr>
              <a:t>General </a:t>
            </a:r>
            <a:r>
              <a:rPr sz="2400" spc="-5" dirty="0">
                <a:solidFill>
                  <a:srgbClr val="000099"/>
                </a:solidFill>
                <a:latin typeface="Carlito"/>
                <a:cs typeface="Carlito"/>
              </a:rPr>
              <a:t>method</a:t>
            </a:r>
            <a:r>
              <a:rPr sz="2400" spc="-60" dirty="0">
                <a:solidFill>
                  <a:srgbClr val="000099"/>
                </a:solidFill>
                <a:latin typeface="Carlito"/>
                <a:cs typeface="Carlito"/>
              </a:rPr>
              <a:t> </a:t>
            </a:r>
            <a:r>
              <a:rPr sz="2400" dirty="0">
                <a:solidFill>
                  <a:srgbClr val="000099"/>
                </a:solidFill>
                <a:latin typeface="Carlito"/>
                <a:cs typeface="Carlito"/>
              </a:rPr>
              <a:t>with  </a:t>
            </a:r>
            <a:r>
              <a:rPr sz="2400" spc="-5" dirty="0">
                <a:solidFill>
                  <a:srgbClr val="000099"/>
                </a:solidFill>
                <a:latin typeface="Carlito"/>
                <a:cs typeface="Carlito"/>
              </a:rPr>
              <a:t>Examples</a:t>
            </a:r>
            <a:endParaRPr sz="2400" dirty="0">
              <a:latin typeface="Carlito"/>
              <a:cs typeface="Carlito"/>
            </a:endParaRPr>
          </a:p>
          <a:p>
            <a:pPr marL="434340" indent="-343535">
              <a:spcBef>
                <a:spcPts val="645"/>
              </a:spcBef>
              <a:buFont typeface="Arial"/>
              <a:buChar char="•"/>
              <a:tabLst>
                <a:tab pos="434340" algn="l"/>
                <a:tab pos="434975" algn="l"/>
              </a:tabLst>
            </a:pPr>
            <a:r>
              <a:rPr lang="en-IN" sz="2800" spc="-5" dirty="0">
                <a:solidFill>
                  <a:srgbClr val="000099"/>
                </a:solidFill>
                <a:latin typeface="Carlito"/>
              </a:rPr>
              <a:t>Computing a Binomial Coefficient</a:t>
            </a:r>
          </a:p>
          <a:p>
            <a:pPr marL="434340" indent="-343535">
              <a:lnSpc>
                <a:spcPct val="100000"/>
              </a:lnSpc>
              <a:spcBef>
                <a:spcPts val="645"/>
              </a:spcBef>
              <a:buFont typeface="Arial"/>
              <a:buChar char="•"/>
              <a:tabLst>
                <a:tab pos="434340" algn="l"/>
                <a:tab pos="434975" algn="l"/>
              </a:tabLst>
            </a:pPr>
            <a:r>
              <a:rPr sz="2800" spc="-5" dirty="0">
                <a:solidFill>
                  <a:srgbClr val="000099"/>
                </a:solidFill>
                <a:latin typeface="Carlito"/>
                <a:cs typeface="Carlito"/>
              </a:rPr>
              <a:t>All </a:t>
            </a:r>
            <a:r>
              <a:rPr sz="2800" spc="-30" dirty="0">
                <a:solidFill>
                  <a:srgbClr val="000099"/>
                </a:solidFill>
                <a:latin typeface="Carlito"/>
                <a:cs typeface="Carlito"/>
              </a:rPr>
              <a:t>Pairs </a:t>
            </a:r>
            <a:r>
              <a:rPr sz="2800" spc="-15" dirty="0">
                <a:solidFill>
                  <a:srgbClr val="000099"/>
                </a:solidFill>
                <a:latin typeface="Carlito"/>
                <a:cs typeface="Carlito"/>
              </a:rPr>
              <a:t>Shortest</a:t>
            </a:r>
            <a:r>
              <a:rPr sz="2800" spc="40" dirty="0">
                <a:solidFill>
                  <a:srgbClr val="000099"/>
                </a:solidFill>
                <a:latin typeface="Carlito"/>
                <a:cs typeface="Carlito"/>
              </a:rPr>
              <a:t> </a:t>
            </a:r>
            <a:r>
              <a:rPr sz="2800" spc="-20" dirty="0">
                <a:solidFill>
                  <a:srgbClr val="000099"/>
                </a:solidFill>
                <a:latin typeface="Carlito"/>
                <a:cs typeface="Carlito"/>
              </a:rPr>
              <a:t>Paths:</a:t>
            </a:r>
            <a:endParaRPr lang="en-IN" sz="2800" dirty="0">
              <a:latin typeface="Carlito"/>
              <a:cs typeface="Carlito"/>
            </a:endParaRPr>
          </a:p>
          <a:p>
            <a:pPr marL="835025" lvl="1" indent="-287020">
              <a:lnSpc>
                <a:spcPct val="100000"/>
              </a:lnSpc>
              <a:spcBef>
                <a:spcPts val="605"/>
              </a:spcBef>
              <a:buFont typeface="Arial"/>
              <a:buChar char="–"/>
              <a:tabLst>
                <a:tab pos="835660" algn="l"/>
              </a:tabLst>
            </a:pPr>
            <a:r>
              <a:rPr lang="en-IN" sz="2400" spc="-10" dirty="0">
                <a:solidFill>
                  <a:srgbClr val="000099"/>
                </a:solidFill>
                <a:latin typeface="Carlito"/>
                <a:cs typeface="Carlito"/>
              </a:rPr>
              <a:t>Floyd's</a:t>
            </a:r>
            <a:r>
              <a:rPr lang="en-IN" sz="2400" spc="-35" dirty="0">
                <a:solidFill>
                  <a:srgbClr val="000099"/>
                </a:solidFill>
                <a:latin typeface="Carlito"/>
                <a:cs typeface="Carlito"/>
              </a:rPr>
              <a:t> </a:t>
            </a:r>
            <a:r>
              <a:rPr lang="en-IN" sz="2400" spc="-5" dirty="0">
                <a:solidFill>
                  <a:srgbClr val="000099"/>
                </a:solidFill>
                <a:latin typeface="Carlito"/>
                <a:cs typeface="Carlito"/>
              </a:rPr>
              <a:t>Algorithm</a:t>
            </a:r>
          </a:p>
          <a:p>
            <a:pPr marL="434340" lvl="1" indent="-343535">
              <a:spcBef>
                <a:spcPts val="645"/>
              </a:spcBef>
              <a:buFont typeface="Arial"/>
              <a:buChar char="•"/>
              <a:tabLst>
                <a:tab pos="434340" algn="l"/>
                <a:tab pos="434975" algn="l"/>
              </a:tabLst>
            </a:pPr>
            <a:r>
              <a:rPr lang="en-IN" sz="2800" spc="-5" dirty="0">
                <a:solidFill>
                  <a:srgbClr val="000099"/>
                </a:solidFill>
                <a:latin typeface="Carlito"/>
              </a:rPr>
              <a:t>Knapsack Problem and Memory Functions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E2E729-FD5B-AECF-9584-AEB78AB3B2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>
            <a:extLst>
              <a:ext uri="{FF2B5EF4-FFF2-40B4-BE49-F238E27FC236}">
                <a16:creationId xmlns:a16="http://schemas.microsoft.com/office/drawing/2014/main" id="{9DB1B221-3539-B209-229C-5E02C356B688}"/>
              </a:ext>
            </a:extLst>
          </p:cNvPr>
          <p:cNvSpPr txBox="1"/>
          <p:nvPr/>
        </p:nvSpPr>
        <p:spPr>
          <a:xfrm>
            <a:off x="8479535" y="6465214"/>
            <a:ext cx="15367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z="1200" dirty="0">
                <a:solidFill>
                  <a:srgbClr val="888888"/>
                </a:solidFill>
                <a:latin typeface="Carlito"/>
                <a:cs typeface="Carlito"/>
              </a:rPr>
              <a:t>3</a:t>
            </a:fld>
            <a:endParaRPr sz="1200">
              <a:latin typeface="Carlito"/>
              <a:cs typeface="Carlito"/>
            </a:endParaRPr>
          </a:p>
        </p:txBody>
      </p:sp>
      <p:sp>
        <p:nvSpPr>
          <p:cNvPr id="2" name="object 2">
            <a:extLst>
              <a:ext uri="{FF2B5EF4-FFF2-40B4-BE49-F238E27FC236}">
                <a16:creationId xmlns:a16="http://schemas.microsoft.com/office/drawing/2014/main" id="{29CB600E-D9D2-BD05-B211-6B2BC684105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609600"/>
            <a:ext cx="8229600" cy="1021080"/>
          </a:xfrm>
          <a:prstGeom prst="rect">
            <a:avLst/>
          </a:prstGeom>
          <a:solidFill>
            <a:srgbClr val="FBD4B5"/>
          </a:solidFill>
        </p:spPr>
        <p:txBody>
          <a:bodyPr vert="horz" wrap="square" lIns="0" tIns="139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95"/>
              </a:spcBef>
            </a:pPr>
            <a:r>
              <a:rPr sz="4400" b="1" spc="-5" dirty="0">
                <a:latin typeface="Carlito"/>
                <a:cs typeface="Carlito"/>
              </a:rPr>
              <a:t>Outline</a:t>
            </a:r>
            <a:endParaRPr sz="4400">
              <a:latin typeface="Carlito"/>
              <a:cs typeface="Carlito"/>
            </a:endParaRP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0E207CB3-A2BB-67E5-EE86-6232E105DF89}"/>
              </a:ext>
            </a:extLst>
          </p:cNvPr>
          <p:cNvSpPr txBox="1"/>
          <p:nvPr/>
        </p:nvSpPr>
        <p:spPr>
          <a:xfrm>
            <a:off x="1714500" y="2057400"/>
            <a:ext cx="5981700" cy="3731150"/>
          </a:xfrm>
          <a:prstGeom prst="rect">
            <a:avLst/>
          </a:prstGeom>
          <a:solidFill>
            <a:srgbClr val="FBD4B5"/>
          </a:solidFill>
        </p:spPr>
        <p:txBody>
          <a:bodyPr vert="horz" wrap="square" lIns="0" tIns="22225" rIns="0" bIns="0" rtlCol="0">
            <a:spAutoFit/>
          </a:bodyPr>
          <a:lstStyle/>
          <a:p>
            <a:pPr marL="434340" marR="323215" indent="-343535">
              <a:lnSpc>
                <a:spcPct val="100000"/>
              </a:lnSpc>
              <a:spcBef>
                <a:spcPts val="175"/>
              </a:spcBef>
              <a:buFont typeface="Arial"/>
              <a:buChar char="•"/>
              <a:tabLst>
                <a:tab pos="434340" algn="l"/>
                <a:tab pos="434975" algn="l"/>
              </a:tabLst>
            </a:pPr>
            <a:r>
              <a:rPr sz="2800" b="1" spc="-10" dirty="0">
                <a:solidFill>
                  <a:srgbClr val="C00000"/>
                </a:solidFill>
                <a:latin typeface="Carlito"/>
                <a:cs typeface="Carlito"/>
              </a:rPr>
              <a:t>Introduction </a:t>
            </a:r>
            <a:r>
              <a:rPr sz="2800" b="1" spc="-20" dirty="0">
                <a:solidFill>
                  <a:srgbClr val="C00000"/>
                </a:solidFill>
                <a:latin typeface="Carlito"/>
                <a:cs typeface="Carlito"/>
              </a:rPr>
              <a:t>to  </a:t>
            </a:r>
            <a:r>
              <a:rPr sz="2800" b="1" spc="-10" dirty="0">
                <a:solidFill>
                  <a:srgbClr val="C00000"/>
                </a:solidFill>
                <a:latin typeface="Carlito"/>
                <a:cs typeface="Carlito"/>
              </a:rPr>
              <a:t>Dynamic</a:t>
            </a:r>
            <a:r>
              <a:rPr sz="2800" b="1" spc="-15" dirty="0">
                <a:solidFill>
                  <a:srgbClr val="C00000"/>
                </a:solidFill>
                <a:latin typeface="Carlito"/>
                <a:cs typeface="Carlito"/>
              </a:rPr>
              <a:t> </a:t>
            </a:r>
            <a:r>
              <a:rPr sz="2800" b="1" spc="-20" dirty="0">
                <a:solidFill>
                  <a:srgbClr val="C00000"/>
                </a:solidFill>
                <a:latin typeface="Carlito"/>
                <a:cs typeface="Carlito"/>
              </a:rPr>
              <a:t>Programming</a:t>
            </a:r>
            <a:endParaRPr sz="2800" b="1" dirty="0">
              <a:solidFill>
                <a:srgbClr val="C00000"/>
              </a:solidFill>
              <a:latin typeface="Carlito"/>
              <a:cs typeface="Carlito"/>
            </a:endParaRPr>
          </a:p>
          <a:p>
            <a:pPr marL="835025" marR="558165" lvl="1" indent="-287020">
              <a:lnSpc>
                <a:spcPct val="100000"/>
              </a:lnSpc>
              <a:spcBef>
                <a:spcPts val="610"/>
              </a:spcBef>
              <a:buFont typeface="Arial"/>
              <a:buChar char="–"/>
              <a:tabLst>
                <a:tab pos="835660" algn="l"/>
              </a:tabLst>
            </a:pPr>
            <a:r>
              <a:rPr sz="2400" b="1" spc="-10" dirty="0">
                <a:solidFill>
                  <a:srgbClr val="C00000"/>
                </a:solidFill>
                <a:latin typeface="Carlito"/>
                <a:cs typeface="Carlito"/>
              </a:rPr>
              <a:t>General </a:t>
            </a:r>
            <a:r>
              <a:rPr sz="2400" b="1" spc="-5" dirty="0">
                <a:solidFill>
                  <a:srgbClr val="C00000"/>
                </a:solidFill>
                <a:latin typeface="Carlito"/>
                <a:cs typeface="Carlito"/>
              </a:rPr>
              <a:t>method</a:t>
            </a:r>
            <a:r>
              <a:rPr sz="2400" b="1" spc="-60" dirty="0">
                <a:solidFill>
                  <a:srgbClr val="C00000"/>
                </a:solidFill>
                <a:latin typeface="Carlito"/>
                <a:cs typeface="Carlito"/>
              </a:rPr>
              <a:t> </a:t>
            </a:r>
            <a:r>
              <a:rPr sz="2400" b="1" dirty="0">
                <a:solidFill>
                  <a:srgbClr val="C00000"/>
                </a:solidFill>
                <a:latin typeface="Carlito"/>
                <a:cs typeface="Carlito"/>
              </a:rPr>
              <a:t>with  </a:t>
            </a:r>
            <a:r>
              <a:rPr sz="2400" b="1" spc="-5" dirty="0">
                <a:solidFill>
                  <a:srgbClr val="C00000"/>
                </a:solidFill>
                <a:latin typeface="Carlito"/>
                <a:cs typeface="Carlito"/>
              </a:rPr>
              <a:t>Examples</a:t>
            </a:r>
            <a:endParaRPr sz="2400" b="1" dirty="0">
              <a:solidFill>
                <a:srgbClr val="C00000"/>
              </a:solidFill>
              <a:latin typeface="Carlito"/>
              <a:cs typeface="Carlito"/>
            </a:endParaRPr>
          </a:p>
          <a:p>
            <a:pPr marL="434340" indent="-343535">
              <a:spcBef>
                <a:spcPts val="645"/>
              </a:spcBef>
              <a:buFont typeface="Arial"/>
              <a:buChar char="•"/>
              <a:tabLst>
                <a:tab pos="434340" algn="l"/>
                <a:tab pos="434975" algn="l"/>
              </a:tabLst>
            </a:pPr>
            <a:r>
              <a:rPr lang="en-IN" sz="2800" spc="-5" dirty="0">
                <a:solidFill>
                  <a:srgbClr val="000099"/>
                </a:solidFill>
                <a:latin typeface="Carlito"/>
              </a:rPr>
              <a:t>Computing a Binomial Coefficient</a:t>
            </a:r>
          </a:p>
          <a:p>
            <a:pPr marL="434340" indent="-343535">
              <a:lnSpc>
                <a:spcPct val="100000"/>
              </a:lnSpc>
              <a:spcBef>
                <a:spcPts val="645"/>
              </a:spcBef>
              <a:buFont typeface="Arial"/>
              <a:buChar char="•"/>
              <a:tabLst>
                <a:tab pos="434340" algn="l"/>
                <a:tab pos="434975" algn="l"/>
              </a:tabLst>
            </a:pPr>
            <a:r>
              <a:rPr sz="2800" spc="-5" dirty="0">
                <a:solidFill>
                  <a:srgbClr val="000099"/>
                </a:solidFill>
                <a:latin typeface="Carlito"/>
                <a:cs typeface="Carlito"/>
              </a:rPr>
              <a:t>All </a:t>
            </a:r>
            <a:r>
              <a:rPr sz="2800" spc="-30" dirty="0">
                <a:solidFill>
                  <a:srgbClr val="000099"/>
                </a:solidFill>
                <a:latin typeface="Carlito"/>
                <a:cs typeface="Carlito"/>
              </a:rPr>
              <a:t>Pairs </a:t>
            </a:r>
            <a:r>
              <a:rPr sz="2800" spc="-15" dirty="0">
                <a:solidFill>
                  <a:srgbClr val="000099"/>
                </a:solidFill>
                <a:latin typeface="Carlito"/>
                <a:cs typeface="Carlito"/>
              </a:rPr>
              <a:t>Shortest</a:t>
            </a:r>
            <a:r>
              <a:rPr sz="2800" spc="40" dirty="0">
                <a:solidFill>
                  <a:srgbClr val="000099"/>
                </a:solidFill>
                <a:latin typeface="Carlito"/>
                <a:cs typeface="Carlito"/>
              </a:rPr>
              <a:t> </a:t>
            </a:r>
            <a:r>
              <a:rPr sz="2800" spc="-20" dirty="0">
                <a:solidFill>
                  <a:srgbClr val="000099"/>
                </a:solidFill>
                <a:latin typeface="Carlito"/>
                <a:cs typeface="Carlito"/>
              </a:rPr>
              <a:t>Paths:</a:t>
            </a:r>
            <a:endParaRPr lang="en-IN" sz="2800" dirty="0">
              <a:latin typeface="Carlito"/>
              <a:cs typeface="Carlito"/>
            </a:endParaRPr>
          </a:p>
          <a:p>
            <a:pPr marL="835025" lvl="1" indent="-287020">
              <a:lnSpc>
                <a:spcPct val="100000"/>
              </a:lnSpc>
              <a:spcBef>
                <a:spcPts val="605"/>
              </a:spcBef>
              <a:buFont typeface="Arial"/>
              <a:buChar char="–"/>
              <a:tabLst>
                <a:tab pos="835660" algn="l"/>
              </a:tabLst>
            </a:pPr>
            <a:r>
              <a:rPr lang="en-IN" sz="2400" spc="-10" dirty="0">
                <a:solidFill>
                  <a:srgbClr val="000099"/>
                </a:solidFill>
                <a:latin typeface="Carlito"/>
                <a:cs typeface="Carlito"/>
              </a:rPr>
              <a:t>Floyd's</a:t>
            </a:r>
            <a:r>
              <a:rPr lang="en-IN" sz="2400" spc="-35" dirty="0">
                <a:solidFill>
                  <a:srgbClr val="000099"/>
                </a:solidFill>
                <a:latin typeface="Carlito"/>
                <a:cs typeface="Carlito"/>
              </a:rPr>
              <a:t> </a:t>
            </a:r>
            <a:r>
              <a:rPr lang="en-IN" sz="2400" spc="-5" dirty="0">
                <a:solidFill>
                  <a:srgbClr val="000099"/>
                </a:solidFill>
                <a:latin typeface="Carlito"/>
                <a:cs typeface="Carlito"/>
              </a:rPr>
              <a:t>Algorithm</a:t>
            </a:r>
          </a:p>
          <a:p>
            <a:pPr marL="434340" lvl="1" indent="-343535">
              <a:spcBef>
                <a:spcPts val="645"/>
              </a:spcBef>
              <a:buFont typeface="Arial"/>
              <a:buChar char="•"/>
              <a:tabLst>
                <a:tab pos="434340" algn="l"/>
                <a:tab pos="434975" algn="l"/>
              </a:tabLst>
            </a:pPr>
            <a:r>
              <a:rPr lang="en-IN" sz="2800" spc="-5" dirty="0">
                <a:solidFill>
                  <a:srgbClr val="000099"/>
                </a:solidFill>
                <a:latin typeface="Carlito"/>
              </a:rPr>
              <a:t>Knapsack Problem and Memory Functions</a:t>
            </a:r>
          </a:p>
        </p:txBody>
      </p:sp>
    </p:spTree>
    <p:extLst>
      <p:ext uri="{BB962C8B-B14F-4D97-AF65-F5344CB8AC3E}">
        <p14:creationId xmlns:p14="http://schemas.microsoft.com/office/powerpoint/2010/main" val="13150559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/>
          <p:nvPr/>
        </p:nvSpPr>
        <p:spPr>
          <a:xfrm>
            <a:off x="8479535" y="6677964"/>
            <a:ext cx="15367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z="1200" dirty="0">
                <a:solidFill>
                  <a:srgbClr val="888888"/>
                </a:solidFill>
                <a:latin typeface="Carlito"/>
                <a:cs typeface="Carlito"/>
              </a:rPr>
              <a:t>4</a:t>
            </a:fld>
            <a:endParaRPr sz="1200">
              <a:latin typeface="Carlito"/>
              <a:cs typeface="Carlito"/>
            </a:endParaRP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49828" y="278638"/>
            <a:ext cx="4712971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Dynamic</a:t>
            </a:r>
            <a:r>
              <a:rPr spc="-90" dirty="0"/>
              <a:t> </a:t>
            </a:r>
            <a:r>
              <a:rPr spc="-15" dirty="0"/>
              <a:t>Programming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154938"/>
            <a:ext cx="7833359" cy="5019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1019175" indent="-343535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600" spc="-5" dirty="0">
                <a:latin typeface="Carlito"/>
                <a:cs typeface="Carlito"/>
              </a:rPr>
              <a:t>Dynamic </a:t>
            </a:r>
            <a:r>
              <a:rPr sz="2600" spc="-10" dirty="0">
                <a:latin typeface="Carlito"/>
                <a:cs typeface="Carlito"/>
              </a:rPr>
              <a:t>programming </a:t>
            </a:r>
            <a:r>
              <a:rPr sz="2600" dirty="0">
                <a:latin typeface="Carlito"/>
                <a:cs typeface="Carlito"/>
              </a:rPr>
              <a:t>is a </a:t>
            </a:r>
            <a:r>
              <a:rPr sz="2600" spc="-5" dirty="0">
                <a:latin typeface="Carlito"/>
                <a:cs typeface="Carlito"/>
              </a:rPr>
              <a:t>technique </a:t>
            </a:r>
            <a:r>
              <a:rPr sz="2600" spc="-25" dirty="0">
                <a:latin typeface="Carlito"/>
                <a:cs typeface="Carlito"/>
              </a:rPr>
              <a:t>for </a:t>
            </a:r>
            <a:r>
              <a:rPr sz="2600" spc="-5" dirty="0">
                <a:latin typeface="Carlito"/>
                <a:cs typeface="Carlito"/>
              </a:rPr>
              <a:t>solving  </a:t>
            </a:r>
            <a:r>
              <a:rPr sz="2600" spc="-10" dirty="0">
                <a:latin typeface="Carlito"/>
                <a:cs typeface="Carlito"/>
              </a:rPr>
              <a:t>problems </a:t>
            </a:r>
            <a:r>
              <a:rPr sz="2600" dirty="0">
                <a:latin typeface="Carlito"/>
                <a:cs typeface="Carlito"/>
              </a:rPr>
              <a:t>with </a:t>
            </a:r>
            <a:r>
              <a:rPr sz="2600" b="1" spc="-5" dirty="0">
                <a:latin typeface="Carlito"/>
                <a:cs typeface="Carlito"/>
              </a:rPr>
              <a:t>overlapping</a:t>
            </a:r>
            <a:r>
              <a:rPr sz="2600" b="1" spc="-10" dirty="0">
                <a:latin typeface="Carlito"/>
                <a:cs typeface="Carlito"/>
              </a:rPr>
              <a:t> </a:t>
            </a:r>
            <a:r>
              <a:rPr sz="2600" b="1" spc="-5" dirty="0">
                <a:latin typeface="Carlito"/>
                <a:cs typeface="Carlito"/>
              </a:rPr>
              <a:t>subproblems</a:t>
            </a:r>
            <a:r>
              <a:rPr sz="2600" spc="-5" dirty="0">
                <a:latin typeface="Carlito"/>
                <a:cs typeface="Carlito"/>
              </a:rPr>
              <a:t>.</a:t>
            </a:r>
            <a:endParaRPr sz="2600">
              <a:latin typeface="Carlito"/>
              <a:cs typeface="Carlito"/>
            </a:endParaRPr>
          </a:p>
          <a:p>
            <a:pPr marL="756285" marR="5080" lvl="1" indent="-287020">
              <a:lnSpc>
                <a:spcPct val="100000"/>
              </a:lnSpc>
              <a:spcBef>
                <a:spcPts val="625"/>
              </a:spcBef>
              <a:buFont typeface="Arial"/>
              <a:buChar char="–"/>
              <a:tabLst>
                <a:tab pos="756920" algn="l"/>
              </a:tabLst>
            </a:pPr>
            <a:r>
              <a:rPr sz="2600" spc="-5" dirty="0">
                <a:latin typeface="Carlito"/>
                <a:cs typeface="Carlito"/>
              </a:rPr>
              <a:t>subproblems </a:t>
            </a:r>
            <a:r>
              <a:rPr sz="2600" dirty="0">
                <a:latin typeface="Carlito"/>
                <a:cs typeface="Carlito"/>
              </a:rPr>
              <a:t>arise </a:t>
            </a:r>
            <a:r>
              <a:rPr sz="2600" spc="-15" dirty="0">
                <a:latin typeface="Carlito"/>
                <a:cs typeface="Carlito"/>
              </a:rPr>
              <a:t>from </a:t>
            </a:r>
            <a:r>
              <a:rPr sz="2600" dirty="0">
                <a:latin typeface="Carlito"/>
                <a:cs typeface="Carlito"/>
              </a:rPr>
              <a:t>a </a:t>
            </a:r>
            <a:r>
              <a:rPr sz="2600" spc="-5" dirty="0">
                <a:latin typeface="Carlito"/>
                <a:cs typeface="Carlito"/>
              </a:rPr>
              <a:t>recurrence </a:t>
            </a:r>
            <a:r>
              <a:rPr sz="2600" spc="-10" dirty="0">
                <a:latin typeface="Carlito"/>
                <a:cs typeface="Carlito"/>
              </a:rPr>
              <a:t>relating </a:t>
            </a:r>
            <a:r>
              <a:rPr sz="2600" dirty="0">
                <a:latin typeface="Carlito"/>
                <a:cs typeface="Carlito"/>
              </a:rPr>
              <a:t>a</a:t>
            </a:r>
            <a:r>
              <a:rPr sz="2600" spc="-95" dirty="0">
                <a:latin typeface="Carlito"/>
                <a:cs typeface="Carlito"/>
              </a:rPr>
              <a:t> </a:t>
            </a:r>
            <a:r>
              <a:rPr sz="2600" spc="-5" dirty="0">
                <a:latin typeface="Carlito"/>
                <a:cs typeface="Carlito"/>
              </a:rPr>
              <a:t>given  </a:t>
            </a:r>
            <a:r>
              <a:rPr sz="2600" spc="-95" dirty="0">
                <a:latin typeface="Arial"/>
                <a:cs typeface="Arial"/>
              </a:rPr>
              <a:t>problem’s </a:t>
            </a:r>
            <a:r>
              <a:rPr sz="2600" spc="-55" dirty="0">
                <a:latin typeface="Arial"/>
                <a:cs typeface="Arial"/>
              </a:rPr>
              <a:t>solution </a:t>
            </a:r>
            <a:r>
              <a:rPr sz="2600" spc="25" dirty="0">
                <a:latin typeface="Arial"/>
                <a:cs typeface="Arial"/>
              </a:rPr>
              <a:t>to </a:t>
            </a:r>
            <a:r>
              <a:rPr sz="2600" spc="-5" dirty="0">
                <a:solidFill>
                  <a:srgbClr val="C00000"/>
                </a:solidFill>
                <a:latin typeface="Carlito"/>
                <a:cs typeface="Carlito"/>
              </a:rPr>
              <a:t>solutions of </a:t>
            </a:r>
            <a:r>
              <a:rPr sz="2600" dirty="0">
                <a:solidFill>
                  <a:srgbClr val="C00000"/>
                </a:solidFill>
                <a:latin typeface="Carlito"/>
                <a:cs typeface="Carlito"/>
              </a:rPr>
              <a:t>its </a:t>
            </a:r>
            <a:r>
              <a:rPr sz="2600" spc="-5" dirty="0">
                <a:solidFill>
                  <a:srgbClr val="C00000"/>
                </a:solidFill>
                <a:latin typeface="Carlito"/>
                <a:cs typeface="Carlito"/>
              </a:rPr>
              <a:t>smaller  </a:t>
            </a:r>
            <a:r>
              <a:rPr sz="2600" spc="-10" dirty="0">
                <a:solidFill>
                  <a:srgbClr val="C00000"/>
                </a:solidFill>
                <a:latin typeface="Carlito"/>
                <a:cs typeface="Carlito"/>
              </a:rPr>
              <a:t>subproblems</a:t>
            </a:r>
            <a:r>
              <a:rPr sz="2600" spc="-10" dirty="0">
                <a:latin typeface="Carlito"/>
                <a:cs typeface="Carlito"/>
              </a:rPr>
              <a:t>.</a:t>
            </a:r>
            <a:endParaRPr sz="2600">
              <a:latin typeface="Carlito"/>
              <a:cs typeface="Carlito"/>
            </a:endParaRPr>
          </a:p>
          <a:p>
            <a:pPr marL="756285" marR="17145" lvl="1" indent="-287020">
              <a:lnSpc>
                <a:spcPct val="100000"/>
              </a:lnSpc>
              <a:spcBef>
                <a:spcPts val="625"/>
              </a:spcBef>
              <a:buFont typeface="Arial"/>
              <a:buChar char="–"/>
              <a:tabLst>
                <a:tab pos="756920" algn="l"/>
              </a:tabLst>
            </a:pPr>
            <a:r>
              <a:rPr sz="2600" dirty="0">
                <a:latin typeface="Carlito"/>
                <a:cs typeface="Carlito"/>
              </a:rPr>
              <a:t>DP </a:t>
            </a:r>
            <a:r>
              <a:rPr sz="2600" spc="-5" dirty="0">
                <a:latin typeface="Carlito"/>
                <a:cs typeface="Carlito"/>
              </a:rPr>
              <a:t>suggests solving </a:t>
            </a:r>
            <a:r>
              <a:rPr sz="2600" dirty="0">
                <a:latin typeface="Carlito"/>
                <a:cs typeface="Carlito"/>
              </a:rPr>
              <a:t>each of the </a:t>
            </a:r>
            <a:r>
              <a:rPr sz="2600" spc="-5" dirty="0">
                <a:latin typeface="Carlito"/>
                <a:cs typeface="Carlito"/>
              </a:rPr>
              <a:t>smaller </a:t>
            </a:r>
            <a:r>
              <a:rPr sz="2600" spc="-10" dirty="0">
                <a:latin typeface="Carlito"/>
                <a:cs typeface="Carlito"/>
              </a:rPr>
              <a:t>subproblems  </a:t>
            </a:r>
            <a:r>
              <a:rPr sz="2600" spc="-5" dirty="0">
                <a:latin typeface="Carlito"/>
                <a:cs typeface="Carlito"/>
              </a:rPr>
              <a:t>only once </a:t>
            </a:r>
            <a:r>
              <a:rPr sz="2600" dirty="0">
                <a:latin typeface="Carlito"/>
                <a:cs typeface="Carlito"/>
              </a:rPr>
              <a:t>and </a:t>
            </a:r>
            <a:r>
              <a:rPr sz="2600" spc="-15" dirty="0">
                <a:solidFill>
                  <a:srgbClr val="C00000"/>
                </a:solidFill>
                <a:latin typeface="Carlito"/>
                <a:cs typeface="Carlito"/>
              </a:rPr>
              <a:t>recording </a:t>
            </a:r>
            <a:r>
              <a:rPr sz="2600" dirty="0">
                <a:solidFill>
                  <a:srgbClr val="C00000"/>
                </a:solidFill>
                <a:latin typeface="Carlito"/>
                <a:cs typeface="Carlito"/>
              </a:rPr>
              <a:t>the </a:t>
            </a:r>
            <a:r>
              <a:rPr sz="2600" spc="-5" dirty="0">
                <a:solidFill>
                  <a:srgbClr val="C00000"/>
                </a:solidFill>
                <a:latin typeface="Carlito"/>
                <a:cs typeface="Carlito"/>
              </a:rPr>
              <a:t>results </a:t>
            </a:r>
            <a:r>
              <a:rPr sz="2600" dirty="0">
                <a:latin typeface="Carlito"/>
                <a:cs typeface="Carlito"/>
              </a:rPr>
              <a:t>in a </a:t>
            </a:r>
            <a:r>
              <a:rPr sz="2600" spc="-10" dirty="0">
                <a:latin typeface="Carlito"/>
                <a:cs typeface="Carlito"/>
              </a:rPr>
              <a:t>table </a:t>
            </a:r>
            <a:r>
              <a:rPr sz="2600" spc="-15" dirty="0">
                <a:latin typeface="Carlito"/>
                <a:cs typeface="Carlito"/>
              </a:rPr>
              <a:t>from  </a:t>
            </a:r>
            <a:r>
              <a:rPr sz="2600" dirty="0">
                <a:latin typeface="Carlito"/>
                <a:cs typeface="Carlito"/>
              </a:rPr>
              <a:t>which a </a:t>
            </a:r>
            <a:r>
              <a:rPr sz="2600" spc="-5" dirty="0">
                <a:latin typeface="Carlito"/>
                <a:cs typeface="Carlito"/>
              </a:rPr>
              <a:t>solution </a:t>
            </a:r>
            <a:r>
              <a:rPr sz="2600" spc="-15" dirty="0">
                <a:latin typeface="Carlito"/>
                <a:cs typeface="Carlito"/>
              </a:rPr>
              <a:t>to </a:t>
            </a:r>
            <a:r>
              <a:rPr sz="2600" dirty="0">
                <a:latin typeface="Carlito"/>
                <a:cs typeface="Carlito"/>
              </a:rPr>
              <a:t>the </a:t>
            </a:r>
            <a:r>
              <a:rPr sz="2600" spc="-5" dirty="0">
                <a:latin typeface="Carlito"/>
                <a:cs typeface="Carlito"/>
              </a:rPr>
              <a:t>original </a:t>
            </a:r>
            <a:r>
              <a:rPr sz="2600" spc="-10" dirty="0">
                <a:latin typeface="Carlito"/>
                <a:cs typeface="Carlito"/>
              </a:rPr>
              <a:t>problem can </a:t>
            </a:r>
            <a:r>
              <a:rPr sz="2600" dirty="0">
                <a:latin typeface="Carlito"/>
                <a:cs typeface="Carlito"/>
              </a:rPr>
              <a:t>then </a:t>
            </a:r>
            <a:r>
              <a:rPr sz="2600" spc="-5" dirty="0">
                <a:latin typeface="Carlito"/>
                <a:cs typeface="Carlito"/>
              </a:rPr>
              <a:t>be  obtained.</a:t>
            </a:r>
            <a:endParaRPr sz="2600">
              <a:latin typeface="Carlito"/>
              <a:cs typeface="Carlito"/>
            </a:endParaRPr>
          </a:p>
          <a:p>
            <a:pPr marL="355600" marR="524510" indent="-343535">
              <a:lnSpc>
                <a:spcPct val="100000"/>
              </a:lnSpc>
              <a:spcBef>
                <a:spcPts val="625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600" spc="-5" dirty="0">
                <a:latin typeface="Carlito"/>
                <a:cs typeface="Carlito"/>
              </a:rPr>
              <a:t>The Dynamic </a:t>
            </a:r>
            <a:r>
              <a:rPr sz="2600" spc="-10" dirty="0">
                <a:latin typeface="Carlito"/>
                <a:cs typeface="Carlito"/>
              </a:rPr>
              <a:t>programming can </a:t>
            </a:r>
            <a:r>
              <a:rPr sz="2600" spc="-5" dirty="0">
                <a:latin typeface="Carlito"/>
                <a:cs typeface="Carlito"/>
              </a:rPr>
              <a:t>be used </a:t>
            </a:r>
            <a:r>
              <a:rPr sz="2600" dirty="0">
                <a:latin typeface="Carlito"/>
                <a:cs typeface="Carlito"/>
              </a:rPr>
              <a:t>when the  </a:t>
            </a:r>
            <a:r>
              <a:rPr sz="2600" spc="-5" dirty="0">
                <a:latin typeface="Carlito"/>
                <a:cs typeface="Carlito"/>
              </a:rPr>
              <a:t>solution </a:t>
            </a:r>
            <a:r>
              <a:rPr sz="2600" spc="-15" dirty="0">
                <a:latin typeface="Carlito"/>
                <a:cs typeface="Carlito"/>
              </a:rPr>
              <a:t>to </a:t>
            </a:r>
            <a:r>
              <a:rPr sz="2600" dirty="0">
                <a:latin typeface="Carlito"/>
                <a:cs typeface="Carlito"/>
              </a:rPr>
              <a:t>a </a:t>
            </a:r>
            <a:r>
              <a:rPr sz="2600" spc="-10" dirty="0">
                <a:latin typeface="Carlito"/>
                <a:cs typeface="Carlito"/>
              </a:rPr>
              <a:t>problem can </a:t>
            </a:r>
            <a:r>
              <a:rPr sz="2600" spc="-5" dirty="0">
                <a:latin typeface="Carlito"/>
                <a:cs typeface="Carlito"/>
              </a:rPr>
              <a:t>be </a:t>
            </a:r>
            <a:r>
              <a:rPr sz="2600" spc="-10" dirty="0">
                <a:latin typeface="Carlito"/>
                <a:cs typeface="Carlito"/>
              </a:rPr>
              <a:t>viewed </a:t>
            </a:r>
            <a:r>
              <a:rPr sz="2600" dirty="0">
                <a:latin typeface="Carlito"/>
                <a:cs typeface="Carlito"/>
              </a:rPr>
              <a:t>as the </a:t>
            </a:r>
            <a:r>
              <a:rPr sz="2600" spc="-5" dirty="0">
                <a:latin typeface="Carlito"/>
                <a:cs typeface="Carlito"/>
              </a:rPr>
              <a:t>result of  </a:t>
            </a:r>
            <a:r>
              <a:rPr sz="2600" b="1" spc="-5" dirty="0">
                <a:latin typeface="Carlito"/>
                <a:cs typeface="Carlito"/>
              </a:rPr>
              <a:t>sequence </a:t>
            </a:r>
            <a:r>
              <a:rPr sz="2600" b="1" dirty="0">
                <a:latin typeface="Carlito"/>
                <a:cs typeface="Carlito"/>
              </a:rPr>
              <a:t>of</a:t>
            </a:r>
            <a:r>
              <a:rPr sz="2600" b="1" spc="25" dirty="0">
                <a:latin typeface="Carlito"/>
                <a:cs typeface="Carlito"/>
              </a:rPr>
              <a:t> </a:t>
            </a:r>
            <a:r>
              <a:rPr sz="2600" b="1" spc="-5" dirty="0">
                <a:latin typeface="Carlito"/>
                <a:cs typeface="Carlito"/>
              </a:rPr>
              <a:t>decisions</a:t>
            </a:r>
            <a:r>
              <a:rPr sz="2600" spc="-5" dirty="0">
                <a:latin typeface="Carlito"/>
                <a:cs typeface="Carlito"/>
              </a:rPr>
              <a:t>.</a:t>
            </a:r>
            <a:endParaRPr sz="26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56089" y="304800"/>
            <a:ext cx="6316311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Example-1: </a:t>
            </a:r>
            <a:r>
              <a:rPr spc="-15" dirty="0"/>
              <a:t>Knapsack</a:t>
            </a:r>
            <a:r>
              <a:rPr spc="-35" dirty="0"/>
              <a:t> </a:t>
            </a:r>
            <a:r>
              <a:rPr spc="-15" dirty="0"/>
              <a:t>Problem</a:t>
            </a:r>
          </a:p>
        </p:txBody>
      </p:sp>
      <p:sp>
        <p:nvSpPr>
          <p:cNvPr id="3" name="object 3"/>
          <p:cNvSpPr/>
          <p:nvPr/>
        </p:nvSpPr>
        <p:spPr>
          <a:xfrm>
            <a:off x="741006" y="1321361"/>
            <a:ext cx="7807726" cy="476323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8479535" y="6677964"/>
            <a:ext cx="15367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z="1200" dirty="0">
                <a:solidFill>
                  <a:srgbClr val="888888"/>
                </a:solidFill>
                <a:latin typeface="Carlito"/>
                <a:cs typeface="Carlito"/>
              </a:rPr>
              <a:t>5</a:t>
            </a:fld>
            <a:endParaRPr sz="12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95400" y="1143000"/>
            <a:ext cx="6726556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Example-2: </a:t>
            </a:r>
            <a:r>
              <a:rPr spc="-5" dirty="0"/>
              <a:t>File </a:t>
            </a:r>
            <a:r>
              <a:rPr spc="-10" dirty="0"/>
              <a:t>merging</a:t>
            </a:r>
            <a:r>
              <a:rPr spc="-60" dirty="0"/>
              <a:t> </a:t>
            </a:r>
            <a:r>
              <a:rPr spc="-15" dirty="0"/>
              <a:t>problem</a:t>
            </a:r>
          </a:p>
        </p:txBody>
      </p:sp>
      <p:sp>
        <p:nvSpPr>
          <p:cNvPr id="3" name="object 3"/>
          <p:cNvSpPr/>
          <p:nvPr/>
        </p:nvSpPr>
        <p:spPr>
          <a:xfrm>
            <a:off x="685800" y="2362200"/>
            <a:ext cx="8120960" cy="175877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8479535" y="6677964"/>
            <a:ext cx="15367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z="1200" dirty="0">
                <a:solidFill>
                  <a:srgbClr val="888888"/>
                </a:solidFill>
                <a:latin typeface="Carlito"/>
                <a:cs typeface="Carlito"/>
              </a:rPr>
              <a:t>6</a:t>
            </a:fld>
            <a:endParaRPr sz="12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90800" y="631085"/>
            <a:ext cx="44196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Principle </a:t>
            </a:r>
            <a:r>
              <a:rPr spc="-5" dirty="0"/>
              <a:t>of</a:t>
            </a:r>
            <a:r>
              <a:rPr spc="-95" dirty="0"/>
              <a:t> </a:t>
            </a:r>
            <a:r>
              <a:rPr spc="-5" dirty="0"/>
              <a:t>Optimality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381000" y="2057400"/>
            <a:ext cx="8347075" cy="1249045"/>
            <a:chOff x="292608" y="1140834"/>
            <a:chExt cx="8347075" cy="1249045"/>
          </a:xfrm>
        </p:grpSpPr>
        <p:sp>
          <p:nvSpPr>
            <p:cNvPr id="4" name="object 4"/>
            <p:cNvSpPr/>
            <p:nvPr/>
          </p:nvSpPr>
          <p:spPr>
            <a:xfrm>
              <a:off x="390915" y="1140834"/>
              <a:ext cx="8174973" cy="1248485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05562" y="1636013"/>
              <a:ext cx="8321040" cy="574675"/>
            </a:xfrm>
            <a:custGeom>
              <a:avLst/>
              <a:gdLst/>
              <a:ahLst/>
              <a:cxnLst/>
              <a:rect l="l" t="t" r="r" b="b"/>
              <a:pathLst>
                <a:path w="8321040" h="574675">
                  <a:moveTo>
                    <a:pt x="0" y="574548"/>
                  </a:moveTo>
                  <a:lnTo>
                    <a:pt x="8321040" y="574548"/>
                  </a:lnTo>
                  <a:lnTo>
                    <a:pt x="8321040" y="0"/>
                  </a:lnTo>
                  <a:lnTo>
                    <a:pt x="0" y="0"/>
                  </a:lnTo>
                  <a:lnTo>
                    <a:pt x="0" y="574548"/>
                  </a:lnTo>
                  <a:close/>
                </a:path>
              </a:pathLst>
            </a:custGeom>
            <a:ln w="25908">
              <a:solidFill>
                <a:srgbClr val="F7954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502753" y="3962580"/>
            <a:ext cx="5059847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5" dirty="0">
                <a:latin typeface="Carlito"/>
                <a:cs typeface="Carlito"/>
              </a:rPr>
              <a:t>Difference </a:t>
            </a:r>
            <a:r>
              <a:rPr sz="2400" spc="-10" dirty="0">
                <a:latin typeface="Carlito"/>
                <a:cs typeface="Carlito"/>
              </a:rPr>
              <a:t>between greedy </a:t>
            </a:r>
            <a:r>
              <a:rPr sz="2400" dirty="0">
                <a:latin typeface="Carlito"/>
                <a:cs typeface="Carlito"/>
              </a:rPr>
              <a:t>and</a:t>
            </a:r>
            <a:r>
              <a:rPr sz="2400" spc="-5" dirty="0">
                <a:latin typeface="Carlito"/>
                <a:cs typeface="Carlito"/>
              </a:rPr>
              <a:t> DP?</a:t>
            </a:r>
            <a:endParaRPr sz="2400" dirty="0">
              <a:latin typeface="Carlito"/>
              <a:cs typeface="Carlito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479535" y="6677964"/>
            <a:ext cx="15367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z="1200" dirty="0">
                <a:solidFill>
                  <a:srgbClr val="888888"/>
                </a:solidFill>
                <a:latin typeface="Carlito"/>
                <a:cs typeface="Carlito"/>
              </a:rPr>
              <a:t>7</a:t>
            </a:fld>
            <a:endParaRPr sz="12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027605-D559-F344-AE93-38DB57AE57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57200"/>
            <a:ext cx="7467600" cy="553998"/>
          </a:xfrm>
        </p:spPr>
        <p:txBody>
          <a:bodyPr/>
          <a:lstStyle/>
          <a:p>
            <a:pPr algn="ctr"/>
            <a:r>
              <a:rPr lang="en-US" sz="3600" spc="-15" dirty="0">
                <a:latin typeface="Carlito"/>
                <a:cs typeface="Carlito"/>
              </a:rPr>
              <a:t>Difference </a:t>
            </a:r>
            <a:r>
              <a:rPr lang="en-US" sz="3600" spc="-10" dirty="0">
                <a:latin typeface="Carlito"/>
                <a:cs typeface="Carlito"/>
              </a:rPr>
              <a:t>between greedy </a:t>
            </a:r>
            <a:r>
              <a:rPr lang="en-US" sz="3600" dirty="0">
                <a:latin typeface="Carlito"/>
                <a:cs typeface="Carlito"/>
              </a:rPr>
              <a:t>and</a:t>
            </a:r>
            <a:r>
              <a:rPr lang="en-US" sz="3600" spc="-5" dirty="0">
                <a:latin typeface="Carlito"/>
                <a:cs typeface="Carlito"/>
              </a:rPr>
              <a:t> DP?</a:t>
            </a:r>
            <a:endParaRPr lang="en-IN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074D6A6-1F2E-3476-3C31-26F74B0049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" y="1219200"/>
            <a:ext cx="7239000" cy="510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4130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48A495-9140-DD41-BA5B-4A9A45030A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>
            <a:extLst>
              <a:ext uri="{FF2B5EF4-FFF2-40B4-BE49-F238E27FC236}">
                <a16:creationId xmlns:a16="http://schemas.microsoft.com/office/drawing/2014/main" id="{3AEB214A-A363-6A96-B700-DBC358FDF3E4}"/>
              </a:ext>
            </a:extLst>
          </p:cNvPr>
          <p:cNvSpPr txBox="1"/>
          <p:nvPr/>
        </p:nvSpPr>
        <p:spPr>
          <a:xfrm>
            <a:off x="8479535" y="6465214"/>
            <a:ext cx="15367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z="1200" dirty="0">
                <a:solidFill>
                  <a:srgbClr val="888888"/>
                </a:solidFill>
                <a:latin typeface="Carlito"/>
                <a:cs typeface="Carlito"/>
              </a:rPr>
              <a:t>9</a:t>
            </a:fld>
            <a:endParaRPr sz="1200">
              <a:latin typeface="Carlito"/>
              <a:cs typeface="Carlito"/>
            </a:endParaRPr>
          </a:p>
        </p:txBody>
      </p:sp>
      <p:sp>
        <p:nvSpPr>
          <p:cNvPr id="2" name="object 2">
            <a:extLst>
              <a:ext uri="{FF2B5EF4-FFF2-40B4-BE49-F238E27FC236}">
                <a16:creationId xmlns:a16="http://schemas.microsoft.com/office/drawing/2014/main" id="{95056A2F-AC1A-C812-A3D6-524C60D2EA6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866953"/>
            <a:ext cx="8229600" cy="1021080"/>
          </a:xfrm>
          <a:prstGeom prst="rect">
            <a:avLst/>
          </a:prstGeom>
          <a:solidFill>
            <a:srgbClr val="FBD4B5"/>
          </a:solidFill>
        </p:spPr>
        <p:txBody>
          <a:bodyPr vert="horz" wrap="square" lIns="0" tIns="139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95"/>
              </a:spcBef>
            </a:pPr>
            <a:r>
              <a:rPr sz="4400" b="1" spc="-5" dirty="0">
                <a:latin typeface="Carlito"/>
                <a:cs typeface="Carlito"/>
              </a:rPr>
              <a:t>Outline</a:t>
            </a:r>
            <a:endParaRPr sz="4400">
              <a:latin typeface="Carlito"/>
              <a:cs typeface="Carlito"/>
            </a:endParaRP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F7AA7188-DDC4-CE66-EE55-0795B8EC903C}"/>
              </a:ext>
            </a:extLst>
          </p:cNvPr>
          <p:cNvSpPr txBox="1"/>
          <p:nvPr/>
        </p:nvSpPr>
        <p:spPr>
          <a:xfrm>
            <a:off x="1714500" y="2257189"/>
            <a:ext cx="6286500" cy="3731150"/>
          </a:xfrm>
          <a:prstGeom prst="rect">
            <a:avLst/>
          </a:prstGeom>
          <a:solidFill>
            <a:srgbClr val="FBD4B5"/>
          </a:solidFill>
        </p:spPr>
        <p:txBody>
          <a:bodyPr vert="horz" wrap="square" lIns="0" tIns="22225" rIns="0" bIns="0" rtlCol="0">
            <a:spAutoFit/>
          </a:bodyPr>
          <a:lstStyle/>
          <a:p>
            <a:pPr marL="434340" marR="323215" indent="-343535">
              <a:lnSpc>
                <a:spcPct val="100000"/>
              </a:lnSpc>
              <a:spcBef>
                <a:spcPts val="175"/>
              </a:spcBef>
              <a:buFont typeface="Arial"/>
              <a:buChar char="•"/>
              <a:tabLst>
                <a:tab pos="434340" algn="l"/>
                <a:tab pos="434975" algn="l"/>
              </a:tabLst>
            </a:pPr>
            <a:r>
              <a:rPr sz="2800" spc="-10" dirty="0">
                <a:solidFill>
                  <a:srgbClr val="000099"/>
                </a:solidFill>
                <a:latin typeface="Carlito"/>
                <a:cs typeface="Carlito"/>
              </a:rPr>
              <a:t>Introduction </a:t>
            </a:r>
            <a:r>
              <a:rPr sz="2800" spc="-20" dirty="0">
                <a:solidFill>
                  <a:srgbClr val="000099"/>
                </a:solidFill>
                <a:latin typeface="Carlito"/>
                <a:cs typeface="Carlito"/>
              </a:rPr>
              <a:t>to  </a:t>
            </a:r>
            <a:r>
              <a:rPr sz="2800" spc="-10" dirty="0">
                <a:solidFill>
                  <a:srgbClr val="000099"/>
                </a:solidFill>
                <a:latin typeface="Carlito"/>
                <a:cs typeface="Carlito"/>
              </a:rPr>
              <a:t>Dynamic</a:t>
            </a:r>
            <a:r>
              <a:rPr sz="2800" spc="-15" dirty="0">
                <a:solidFill>
                  <a:srgbClr val="000099"/>
                </a:solidFill>
                <a:latin typeface="Carlito"/>
                <a:cs typeface="Carlito"/>
              </a:rPr>
              <a:t> </a:t>
            </a:r>
            <a:r>
              <a:rPr sz="2800" spc="-20" dirty="0">
                <a:solidFill>
                  <a:srgbClr val="000099"/>
                </a:solidFill>
                <a:latin typeface="Carlito"/>
                <a:cs typeface="Carlito"/>
              </a:rPr>
              <a:t>Programming</a:t>
            </a:r>
            <a:endParaRPr sz="2800" dirty="0">
              <a:latin typeface="Carlito"/>
              <a:cs typeface="Carlito"/>
            </a:endParaRPr>
          </a:p>
          <a:p>
            <a:pPr marL="835025" marR="558165" lvl="1" indent="-287020">
              <a:lnSpc>
                <a:spcPct val="100000"/>
              </a:lnSpc>
              <a:spcBef>
                <a:spcPts val="610"/>
              </a:spcBef>
              <a:buFont typeface="Arial"/>
              <a:buChar char="–"/>
              <a:tabLst>
                <a:tab pos="835660" algn="l"/>
              </a:tabLst>
            </a:pPr>
            <a:r>
              <a:rPr sz="2400" spc="-10" dirty="0">
                <a:solidFill>
                  <a:srgbClr val="000099"/>
                </a:solidFill>
                <a:latin typeface="Carlito"/>
                <a:cs typeface="Carlito"/>
              </a:rPr>
              <a:t>General </a:t>
            </a:r>
            <a:r>
              <a:rPr sz="2400" spc="-5" dirty="0">
                <a:solidFill>
                  <a:srgbClr val="000099"/>
                </a:solidFill>
                <a:latin typeface="Carlito"/>
                <a:cs typeface="Carlito"/>
              </a:rPr>
              <a:t>method</a:t>
            </a:r>
            <a:r>
              <a:rPr sz="2400" spc="-60" dirty="0">
                <a:solidFill>
                  <a:srgbClr val="000099"/>
                </a:solidFill>
                <a:latin typeface="Carlito"/>
                <a:cs typeface="Carlito"/>
              </a:rPr>
              <a:t> </a:t>
            </a:r>
            <a:r>
              <a:rPr sz="2400" dirty="0">
                <a:solidFill>
                  <a:srgbClr val="000099"/>
                </a:solidFill>
                <a:latin typeface="Carlito"/>
                <a:cs typeface="Carlito"/>
              </a:rPr>
              <a:t>with  </a:t>
            </a:r>
            <a:r>
              <a:rPr sz="2400" spc="-5" dirty="0">
                <a:solidFill>
                  <a:srgbClr val="000099"/>
                </a:solidFill>
                <a:latin typeface="Carlito"/>
                <a:cs typeface="Carlito"/>
              </a:rPr>
              <a:t>Examples</a:t>
            </a:r>
            <a:endParaRPr sz="2400" dirty="0">
              <a:latin typeface="Carlito"/>
              <a:cs typeface="Carlito"/>
            </a:endParaRPr>
          </a:p>
          <a:p>
            <a:pPr marL="434340" indent="-343535">
              <a:lnSpc>
                <a:spcPct val="100000"/>
              </a:lnSpc>
              <a:spcBef>
                <a:spcPts val="645"/>
              </a:spcBef>
              <a:buFont typeface="Arial"/>
              <a:buChar char="•"/>
              <a:tabLst>
                <a:tab pos="434340" algn="l"/>
                <a:tab pos="434975" algn="l"/>
              </a:tabLst>
            </a:pPr>
            <a:r>
              <a:rPr lang="en-IN" sz="2800" b="1" spc="-5" dirty="0">
                <a:solidFill>
                  <a:srgbClr val="C00000"/>
                </a:solidFill>
                <a:latin typeface="Carlito"/>
              </a:rPr>
              <a:t>Computing a Binomial Coefficient</a:t>
            </a:r>
          </a:p>
          <a:p>
            <a:pPr marL="434340" indent="-343535">
              <a:lnSpc>
                <a:spcPct val="100000"/>
              </a:lnSpc>
              <a:spcBef>
                <a:spcPts val="645"/>
              </a:spcBef>
              <a:buFont typeface="Arial"/>
              <a:buChar char="•"/>
              <a:tabLst>
                <a:tab pos="434340" algn="l"/>
                <a:tab pos="434975" algn="l"/>
              </a:tabLst>
            </a:pPr>
            <a:r>
              <a:rPr sz="2800" spc="-5" dirty="0">
                <a:solidFill>
                  <a:srgbClr val="000099"/>
                </a:solidFill>
                <a:latin typeface="Carlito"/>
                <a:cs typeface="Carlito"/>
              </a:rPr>
              <a:t>All </a:t>
            </a:r>
            <a:r>
              <a:rPr sz="2800" spc="-30" dirty="0">
                <a:solidFill>
                  <a:srgbClr val="000099"/>
                </a:solidFill>
                <a:latin typeface="Carlito"/>
                <a:cs typeface="Carlito"/>
              </a:rPr>
              <a:t>Pairs </a:t>
            </a:r>
            <a:r>
              <a:rPr sz="2800" spc="-15" dirty="0">
                <a:solidFill>
                  <a:srgbClr val="000099"/>
                </a:solidFill>
                <a:latin typeface="Carlito"/>
                <a:cs typeface="Carlito"/>
              </a:rPr>
              <a:t>Shortest</a:t>
            </a:r>
            <a:r>
              <a:rPr sz="2800" spc="40" dirty="0">
                <a:solidFill>
                  <a:srgbClr val="000099"/>
                </a:solidFill>
                <a:latin typeface="Carlito"/>
                <a:cs typeface="Carlito"/>
              </a:rPr>
              <a:t> </a:t>
            </a:r>
            <a:r>
              <a:rPr sz="2800" spc="-20" dirty="0">
                <a:solidFill>
                  <a:srgbClr val="000099"/>
                </a:solidFill>
                <a:latin typeface="Carlito"/>
                <a:cs typeface="Carlito"/>
              </a:rPr>
              <a:t>Paths:</a:t>
            </a:r>
            <a:endParaRPr lang="en-IN" sz="2800" dirty="0">
              <a:latin typeface="Carlito"/>
              <a:cs typeface="Carlito"/>
            </a:endParaRPr>
          </a:p>
          <a:p>
            <a:pPr marL="835025" lvl="1" indent="-287020">
              <a:lnSpc>
                <a:spcPct val="100000"/>
              </a:lnSpc>
              <a:spcBef>
                <a:spcPts val="605"/>
              </a:spcBef>
              <a:buFont typeface="Arial"/>
              <a:buChar char="–"/>
              <a:tabLst>
                <a:tab pos="835660" algn="l"/>
              </a:tabLst>
            </a:pPr>
            <a:r>
              <a:rPr lang="en-IN" sz="2400" spc="-10" dirty="0">
                <a:solidFill>
                  <a:srgbClr val="000099"/>
                </a:solidFill>
                <a:latin typeface="Carlito"/>
                <a:cs typeface="Carlito"/>
              </a:rPr>
              <a:t>Floyd's</a:t>
            </a:r>
            <a:r>
              <a:rPr lang="en-IN" sz="2400" spc="-35" dirty="0">
                <a:solidFill>
                  <a:srgbClr val="000099"/>
                </a:solidFill>
                <a:latin typeface="Carlito"/>
                <a:cs typeface="Carlito"/>
              </a:rPr>
              <a:t> </a:t>
            </a:r>
            <a:r>
              <a:rPr lang="en-IN" sz="2400" spc="-5" dirty="0">
                <a:solidFill>
                  <a:srgbClr val="000099"/>
                </a:solidFill>
                <a:latin typeface="Carlito"/>
                <a:cs typeface="Carlito"/>
              </a:rPr>
              <a:t>Algorithm</a:t>
            </a:r>
          </a:p>
          <a:p>
            <a:pPr marL="434340" lvl="1" indent="-343535">
              <a:spcBef>
                <a:spcPts val="645"/>
              </a:spcBef>
              <a:buFont typeface="Arial"/>
              <a:buChar char="•"/>
              <a:tabLst>
                <a:tab pos="434340" algn="l"/>
                <a:tab pos="434975" algn="l"/>
              </a:tabLst>
            </a:pPr>
            <a:r>
              <a:rPr lang="en-IN" sz="2800" spc="-5" dirty="0">
                <a:solidFill>
                  <a:srgbClr val="000099"/>
                </a:solidFill>
                <a:latin typeface="Carlito"/>
              </a:rPr>
              <a:t>Knapsack Problem and Memory Functions</a:t>
            </a:r>
          </a:p>
        </p:txBody>
      </p:sp>
    </p:spTree>
    <p:extLst>
      <p:ext uri="{BB962C8B-B14F-4D97-AF65-F5344CB8AC3E}">
        <p14:creationId xmlns:p14="http://schemas.microsoft.com/office/powerpoint/2010/main" val="40795369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D7B837-1639-D049-2A07-52FD84F135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700" y="304800"/>
            <a:ext cx="7848600" cy="559292"/>
          </a:xfrm>
        </p:spPr>
        <p:txBody>
          <a:bodyPr/>
          <a:lstStyle/>
          <a:p>
            <a:pPr algn="ctr"/>
            <a:r>
              <a:rPr lang="en-IN" sz="3600" b="1" spc="-5" dirty="0">
                <a:latin typeface="Carlito"/>
              </a:rPr>
              <a:t>Computing a Binomial Coefficient</a:t>
            </a:r>
            <a:r>
              <a:rPr lang="en-IN" sz="3600" spc="-5" dirty="0">
                <a:solidFill>
                  <a:srgbClr val="000099"/>
                </a:solidFill>
                <a:latin typeface="Carlito"/>
              </a:rPr>
              <a:t/>
            </a:r>
            <a:br>
              <a:rPr lang="en-IN" sz="3600" spc="-5" dirty="0">
                <a:solidFill>
                  <a:srgbClr val="000099"/>
                </a:solidFill>
                <a:latin typeface="Carlito"/>
              </a:rPr>
            </a:br>
            <a:endParaRPr lang="en-IN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3D601CB-D009-A401-873D-978ABD96431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8730"/>
          <a:stretch/>
        </p:blipFill>
        <p:spPr>
          <a:xfrm>
            <a:off x="533400" y="1143000"/>
            <a:ext cx="8077200" cy="5196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12349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B3135BD-E1A3-0166-4E67-EBE42C5045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654" y="1143000"/>
            <a:ext cx="8664691" cy="5539439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E7BE4EC6-AAC2-79FA-8FC5-D1D6ECE26C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78639"/>
            <a:ext cx="9144000" cy="492443"/>
          </a:xfrm>
        </p:spPr>
        <p:txBody>
          <a:bodyPr/>
          <a:lstStyle/>
          <a:p>
            <a:pPr algn="ctr"/>
            <a:r>
              <a:rPr lang="en-IN" sz="3200" b="1" spc="-5" dirty="0">
                <a:latin typeface="Carlito"/>
              </a:rPr>
              <a:t>Computing a Binomial Coefficient (Contd</a:t>
            </a:r>
            <a:r>
              <a:rPr lang="en-IN" sz="3200" b="1" spc="-5" dirty="0" smtClean="0">
                <a:latin typeface="Carlito"/>
              </a:rPr>
              <a:t>..)</a:t>
            </a:r>
            <a:endParaRPr lang="en-IN" sz="3200" dirty="0"/>
          </a:p>
        </p:txBody>
      </p:sp>
    </p:spTree>
    <p:extLst>
      <p:ext uri="{BB962C8B-B14F-4D97-AF65-F5344CB8AC3E}">
        <p14:creationId xmlns:p14="http://schemas.microsoft.com/office/powerpoint/2010/main" val="28362840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0743153-FE7A-308C-BE3F-D07BDE971C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603" y="1036112"/>
            <a:ext cx="8702794" cy="5288488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E7BE4EC6-AAC2-79FA-8FC5-D1D6ECE26C89}"/>
              </a:ext>
            </a:extLst>
          </p:cNvPr>
          <p:cNvSpPr txBox="1">
            <a:spLocks/>
          </p:cNvSpPr>
          <p:nvPr/>
        </p:nvSpPr>
        <p:spPr>
          <a:xfrm>
            <a:off x="0" y="278639"/>
            <a:ext cx="9144000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0" i="0">
                <a:solidFill>
                  <a:srgbClr val="C00000"/>
                </a:solidFill>
                <a:latin typeface="Carlito"/>
                <a:ea typeface="+mj-ea"/>
                <a:cs typeface="Carlito"/>
              </a:defRPr>
            </a:lvl1pPr>
          </a:lstStyle>
          <a:p>
            <a:pPr algn="ctr"/>
            <a:r>
              <a:rPr lang="en-IN" sz="3200" b="1" kern="0" spc="-5" smtClean="0"/>
              <a:t>Computing a Binomial Coefficient (Contd..)</a:t>
            </a:r>
            <a:endParaRPr lang="en-IN" sz="3200" kern="0" dirty="0"/>
          </a:p>
        </p:txBody>
      </p:sp>
    </p:spTree>
    <p:extLst>
      <p:ext uri="{BB962C8B-B14F-4D97-AF65-F5344CB8AC3E}">
        <p14:creationId xmlns:p14="http://schemas.microsoft.com/office/powerpoint/2010/main" val="30307976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CE33E77-DAE3-3F6C-7DA2-061D008CBC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844" y="1219200"/>
            <a:ext cx="8672312" cy="541020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E7BE4EC6-AAC2-79FA-8FC5-D1D6ECE26C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78639"/>
            <a:ext cx="9144000" cy="492443"/>
          </a:xfrm>
        </p:spPr>
        <p:txBody>
          <a:bodyPr/>
          <a:lstStyle/>
          <a:p>
            <a:pPr algn="ctr"/>
            <a:r>
              <a:rPr lang="en-IN" sz="3200" b="1" spc="-5" dirty="0">
                <a:latin typeface="Carlito"/>
              </a:rPr>
              <a:t>Computing a Binomial Coefficient (Contd</a:t>
            </a:r>
            <a:r>
              <a:rPr lang="en-IN" sz="3200" b="1" spc="-5" dirty="0" smtClean="0">
                <a:latin typeface="Carlito"/>
              </a:rPr>
              <a:t>..)</a:t>
            </a:r>
            <a:endParaRPr lang="en-IN" sz="3200" dirty="0"/>
          </a:p>
        </p:txBody>
      </p:sp>
    </p:spTree>
    <p:extLst>
      <p:ext uri="{BB962C8B-B14F-4D97-AF65-F5344CB8AC3E}">
        <p14:creationId xmlns:p14="http://schemas.microsoft.com/office/powerpoint/2010/main" val="11506414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9E21BA8-3D7A-715F-0DCE-8A054DB85E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361" y="1371600"/>
            <a:ext cx="8733277" cy="495264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9E4815D1-0153-0F00-701C-FFCCB0D9963B}"/>
                  </a:ext>
                </a:extLst>
              </p14:cNvPr>
              <p14:cNvContentPartPr/>
              <p14:nvPr/>
            </p14:nvContentPartPr>
            <p14:xfrm>
              <a:off x="-1319723" y="2629785"/>
              <a:ext cx="17280" cy="36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9E4815D1-0153-0F00-701C-FFCCB0D9963B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-1328363" y="2621145"/>
                <a:ext cx="3492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2A95FCA5-B493-66AA-4E37-FEF3827727C9}"/>
                  </a:ext>
                </a:extLst>
              </p14:cNvPr>
              <p14:cNvContentPartPr/>
              <p14:nvPr/>
            </p14:nvContentPartPr>
            <p14:xfrm>
              <a:off x="1112803" y="2686671"/>
              <a:ext cx="268188" cy="268188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2A95FCA5-B493-66AA-4E37-FEF3827727C9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103803" y="2678031"/>
                <a:ext cx="285827" cy="28582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F1C2D202-5FD0-6046-1786-FDA1FE47303F}"/>
                  </a:ext>
                </a:extLst>
              </p14:cNvPr>
              <p14:cNvContentPartPr/>
              <p14:nvPr/>
            </p14:nvContentPartPr>
            <p14:xfrm>
              <a:off x="1705717" y="2686305"/>
              <a:ext cx="38520" cy="255240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F1C2D202-5FD0-6046-1786-FDA1FE47303F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697077" y="2677305"/>
                <a:ext cx="56160" cy="272880"/>
              </a:xfrm>
              <a:prstGeom prst="rect">
                <a:avLst/>
              </a:prstGeom>
            </p:spPr>
          </p:pic>
        </mc:Fallback>
      </mc:AlternateContent>
      <p:grpSp>
        <p:nvGrpSpPr>
          <p:cNvPr id="25" name="Group 24">
            <a:extLst>
              <a:ext uri="{FF2B5EF4-FFF2-40B4-BE49-F238E27FC236}">
                <a16:creationId xmlns:a16="http://schemas.microsoft.com/office/drawing/2014/main" id="{53D05B53-044E-82F5-E040-6433FE5DA9B3}"/>
              </a:ext>
            </a:extLst>
          </p:cNvPr>
          <p:cNvGrpSpPr/>
          <p:nvPr/>
        </p:nvGrpSpPr>
        <p:grpSpPr>
          <a:xfrm>
            <a:off x="1724797" y="2667225"/>
            <a:ext cx="315360" cy="330840"/>
            <a:chOff x="1724797" y="2667225"/>
            <a:chExt cx="315360" cy="330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01399B4D-70B4-9FC0-97DC-A263DBE43DD5}"/>
                    </a:ext>
                  </a:extLst>
                </p14:cNvPr>
                <p14:cNvContentPartPr/>
                <p14:nvPr/>
              </p14:nvContentPartPr>
              <p14:xfrm>
                <a:off x="1724797" y="2667225"/>
                <a:ext cx="315360" cy="32400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01399B4D-70B4-9FC0-97DC-A263DBE43DD5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1715797" y="2658225"/>
                  <a:ext cx="333000" cy="34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AE172CD6-B629-AC2D-4BAD-7578DF69DA03}"/>
                    </a:ext>
                  </a:extLst>
                </p14:cNvPr>
                <p14:cNvContentPartPr/>
                <p14:nvPr/>
              </p14:nvContentPartPr>
              <p14:xfrm>
                <a:off x="1724797" y="2950545"/>
                <a:ext cx="64800" cy="4752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AE172CD6-B629-AC2D-4BAD-7578DF69DA03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1715797" y="2941905"/>
                  <a:ext cx="82440" cy="651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id="{29BB0DAD-2015-3339-3951-54B94C96E697}"/>
                  </a:ext>
                </a:extLst>
              </p14:cNvPr>
              <p14:cNvContentPartPr/>
              <p14:nvPr/>
            </p14:nvContentPartPr>
            <p14:xfrm>
              <a:off x="1950877" y="2705025"/>
              <a:ext cx="360" cy="360"/>
            </p14:xfrm>
          </p:contentPart>
        </mc:Choice>
        <mc:Fallback xmlns=""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29BB0DAD-2015-3339-3951-54B94C96E697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1942237" y="2696385"/>
                <a:ext cx="18000" cy="18000"/>
              </a:xfrm>
              <a:prstGeom prst="rect">
                <a:avLst/>
              </a:prstGeom>
            </p:spPr>
          </p:pic>
        </mc:Fallback>
      </mc:AlternateContent>
      <p:grpSp>
        <p:nvGrpSpPr>
          <p:cNvPr id="31" name="Group 30">
            <a:extLst>
              <a:ext uri="{FF2B5EF4-FFF2-40B4-BE49-F238E27FC236}">
                <a16:creationId xmlns:a16="http://schemas.microsoft.com/office/drawing/2014/main" id="{2C7F3C4B-DA08-6DA1-03E8-3577D58F748B}"/>
              </a:ext>
            </a:extLst>
          </p:cNvPr>
          <p:cNvGrpSpPr/>
          <p:nvPr/>
        </p:nvGrpSpPr>
        <p:grpSpPr>
          <a:xfrm>
            <a:off x="2026837" y="2978625"/>
            <a:ext cx="104040" cy="282600"/>
            <a:chOff x="2026837" y="2978625"/>
            <a:chExt cx="104040" cy="282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0C05FC99-94C3-6296-B6AC-5FD8E48A21DD}"/>
                    </a:ext>
                  </a:extLst>
                </p14:cNvPr>
                <p14:cNvContentPartPr/>
                <p14:nvPr/>
              </p14:nvContentPartPr>
              <p14:xfrm>
                <a:off x="2062477" y="2978625"/>
                <a:ext cx="30600" cy="25956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0C05FC99-94C3-6296-B6AC-5FD8E48A21DD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2053477" y="2969625"/>
                  <a:ext cx="48240" cy="27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186DA1D0-D03E-5002-C6D1-33AB9CB4A65D}"/>
                    </a:ext>
                  </a:extLst>
                </p14:cNvPr>
                <p14:cNvContentPartPr/>
                <p14:nvPr/>
              </p14:nvContentPartPr>
              <p14:xfrm>
                <a:off x="2026837" y="3157545"/>
                <a:ext cx="27000" cy="9288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186DA1D0-D03E-5002-C6D1-33AB9CB4A65D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2017837" y="3148905"/>
                  <a:ext cx="44640" cy="11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6A8964AC-4FD4-F8DC-C048-49A51D4E5B98}"/>
                    </a:ext>
                  </a:extLst>
                </p14:cNvPr>
                <p14:cNvContentPartPr/>
                <p14:nvPr/>
              </p14:nvContentPartPr>
              <p14:xfrm>
                <a:off x="2083717" y="3157545"/>
                <a:ext cx="47160" cy="10368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6A8964AC-4FD4-F8DC-C048-49A51D4E5B98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2074717" y="3148905"/>
                  <a:ext cx="64800" cy="121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D8959E33-99EF-F742-37B0-2DD603CD3C1E}"/>
              </a:ext>
            </a:extLst>
          </p:cNvPr>
          <p:cNvGrpSpPr/>
          <p:nvPr/>
        </p:nvGrpSpPr>
        <p:grpSpPr>
          <a:xfrm>
            <a:off x="1479997" y="2715105"/>
            <a:ext cx="150480" cy="206280"/>
            <a:chOff x="1479997" y="2715105"/>
            <a:chExt cx="150480" cy="206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38AF8C1F-993A-785E-007E-E551432BA25E}"/>
                    </a:ext>
                  </a:extLst>
                </p14:cNvPr>
                <p14:cNvContentPartPr/>
                <p14:nvPr/>
              </p14:nvContentPartPr>
              <p14:xfrm>
                <a:off x="1479997" y="2818425"/>
                <a:ext cx="150480" cy="36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38AF8C1F-993A-785E-007E-E551432BA25E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1470997" y="2809425"/>
                  <a:ext cx="16812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BEA0F4DE-8CB5-E34F-AD2C-1206105AF8C9}"/>
                    </a:ext>
                  </a:extLst>
                </p14:cNvPr>
                <p14:cNvContentPartPr/>
                <p14:nvPr/>
              </p14:nvContentPartPr>
              <p14:xfrm>
                <a:off x="1573957" y="2715105"/>
                <a:ext cx="11520" cy="206280"/>
              </p14:xfrm>
            </p:contentPart>
          </mc:Choice>
          <mc:Fallback xmlns=""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BEA0F4DE-8CB5-E34F-AD2C-1206105AF8C9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1565317" y="2706105"/>
                  <a:ext cx="29160" cy="2239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38" name="Ink 37">
                <a:extLst>
                  <a:ext uri="{FF2B5EF4-FFF2-40B4-BE49-F238E27FC236}">
                    <a16:creationId xmlns:a16="http://schemas.microsoft.com/office/drawing/2014/main" id="{34D9D390-D104-3789-9AC9-74A1689A70B5}"/>
                  </a:ext>
                </a:extLst>
              </p14:cNvPr>
              <p14:cNvContentPartPr/>
              <p14:nvPr/>
            </p14:nvContentPartPr>
            <p14:xfrm>
              <a:off x="1649557" y="3318105"/>
              <a:ext cx="330480" cy="28800"/>
            </p14:xfrm>
          </p:contentPart>
        </mc:Choice>
        <mc:Fallback xmlns="">
          <p:pic>
            <p:nvPicPr>
              <p:cNvPr id="38" name="Ink 37">
                <a:extLst>
                  <a:ext uri="{FF2B5EF4-FFF2-40B4-BE49-F238E27FC236}">
                    <a16:creationId xmlns:a16="http://schemas.microsoft.com/office/drawing/2014/main" id="{34D9D390-D104-3789-9AC9-74A1689A70B5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1595557" y="3210105"/>
                <a:ext cx="438120" cy="244440"/>
              </a:xfrm>
              <a:prstGeom prst="rect">
                <a:avLst/>
              </a:prstGeom>
            </p:spPr>
          </p:pic>
        </mc:Fallback>
      </mc:AlternateContent>
      <p:sp>
        <p:nvSpPr>
          <p:cNvPr id="21" name="Title 1">
            <a:extLst>
              <a:ext uri="{FF2B5EF4-FFF2-40B4-BE49-F238E27FC236}">
                <a16:creationId xmlns:a16="http://schemas.microsoft.com/office/drawing/2014/main" id="{E7BE4EC6-AAC2-79FA-8FC5-D1D6ECE26C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78639"/>
            <a:ext cx="9144000" cy="492443"/>
          </a:xfrm>
        </p:spPr>
        <p:txBody>
          <a:bodyPr/>
          <a:lstStyle/>
          <a:p>
            <a:pPr algn="ctr"/>
            <a:r>
              <a:rPr lang="en-IN" sz="3200" b="1" spc="-5" dirty="0">
                <a:latin typeface="Carlito"/>
              </a:rPr>
              <a:t>Computing a Binomial Coefficient (Contd</a:t>
            </a:r>
            <a:r>
              <a:rPr lang="en-IN" sz="3200" b="1" spc="-5" dirty="0" smtClean="0">
                <a:latin typeface="Carlito"/>
              </a:rPr>
              <a:t>..)</a:t>
            </a:r>
            <a:endParaRPr lang="en-IN" sz="3200" dirty="0"/>
          </a:p>
        </p:txBody>
      </p:sp>
    </p:spTree>
    <p:extLst>
      <p:ext uri="{BB962C8B-B14F-4D97-AF65-F5344CB8AC3E}">
        <p14:creationId xmlns:p14="http://schemas.microsoft.com/office/powerpoint/2010/main" val="6534040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7B63688-1985-A853-2629-BE7DB14C8A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413" y="1295400"/>
            <a:ext cx="8695173" cy="48768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438C06C4-4273-661D-02B7-DA201C3A3016}"/>
                  </a:ext>
                </a:extLst>
              </p14:cNvPr>
              <p14:cNvContentPartPr/>
              <p14:nvPr/>
            </p14:nvContentPartPr>
            <p14:xfrm>
              <a:off x="1082557" y="3137745"/>
              <a:ext cx="293400" cy="29340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438C06C4-4273-661D-02B7-DA201C3A3016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73917" y="3129105"/>
                <a:ext cx="311040" cy="311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0B0432A1-F033-CDA8-7B06-5C165BDD62FF}"/>
                  </a:ext>
                </a:extLst>
              </p14:cNvPr>
              <p14:cNvContentPartPr/>
              <p14:nvPr/>
            </p14:nvContentPartPr>
            <p14:xfrm>
              <a:off x="1696717" y="3148185"/>
              <a:ext cx="19080" cy="28332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0B0432A1-F033-CDA8-7B06-5C165BDD62FF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687717" y="3139545"/>
                <a:ext cx="36720" cy="300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05FB4293-A5CC-8EE3-D902-3C665B5931CA}"/>
                  </a:ext>
                </a:extLst>
              </p14:cNvPr>
              <p14:cNvContentPartPr/>
              <p14:nvPr/>
            </p14:nvContentPartPr>
            <p14:xfrm>
              <a:off x="1706077" y="3128745"/>
              <a:ext cx="330840" cy="30384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05FB4293-A5CC-8EE3-D902-3C665B5931CA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697077" y="3120105"/>
                <a:ext cx="348480" cy="321480"/>
              </a:xfrm>
              <a:prstGeom prst="rect">
                <a:avLst/>
              </a:prstGeom>
            </p:spPr>
          </p:pic>
        </mc:Fallback>
      </mc:AlternateContent>
      <p:grpSp>
        <p:nvGrpSpPr>
          <p:cNvPr id="20" name="Group 19">
            <a:extLst>
              <a:ext uri="{FF2B5EF4-FFF2-40B4-BE49-F238E27FC236}">
                <a16:creationId xmlns:a16="http://schemas.microsoft.com/office/drawing/2014/main" id="{C67CE3D1-7F56-6C2D-FD4F-4D61984FD51D}"/>
              </a:ext>
            </a:extLst>
          </p:cNvPr>
          <p:cNvGrpSpPr/>
          <p:nvPr/>
        </p:nvGrpSpPr>
        <p:grpSpPr>
          <a:xfrm>
            <a:off x="1428877" y="3167625"/>
            <a:ext cx="222480" cy="262800"/>
            <a:chOff x="1428877" y="3167625"/>
            <a:chExt cx="222480" cy="262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B1969542-B5C1-E9F9-350B-C5E976A1AED9}"/>
                    </a:ext>
                  </a:extLst>
                </p14:cNvPr>
                <p14:cNvContentPartPr/>
                <p14:nvPr/>
              </p14:nvContentPartPr>
              <p14:xfrm>
                <a:off x="1489357" y="3266985"/>
                <a:ext cx="124560" cy="396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B1969542-B5C1-E9F9-350B-C5E976A1AED9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1480357" y="3258345"/>
                  <a:ext cx="14220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46EE5410-7749-AB77-E0C4-A2A72304452B}"/>
                    </a:ext>
                  </a:extLst>
                </p14:cNvPr>
                <p14:cNvContentPartPr/>
                <p14:nvPr/>
              </p14:nvContentPartPr>
              <p14:xfrm>
                <a:off x="1564957" y="3185985"/>
                <a:ext cx="360" cy="21600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46EE5410-7749-AB77-E0C4-A2A72304452B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1555957" y="3177345"/>
                  <a:ext cx="18000" cy="23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A98743D2-4CD2-0C8C-DBD8-8C7611BC7A90}"/>
                    </a:ext>
                  </a:extLst>
                </p14:cNvPr>
                <p14:cNvContentPartPr/>
                <p14:nvPr/>
              </p14:nvContentPartPr>
              <p14:xfrm>
                <a:off x="1533637" y="3185985"/>
                <a:ext cx="31680" cy="24444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A98743D2-4CD2-0C8C-DBD8-8C7611BC7A90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1524637" y="3177345"/>
                  <a:ext cx="49320" cy="26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838FA3AA-2B7E-57DC-719A-399DFDF4880E}"/>
                    </a:ext>
                  </a:extLst>
                </p14:cNvPr>
                <p14:cNvContentPartPr/>
                <p14:nvPr/>
              </p14:nvContentPartPr>
              <p14:xfrm>
                <a:off x="1428877" y="3287865"/>
                <a:ext cx="222480" cy="2196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838FA3AA-2B7E-57DC-719A-399DFDF4880E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1420237" y="3279225"/>
                  <a:ext cx="240120" cy="3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26856F9F-AF9E-F474-6556-BB97AFC72DBC}"/>
                    </a:ext>
                  </a:extLst>
                </p14:cNvPr>
                <p14:cNvContentPartPr/>
                <p14:nvPr/>
              </p14:nvContentPartPr>
              <p14:xfrm>
                <a:off x="1574317" y="3167625"/>
                <a:ext cx="360" cy="23508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26856F9F-AF9E-F474-6556-BB97AFC72DBC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1565317" y="3158625"/>
                  <a:ext cx="18000" cy="252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C6B605CE-E521-2C06-2767-B892B98496BF}"/>
              </a:ext>
            </a:extLst>
          </p:cNvPr>
          <p:cNvGrpSpPr/>
          <p:nvPr/>
        </p:nvGrpSpPr>
        <p:grpSpPr>
          <a:xfrm>
            <a:off x="1970317" y="3421785"/>
            <a:ext cx="164880" cy="310680"/>
            <a:chOff x="1970317" y="3421785"/>
            <a:chExt cx="164880" cy="310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6ACE8408-D23F-2EB5-6964-F448FE4DFB56}"/>
                    </a:ext>
                  </a:extLst>
                </p14:cNvPr>
                <p14:cNvContentPartPr/>
                <p14:nvPr/>
              </p14:nvContentPartPr>
              <p14:xfrm>
                <a:off x="2053837" y="3421785"/>
                <a:ext cx="20520" cy="31068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6ACE8408-D23F-2EB5-6964-F448FE4DFB56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2044837" y="3412785"/>
                  <a:ext cx="38160" cy="32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76FED875-DB12-06B3-5139-86626F5F25EE}"/>
                    </a:ext>
                  </a:extLst>
                </p14:cNvPr>
                <p14:cNvContentPartPr/>
                <p14:nvPr/>
              </p14:nvContentPartPr>
              <p14:xfrm>
                <a:off x="1970317" y="3600345"/>
                <a:ext cx="164880" cy="12348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76FED875-DB12-06B3-5139-86626F5F25EE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1961317" y="3591345"/>
                  <a:ext cx="182520" cy="1411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29" name="Ink 28">
                <a:extLst>
                  <a:ext uri="{FF2B5EF4-FFF2-40B4-BE49-F238E27FC236}">
                    <a16:creationId xmlns:a16="http://schemas.microsoft.com/office/drawing/2014/main" id="{3CB6E3DE-F310-166E-3677-58D052E656B4}"/>
                  </a:ext>
                </a:extLst>
              </p14:cNvPr>
              <p14:cNvContentPartPr/>
              <p14:nvPr/>
            </p14:nvContentPartPr>
            <p14:xfrm>
              <a:off x="1771957" y="3827145"/>
              <a:ext cx="263520" cy="360"/>
            </p14:xfrm>
          </p:contentPart>
        </mc:Choice>
        <mc:Fallback xmlns="">
          <p:pic>
            <p:nvPicPr>
              <p:cNvPr id="29" name="Ink 28">
                <a:extLst>
                  <a:ext uri="{FF2B5EF4-FFF2-40B4-BE49-F238E27FC236}">
                    <a16:creationId xmlns:a16="http://schemas.microsoft.com/office/drawing/2014/main" id="{3CB6E3DE-F310-166E-3677-58D052E656B4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1718317" y="3719145"/>
                <a:ext cx="371160" cy="216000"/>
              </a:xfrm>
              <a:prstGeom prst="rect">
                <a:avLst/>
              </a:prstGeom>
            </p:spPr>
          </p:pic>
        </mc:Fallback>
      </mc:AlternateContent>
      <p:sp>
        <p:nvSpPr>
          <p:cNvPr id="18" name="Title 1">
            <a:extLst>
              <a:ext uri="{FF2B5EF4-FFF2-40B4-BE49-F238E27FC236}">
                <a16:creationId xmlns:a16="http://schemas.microsoft.com/office/drawing/2014/main" id="{E7BE4EC6-AAC2-79FA-8FC5-D1D6ECE26C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78639"/>
            <a:ext cx="9144000" cy="492443"/>
          </a:xfrm>
        </p:spPr>
        <p:txBody>
          <a:bodyPr/>
          <a:lstStyle/>
          <a:p>
            <a:pPr algn="ctr"/>
            <a:r>
              <a:rPr lang="en-IN" sz="3200" b="1" spc="-5" dirty="0">
                <a:latin typeface="Carlito"/>
              </a:rPr>
              <a:t>Computing a Binomial Coefficient (Contd</a:t>
            </a:r>
            <a:r>
              <a:rPr lang="en-IN" sz="3200" b="1" spc="-5" dirty="0" smtClean="0">
                <a:latin typeface="Carlito"/>
              </a:rPr>
              <a:t>..)</a:t>
            </a:r>
            <a:endParaRPr lang="en-IN" sz="3200" dirty="0"/>
          </a:p>
        </p:txBody>
      </p:sp>
    </p:spTree>
    <p:extLst>
      <p:ext uri="{BB962C8B-B14F-4D97-AF65-F5344CB8AC3E}">
        <p14:creationId xmlns:p14="http://schemas.microsoft.com/office/powerpoint/2010/main" val="39478787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29FBFB6-5602-F3C3-0E82-BD6F7A5F5E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223" y="1219200"/>
            <a:ext cx="8687553" cy="50292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2AC76601-7849-9FC7-842E-B2D6C6851934}"/>
                  </a:ext>
                </a:extLst>
              </p14:cNvPr>
              <p14:cNvContentPartPr/>
              <p14:nvPr/>
            </p14:nvContentPartPr>
            <p14:xfrm>
              <a:off x="1677997" y="3138825"/>
              <a:ext cx="19080" cy="29268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2AC76601-7849-9FC7-842E-B2D6C6851934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668997" y="3129825"/>
                <a:ext cx="36720" cy="310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64438CE3-3277-C370-C022-EAF601034897}"/>
                  </a:ext>
                </a:extLst>
              </p14:cNvPr>
              <p14:cNvContentPartPr/>
              <p14:nvPr/>
            </p14:nvContentPartPr>
            <p14:xfrm>
              <a:off x="1686997" y="3129465"/>
              <a:ext cx="349560" cy="72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64438CE3-3277-C370-C022-EAF601034897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678357" y="3111465"/>
                <a:ext cx="3672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96C70233-51A4-74A7-9B3B-1938F7D9E106}"/>
                  </a:ext>
                </a:extLst>
              </p14:cNvPr>
              <p14:cNvContentPartPr/>
              <p14:nvPr/>
            </p14:nvContentPartPr>
            <p14:xfrm>
              <a:off x="1715437" y="3101385"/>
              <a:ext cx="339480" cy="32976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96C70233-51A4-74A7-9B3B-1938F7D9E106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706437" y="3092745"/>
                <a:ext cx="357120" cy="347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A58D2CD6-EAB9-56C8-417A-961883CB7A26}"/>
                  </a:ext>
                </a:extLst>
              </p14:cNvPr>
              <p14:cNvContentPartPr/>
              <p14:nvPr/>
            </p14:nvContentPartPr>
            <p14:xfrm>
              <a:off x="2375317" y="3138825"/>
              <a:ext cx="720" cy="30240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A58D2CD6-EAB9-56C8-417A-961883CB7A26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2358037" y="3129825"/>
                <a:ext cx="36000" cy="320040"/>
              </a:xfrm>
              <a:prstGeom prst="rect">
                <a:avLst/>
              </a:prstGeom>
            </p:spPr>
          </p:pic>
        </mc:Fallback>
      </mc:AlternateContent>
      <p:grpSp>
        <p:nvGrpSpPr>
          <p:cNvPr id="21" name="Group 20">
            <a:extLst>
              <a:ext uri="{FF2B5EF4-FFF2-40B4-BE49-F238E27FC236}">
                <a16:creationId xmlns:a16="http://schemas.microsoft.com/office/drawing/2014/main" id="{55F9A70F-BA83-F3D4-0AFF-069205F80BBA}"/>
              </a:ext>
            </a:extLst>
          </p:cNvPr>
          <p:cNvGrpSpPr/>
          <p:nvPr/>
        </p:nvGrpSpPr>
        <p:grpSpPr>
          <a:xfrm>
            <a:off x="2120797" y="3138825"/>
            <a:ext cx="556560" cy="322560"/>
            <a:chOff x="2120797" y="3138825"/>
            <a:chExt cx="556560" cy="322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0FE61AFD-2F6D-9235-48FB-62EA05C89E01}"/>
                    </a:ext>
                  </a:extLst>
                </p14:cNvPr>
                <p14:cNvContentPartPr/>
                <p14:nvPr/>
              </p14:nvContentPartPr>
              <p14:xfrm>
                <a:off x="2120797" y="3238905"/>
                <a:ext cx="221760" cy="396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0FE61AFD-2F6D-9235-48FB-62EA05C89E01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111797" y="3230265"/>
                  <a:ext cx="23940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C9594C4A-78B5-97B4-78AF-AAE72E9D5BD6}"/>
                    </a:ext>
                  </a:extLst>
                </p14:cNvPr>
                <p14:cNvContentPartPr/>
                <p14:nvPr/>
              </p14:nvContentPartPr>
              <p14:xfrm>
                <a:off x="2215117" y="3138825"/>
                <a:ext cx="360" cy="22464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C9594C4A-78B5-97B4-78AF-AAE72E9D5BD6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2206477" y="3130185"/>
                  <a:ext cx="18000" cy="24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04335C73-E5FD-5AD7-C2F3-680936A3655D}"/>
                    </a:ext>
                  </a:extLst>
                </p14:cNvPr>
                <p14:cNvContentPartPr/>
                <p14:nvPr/>
              </p14:nvContentPartPr>
              <p14:xfrm>
                <a:off x="2365957" y="3156825"/>
                <a:ext cx="300960" cy="1116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04335C73-E5FD-5AD7-C2F3-680936A3655D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2357317" y="3147825"/>
                  <a:ext cx="31860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92273B19-D768-9C47-0447-D3BDED718F6C}"/>
                    </a:ext>
                  </a:extLst>
                </p14:cNvPr>
                <p14:cNvContentPartPr/>
                <p14:nvPr/>
              </p14:nvContentPartPr>
              <p14:xfrm>
                <a:off x="2329237" y="3157545"/>
                <a:ext cx="348120" cy="30384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92273B19-D768-9C47-0447-D3BDED718F6C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2320597" y="3148905"/>
                  <a:ext cx="365760" cy="3214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5C352F72-4913-0B9F-ECFB-DD2A5B87FDA9}"/>
                  </a:ext>
                </a:extLst>
              </p14:cNvPr>
              <p14:cNvContentPartPr/>
              <p14:nvPr/>
            </p14:nvContentPartPr>
            <p14:xfrm>
              <a:off x="2685997" y="3431145"/>
              <a:ext cx="20160" cy="385920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5C352F72-4913-0B9F-ECFB-DD2A5B87FDA9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2676997" y="3422145"/>
                <a:ext cx="37800" cy="403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24" name="Ink 23">
                <a:extLst>
                  <a:ext uri="{FF2B5EF4-FFF2-40B4-BE49-F238E27FC236}">
                    <a16:creationId xmlns:a16="http://schemas.microsoft.com/office/drawing/2014/main" id="{A7241CFE-781A-C7BC-0458-85AE51FA879F}"/>
                  </a:ext>
                </a:extLst>
              </p14:cNvPr>
              <p14:cNvContentPartPr/>
              <p14:nvPr/>
            </p14:nvContentPartPr>
            <p14:xfrm>
              <a:off x="2601757" y="3676665"/>
              <a:ext cx="147600" cy="144000"/>
            </p14:xfrm>
          </p:contentPart>
        </mc:Choice>
        <mc:Fallback xmlns="">
          <p:pic>
            <p:nvPicPr>
              <p:cNvPr id="24" name="Ink 23">
                <a:extLst>
                  <a:ext uri="{FF2B5EF4-FFF2-40B4-BE49-F238E27FC236}">
                    <a16:creationId xmlns:a16="http://schemas.microsoft.com/office/drawing/2014/main" id="{A7241CFE-781A-C7BC-0458-85AE51FA879F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2592757" y="3667665"/>
                <a:ext cx="165240" cy="161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id="{26979D80-378A-B01D-19DD-A9C352F442FE}"/>
                  </a:ext>
                </a:extLst>
              </p14:cNvPr>
              <p14:cNvContentPartPr/>
              <p14:nvPr/>
            </p14:nvContentPartPr>
            <p14:xfrm>
              <a:off x="2431837" y="3826785"/>
              <a:ext cx="217440" cy="720"/>
            </p14:xfrm>
          </p:contentPart>
        </mc:Choice>
        <mc:Fallback xmlns=""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26979D80-378A-B01D-19DD-A9C352F442FE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2378197" y="3610785"/>
                <a:ext cx="325080" cy="432000"/>
              </a:xfrm>
              <a:prstGeom prst="rect">
                <a:avLst/>
              </a:prstGeom>
            </p:spPr>
          </p:pic>
        </mc:Fallback>
      </mc:AlternateContent>
      <p:sp>
        <p:nvSpPr>
          <p:cNvPr id="17" name="Title 1">
            <a:extLst>
              <a:ext uri="{FF2B5EF4-FFF2-40B4-BE49-F238E27FC236}">
                <a16:creationId xmlns:a16="http://schemas.microsoft.com/office/drawing/2014/main" id="{E7BE4EC6-AAC2-79FA-8FC5-D1D6ECE26C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78639"/>
            <a:ext cx="9144000" cy="492443"/>
          </a:xfrm>
        </p:spPr>
        <p:txBody>
          <a:bodyPr/>
          <a:lstStyle/>
          <a:p>
            <a:pPr algn="ctr"/>
            <a:r>
              <a:rPr lang="en-IN" sz="3200" b="1" spc="-5" dirty="0">
                <a:latin typeface="Carlito"/>
              </a:rPr>
              <a:t>Computing a Binomial Coefficient (Contd</a:t>
            </a:r>
            <a:r>
              <a:rPr lang="en-IN" sz="3200" b="1" spc="-5" dirty="0" smtClean="0">
                <a:latin typeface="Carlito"/>
              </a:rPr>
              <a:t>..)</a:t>
            </a:r>
            <a:endParaRPr lang="en-IN" sz="3200" dirty="0"/>
          </a:p>
        </p:txBody>
      </p:sp>
    </p:spTree>
    <p:extLst>
      <p:ext uri="{BB962C8B-B14F-4D97-AF65-F5344CB8AC3E}">
        <p14:creationId xmlns:p14="http://schemas.microsoft.com/office/powerpoint/2010/main" val="28331239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5BBF416-463D-0FDD-A259-30303C83A1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499" y="1365269"/>
            <a:ext cx="8779001" cy="520776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B288A40-FA15-4D19-EC88-E9A8EF9796AE}"/>
              </a:ext>
            </a:extLst>
          </p:cNvPr>
          <p:cNvSpPr txBox="1"/>
          <p:nvPr/>
        </p:nvSpPr>
        <p:spPr>
          <a:xfrm>
            <a:off x="533400" y="990600"/>
            <a:ext cx="3505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Similarly, we get all other values</a:t>
            </a:r>
            <a:endParaRPr lang="en-IN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E7BE4EC6-AAC2-79FA-8FC5-D1D6ECE26C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78639"/>
            <a:ext cx="9144000" cy="492443"/>
          </a:xfrm>
        </p:spPr>
        <p:txBody>
          <a:bodyPr/>
          <a:lstStyle/>
          <a:p>
            <a:pPr algn="ctr"/>
            <a:r>
              <a:rPr lang="en-IN" sz="3200" b="1" spc="-5" dirty="0">
                <a:latin typeface="Carlito"/>
              </a:rPr>
              <a:t>Computing a Binomial Coefficient (Contd</a:t>
            </a:r>
            <a:r>
              <a:rPr lang="en-IN" sz="3200" b="1" spc="-5" dirty="0" smtClean="0">
                <a:latin typeface="Carlito"/>
              </a:rPr>
              <a:t>..)</a:t>
            </a:r>
            <a:endParaRPr lang="en-IN" sz="3200" dirty="0"/>
          </a:p>
        </p:txBody>
      </p:sp>
    </p:spTree>
    <p:extLst>
      <p:ext uri="{BB962C8B-B14F-4D97-AF65-F5344CB8AC3E}">
        <p14:creationId xmlns:p14="http://schemas.microsoft.com/office/powerpoint/2010/main" val="22344146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33800" y="304800"/>
            <a:ext cx="1828800" cy="574040"/>
          </a:xfrm>
        </p:spPr>
        <p:txBody>
          <a:bodyPr/>
          <a:lstStyle/>
          <a:p>
            <a:r>
              <a:rPr lang="en-GB" dirty="0" smtClean="0"/>
              <a:t>Example</a:t>
            </a:r>
            <a:endParaRPr lang="en-IN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0837" y="1828800"/>
            <a:ext cx="3514725" cy="353377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467100" y="1199187"/>
            <a:ext cx="2362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/>
              <a:t>To compute 4C</a:t>
            </a:r>
            <a:r>
              <a:rPr lang="en-GB" sz="3200" b="1" baseline="-25000" dirty="0" smtClean="0"/>
              <a:t>3</a:t>
            </a:r>
            <a:endParaRPr lang="en-IN" sz="3200" b="1" baseline="-25000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0" name="Ink 9"/>
              <p14:cNvContentPartPr/>
              <p14:nvPr/>
            </p14:nvContentPartPr>
            <p14:xfrm>
              <a:off x="5837746" y="4905138"/>
              <a:ext cx="317160" cy="255960"/>
            </p14:xfrm>
          </p:contentPart>
        </mc:Choice>
        <mc:Fallback xmlns="">
          <p:pic>
            <p:nvPicPr>
              <p:cNvPr id="10" name="Ink 9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795626" y="4820898"/>
                <a:ext cx="401400" cy="424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215435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1FEA25-9BB9-0368-F1D0-5E05C421E6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381000"/>
            <a:ext cx="6172200" cy="609600"/>
          </a:xfrm>
        </p:spPr>
        <p:txBody>
          <a:bodyPr/>
          <a:lstStyle/>
          <a:p>
            <a:r>
              <a:rPr lang="en-US" dirty="0"/>
              <a:t>Binomial Coefficient Algorithm</a:t>
            </a:r>
            <a:endParaRPr lang="en-IN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A33F0FC-7553-86E4-368F-2DDA33A5CB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1295400"/>
            <a:ext cx="5638800" cy="4903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2560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B59ED2-8D42-DEF9-1E3F-C1502F2E94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>
            <a:extLst>
              <a:ext uri="{FF2B5EF4-FFF2-40B4-BE49-F238E27FC236}">
                <a16:creationId xmlns:a16="http://schemas.microsoft.com/office/drawing/2014/main" id="{F0FE4B39-5AE7-1585-4B94-B96A564B6412}"/>
              </a:ext>
            </a:extLst>
          </p:cNvPr>
          <p:cNvSpPr txBox="1"/>
          <p:nvPr/>
        </p:nvSpPr>
        <p:spPr>
          <a:xfrm>
            <a:off x="8479535" y="6465214"/>
            <a:ext cx="15367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z="1200" dirty="0">
                <a:solidFill>
                  <a:srgbClr val="888888"/>
                </a:solidFill>
                <a:latin typeface="Carlito"/>
                <a:cs typeface="Carlito"/>
              </a:rPr>
              <a:t>20</a:t>
            </a:fld>
            <a:endParaRPr sz="1200">
              <a:latin typeface="Carlito"/>
              <a:cs typeface="Carlito"/>
            </a:endParaRPr>
          </a:p>
        </p:txBody>
      </p:sp>
      <p:sp>
        <p:nvSpPr>
          <p:cNvPr id="2" name="object 2">
            <a:extLst>
              <a:ext uri="{FF2B5EF4-FFF2-40B4-BE49-F238E27FC236}">
                <a16:creationId xmlns:a16="http://schemas.microsoft.com/office/drawing/2014/main" id="{CAA420B4-0578-6DBC-698D-6DEFABD331D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866953"/>
            <a:ext cx="8229600" cy="1021080"/>
          </a:xfrm>
          <a:prstGeom prst="rect">
            <a:avLst/>
          </a:prstGeom>
          <a:solidFill>
            <a:srgbClr val="FBD4B5"/>
          </a:solidFill>
        </p:spPr>
        <p:txBody>
          <a:bodyPr vert="horz" wrap="square" lIns="0" tIns="139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95"/>
              </a:spcBef>
            </a:pPr>
            <a:r>
              <a:rPr sz="4400" b="1" spc="-5" dirty="0">
                <a:latin typeface="Carlito"/>
                <a:cs typeface="Carlito"/>
              </a:rPr>
              <a:t>Outline</a:t>
            </a:r>
            <a:endParaRPr sz="4400">
              <a:latin typeface="Carlito"/>
              <a:cs typeface="Carlito"/>
            </a:endParaRP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9C52B0CC-0879-903D-D468-35AD367EE46F}"/>
              </a:ext>
            </a:extLst>
          </p:cNvPr>
          <p:cNvSpPr txBox="1"/>
          <p:nvPr/>
        </p:nvSpPr>
        <p:spPr>
          <a:xfrm>
            <a:off x="1714500" y="2257189"/>
            <a:ext cx="5715000" cy="3731150"/>
          </a:xfrm>
          <a:prstGeom prst="rect">
            <a:avLst/>
          </a:prstGeom>
          <a:solidFill>
            <a:srgbClr val="FBD4B5"/>
          </a:solidFill>
        </p:spPr>
        <p:txBody>
          <a:bodyPr vert="horz" wrap="square" lIns="0" tIns="22225" rIns="0" bIns="0" rtlCol="0">
            <a:spAutoFit/>
          </a:bodyPr>
          <a:lstStyle/>
          <a:p>
            <a:pPr marL="434340" marR="323215" indent="-343535">
              <a:lnSpc>
                <a:spcPct val="100000"/>
              </a:lnSpc>
              <a:spcBef>
                <a:spcPts val="175"/>
              </a:spcBef>
              <a:buFont typeface="Arial"/>
              <a:buChar char="•"/>
              <a:tabLst>
                <a:tab pos="434340" algn="l"/>
                <a:tab pos="434975" algn="l"/>
              </a:tabLst>
            </a:pPr>
            <a:r>
              <a:rPr sz="2800" spc="-10" dirty="0">
                <a:solidFill>
                  <a:srgbClr val="000099"/>
                </a:solidFill>
                <a:latin typeface="Carlito"/>
                <a:cs typeface="Carlito"/>
              </a:rPr>
              <a:t>Introduction </a:t>
            </a:r>
            <a:r>
              <a:rPr sz="2800" spc="-20" dirty="0">
                <a:solidFill>
                  <a:srgbClr val="000099"/>
                </a:solidFill>
                <a:latin typeface="Carlito"/>
                <a:cs typeface="Carlito"/>
              </a:rPr>
              <a:t>to  </a:t>
            </a:r>
            <a:r>
              <a:rPr sz="2800" spc="-10" dirty="0">
                <a:solidFill>
                  <a:srgbClr val="000099"/>
                </a:solidFill>
                <a:latin typeface="Carlito"/>
                <a:cs typeface="Carlito"/>
              </a:rPr>
              <a:t>Dynamic</a:t>
            </a:r>
            <a:r>
              <a:rPr sz="2800" spc="-15" dirty="0">
                <a:solidFill>
                  <a:srgbClr val="000099"/>
                </a:solidFill>
                <a:latin typeface="Carlito"/>
                <a:cs typeface="Carlito"/>
              </a:rPr>
              <a:t> </a:t>
            </a:r>
            <a:r>
              <a:rPr sz="2800" spc="-20" dirty="0">
                <a:solidFill>
                  <a:srgbClr val="000099"/>
                </a:solidFill>
                <a:latin typeface="Carlito"/>
                <a:cs typeface="Carlito"/>
              </a:rPr>
              <a:t>Programming</a:t>
            </a:r>
            <a:endParaRPr sz="2800" dirty="0">
              <a:latin typeface="Carlito"/>
              <a:cs typeface="Carlito"/>
            </a:endParaRPr>
          </a:p>
          <a:p>
            <a:pPr marL="835025" marR="558165" lvl="1" indent="-287020">
              <a:lnSpc>
                <a:spcPct val="100000"/>
              </a:lnSpc>
              <a:spcBef>
                <a:spcPts val="610"/>
              </a:spcBef>
              <a:buFont typeface="Arial"/>
              <a:buChar char="–"/>
              <a:tabLst>
                <a:tab pos="835660" algn="l"/>
              </a:tabLst>
            </a:pPr>
            <a:r>
              <a:rPr sz="2400" spc="-10" dirty="0">
                <a:solidFill>
                  <a:srgbClr val="000099"/>
                </a:solidFill>
                <a:latin typeface="Carlito"/>
                <a:cs typeface="Carlito"/>
              </a:rPr>
              <a:t>General </a:t>
            </a:r>
            <a:r>
              <a:rPr sz="2400" spc="-5" dirty="0">
                <a:solidFill>
                  <a:srgbClr val="000099"/>
                </a:solidFill>
                <a:latin typeface="Carlito"/>
                <a:cs typeface="Carlito"/>
              </a:rPr>
              <a:t>method</a:t>
            </a:r>
            <a:r>
              <a:rPr sz="2400" spc="-60" dirty="0">
                <a:solidFill>
                  <a:srgbClr val="000099"/>
                </a:solidFill>
                <a:latin typeface="Carlito"/>
                <a:cs typeface="Carlito"/>
              </a:rPr>
              <a:t> </a:t>
            </a:r>
            <a:r>
              <a:rPr sz="2400" dirty="0">
                <a:solidFill>
                  <a:srgbClr val="000099"/>
                </a:solidFill>
                <a:latin typeface="Carlito"/>
                <a:cs typeface="Carlito"/>
              </a:rPr>
              <a:t>with  </a:t>
            </a:r>
            <a:r>
              <a:rPr sz="2400" spc="-5" dirty="0">
                <a:solidFill>
                  <a:srgbClr val="000099"/>
                </a:solidFill>
                <a:latin typeface="Carlito"/>
                <a:cs typeface="Carlito"/>
              </a:rPr>
              <a:t>Examples</a:t>
            </a:r>
            <a:endParaRPr sz="2400" dirty="0">
              <a:latin typeface="Carlito"/>
              <a:cs typeface="Carlito"/>
            </a:endParaRPr>
          </a:p>
          <a:p>
            <a:pPr marL="434340" indent="-343535">
              <a:spcBef>
                <a:spcPts val="645"/>
              </a:spcBef>
              <a:buFont typeface="Arial"/>
              <a:buChar char="•"/>
              <a:tabLst>
                <a:tab pos="434340" algn="l"/>
                <a:tab pos="434975" algn="l"/>
              </a:tabLst>
            </a:pPr>
            <a:r>
              <a:rPr lang="en-IN" sz="2800" spc="-5" dirty="0">
                <a:solidFill>
                  <a:srgbClr val="000099"/>
                </a:solidFill>
                <a:latin typeface="Carlito"/>
              </a:rPr>
              <a:t>Computing a Binomial Coefficient</a:t>
            </a:r>
          </a:p>
          <a:p>
            <a:pPr marL="434340" indent="-343535">
              <a:lnSpc>
                <a:spcPct val="100000"/>
              </a:lnSpc>
              <a:spcBef>
                <a:spcPts val="645"/>
              </a:spcBef>
              <a:buFont typeface="Arial"/>
              <a:buChar char="•"/>
              <a:tabLst>
                <a:tab pos="434340" algn="l"/>
                <a:tab pos="434975" algn="l"/>
              </a:tabLst>
            </a:pPr>
            <a:r>
              <a:rPr sz="2800" b="1" spc="-5" dirty="0">
                <a:solidFill>
                  <a:srgbClr val="C00000"/>
                </a:solidFill>
                <a:latin typeface="Carlito"/>
                <a:cs typeface="Carlito"/>
              </a:rPr>
              <a:t>All </a:t>
            </a:r>
            <a:r>
              <a:rPr sz="2800" b="1" spc="-30" dirty="0">
                <a:solidFill>
                  <a:srgbClr val="C00000"/>
                </a:solidFill>
                <a:latin typeface="Carlito"/>
                <a:cs typeface="Carlito"/>
              </a:rPr>
              <a:t>Pairs </a:t>
            </a:r>
            <a:r>
              <a:rPr sz="2800" b="1" spc="-15" dirty="0">
                <a:solidFill>
                  <a:srgbClr val="C00000"/>
                </a:solidFill>
                <a:latin typeface="Carlito"/>
                <a:cs typeface="Carlito"/>
              </a:rPr>
              <a:t>Shortest</a:t>
            </a:r>
            <a:r>
              <a:rPr sz="2800" b="1" spc="40" dirty="0">
                <a:solidFill>
                  <a:srgbClr val="C00000"/>
                </a:solidFill>
                <a:latin typeface="Carlito"/>
                <a:cs typeface="Carlito"/>
              </a:rPr>
              <a:t> </a:t>
            </a:r>
            <a:r>
              <a:rPr sz="2800" b="1" spc="-20" dirty="0">
                <a:solidFill>
                  <a:srgbClr val="C00000"/>
                </a:solidFill>
                <a:latin typeface="Carlito"/>
                <a:cs typeface="Carlito"/>
              </a:rPr>
              <a:t>Paths:</a:t>
            </a:r>
            <a:endParaRPr lang="en-IN" sz="2800" b="1" dirty="0">
              <a:solidFill>
                <a:srgbClr val="C00000"/>
              </a:solidFill>
              <a:latin typeface="Carlito"/>
              <a:cs typeface="Carlito"/>
            </a:endParaRPr>
          </a:p>
          <a:p>
            <a:pPr marL="835025" lvl="1" indent="-287020">
              <a:lnSpc>
                <a:spcPct val="100000"/>
              </a:lnSpc>
              <a:spcBef>
                <a:spcPts val="605"/>
              </a:spcBef>
              <a:buFont typeface="Arial"/>
              <a:buChar char="–"/>
              <a:tabLst>
                <a:tab pos="835660" algn="l"/>
              </a:tabLst>
            </a:pPr>
            <a:r>
              <a:rPr lang="en-IN" sz="2400" b="1" spc="-10" dirty="0">
                <a:solidFill>
                  <a:srgbClr val="C00000"/>
                </a:solidFill>
                <a:latin typeface="Carlito"/>
                <a:cs typeface="Carlito"/>
              </a:rPr>
              <a:t>Floyd's</a:t>
            </a:r>
            <a:r>
              <a:rPr lang="en-IN" sz="2400" b="1" spc="-35" dirty="0">
                <a:solidFill>
                  <a:srgbClr val="C00000"/>
                </a:solidFill>
                <a:latin typeface="Carlito"/>
                <a:cs typeface="Carlito"/>
              </a:rPr>
              <a:t> </a:t>
            </a:r>
            <a:r>
              <a:rPr lang="en-IN" sz="2400" b="1" spc="-5" dirty="0">
                <a:solidFill>
                  <a:srgbClr val="C00000"/>
                </a:solidFill>
                <a:latin typeface="Carlito"/>
                <a:cs typeface="Carlito"/>
              </a:rPr>
              <a:t>Algorithm</a:t>
            </a:r>
          </a:p>
          <a:p>
            <a:pPr marL="434340" lvl="1" indent="-343535">
              <a:spcBef>
                <a:spcPts val="645"/>
              </a:spcBef>
              <a:buFont typeface="Arial"/>
              <a:buChar char="•"/>
              <a:tabLst>
                <a:tab pos="434340" algn="l"/>
                <a:tab pos="434975" algn="l"/>
              </a:tabLst>
            </a:pPr>
            <a:r>
              <a:rPr lang="en-IN" sz="2800" spc="-5" dirty="0">
                <a:solidFill>
                  <a:srgbClr val="000099"/>
                </a:solidFill>
                <a:latin typeface="Carlito"/>
              </a:rPr>
              <a:t>Knapsack Problem and Memory Functions</a:t>
            </a:r>
          </a:p>
        </p:txBody>
      </p:sp>
    </p:spTree>
    <p:extLst>
      <p:ext uri="{BB962C8B-B14F-4D97-AF65-F5344CB8AC3E}">
        <p14:creationId xmlns:p14="http://schemas.microsoft.com/office/powerpoint/2010/main" val="3251901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200AE6-F447-910E-99B2-BD260585B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3600" y="381000"/>
            <a:ext cx="4876800" cy="559562"/>
          </a:xfrm>
        </p:spPr>
        <p:txBody>
          <a:bodyPr/>
          <a:lstStyle/>
          <a:p>
            <a:pPr algn="ctr"/>
            <a:r>
              <a:rPr lang="en-IN" dirty="0"/>
              <a:t>All </a:t>
            </a:r>
            <a:r>
              <a:rPr lang="en-IN" spc="-30" dirty="0"/>
              <a:t>Pairs </a:t>
            </a:r>
            <a:r>
              <a:rPr lang="en-IN" spc="-15" dirty="0"/>
              <a:t>Shortest</a:t>
            </a:r>
            <a:r>
              <a:rPr lang="en-IN" spc="-70" dirty="0"/>
              <a:t> </a:t>
            </a:r>
            <a:r>
              <a:rPr lang="en-IN" spc="-25" dirty="0"/>
              <a:t>Paths</a:t>
            </a:r>
            <a:endParaRPr lang="en-IN" dirty="0"/>
          </a:p>
        </p:txBody>
      </p:sp>
      <p:sp>
        <p:nvSpPr>
          <p:cNvPr id="5" name="object 7">
            <a:extLst>
              <a:ext uri="{FF2B5EF4-FFF2-40B4-BE49-F238E27FC236}">
                <a16:creationId xmlns:a16="http://schemas.microsoft.com/office/drawing/2014/main" id="{6E1AEF32-F9CD-5C0C-F684-B869DE4B45D7}"/>
              </a:ext>
            </a:extLst>
          </p:cNvPr>
          <p:cNvSpPr txBox="1"/>
          <p:nvPr/>
        </p:nvSpPr>
        <p:spPr>
          <a:xfrm>
            <a:off x="612140" y="1066800"/>
            <a:ext cx="7919720" cy="529055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5080" indent="-342900" algn="just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  <a:tabLst>
                <a:tab pos="779145" algn="l"/>
                <a:tab pos="1572895" algn="l"/>
                <a:tab pos="3140075" algn="l"/>
                <a:tab pos="3911600" algn="l"/>
                <a:tab pos="5402580" algn="l"/>
                <a:tab pos="6619875" algn="l"/>
                <a:tab pos="7548245" algn="l"/>
              </a:tabLst>
            </a:pPr>
            <a:r>
              <a:rPr lang="en-US" sz="2300" spc="-114" dirty="0">
                <a:cs typeface="Carlito"/>
              </a:rPr>
              <a:t>Floyd’s Algorithm is also called as </a:t>
            </a:r>
            <a:r>
              <a:rPr lang="en-US" sz="2300" b="1" spc="-114" dirty="0">
                <a:solidFill>
                  <a:srgbClr val="0000FF"/>
                </a:solidFill>
                <a:cs typeface="Carlito"/>
              </a:rPr>
              <a:t>All pair shortest path algorithm</a:t>
            </a:r>
            <a:r>
              <a:rPr lang="en-US" sz="2300" spc="-114" dirty="0">
                <a:cs typeface="Carlito"/>
              </a:rPr>
              <a:t>.</a:t>
            </a:r>
          </a:p>
          <a:p>
            <a:pPr marL="355600" marR="5080" indent="-342900" algn="just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  <a:tabLst>
                <a:tab pos="779145" algn="l"/>
                <a:tab pos="1572895" algn="l"/>
                <a:tab pos="3140075" algn="l"/>
                <a:tab pos="3911600" algn="l"/>
                <a:tab pos="5402580" algn="l"/>
                <a:tab pos="6619875" algn="l"/>
                <a:tab pos="7548245" algn="l"/>
              </a:tabLst>
            </a:pPr>
            <a:r>
              <a:rPr lang="en-US" sz="2300" spc="-114" dirty="0">
                <a:cs typeface="Carlito"/>
              </a:rPr>
              <a:t>In a given connected, directed, and weighted graph G, the objective of this algorithm is to find the minimum cost from any vertex to </a:t>
            </a:r>
            <a:r>
              <a:rPr lang="en-US" sz="2300" spc="-114" dirty="0" smtClean="0">
                <a:cs typeface="Carlito"/>
              </a:rPr>
              <a:t>every </a:t>
            </a:r>
            <a:r>
              <a:rPr lang="en-US" sz="2300" spc="-114" dirty="0">
                <a:cs typeface="Carlito"/>
              </a:rPr>
              <a:t>other vertex in the graph G.</a:t>
            </a:r>
          </a:p>
          <a:p>
            <a:pPr marL="355600" marR="5080" indent="-342900" algn="just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  <a:tabLst>
                <a:tab pos="779145" algn="l"/>
                <a:tab pos="1572895" algn="l"/>
                <a:tab pos="3140075" algn="l"/>
                <a:tab pos="3911600" algn="l"/>
                <a:tab pos="5402580" algn="l"/>
                <a:tab pos="6619875" algn="l"/>
                <a:tab pos="7548245" algn="l"/>
              </a:tabLst>
            </a:pPr>
            <a:r>
              <a:rPr lang="en-US" sz="2300" spc="-114" dirty="0">
                <a:cs typeface="Carlito"/>
              </a:rPr>
              <a:t>From a vertex i to vertex j, there may be many paths, but we have to find a path with minimum value, and the dynamic programming principle is applied for this.</a:t>
            </a:r>
          </a:p>
          <a:p>
            <a:pPr marL="355600" marR="5080" indent="-342900" algn="just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  <a:tabLst>
                <a:tab pos="779145" algn="l"/>
                <a:tab pos="1572895" algn="l"/>
                <a:tab pos="3140075" algn="l"/>
                <a:tab pos="3911600" algn="l"/>
                <a:tab pos="5402580" algn="l"/>
                <a:tab pos="6619875" algn="l"/>
                <a:tab pos="7548245" algn="l"/>
              </a:tabLst>
            </a:pPr>
            <a:r>
              <a:rPr lang="en-US" sz="2300" spc="-114" dirty="0">
                <a:cs typeface="Carlito"/>
              </a:rPr>
              <a:t>A vertex k is considered as a vertex which comes in between the path from vertex </a:t>
            </a:r>
            <a:r>
              <a:rPr lang="en-US" sz="2300" spc="-114" dirty="0" err="1">
                <a:cs typeface="Carlito"/>
              </a:rPr>
              <a:t>i</a:t>
            </a:r>
            <a:r>
              <a:rPr lang="en-US" sz="2300" spc="-114" dirty="0">
                <a:cs typeface="Carlito"/>
              </a:rPr>
              <a:t> to vertex j. Now, the path value { cost(</a:t>
            </a:r>
            <a:r>
              <a:rPr lang="en-US" sz="2300" spc="-114" dirty="0" err="1">
                <a:cs typeface="Carlito"/>
              </a:rPr>
              <a:t>i</a:t>
            </a:r>
            <a:r>
              <a:rPr lang="en-US" sz="2300" spc="-114" dirty="0">
                <a:cs typeface="Carlito"/>
              </a:rPr>
              <a:t>, k) + cost(k, j) } is calculated and checked if it is </a:t>
            </a:r>
            <a:r>
              <a:rPr lang="en-US" sz="2300" spc="-114" dirty="0" smtClean="0">
                <a:cs typeface="Carlito"/>
              </a:rPr>
              <a:t>minimum than cost(</a:t>
            </a:r>
            <a:r>
              <a:rPr lang="en-US" sz="2300" spc="-114" dirty="0" err="1" smtClean="0">
                <a:cs typeface="Carlito"/>
              </a:rPr>
              <a:t>i</a:t>
            </a:r>
            <a:r>
              <a:rPr lang="en-US" sz="2300" spc="-114" dirty="0" smtClean="0">
                <a:cs typeface="Carlito"/>
              </a:rPr>
              <a:t>, j).</a:t>
            </a:r>
            <a:endParaRPr lang="en-US" sz="2300" spc="-114" dirty="0">
              <a:cs typeface="Carlito"/>
            </a:endParaRPr>
          </a:p>
          <a:p>
            <a:pPr marL="355600" marR="5080" indent="-342900" algn="just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  <a:tabLst>
                <a:tab pos="779145" algn="l"/>
                <a:tab pos="1572895" algn="l"/>
                <a:tab pos="3140075" algn="l"/>
                <a:tab pos="3911600" algn="l"/>
                <a:tab pos="5402580" algn="l"/>
                <a:tab pos="6619875" algn="l"/>
                <a:tab pos="7548245" algn="l"/>
              </a:tabLst>
            </a:pPr>
            <a:r>
              <a:rPr lang="en-US" sz="2300" spc="-114" dirty="0">
                <a:cs typeface="Carlito"/>
              </a:rPr>
              <a:t>This process is repeated for all possible values of k to obtain the All-Pair Shortest Path matrix.</a:t>
            </a:r>
          </a:p>
          <a:p>
            <a:pPr marL="355600" marR="5080" indent="-342900" algn="just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  <a:tabLst>
                <a:tab pos="779145" algn="l"/>
                <a:tab pos="1572895" algn="l"/>
                <a:tab pos="3140075" algn="l"/>
                <a:tab pos="3911600" algn="l"/>
                <a:tab pos="5402580" algn="l"/>
                <a:tab pos="6619875" algn="l"/>
                <a:tab pos="7548245" algn="l"/>
              </a:tabLst>
            </a:pPr>
            <a:r>
              <a:rPr lang="en-US" sz="2300" spc="-114" dirty="0">
                <a:cs typeface="Carlito"/>
              </a:rPr>
              <a:t>This is given by the following recurrence relation:</a:t>
            </a:r>
          </a:p>
          <a:p>
            <a:pPr marL="12700" marR="5080" algn="just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tabLst>
                <a:tab pos="779145" algn="l"/>
                <a:tab pos="1572895" algn="l"/>
                <a:tab pos="3140075" algn="l"/>
                <a:tab pos="3911600" algn="l"/>
                <a:tab pos="5402580" algn="l"/>
                <a:tab pos="6619875" algn="l"/>
                <a:tab pos="7548245" algn="l"/>
              </a:tabLst>
            </a:pPr>
            <a:r>
              <a:rPr lang="en-US" sz="2400" spc="-114" dirty="0">
                <a:cs typeface="Carlito"/>
              </a:rPr>
              <a:t>	</a:t>
            </a:r>
            <a:r>
              <a:rPr lang="en-US" sz="2400" b="1" spc="-114" dirty="0" err="1">
                <a:solidFill>
                  <a:srgbClr val="0000FF"/>
                </a:solidFill>
                <a:cs typeface="Carlito"/>
              </a:rPr>
              <a:t>D</a:t>
            </a:r>
            <a:r>
              <a:rPr lang="en-US" sz="2400" b="1" spc="-114" baseline="30000" dirty="0" err="1" smtClean="0">
                <a:solidFill>
                  <a:srgbClr val="0000FF"/>
                </a:solidFill>
                <a:cs typeface="Carlito"/>
              </a:rPr>
              <a:t>k</a:t>
            </a:r>
            <a:r>
              <a:rPr lang="en-US" sz="2400" b="1" spc="-114" dirty="0" smtClean="0">
                <a:solidFill>
                  <a:srgbClr val="0000FF"/>
                </a:solidFill>
                <a:cs typeface="Carlito"/>
              </a:rPr>
              <a:t>(</a:t>
            </a:r>
            <a:r>
              <a:rPr lang="en-US" sz="2400" b="1" spc="-114" dirty="0" err="1" smtClean="0">
                <a:solidFill>
                  <a:srgbClr val="0000FF"/>
                </a:solidFill>
                <a:cs typeface="Carlito"/>
              </a:rPr>
              <a:t>i</a:t>
            </a:r>
            <a:r>
              <a:rPr lang="en-US" sz="2400" b="1" spc="-114" dirty="0">
                <a:solidFill>
                  <a:srgbClr val="0000FF"/>
                </a:solidFill>
                <a:cs typeface="Carlito"/>
              </a:rPr>
              <a:t>, j) = min { </a:t>
            </a:r>
            <a:r>
              <a:rPr lang="en-US" sz="2400" b="1" spc="-114" dirty="0" smtClean="0">
                <a:solidFill>
                  <a:srgbClr val="0000FF"/>
                </a:solidFill>
                <a:cs typeface="Carlito"/>
              </a:rPr>
              <a:t>D</a:t>
            </a:r>
            <a:r>
              <a:rPr lang="en-US" sz="2400" b="1" spc="-114" baseline="30000" dirty="0" smtClean="0">
                <a:solidFill>
                  <a:srgbClr val="0000FF"/>
                </a:solidFill>
                <a:cs typeface="Carlito"/>
              </a:rPr>
              <a:t>k-1</a:t>
            </a:r>
            <a:r>
              <a:rPr lang="en-US" sz="2400" b="1" spc="-114" dirty="0" smtClean="0">
                <a:solidFill>
                  <a:srgbClr val="0000FF"/>
                </a:solidFill>
                <a:cs typeface="Carlito"/>
              </a:rPr>
              <a:t>(</a:t>
            </a:r>
            <a:r>
              <a:rPr lang="en-US" sz="2400" b="1" spc="-114" dirty="0" err="1" smtClean="0">
                <a:solidFill>
                  <a:srgbClr val="0000FF"/>
                </a:solidFill>
                <a:cs typeface="Carlito"/>
              </a:rPr>
              <a:t>i</a:t>
            </a:r>
            <a:r>
              <a:rPr lang="en-US" sz="2400" b="1" spc="-114" dirty="0">
                <a:solidFill>
                  <a:srgbClr val="0000FF"/>
                </a:solidFill>
                <a:cs typeface="Carlito"/>
              </a:rPr>
              <a:t>, j) , </a:t>
            </a:r>
            <a:r>
              <a:rPr lang="en-US" sz="2400" b="1" spc="-114" dirty="0" smtClean="0">
                <a:solidFill>
                  <a:srgbClr val="0000FF"/>
                </a:solidFill>
                <a:cs typeface="Carlito"/>
              </a:rPr>
              <a:t>D</a:t>
            </a:r>
            <a:r>
              <a:rPr lang="en-US" sz="2400" b="1" spc="-114" baseline="30000" dirty="0" smtClean="0">
                <a:solidFill>
                  <a:srgbClr val="0000FF"/>
                </a:solidFill>
                <a:cs typeface="Carlito"/>
              </a:rPr>
              <a:t>k-1</a:t>
            </a:r>
            <a:r>
              <a:rPr lang="en-US" sz="2400" b="1" spc="-114" dirty="0" smtClean="0">
                <a:solidFill>
                  <a:srgbClr val="0000FF"/>
                </a:solidFill>
                <a:cs typeface="Carlito"/>
              </a:rPr>
              <a:t>(</a:t>
            </a:r>
            <a:r>
              <a:rPr lang="en-US" sz="2400" b="1" spc="-114" dirty="0" err="1" smtClean="0">
                <a:solidFill>
                  <a:srgbClr val="0000FF"/>
                </a:solidFill>
                <a:cs typeface="Carlito"/>
              </a:rPr>
              <a:t>i</a:t>
            </a:r>
            <a:r>
              <a:rPr lang="en-US" sz="2400" b="1" spc="-114" dirty="0">
                <a:solidFill>
                  <a:srgbClr val="0000FF"/>
                </a:solidFill>
                <a:cs typeface="Carlito"/>
              </a:rPr>
              <a:t>, k) + </a:t>
            </a:r>
            <a:r>
              <a:rPr lang="en-US" sz="2400" b="1" spc="-114" dirty="0" smtClean="0">
                <a:solidFill>
                  <a:srgbClr val="0000FF"/>
                </a:solidFill>
                <a:cs typeface="Carlito"/>
              </a:rPr>
              <a:t>D</a:t>
            </a:r>
            <a:r>
              <a:rPr lang="en-US" sz="2400" b="1" spc="-114" baseline="30000" dirty="0" smtClean="0">
                <a:solidFill>
                  <a:srgbClr val="0000FF"/>
                </a:solidFill>
                <a:cs typeface="Carlito"/>
              </a:rPr>
              <a:t>k-1</a:t>
            </a:r>
            <a:r>
              <a:rPr lang="en-US" sz="2400" b="1" spc="-114" dirty="0" smtClean="0">
                <a:solidFill>
                  <a:srgbClr val="0000FF"/>
                </a:solidFill>
                <a:cs typeface="Carlito"/>
              </a:rPr>
              <a:t>(k</a:t>
            </a:r>
            <a:r>
              <a:rPr lang="en-US" sz="2400" b="1" spc="-114" dirty="0">
                <a:solidFill>
                  <a:srgbClr val="0000FF"/>
                </a:solidFill>
                <a:cs typeface="Carlito"/>
              </a:rPr>
              <a:t>, j) }</a:t>
            </a:r>
            <a:endParaRPr sz="2400" b="1" dirty="0">
              <a:solidFill>
                <a:srgbClr val="0000FF"/>
              </a:solidFill>
              <a:cs typeface="Carlito"/>
            </a:endParaRPr>
          </a:p>
        </p:txBody>
      </p:sp>
    </p:spTree>
    <p:extLst>
      <p:ext uri="{BB962C8B-B14F-4D97-AF65-F5344CB8AC3E}">
        <p14:creationId xmlns:p14="http://schemas.microsoft.com/office/powerpoint/2010/main" val="938557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r>
              <a:rPr dirty="0"/>
              <a:t>39</a:t>
            </a: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09800" y="990600"/>
            <a:ext cx="479425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All </a:t>
            </a:r>
            <a:r>
              <a:rPr spc="-30" dirty="0"/>
              <a:t>Pairs </a:t>
            </a:r>
            <a:r>
              <a:rPr spc="-15" dirty="0"/>
              <a:t>Shortest</a:t>
            </a:r>
            <a:r>
              <a:rPr spc="-70" dirty="0"/>
              <a:t> </a:t>
            </a:r>
            <a:r>
              <a:rPr spc="-25" dirty="0"/>
              <a:t>Paths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84936" y="2133600"/>
            <a:ext cx="8016875" cy="24743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5080" indent="-343535" algn="just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800" b="1" spc="-10" dirty="0">
                <a:latin typeface="Carlito"/>
                <a:cs typeface="Carlito"/>
              </a:rPr>
              <a:t>Problem definition: </a:t>
            </a:r>
            <a:r>
              <a:rPr sz="2800" spc="-10" dirty="0">
                <a:latin typeface="Carlito"/>
                <a:cs typeface="Carlito"/>
              </a:rPr>
              <a:t>Given </a:t>
            </a:r>
            <a:r>
              <a:rPr sz="2800" spc="-5" dirty="0">
                <a:latin typeface="Carlito"/>
                <a:cs typeface="Carlito"/>
              </a:rPr>
              <a:t>a </a:t>
            </a:r>
            <a:r>
              <a:rPr sz="2800" spc="-15" dirty="0">
                <a:latin typeface="Carlito"/>
                <a:cs typeface="Carlito"/>
              </a:rPr>
              <a:t>weighted connected  graph (undirected </a:t>
            </a:r>
            <a:r>
              <a:rPr sz="2800" spc="-5" dirty="0">
                <a:latin typeface="Carlito"/>
                <a:cs typeface="Carlito"/>
              </a:rPr>
              <a:t>or </a:t>
            </a:r>
            <a:r>
              <a:rPr sz="2800" spc="-15" dirty="0">
                <a:latin typeface="Carlito"/>
                <a:cs typeface="Carlito"/>
              </a:rPr>
              <a:t>directed), </a:t>
            </a:r>
            <a:r>
              <a:rPr sz="2800" spc="-5" dirty="0">
                <a:latin typeface="Carlito"/>
                <a:cs typeface="Carlito"/>
              </a:rPr>
              <a:t>the </a:t>
            </a:r>
            <a:r>
              <a:rPr sz="2800" spc="-15" dirty="0">
                <a:latin typeface="Carlito"/>
                <a:cs typeface="Carlito"/>
              </a:rPr>
              <a:t>all-pairs shortest  </a:t>
            </a:r>
            <a:r>
              <a:rPr sz="2800" spc="-10" dirty="0">
                <a:latin typeface="Carlito"/>
                <a:cs typeface="Carlito"/>
              </a:rPr>
              <a:t>paths </a:t>
            </a:r>
            <a:r>
              <a:rPr sz="2800" spc="-15" dirty="0">
                <a:latin typeface="Carlito"/>
                <a:cs typeface="Carlito"/>
              </a:rPr>
              <a:t>problem </a:t>
            </a:r>
            <a:r>
              <a:rPr sz="2800" spc="-10" dirty="0">
                <a:latin typeface="Carlito"/>
                <a:cs typeface="Carlito"/>
              </a:rPr>
              <a:t>asks </a:t>
            </a:r>
            <a:r>
              <a:rPr sz="2800" spc="-20" dirty="0">
                <a:latin typeface="Carlito"/>
                <a:cs typeface="Carlito"/>
              </a:rPr>
              <a:t>to </a:t>
            </a:r>
            <a:r>
              <a:rPr sz="2800" spc="-10" dirty="0">
                <a:latin typeface="Carlito"/>
                <a:cs typeface="Carlito"/>
              </a:rPr>
              <a:t>find </a:t>
            </a:r>
            <a:r>
              <a:rPr sz="2800" spc="-5" dirty="0">
                <a:latin typeface="Carlito"/>
                <a:cs typeface="Carlito"/>
              </a:rPr>
              <a:t>the </a:t>
            </a:r>
            <a:r>
              <a:rPr sz="2800" spc="-25" dirty="0">
                <a:latin typeface="Carlito"/>
                <a:cs typeface="Carlito"/>
              </a:rPr>
              <a:t>distances</a:t>
            </a:r>
            <a:r>
              <a:rPr sz="2800" spc="-25" dirty="0">
                <a:latin typeface="Arial"/>
                <a:cs typeface="Arial"/>
              </a:rPr>
              <a:t>—</a:t>
            </a:r>
            <a:r>
              <a:rPr sz="2800" spc="-25" dirty="0">
                <a:latin typeface="Carlito"/>
                <a:cs typeface="Carlito"/>
              </a:rPr>
              <a:t>i.e., </a:t>
            </a:r>
            <a:r>
              <a:rPr sz="2800" spc="-5" dirty="0">
                <a:latin typeface="Carlito"/>
                <a:cs typeface="Carlito"/>
              </a:rPr>
              <a:t>the  </a:t>
            </a:r>
            <a:r>
              <a:rPr sz="2800" spc="-10" dirty="0">
                <a:latin typeface="Carlito"/>
                <a:cs typeface="Carlito"/>
              </a:rPr>
              <a:t>lengths </a:t>
            </a:r>
            <a:r>
              <a:rPr sz="2800" spc="-5" dirty="0">
                <a:latin typeface="Carlito"/>
                <a:cs typeface="Carlito"/>
              </a:rPr>
              <a:t>of the </a:t>
            </a:r>
            <a:r>
              <a:rPr sz="2800" spc="-15" dirty="0">
                <a:latin typeface="Carlito"/>
                <a:cs typeface="Carlito"/>
              </a:rPr>
              <a:t>shortest </a:t>
            </a:r>
            <a:r>
              <a:rPr sz="2800" spc="-10" dirty="0">
                <a:latin typeface="Carlito"/>
                <a:cs typeface="Carlito"/>
              </a:rPr>
              <a:t>paths </a:t>
            </a:r>
            <a:r>
              <a:rPr sz="2800" spc="-5" dirty="0">
                <a:latin typeface="Carlito"/>
                <a:cs typeface="Carlito"/>
              </a:rPr>
              <a:t>- </a:t>
            </a:r>
            <a:r>
              <a:rPr sz="2800" spc="-20" dirty="0">
                <a:latin typeface="Carlito"/>
                <a:cs typeface="Carlito"/>
              </a:rPr>
              <a:t>from </a:t>
            </a:r>
            <a:r>
              <a:rPr sz="2800" spc="-5" dirty="0">
                <a:latin typeface="Carlito"/>
                <a:cs typeface="Carlito"/>
              </a:rPr>
              <a:t>each </a:t>
            </a:r>
            <a:r>
              <a:rPr sz="2800" spc="-20" dirty="0">
                <a:latin typeface="Carlito"/>
                <a:cs typeface="Carlito"/>
              </a:rPr>
              <a:t>vertex </a:t>
            </a:r>
            <a:r>
              <a:rPr sz="2800" spc="-15" dirty="0">
                <a:latin typeface="Carlito"/>
                <a:cs typeface="Carlito"/>
              </a:rPr>
              <a:t>to </a:t>
            </a:r>
            <a:r>
              <a:rPr sz="2800" dirty="0">
                <a:latin typeface="Carlito"/>
                <a:cs typeface="Carlito"/>
              </a:rPr>
              <a:t>all  </a:t>
            </a:r>
            <a:r>
              <a:rPr sz="2800" spc="-10" dirty="0">
                <a:latin typeface="Carlito"/>
                <a:cs typeface="Carlito"/>
              </a:rPr>
              <a:t>other</a:t>
            </a:r>
            <a:r>
              <a:rPr sz="2800" dirty="0">
                <a:latin typeface="Carlito"/>
                <a:cs typeface="Carlito"/>
              </a:rPr>
              <a:t> </a:t>
            </a:r>
            <a:r>
              <a:rPr sz="2800" spc="-10" dirty="0">
                <a:latin typeface="Carlito"/>
                <a:cs typeface="Carlito"/>
              </a:rPr>
              <a:t>vertices.</a:t>
            </a:r>
            <a:endParaRPr sz="2800" dirty="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000" dirty="0">
              <a:latin typeface="Carlito"/>
              <a:cs typeface="Carlit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33600" y="990600"/>
            <a:ext cx="479425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All </a:t>
            </a:r>
            <a:r>
              <a:rPr spc="-30" dirty="0"/>
              <a:t>Pairs </a:t>
            </a:r>
            <a:r>
              <a:rPr spc="-15" dirty="0"/>
              <a:t>Shortest</a:t>
            </a:r>
            <a:r>
              <a:rPr spc="-70" dirty="0"/>
              <a:t> </a:t>
            </a:r>
            <a:r>
              <a:rPr spc="-25" dirty="0"/>
              <a:t>Paths</a:t>
            </a:r>
          </a:p>
        </p:txBody>
      </p:sp>
      <p:sp>
        <p:nvSpPr>
          <p:cNvPr id="3" name="object 3"/>
          <p:cNvSpPr/>
          <p:nvPr/>
        </p:nvSpPr>
        <p:spPr>
          <a:xfrm>
            <a:off x="624055" y="2286000"/>
            <a:ext cx="8015030" cy="183468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762000" y="4648200"/>
            <a:ext cx="11436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(a)</a:t>
            </a:r>
            <a:r>
              <a:rPr sz="1800" spc="-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Digraph.</a:t>
            </a:r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r>
              <a:rPr dirty="0"/>
              <a:t>40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3429000" y="4648200"/>
            <a:ext cx="19697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(b) </a:t>
            </a:r>
            <a:r>
              <a:rPr sz="1800" spc="-5" dirty="0">
                <a:latin typeface="Times New Roman"/>
                <a:cs typeface="Times New Roman"/>
              </a:rPr>
              <a:t>Its </a:t>
            </a:r>
            <a:r>
              <a:rPr sz="1800" dirty="0">
                <a:latin typeface="Times New Roman"/>
                <a:cs typeface="Times New Roman"/>
              </a:rPr>
              <a:t>weight</a:t>
            </a:r>
            <a:r>
              <a:rPr sz="1800" spc="-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matrix.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781800" y="4648200"/>
            <a:ext cx="20262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(c) </a:t>
            </a:r>
            <a:r>
              <a:rPr sz="1800" spc="-5" dirty="0">
                <a:latin typeface="Times New Roman"/>
                <a:cs typeface="Times New Roman"/>
              </a:rPr>
              <a:t>Its </a:t>
            </a:r>
            <a:r>
              <a:rPr sz="1800" dirty="0">
                <a:latin typeface="Times New Roman"/>
                <a:cs typeface="Times New Roman"/>
              </a:rPr>
              <a:t>distance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matrix</a:t>
            </a:r>
            <a:endParaRPr sz="18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96945" y="278638"/>
            <a:ext cx="340385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5" dirty="0"/>
              <a:t>Floyds</a:t>
            </a:r>
            <a:r>
              <a:rPr spc="-60" dirty="0"/>
              <a:t> </a:t>
            </a:r>
            <a:r>
              <a:rPr spc="-10" dirty="0"/>
              <a:t>Algorithm</a:t>
            </a:r>
          </a:p>
        </p:txBody>
      </p:sp>
      <p:sp>
        <p:nvSpPr>
          <p:cNvPr id="3" name="object 3"/>
          <p:cNvSpPr/>
          <p:nvPr/>
        </p:nvSpPr>
        <p:spPr>
          <a:xfrm>
            <a:off x="383405" y="1865264"/>
            <a:ext cx="4740968" cy="42538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878617" y="914400"/>
            <a:ext cx="2754969" cy="21336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34538" y="3509581"/>
            <a:ext cx="8410771" cy="55100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r>
              <a:rPr dirty="0"/>
              <a:t>41</a:t>
            </a:r>
          </a:p>
        </p:txBody>
      </p:sp>
      <p:sp>
        <p:nvSpPr>
          <p:cNvPr id="10" name="object 7"/>
          <p:cNvSpPr/>
          <p:nvPr/>
        </p:nvSpPr>
        <p:spPr>
          <a:xfrm>
            <a:off x="3352800" y="4724400"/>
            <a:ext cx="1707634" cy="150610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595352" y="201115"/>
            <a:ext cx="178841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5" dirty="0"/>
              <a:t>Example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2431476" y="1246095"/>
            <a:ext cx="3001010" cy="4880610"/>
            <a:chOff x="2407020" y="1202107"/>
            <a:chExt cx="3001010" cy="4880610"/>
          </a:xfrm>
        </p:grpSpPr>
        <p:sp>
          <p:nvSpPr>
            <p:cNvPr id="4" name="object 4"/>
            <p:cNvSpPr/>
            <p:nvPr/>
          </p:nvSpPr>
          <p:spPr>
            <a:xfrm>
              <a:off x="2407020" y="1202107"/>
              <a:ext cx="2958304" cy="1638628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449562" y="2840718"/>
              <a:ext cx="2958304" cy="324147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6071328" y="2943273"/>
            <a:ext cx="2757524" cy="286055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18013" y="1278235"/>
            <a:ext cx="1707634" cy="150610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r>
              <a:rPr dirty="0"/>
              <a:t>44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D1413D72-67F9-47D6-825C-469412528F8C}"/>
                  </a:ext>
                </a:extLst>
              </p14:cNvPr>
              <p14:cNvContentPartPr/>
              <p14:nvPr/>
            </p14:nvContentPartPr>
            <p14:xfrm>
              <a:off x="3625920" y="1530360"/>
              <a:ext cx="127440" cy="123876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D1413D72-67F9-47D6-825C-469412528F8C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610080" y="1467000"/>
                <a:ext cx="158760" cy="1365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34554282-9C85-4418-A00B-16222CBA6560}"/>
                  </a:ext>
                </a:extLst>
              </p14:cNvPr>
              <p14:cNvContentPartPr/>
              <p14:nvPr/>
            </p14:nvContentPartPr>
            <p14:xfrm>
              <a:off x="3575160" y="1511280"/>
              <a:ext cx="1835280" cy="19080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34554282-9C85-4418-A00B-16222CBA6560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559320" y="1447920"/>
                <a:ext cx="1866600" cy="317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F12AC747-4442-4A0E-8672-F8003EF7E038}"/>
                  </a:ext>
                </a:extLst>
              </p14:cNvPr>
              <p14:cNvContentPartPr/>
              <p14:nvPr/>
            </p14:nvContentPartPr>
            <p14:xfrm>
              <a:off x="3701880" y="1682640"/>
              <a:ext cx="64080" cy="78804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F12AC747-4442-4A0E-8672-F8003EF7E038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3686040" y="1619280"/>
                <a:ext cx="95400" cy="914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FC6B6DA0-9F70-420B-9B6C-B997421EA2F9}"/>
                  </a:ext>
                </a:extLst>
              </p14:cNvPr>
              <p14:cNvContentPartPr/>
              <p14:nvPr/>
            </p14:nvContentPartPr>
            <p14:xfrm>
              <a:off x="3270240" y="3575160"/>
              <a:ext cx="1860840" cy="12708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FC6B6DA0-9F70-420B-9B6C-B997421EA2F9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3254400" y="3511800"/>
                <a:ext cx="1892160" cy="253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9AF15B56-8229-4C39-BC23-C56191628E6D}"/>
                  </a:ext>
                </a:extLst>
              </p14:cNvPr>
              <p14:cNvContentPartPr/>
              <p14:nvPr/>
            </p14:nvContentPartPr>
            <p14:xfrm>
              <a:off x="4083120" y="3225960"/>
              <a:ext cx="254160" cy="109872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9AF15B56-8229-4C39-BC23-C56191628E6D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4067280" y="3162600"/>
                <a:ext cx="285480" cy="1225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A2ECD507-7A2F-43BD-8A55-32FAB12B16B7}"/>
                  </a:ext>
                </a:extLst>
              </p14:cNvPr>
              <p14:cNvContentPartPr/>
              <p14:nvPr/>
            </p14:nvContentPartPr>
            <p14:xfrm>
              <a:off x="3657600" y="5530680"/>
              <a:ext cx="1663920" cy="5148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A2ECD507-7A2F-43BD-8A55-32FAB12B16B7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3641760" y="5467320"/>
                <a:ext cx="1695240" cy="178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C44AC52C-78B4-4674-A5EB-BCC35509B002}"/>
                  </a:ext>
                </a:extLst>
              </p14:cNvPr>
              <p14:cNvContentPartPr/>
              <p14:nvPr/>
            </p14:nvContentPartPr>
            <p14:xfrm>
              <a:off x="4603680" y="4857840"/>
              <a:ext cx="127440" cy="112428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C44AC52C-78B4-4674-A5EB-BCC35509B002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4587840" y="4794480"/>
                <a:ext cx="158760" cy="1251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D6D6C14A-400E-46AF-9D8F-FE0F768EB154}"/>
                  </a:ext>
                </a:extLst>
              </p14:cNvPr>
              <p14:cNvContentPartPr/>
              <p14:nvPr/>
            </p14:nvContentPartPr>
            <p14:xfrm>
              <a:off x="7219800" y="4057560"/>
              <a:ext cx="1429200" cy="9576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D6D6C14A-400E-46AF-9D8F-FE0F768EB154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7203960" y="3994200"/>
                <a:ext cx="1460520" cy="222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888EDD40-A4D4-4E83-AE4E-CB1806E146E3}"/>
                  </a:ext>
                </a:extLst>
              </p14:cNvPr>
              <p14:cNvContentPartPr/>
              <p14:nvPr/>
            </p14:nvContentPartPr>
            <p14:xfrm>
              <a:off x="8451720" y="3156120"/>
              <a:ext cx="178200" cy="106056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888EDD40-A4D4-4E83-AE4E-CB1806E146E3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8435880" y="3092760"/>
                <a:ext cx="209520" cy="1187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FD28C3B6-C99A-4441-937A-569495DDD550}"/>
                  </a:ext>
                </a:extLst>
              </p14:cNvPr>
              <p14:cNvContentPartPr/>
              <p14:nvPr/>
            </p14:nvContentPartPr>
            <p14:xfrm>
              <a:off x="7048440" y="4083120"/>
              <a:ext cx="1549800" cy="133560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FD28C3B6-C99A-4441-937A-569495DDD550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7032600" y="4019760"/>
                <a:ext cx="1581120" cy="260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010C80F8-7D71-4F73-9276-E174549EAB3B}"/>
                  </a:ext>
                </a:extLst>
              </p14:cNvPr>
              <p14:cNvContentPartPr/>
              <p14:nvPr/>
            </p14:nvContentPartPr>
            <p14:xfrm>
              <a:off x="2254320" y="1714320"/>
              <a:ext cx="6750360" cy="445824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010C80F8-7D71-4F73-9276-E174549EAB3B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2244960" y="1704960"/>
                <a:ext cx="6769080" cy="447696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96945" y="278638"/>
            <a:ext cx="370865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5" dirty="0"/>
              <a:t>Floyds</a:t>
            </a:r>
            <a:r>
              <a:rPr spc="-60" dirty="0"/>
              <a:t> </a:t>
            </a:r>
            <a:r>
              <a:rPr spc="-10" dirty="0"/>
              <a:t>Algorithm</a:t>
            </a:r>
          </a:p>
        </p:txBody>
      </p:sp>
      <p:sp>
        <p:nvSpPr>
          <p:cNvPr id="3" name="object 3"/>
          <p:cNvSpPr/>
          <p:nvPr/>
        </p:nvSpPr>
        <p:spPr>
          <a:xfrm>
            <a:off x="457200" y="1295400"/>
            <a:ext cx="8332267" cy="3505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r>
              <a:rPr dirty="0"/>
              <a:t>42</a:t>
            </a:r>
          </a:p>
        </p:txBody>
      </p:sp>
      <p:sp>
        <p:nvSpPr>
          <p:cNvPr id="4" name="object 3">
            <a:extLst>
              <a:ext uri="{FF2B5EF4-FFF2-40B4-BE49-F238E27FC236}">
                <a16:creationId xmlns:a16="http://schemas.microsoft.com/office/drawing/2014/main" id="{A5F12E88-54DC-5AD2-DC43-8A94AAB0ADF9}"/>
              </a:ext>
            </a:extLst>
          </p:cNvPr>
          <p:cNvSpPr txBox="1"/>
          <p:nvPr/>
        </p:nvSpPr>
        <p:spPr>
          <a:xfrm>
            <a:off x="609600" y="5499011"/>
            <a:ext cx="6474460" cy="541815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368300" indent="-343535">
              <a:lnSpc>
                <a:spcPct val="100000"/>
              </a:lnSpc>
              <a:spcBef>
                <a:spcPts val="865"/>
              </a:spcBef>
              <a:buChar char="•"/>
              <a:tabLst>
                <a:tab pos="368300" algn="l"/>
                <a:tab pos="368935" algn="l"/>
              </a:tabLst>
            </a:pPr>
            <a:r>
              <a:rPr sz="2800" spc="-85" dirty="0">
                <a:cs typeface="Arial"/>
              </a:rPr>
              <a:t>Its </a:t>
            </a:r>
            <a:r>
              <a:rPr sz="2800" spc="-25" dirty="0">
                <a:cs typeface="Arial"/>
              </a:rPr>
              <a:t>time </a:t>
            </a:r>
            <a:r>
              <a:rPr sz="2800" spc="-100" dirty="0">
                <a:cs typeface="Arial"/>
              </a:rPr>
              <a:t>efficiency </a:t>
            </a:r>
            <a:r>
              <a:rPr sz="2800" spc="-170" dirty="0">
                <a:cs typeface="Arial"/>
              </a:rPr>
              <a:t>is</a:t>
            </a:r>
            <a:r>
              <a:rPr sz="2800" spc="-459" dirty="0">
                <a:cs typeface="Arial"/>
              </a:rPr>
              <a:t> </a:t>
            </a:r>
            <a:r>
              <a:rPr lang="en-US" sz="2800" spc="-459" dirty="0">
                <a:cs typeface="Arial"/>
              </a:rPr>
              <a:t> </a:t>
            </a:r>
            <a:r>
              <a:rPr sz="2800" spc="-95" dirty="0">
                <a:cs typeface="Arial"/>
              </a:rPr>
              <a:t>Θ(n</a:t>
            </a:r>
            <a:r>
              <a:rPr sz="2800" spc="-142" baseline="25132" dirty="0">
                <a:cs typeface="Carlito"/>
              </a:rPr>
              <a:t>3</a:t>
            </a:r>
            <a:r>
              <a:rPr sz="2800" spc="-95" dirty="0">
                <a:cs typeface="Carlito"/>
              </a:rPr>
              <a:t>)</a:t>
            </a:r>
            <a:endParaRPr sz="2800" dirty="0">
              <a:cs typeface="Carlito"/>
            </a:endParaRPr>
          </a:p>
        </p:txBody>
      </p:sp>
      <p:sp>
        <p:nvSpPr>
          <p:cNvPr id="5" name="object 2">
            <a:extLst>
              <a:ext uri="{FF2B5EF4-FFF2-40B4-BE49-F238E27FC236}">
                <a16:creationId xmlns:a16="http://schemas.microsoft.com/office/drawing/2014/main" id="{4879A362-D201-D144-94F1-3A2FCA4B2415}"/>
              </a:ext>
            </a:extLst>
          </p:cNvPr>
          <p:cNvSpPr txBox="1">
            <a:spLocks/>
          </p:cNvSpPr>
          <p:nvPr/>
        </p:nvSpPr>
        <p:spPr>
          <a:xfrm>
            <a:off x="3657600" y="4988560"/>
            <a:ext cx="17526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3600" b="0" i="0">
                <a:solidFill>
                  <a:srgbClr val="C00000"/>
                </a:solidFill>
                <a:latin typeface="Carlito"/>
                <a:ea typeface="+mj-ea"/>
                <a:cs typeface="Carlito"/>
              </a:defRPr>
            </a:lvl1pPr>
          </a:lstStyle>
          <a:p>
            <a:pPr marL="15240">
              <a:spcBef>
                <a:spcPts val="100"/>
              </a:spcBef>
            </a:pPr>
            <a:r>
              <a:rPr lang="en-IN" kern="0" dirty="0"/>
              <a:t>An</a:t>
            </a:r>
            <a:r>
              <a:rPr lang="en-IN" kern="0" spc="10" dirty="0"/>
              <a:t>a</a:t>
            </a:r>
            <a:r>
              <a:rPr lang="en-IN" kern="0" dirty="0"/>
              <a:t>l</a:t>
            </a:r>
            <a:r>
              <a:rPr lang="en-IN" kern="0" spc="-35" dirty="0"/>
              <a:t>y</a:t>
            </a:r>
            <a:r>
              <a:rPr lang="en-IN" kern="0" spc="-5" dirty="0"/>
              <a:t>sis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685800"/>
            <a:ext cx="6858000" cy="609600"/>
          </a:xfrm>
        </p:spPr>
        <p:txBody>
          <a:bodyPr/>
          <a:lstStyle/>
          <a:p>
            <a:pPr algn="ctr"/>
            <a:r>
              <a:rPr lang="en-GB" spc="-10" dirty="0" smtClean="0">
                <a:solidFill>
                  <a:srgbClr val="0000FF"/>
                </a:solidFill>
              </a:rPr>
              <a:t>Applications of Floyd’s Algorithm</a:t>
            </a:r>
            <a:endParaRPr lang="en-IN" dirty="0"/>
          </a:p>
        </p:txBody>
      </p:sp>
      <p:sp>
        <p:nvSpPr>
          <p:cNvPr id="3" name="Rectangle 2"/>
          <p:cNvSpPr/>
          <p:nvPr/>
        </p:nvSpPr>
        <p:spPr>
          <a:xfrm>
            <a:off x="685800" y="1752600"/>
            <a:ext cx="7239000" cy="32778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56285" marR="17780" lvl="1" indent="-287020" algn="just">
              <a:spcBef>
                <a:spcPts val="605"/>
              </a:spcBef>
              <a:buFont typeface="Arial"/>
              <a:buChar char="–"/>
              <a:tabLst>
                <a:tab pos="756920" algn="l"/>
              </a:tabLst>
            </a:pPr>
            <a:r>
              <a:rPr lang="en-GB" sz="2400" dirty="0" smtClean="0">
                <a:latin typeface="Google Sans"/>
              </a:rPr>
              <a:t>To </a:t>
            </a:r>
            <a:r>
              <a:rPr lang="en-GB" sz="2400" dirty="0">
                <a:latin typeface="Google Sans"/>
              </a:rPr>
              <a:t>route data packets efficiently in networking.</a:t>
            </a:r>
          </a:p>
          <a:p>
            <a:pPr marL="756285" marR="17780" lvl="1" indent="-287020" algn="just">
              <a:spcBef>
                <a:spcPts val="605"/>
              </a:spcBef>
              <a:buFont typeface="Arial"/>
              <a:buChar char="–"/>
              <a:tabLst>
                <a:tab pos="756920" algn="l"/>
              </a:tabLst>
            </a:pPr>
            <a:r>
              <a:rPr lang="en-GB" sz="2400" dirty="0">
                <a:latin typeface="Google Sans"/>
              </a:rPr>
              <a:t>To identify strong bonds between people in a social network.</a:t>
            </a:r>
          </a:p>
          <a:p>
            <a:pPr marL="756285" marR="17780" lvl="1" indent="-287020" algn="just">
              <a:lnSpc>
                <a:spcPct val="100000"/>
              </a:lnSpc>
              <a:spcBef>
                <a:spcPts val="605"/>
              </a:spcBef>
              <a:buFont typeface="Arial"/>
              <a:buChar char="–"/>
              <a:tabLst>
                <a:tab pos="756920" algn="l"/>
              </a:tabLst>
            </a:pPr>
            <a:r>
              <a:rPr lang="en-GB" sz="2400" dirty="0">
                <a:latin typeface="Google Sans"/>
              </a:rPr>
              <a:t>Optimize routes for public transportation and find the quickest paths to all destinations in a city.</a:t>
            </a:r>
            <a:endParaRPr lang="en-GB" sz="2400" spc="-10" dirty="0">
              <a:latin typeface="Carlito"/>
              <a:cs typeface="Carlito"/>
            </a:endParaRPr>
          </a:p>
          <a:p>
            <a:pPr marL="756285" marR="106045" lvl="1" indent="-287020" algn="just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6920" algn="l"/>
              </a:tabLst>
            </a:pPr>
            <a:r>
              <a:rPr lang="en-GB" sz="2400" spc="-10" dirty="0">
                <a:latin typeface="Carlito"/>
                <a:cs typeface="Carlito"/>
              </a:rPr>
              <a:t>Pre-computing distances </a:t>
            </a:r>
            <a:r>
              <a:rPr lang="en-GB" sz="2400" spc="-20" dirty="0">
                <a:latin typeface="Carlito"/>
                <a:cs typeface="Carlito"/>
              </a:rPr>
              <a:t>for </a:t>
            </a:r>
            <a:r>
              <a:rPr lang="en-GB" sz="2400" spc="-5" dirty="0">
                <a:latin typeface="Carlito"/>
                <a:cs typeface="Carlito"/>
              </a:rPr>
              <a:t>motion planning </a:t>
            </a:r>
            <a:r>
              <a:rPr lang="en-GB" sz="2400" dirty="0">
                <a:latin typeface="Carlito"/>
                <a:cs typeface="Carlito"/>
              </a:rPr>
              <a:t>in </a:t>
            </a:r>
            <a:r>
              <a:rPr lang="en-GB" sz="2400" spc="-10" dirty="0">
                <a:latin typeface="Carlito"/>
                <a:cs typeface="Carlito"/>
              </a:rPr>
              <a:t>computer </a:t>
            </a:r>
            <a:r>
              <a:rPr lang="en-GB" sz="2400" spc="-10" dirty="0" smtClean="0">
                <a:latin typeface="Carlito"/>
                <a:cs typeface="Carlito"/>
              </a:rPr>
              <a:t>games</a:t>
            </a:r>
            <a:r>
              <a:rPr lang="en-GB" sz="2400" spc="-10" dirty="0">
                <a:latin typeface="Carlito"/>
                <a:cs typeface="Carlito"/>
              </a:rPr>
              <a:t>.</a:t>
            </a:r>
            <a:endParaRPr lang="en-GB" sz="2400" dirty="0">
              <a:latin typeface="Carlito"/>
              <a:cs typeface="Carlito"/>
            </a:endParaRPr>
          </a:p>
        </p:txBody>
      </p:sp>
    </p:spTree>
    <p:extLst>
      <p:ext uri="{BB962C8B-B14F-4D97-AF65-F5344CB8AC3E}">
        <p14:creationId xmlns:p14="http://schemas.microsoft.com/office/powerpoint/2010/main" val="3689564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461B64-F5C3-2A15-4463-8FDD26E988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2799" y="381000"/>
            <a:ext cx="2438401" cy="559562"/>
          </a:xfrm>
        </p:spPr>
        <p:txBody>
          <a:bodyPr/>
          <a:lstStyle/>
          <a:p>
            <a:pPr algn="ctr"/>
            <a:r>
              <a:rPr lang="en-US" dirty="0"/>
              <a:t>Home Work</a:t>
            </a:r>
            <a:endParaRPr lang="en-IN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8A13AE2-873A-5429-72E4-BCC9FEC493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5349" y="1752600"/>
            <a:ext cx="3276851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440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41280" y="0"/>
            <a:ext cx="5131778" cy="553998"/>
          </a:xfrm>
        </p:spPr>
        <p:txBody>
          <a:bodyPr/>
          <a:lstStyle/>
          <a:p>
            <a:pPr algn="ctr"/>
            <a:r>
              <a:rPr lang="en-GB" dirty="0" smtClean="0"/>
              <a:t>Solution for Home Work</a:t>
            </a:r>
            <a:endParaRPr lang="en-IN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2147956"/>
              </p:ext>
            </p:extLst>
          </p:nvPr>
        </p:nvGraphicFramePr>
        <p:xfrm>
          <a:off x="1460989" y="769340"/>
          <a:ext cx="2743200" cy="1828800"/>
        </p:xfrm>
        <a:graphic>
          <a:graphicData uri="http://schemas.openxmlformats.org/drawingml/2006/table">
            <a:tbl>
              <a:tblPr/>
              <a:tblGrid>
                <a:gridCol w="548640">
                  <a:extLst>
                    <a:ext uri="{9D8B030D-6E8A-4147-A177-3AD203B41FA5}">
                      <a16:colId xmlns:a16="http://schemas.microsoft.com/office/drawing/2014/main" val="1627670719"/>
                    </a:ext>
                  </a:extLst>
                </a:gridCol>
                <a:gridCol w="548640">
                  <a:extLst>
                    <a:ext uri="{9D8B030D-6E8A-4147-A177-3AD203B41FA5}">
                      <a16:colId xmlns:a16="http://schemas.microsoft.com/office/drawing/2014/main" val="3365450548"/>
                    </a:ext>
                  </a:extLst>
                </a:gridCol>
                <a:gridCol w="548640">
                  <a:extLst>
                    <a:ext uri="{9D8B030D-6E8A-4147-A177-3AD203B41FA5}">
                      <a16:colId xmlns:a16="http://schemas.microsoft.com/office/drawing/2014/main" val="1618387817"/>
                    </a:ext>
                  </a:extLst>
                </a:gridCol>
                <a:gridCol w="548640">
                  <a:extLst>
                    <a:ext uri="{9D8B030D-6E8A-4147-A177-3AD203B41FA5}">
                      <a16:colId xmlns:a16="http://schemas.microsoft.com/office/drawing/2014/main" val="382019296"/>
                    </a:ext>
                  </a:extLst>
                </a:gridCol>
                <a:gridCol w="548640">
                  <a:extLst>
                    <a:ext uri="{9D8B030D-6E8A-4147-A177-3AD203B41FA5}">
                      <a16:colId xmlns:a16="http://schemas.microsoft.com/office/drawing/2014/main" val="207584402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en-IN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B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C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D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6748573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IN"/>
                        <a:t>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2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∞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3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5122365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IN"/>
                        <a:t>B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3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2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∞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6046915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IN"/>
                        <a:t>C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∞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∞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4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437460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IN"/>
                        <a:t>D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-2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 6</a:t>
                      </a:r>
                      <a:endParaRPr lang="en-IN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∞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10059074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770792" y="1507867"/>
            <a:ext cx="5627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D</a:t>
            </a:r>
            <a:r>
              <a:rPr lang="en-GB" baseline="30000" dirty="0" smtClean="0"/>
              <a:t>0 </a:t>
            </a:r>
            <a:r>
              <a:rPr lang="en-GB" dirty="0" smtClean="0"/>
              <a:t>=</a:t>
            </a:r>
            <a:endParaRPr lang="en-IN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991416"/>
              </p:ext>
            </p:extLst>
          </p:nvPr>
        </p:nvGraphicFramePr>
        <p:xfrm>
          <a:off x="1431683" y="2764607"/>
          <a:ext cx="2743200" cy="1828800"/>
        </p:xfrm>
        <a:graphic>
          <a:graphicData uri="http://schemas.openxmlformats.org/drawingml/2006/table">
            <a:tbl>
              <a:tblPr/>
              <a:tblGrid>
                <a:gridCol w="548640">
                  <a:extLst>
                    <a:ext uri="{9D8B030D-6E8A-4147-A177-3AD203B41FA5}">
                      <a16:colId xmlns:a16="http://schemas.microsoft.com/office/drawing/2014/main" val="3508029882"/>
                    </a:ext>
                  </a:extLst>
                </a:gridCol>
                <a:gridCol w="548640">
                  <a:extLst>
                    <a:ext uri="{9D8B030D-6E8A-4147-A177-3AD203B41FA5}">
                      <a16:colId xmlns:a16="http://schemas.microsoft.com/office/drawing/2014/main" val="1499389633"/>
                    </a:ext>
                  </a:extLst>
                </a:gridCol>
                <a:gridCol w="548640">
                  <a:extLst>
                    <a:ext uri="{9D8B030D-6E8A-4147-A177-3AD203B41FA5}">
                      <a16:colId xmlns:a16="http://schemas.microsoft.com/office/drawing/2014/main" val="1921213839"/>
                    </a:ext>
                  </a:extLst>
                </a:gridCol>
                <a:gridCol w="548640">
                  <a:extLst>
                    <a:ext uri="{9D8B030D-6E8A-4147-A177-3AD203B41FA5}">
                      <a16:colId xmlns:a16="http://schemas.microsoft.com/office/drawing/2014/main" val="549956933"/>
                    </a:ext>
                  </a:extLst>
                </a:gridCol>
                <a:gridCol w="548640">
                  <a:extLst>
                    <a:ext uri="{9D8B030D-6E8A-4147-A177-3AD203B41FA5}">
                      <a16:colId xmlns:a16="http://schemas.microsoft.com/office/drawing/2014/main" val="396943881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en-IN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B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C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D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4095240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IN"/>
                        <a:t>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2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∞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3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8592224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IN"/>
                        <a:t>B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3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2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6</a:t>
                      </a:r>
                      <a:endParaRPr lang="en-IN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9690213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IN"/>
                        <a:t>C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∞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∞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4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5974175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IN"/>
                        <a:t>D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-2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 0</a:t>
                      </a:r>
                      <a:endParaRPr lang="en-IN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∞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92241818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91307" y="3523175"/>
            <a:ext cx="6213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D</a:t>
            </a:r>
            <a:r>
              <a:rPr lang="en-GB" baseline="30000" dirty="0" smtClean="0"/>
              <a:t>1 </a:t>
            </a:r>
            <a:r>
              <a:rPr lang="en-GB" dirty="0" smtClean="0"/>
              <a:t>=</a:t>
            </a:r>
            <a:endParaRPr lang="en-IN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9907414"/>
              </p:ext>
            </p:extLst>
          </p:nvPr>
        </p:nvGraphicFramePr>
        <p:xfrm>
          <a:off x="1399443" y="4759874"/>
          <a:ext cx="2775440" cy="1828800"/>
        </p:xfrm>
        <a:graphic>
          <a:graphicData uri="http://schemas.openxmlformats.org/drawingml/2006/table">
            <a:tbl>
              <a:tblPr/>
              <a:tblGrid>
                <a:gridCol w="555088">
                  <a:extLst>
                    <a:ext uri="{9D8B030D-6E8A-4147-A177-3AD203B41FA5}">
                      <a16:colId xmlns:a16="http://schemas.microsoft.com/office/drawing/2014/main" val="3605974367"/>
                    </a:ext>
                  </a:extLst>
                </a:gridCol>
                <a:gridCol w="555088">
                  <a:extLst>
                    <a:ext uri="{9D8B030D-6E8A-4147-A177-3AD203B41FA5}">
                      <a16:colId xmlns:a16="http://schemas.microsoft.com/office/drawing/2014/main" val="2464762101"/>
                    </a:ext>
                  </a:extLst>
                </a:gridCol>
                <a:gridCol w="555088">
                  <a:extLst>
                    <a:ext uri="{9D8B030D-6E8A-4147-A177-3AD203B41FA5}">
                      <a16:colId xmlns:a16="http://schemas.microsoft.com/office/drawing/2014/main" val="612717843"/>
                    </a:ext>
                  </a:extLst>
                </a:gridCol>
                <a:gridCol w="555088">
                  <a:extLst>
                    <a:ext uri="{9D8B030D-6E8A-4147-A177-3AD203B41FA5}">
                      <a16:colId xmlns:a16="http://schemas.microsoft.com/office/drawing/2014/main" val="163704489"/>
                    </a:ext>
                  </a:extLst>
                </a:gridCol>
                <a:gridCol w="555088">
                  <a:extLst>
                    <a:ext uri="{9D8B030D-6E8A-4147-A177-3AD203B41FA5}">
                      <a16:colId xmlns:a16="http://schemas.microsoft.com/office/drawing/2014/main" val="423532700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en-IN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B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C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D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4348479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IN"/>
                        <a:t>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2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4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3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7942808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IN"/>
                        <a:t>B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3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2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6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0969456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IN"/>
                        <a:t>C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∞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∞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4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7860838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IN"/>
                        <a:t>D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-2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 0</a:t>
                      </a:r>
                      <a:endParaRPr lang="en-IN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2</a:t>
                      </a:r>
                      <a:endParaRPr lang="en-IN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88740216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770792" y="5489608"/>
            <a:ext cx="5832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D</a:t>
            </a:r>
            <a:r>
              <a:rPr lang="en-GB" baseline="30000" dirty="0" smtClean="0"/>
              <a:t>2 </a:t>
            </a:r>
            <a:r>
              <a:rPr lang="en-GB" dirty="0" smtClean="0"/>
              <a:t>=</a:t>
            </a:r>
            <a:endParaRPr lang="en-IN" dirty="0"/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5781645"/>
              </p:ext>
            </p:extLst>
          </p:nvPr>
        </p:nvGraphicFramePr>
        <p:xfrm>
          <a:off x="5410200" y="778133"/>
          <a:ext cx="2775440" cy="1828800"/>
        </p:xfrm>
        <a:graphic>
          <a:graphicData uri="http://schemas.openxmlformats.org/drawingml/2006/table">
            <a:tbl>
              <a:tblPr/>
              <a:tblGrid>
                <a:gridCol w="555088">
                  <a:extLst>
                    <a:ext uri="{9D8B030D-6E8A-4147-A177-3AD203B41FA5}">
                      <a16:colId xmlns:a16="http://schemas.microsoft.com/office/drawing/2014/main" val="3605974367"/>
                    </a:ext>
                  </a:extLst>
                </a:gridCol>
                <a:gridCol w="555088">
                  <a:extLst>
                    <a:ext uri="{9D8B030D-6E8A-4147-A177-3AD203B41FA5}">
                      <a16:colId xmlns:a16="http://schemas.microsoft.com/office/drawing/2014/main" val="2464762101"/>
                    </a:ext>
                  </a:extLst>
                </a:gridCol>
                <a:gridCol w="555088">
                  <a:extLst>
                    <a:ext uri="{9D8B030D-6E8A-4147-A177-3AD203B41FA5}">
                      <a16:colId xmlns:a16="http://schemas.microsoft.com/office/drawing/2014/main" val="612717843"/>
                    </a:ext>
                  </a:extLst>
                </a:gridCol>
                <a:gridCol w="555088">
                  <a:extLst>
                    <a:ext uri="{9D8B030D-6E8A-4147-A177-3AD203B41FA5}">
                      <a16:colId xmlns:a16="http://schemas.microsoft.com/office/drawing/2014/main" val="163704489"/>
                    </a:ext>
                  </a:extLst>
                </a:gridCol>
                <a:gridCol w="555088">
                  <a:extLst>
                    <a:ext uri="{9D8B030D-6E8A-4147-A177-3AD203B41FA5}">
                      <a16:colId xmlns:a16="http://schemas.microsoft.com/office/drawing/2014/main" val="423532700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en-IN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B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C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D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4348479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IN"/>
                        <a:t>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2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4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3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7942808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IN"/>
                        <a:t>B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3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2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6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0969456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IN"/>
                        <a:t>C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∞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∞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4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7860838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IN"/>
                        <a:t>D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-2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 0</a:t>
                      </a:r>
                      <a:endParaRPr lang="en-IN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2</a:t>
                      </a:r>
                      <a:endParaRPr lang="en-IN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88740216"/>
                  </a:ext>
                </a:extLst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4774222" y="1499074"/>
            <a:ext cx="6359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D</a:t>
            </a:r>
            <a:r>
              <a:rPr lang="en-GB" baseline="30000" dirty="0" smtClean="0"/>
              <a:t>3 </a:t>
            </a:r>
            <a:r>
              <a:rPr lang="en-GB" dirty="0" smtClean="0"/>
              <a:t>=</a:t>
            </a:r>
            <a:endParaRPr lang="en-IN" dirty="0"/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1460855"/>
              </p:ext>
            </p:extLst>
          </p:nvPr>
        </p:nvGraphicFramePr>
        <p:xfrm>
          <a:off x="5398478" y="2978107"/>
          <a:ext cx="2787160" cy="1828800"/>
        </p:xfrm>
        <a:graphic>
          <a:graphicData uri="http://schemas.openxmlformats.org/drawingml/2006/table">
            <a:tbl>
              <a:tblPr/>
              <a:tblGrid>
                <a:gridCol w="557432">
                  <a:extLst>
                    <a:ext uri="{9D8B030D-6E8A-4147-A177-3AD203B41FA5}">
                      <a16:colId xmlns:a16="http://schemas.microsoft.com/office/drawing/2014/main" val="1517247350"/>
                    </a:ext>
                  </a:extLst>
                </a:gridCol>
                <a:gridCol w="557432">
                  <a:extLst>
                    <a:ext uri="{9D8B030D-6E8A-4147-A177-3AD203B41FA5}">
                      <a16:colId xmlns:a16="http://schemas.microsoft.com/office/drawing/2014/main" val="1687395578"/>
                    </a:ext>
                  </a:extLst>
                </a:gridCol>
                <a:gridCol w="557432">
                  <a:extLst>
                    <a:ext uri="{9D8B030D-6E8A-4147-A177-3AD203B41FA5}">
                      <a16:colId xmlns:a16="http://schemas.microsoft.com/office/drawing/2014/main" val="1971780121"/>
                    </a:ext>
                  </a:extLst>
                </a:gridCol>
                <a:gridCol w="557432">
                  <a:extLst>
                    <a:ext uri="{9D8B030D-6E8A-4147-A177-3AD203B41FA5}">
                      <a16:colId xmlns:a16="http://schemas.microsoft.com/office/drawing/2014/main" val="4274179849"/>
                    </a:ext>
                  </a:extLst>
                </a:gridCol>
                <a:gridCol w="557432">
                  <a:extLst>
                    <a:ext uri="{9D8B030D-6E8A-4147-A177-3AD203B41FA5}">
                      <a16:colId xmlns:a16="http://schemas.microsoft.com/office/drawing/2014/main" val="201575519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en-IN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B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C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D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885126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IN"/>
                        <a:t>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2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4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3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1061660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IN"/>
                        <a:t>B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3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2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6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80666089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IN"/>
                        <a:t>C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2</a:t>
                      </a:r>
                      <a:endParaRPr lang="en-IN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4</a:t>
                      </a:r>
                      <a:endParaRPr lang="en-IN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4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00405199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IN"/>
                        <a:t>D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-2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2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55283194"/>
                  </a:ext>
                </a:extLst>
              </a:tr>
            </a:tbl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4777153" y="3707841"/>
            <a:ext cx="6359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rgbClr val="0000FF"/>
                </a:solidFill>
              </a:rPr>
              <a:t>D</a:t>
            </a:r>
            <a:r>
              <a:rPr lang="en-GB" b="1" baseline="30000" dirty="0" smtClean="0">
                <a:solidFill>
                  <a:srgbClr val="0000FF"/>
                </a:solidFill>
              </a:rPr>
              <a:t>4 </a:t>
            </a:r>
            <a:r>
              <a:rPr lang="en-GB" b="1" dirty="0" smtClean="0">
                <a:solidFill>
                  <a:srgbClr val="0000FF"/>
                </a:solidFill>
              </a:rPr>
              <a:t>=</a:t>
            </a:r>
            <a:endParaRPr lang="en-IN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166196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27D751-F1C2-D844-1F17-304A750BDE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>
            <a:extLst>
              <a:ext uri="{FF2B5EF4-FFF2-40B4-BE49-F238E27FC236}">
                <a16:creationId xmlns:a16="http://schemas.microsoft.com/office/drawing/2014/main" id="{A794EE3A-2FD8-19C6-3630-25E7111E38E8}"/>
              </a:ext>
            </a:extLst>
          </p:cNvPr>
          <p:cNvSpPr txBox="1"/>
          <p:nvPr/>
        </p:nvSpPr>
        <p:spPr>
          <a:xfrm>
            <a:off x="8479535" y="6465214"/>
            <a:ext cx="15367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z="1200" dirty="0">
                <a:solidFill>
                  <a:srgbClr val="888888"/>
                </a:solidFill>
                <a:latin typeface="Carlito"/>
                <a:cs typeface="Carlito"/>
              </a:rPr>
              <a:t>30</a:t>
            </a:fld>
            <a:endParaRPr sz="1200">
              <a:latin typeface="Carlito"/>
              <a:cs typeface="Carlito"/>
            </a:endParaRPr>
          </a:p>
        </p:txBody>
      </p:sp>
      <p:sp>
        <p:nvSpPr>
          <p:cNvPr id="2" name="object 2">
            <a:extLst>
              <a:ext uri="{FF2B5EF4-FFF2-40B4-BE49-F238E27FC236}">
                <a16:creationId xmlns:a16="http://schemas.microsoft.com/office/drawing/2014/main" id="{B89A64D5-DEA6-367A-5004-43D35E6DF0A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866953"/>
            <a:ext cx="8229600" cy="1021080"/>
          </a:xfrm>
          <a:prstGeom prst="rect">
            <a:avLst/>
          </a:prstGeom>
          <a:solidFill>
            <a:srgbClr val="FBD4B5"/>
          </a:solidFill>
        </p:spPr>
        <p:txBody>
          <a:bodyPr vert="horz" wrap="square" lIns="0" tIns="139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95"/>
              </a:spcBef>
            </a:pPr>
            <a:r>
              <a:rPr sz="4400" b="1" spc="-5" dirty="0">
                <a:latin typeface="Carlito"/>
                <a:cs typeface="Carlito"/>
              </a:rPr>
              <a:t>Outline</a:t>
            </a:r>
            <a:endParaRPr sz="4400">
              <a:latin typeface="Carlito"/>
              <a:cs typeface="Carlito"/>
            </a:endParaRP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BE2CD040-3152-96FF-998A-7AABAD10BFDB}"/>
              </a:ext>
            </a:extLst>
          </p:cNvPr>
          <p:cNvSpPr txBox="1"/>
          <p:nvPr/>
        </p:nvSpPr>
        <p:spPr>
          <a:xfrm>
            <a:off x="1714500" y="2257189"/>
            <a:ext cx="5715000" cy="3731150"/>
          </a:xfrm>
          <a:prstGeom prst="rect">
            <a:avLst/>
          </a:prstGeom>
          <a:solidFill>
            <a:srgbClr val="FBD4B5"/>
          </a:solidFill>
        </p:spPr>
        <p:txBody>
          <a:bodyPr vert="horz" wrap="square" lIns="0" tIns="22225" rIns="0" bIns="0" rtlCol="0">
            <a:spAutoFit/>
          </a:bodyPr>
          <a:lstStyle/>
          <a:p>
            <a:pPr marL="434340" marR="323215" indent="-343535">
              <a:lnSpc>
                <a:spcPct val="100000"/>
              </a:lnSpc>
              <a:spcBef>
                <a:spcPts val="175"/>
              </a:spcBef>
              <a:buFont typeface="Arial"/>
              <a:buChar char="•"/>
              <a:tabLst>
                <a:tab pos="434340" algn="l"/>
                <a:tab pos="434975" algn="l"/>
              </a:tabLst>
            </a:pPr>
            <a:r>
              <a:rPr sz="2800" spc="-10" dirty="0">
                <a:solidFill>
                  <a:srgbClr val="000099"/>
                </a:solidFill>
                <a:latin typeface="Carlito"/>
                <a:cs typeface="Carlito"/>
              </a:rPr>
              <a:t>Introduction </a:t>
            </a:r>
            <a:r>
              <a:rPr sz="2800" spc="-20" dirty="0">
                <a:solidFill>
                  <a:srgbClr val="000099"/>
                </a:solidFill>
                <a:latin typeface="Carlito"/>
                <a:cs typeface="Carlito"/>
              </a:rPr>
              <a:t>to  </a:t>
            </a:r>
            <a:r>
              <a:rPr sz="2800" spc="-10" dirty="0">
                <a:solidFill>
                  <a:srgbClr val="000099"/>
                </a:solidFill>
                <a:latin typeface="Carlito"/>
                <a:cs typeface="Carlito"/>
              </a:rPr>
              <a:t>Dynamic</a:t>
            </a:r>
            <a:r>
              <a:rPr sz="2800" spc="-15" dirty="0">
                <a:solidFill>
                  <a:srgbClr val="000099"/>
                </a:solidFill>
                <a:latin typeface="Carlito"/>
                <a:cs typeface="Carlito"/>
              </a:rPr>
              <a:t> </a:t>
            </a:r>
            <a:r>
              <a:rPr sz="2800" spc="-20" dirty="0">
                <a:solidFill>
                  <a:srgbClr val="000099"/>
                </a:solidFill>
                <a:latin typeface="Carlito"/>
                <a:cs typeface="Carlito"/>
              </a:rPr>
              <a:t>Programming</a:t>
            </a:r>
            <a:endParaRPr sz="2800" dirty="0">
              <a:latin typeface="Carlito"/>
              <a:cs typeface="Carlito"/>
            </a:endParaRPr>
          </a:p>
          <a:p>
            <a:pPr marL="835025" marR="558165" lvl="1" indent="-287020">
              <a:lnSpc>
                <a:spcPct val="100000"/>
              </a:lnSpc>
              <a:spcBef>
                <a:spcPts val="610"/>
              </a:spcBef>
              <a:buFont typeface="Arial"/>
              <a:buChar char="–"/>
              <a:tabLst>
                <a:tab pos="835660" algn="l"/>
              </a:tabLst>
            </a:pPr>
            <a:r>
              <a:rPr sz="2400" spc="-10" dirty="0">
                <a:solidFill>
                  <a:srgbClr val="000099"/>
                </a:solidFill>
                <a:latin typeface="Carlito"/>
                <a:cs typeface="Carlito"/>
              </a:rPr>
              <a:t>General </a:t>
            </a:r>
            <a:r>
              <a:rPr sz="2400" spc="-5" dirty="0">
                <a:solidFill>
                  <a:srgbClr val="000099"/>
                </a:solidFill>
                <a:latin typeface="Carlito"/>
                <a:cs typeface="Carlito"/>
              </a:rPr>
              <a:t>method</a:t>
            </a:r>
            <a:r>
              <a:rPr sz="2400" spc="-60" dirty="0">
                <a:solidFill>
                  <a:srgbClr val="000099"/>
                </a:solidFill>
                <a:latin typeface="Carlito"/>
                <a:cs typeface="Carlito"/>
              </a:rPr>
              <a:t> </a:t>
            </a:r>
            <a:r>
              <a:rPr sz="2400" dirty="0">
                <a:solidFill>
                  <a:srgbClr val="000099"/>
                </a:solidFill>
                <a:latin typeface="Carlito"/>
                <a:cs typeface="Carlito"/>
              </a:rPr>
              <a:t>with  </a:t>
            </a:r>
            <a:r>
              <a:rPr sz="2400" spc="-5" dirty="0">
                <a:solidFill>
                  <a:srgbClr val="000099"/>
                </a:solidFill>
                <a:latin typeface="Carlito"/>
                <a:cs typeface="Carlito"/>
              </a:rPr>
              <a:t>Examples</a:t>
            </a:r>
            <a:endParaRPr sz="2400" dirty="0">
              <a:latin typeface="Carlito"/>
              <a:cs typeface="Carlito"/>
            </a:endParaRPr>
          </a:p>
          <a:p>
            <a:pPr marL="434340" indent="-343535">
              <a:spcBef>
                <a:spcPts val="645"/>
              </a:spcBef>
              <a:buFont typeface="Arial"/>
              <a:buChar char="•"/>
              <a:tabLst>
                <a:tab pos="434340" algn="l"/>
                <a:tab pos="434975" algn="l"/>
              </a:tabLst>
            </a:pPr>
            <a:r>
              <a:rPr lang="en-IN" sz="2800" spc="-5" dirty="0">
                <a:solidFill>
                  <a:srgbClr val="000099"/>
                </a:solidFill>
                <a:latin typeface="Carlito"/>
              </a:rPr>
              <a:t>Computing a Binomial Coefficient</a:t>
            </a:r>
          </a:p>
          <a:p>
            <a:pPr marL="434340" indent="-343535">
              <a:lnSpc>
                <a:spcPct val="100000"/>
              </a:lnSpc>
              <a:spcBef>
                <a:spcPts val="645"/>
              </a:spcBef>
              <a:buFont typeface="Arial"/>
              <a:buChar char="•"/>
              <a:tabLst>
                <a:tab pos="434340" algn="l"/>
                <a:tab pos="434975" algn="l"/>
              </a:tabLst>
            </a:pPr>
            <a:r>
              <a:rPr sz="2800" spc="-5" dirty="0">
                <a:solidFill>
                  <a:srgbClr val="000099"/>
                </a:solidFill>
                <a:latin typeface="Carlito"/>
                <a:cs typeface="Carlito"/>
              </a:rPr>
              <a:t>All </a:t>
            </a:r>
            <a:r>
              <a:rPr sz="2800" spc="-30" dirty="0">
                <a:solidFill>
                  <a:srgbClr val="000099"/>
                </a:solidFill>
                <a:latin typeface="Carlito"/>
                <a:cs typeface="Carlito"/>
              </a:rPr>
              <a:t>Pairs </a:t>
            </a:r>
            <a:r>
              <a:rPr sz="2800" spc="-15" dirty="0">
                <a:solidFill>
                  <a:srgbClr val="000099"/>
                </a:solidFill>
                <a:latin typeface="Carlito"/>
                <a:cs typeface="Carlito"/>
              </a:rPr>
              <a:t>Shortest</a:t>
            </a:r>
            <a:r>
              <a:rPr sz="2800" spc="40" dirty="0">
                <a:solidFill>
                  <a:srgbClr val="000099"/>
                </a:solidFill>
                <a:latin typeface="Carlito"/>
                <a:cs typeface="Carlito"/>
              </a:rPr>
              <a:t> </a:t>
            </a:r>
            <a:r>
              <a:rPr sz="2800" spc="-20" dirty="0">
                <a:solidFill>
                  <a:srgbClr val="000099"/>
                </a:solidFill>
                <a:latin typeface="Carlito"/>
                <a:cs typeface="Carlito"/>
              </a:rPr>
              <a:t>Paths:</a:t>
            </a:r>
            <a:endParaRPr lang="en-IN" sz="2800" dirty="0">
              <a:latin typeface="Carlito"/>
              <a:cs typeface="Carlito"/>
            </a:endParaRPr>
          </a:p>
          <a:p>
            <a:pPr marL="835025" lvl="1" indent="-287020">
              <a:lnSpc>
                <a:spcPct val="100000"/>
              </a:lnSpc>
              <a:spcBef>
                <a:spcPts val="605"/>
              </a:spcBef>
              <a:buFont typeface="Arial"/>
              <a:buChar char="–"/>
              <a:tabLst>
                <a:tab pos="835660" algn="l"/>
              </a:tabLst>
            </a:pPr>
            <a:r>
              <a:rPr lang="en-IN" sz="2400" spc="-10" dirty="0">
                <a:solidFill>
                  <a:srgbClr val="000099"/>
                </a:solidFill>
                <a:latin typeface="Carlito"/>
                <a:cs typeface="Carlito"/>
              </a:rPr>
              <a:t>Floyd's</a:t>
            </a:r>
            <a:r>
              <a:rPr lang="en-IN" sz="2400" spc="-35" dirty="0">
                <a:solidFill>
                  <a:srgbClr val="000099"/>
                </a:solidFill>
                <a:latin typeface="Carlito"/>
                <a:cs typeface="Carlito"/>
              </a:rPr>
              <a:t> </a:t>
            </a:r>
            <a:r>
              <a:rPr lang="en-IN" sz="2400" spc="-5" dirty="0">
                <a:solidFill>
                  <a:srgbClr val="000099"/>
                </a:solidFill>
                <a:latin typeface="Carlito"/>
                <a:cs typeface="Carlito"/>
              </a:rPr>
              <a:t>Algorithm</a:t>
            </a:r>
          </a:p>
          <a:p>
            <a:pPr marL="434340" lvl="1" indent="-343535">
              <a:spcBef>
                <a:spcPts val="645"/>
              </a:spcBef>
              <a:buFont typeface="Arial"/>
              <a:buChar char="•"/>
              <a:tabLst>
                <a:tab pos="434340" algn="l"/>
                <a:tab pos="434975" algn="l"/>
              </a:tabLst>
            </a:pPr>
            <a:r>
              <a:rPr lang="en-IN" sz="2800" b="1" spc="-5" dirty="0">
                <a:solidFill>
                  <a:srgbClr val="C00000"/>
                </a:solidFill>
                <a:latin typeface="Carlito"/>
              </a:rPr>
              <a:t>Knapsack Problem and Memory Functions</a:t>
            </a:r>
          </a:p>
        </p:txBody>
      </p:sp>
    </p:spTree>
    <p:extLst>
      <p:ext uri="{BB962C8B-B14F-4D97-AF65-F5344CB8AC3E}">
        <p14:creationId xmlns:p14="http://schemas.microsoft.com/office/powerpoint/2010/main" val="254847637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94CCC79-C722-921D-BACA-7598712EAE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1066800"/>
            <a:ext cx="8382000" cy="5410199"/>
          </a:xfrm>
          <a:prstGeom prst="rect">
            <a:avLst/>
          </a:prstGeom>
        </p:spPr>
      </p:pic>
      <p:sp>
        <p:nvSpPr>
          <p:cNvPr id="7" name="object 2">
            <a:extLst>
              <a:ext uri="{FF2B5EF4-FFF2-40B4-BE49-F238E27FC236}">
                <a16:creationId xmlns:a16="http://schemas.microsoft.com/office/drawing/2014/main" id="{52EFCAC3-7BAE-1DB3-7CA1-A1CE74D96AB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38300" y="304800"/>
            <a:ext cx="58674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Knapsack problem </a:t>
            </a:r>
            <a:r>
              <a:rPr spc="-5" dirty="0"/>
              <a:t>using</a:t>
            </a:r>
            <a:r>
              <a:rPr spc="-85" dirty="0"/>
              <a:t> </a:t>
            </a:r>
            <a:r>
              <a:rPr dirty="0"/>
              <a:t>DP</a:t>
            </a:r>
          </a:p>
        </p:txBody>
      </p:sp>
    </p:spTree>
    <p:extLst>
      <p:ext uri="{BB962C8B-B14F-4D97-AF65-F5344CB8AC3E}">
        <p14:creationId xmlns:p14="http://schemas.microsoft.com/office/powerpoint/2010/main" val="315296417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r>
              <a:rPr dirty="0"/>
              <a:t>64</a:t>
            </a: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00200" y="228600"/>
            <a:ext cx="6069711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Knapsack problem </a:t>
            </a:r>
            <a:r>
              <a:rPr spc="-5" dirty="0"/>
              <a:t>using</a:t>
            </a:r>
            <a:r>
              <a:rPr spc="-85" dirty="0"/>
              <a:t> </a:t>
            </a:r>
            <a:r>
              <a:rPr dirty="0"/>
              <a:t>DP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85140" y="1153413"/>
            <a:ext cx="8180705" cy="44640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06400" marR="68580" indent="-343535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406400" algn="l"/>
                <a:tab pos="407034" algn="l"/>
              </a:tabLst>
            </a:pPr>
            <a:r>
              <a:rPr sz="2800" spc="-10" dirty="0">
                <a:latin typeface="Carlito"/>
                <a:cs typeface="Carlito"/>
              </a:rPr>
              <a:t>Given </a:t>
            </a:r>
            <a:r>
              <a:rPr sz="2800" b="1" spc="-5" dirty="0">
                <a:solidFill>
                  <a:srgbClr val="000099"/>
                </a:solidFill>
                <a:latin typeface="Carlito"/>
                <a:cs typeface="Carlito"/>
              </a:rPr>
              <a:t>n </a:t>
            </a:r>
            <a:r>
              <a:rPr sz="2800" spc="-10" dirty="0">
                <a:latin typeface="Carlito"/>
                <a:cs typeface="Carlito"/>
              </a:rPr>
              <a:t>items </a:t>
            </a:r>
            <a:r>
              <a:rPr sz="2800" spc="-5" dirty="0">
                <a:latin typeface="Carlito"/>
                <a:cs typeface="Carlito"/>
              </a:rPr>
              <a:t>of known </a:t>
            </a:r>
            <a:r>
              <a:rPr sz="2800" spc="-10" dirty="0">
                <a:latin typeface="Carlito"/>
                <a:cs typeface="Carlito"/>
              </a:rPr>
              <a:t>weights </a:t>
            </a:r>
            <a:r>
              <a:rPr sz="2800" dirty="0">
                <a:solidFill>
                  <a:srgbClr val="000099"/>
                </a:solidFill>
                <a:latin typeface="Carlito"/>
                <a:cs typeface="Carlito"/>
              </a:rPr>
              <a:t>w</a:t>
            </a:r>
            <a:r>
              <a:rPr sz="2775" baseline="-21021" dirty="0">
                <a:solidFill>
                  <a:srgbClr val="000099"/>
                </a:solidFill>
                <a:latin typeface="Carlito"/>
                <a:cs typeface="Carlito"/>
              </a:rPr>
              <a:t>1</a:t>
            </a:r>
            <a:r>
              <a:rPr sz="2800" dirty="0">
                <a:solidFill>
                  <a:srgbClr val="000099"/>
                </a:solidFill>
                <a:latin typeface="Carlito"/>
                <a:cs typeface="Carlito"/>
              </a:rPr>
              <a:t>, </a:t>
            </a:r>
            <a:r>
              <a:rPr sz="2800" spc="-5" dirty="0">
                <a:solidFill>
                  <a:srgbClr val="000099"/>
                </a:solidFill>
                <a:latin typeface="Carlito"/>
                <a:cs typeface="Carlito"/>
              </a:rPr>
              <a:t>. . . , </a:t>
            </a:r>
            <a:r>
              <a:rPr sz="2800" spc="5" dirty="0">
                <a:solidFill>
                  <a:srgbClr val="000099"/>
                </a:solidFill>
                <a:latin typeface="Carlito"/>
                <a:cs typeface="Carlito"/>
              </a:rPr>
              <a:t>w</a:t>
            </a:r>
            <a:r>
              <a:rPr sz="2775" spc="7" baseline="-21021" dirty="0">
                <a:solidFill>
                  <a:srgbClr val="000099"/>
                </a:solidFill>
                <a:latin typeface="Carlito"/>
                <a:cs typeface="Carlito"/>
              </a:rPr>
              <a:t>n </a:t>
            </a:r>
            <a:r>
              <a:rPr sz="2800" spc="-5" dirty="0">
                <a:latin typeface="Carlito"/>
                <a:cs typeface="Carlito"/>
              </a:rPr>
              <a:t>and  </a:t>
            </a:r>
            <a:r>
              <a:rPr sz="2800" spc="-10" dirty="0">
                <a:latin typeface="Carlito"/>
                <a:cs typeface="Carlito"/>
              </a:rPr>
              <a:t>values </a:t>
            </a:r>
            <a:r>
              <a:rPr sz="2800" dirty="0">
                <a:solidFill>
                  <a:srgbClr val="000099"/>
                </a:solidFill>
                <a:latin typeface="Carlito"/>
                <a:cs typeface="Carlito"/>
              </a:rPr>
              <a:t>v</a:t>
            </a:r>
            <a:r>
              <a:rPr sz="2775" baseline="-21021" dirty="0">
                <a:solidFill>
                  <a:srgbClr val="000099"/>
                </a:solidFill>
                <a:latin typeface="Carlito"/>
                <a:cs typeface="Carlito"/>
              </a:rPr>
              <a:t>1</a:t>
            </a:r>
            <a:r>
              <a:rPr sz="2800" dirty="0">
                <a:solidFill>
                  <a:srgbClr val="000099"/>
                </a:solidFill>
                <a:latin typeface="Carlito"/>
                <a:cs typeface="Carlito"/>
              </a:rPr>
              <a:t>, </a:t>
            </a:r>
            <a:r>
              <a:rPr sz="2800" spc="-5" dirty="0">
                <a:solidFill>
                  <a:srgbClr val="000099"/>
                </a:solidFill>
                <a:latin typeface="Carlito"/>
                <a:cs typeface="Carlito"/>
              </a:rPr>
              <a:t>. . . , </a:t>
            </a:r>
            <a:r>
              <a:rPr sz="2800" dirty="0">
                <a:solidFill>
                  <a:srgbClr val="000099"/>
                </a:solidFill>
                <a:latin typeface="Carlito"/>
                <a:cs typeface="Carlito"/>
              </a:rPr>
              <a:t>v</a:t>
            </a:r>
            <a:r>
              <a:rPr sz="2775" baseline="-21021" dirty="0">
                <a:solidFill>
                  <a:srgbClr val="000099"/>
                </a:solidFill>
                <a:latin typeface="Carlito"/>
                <a:cs typeface="Carlito"/>
              </a:rPr>
              <a:t>n </a:t>
            </a:r>
            <a:r>
              <a:rPr sz="2800" spc="-5" dirty="0">
                <a:latin typeface="Carlito"/>
                <a:cs typeface="Carlito"/>
              </a:rPr>
              <a:t>and a </a:t>
            </a:r>
            <a:r>
              <a:rPr sz="2800" spc="-10" dirty="0">
                <a:latin typeface="Carlito"/>
                <a:cs typeface="Carlito"/>
              </a:rPr>
              <a:t>knapsack </a:t>
            </a:r>
            <a:r>
              <a:rPr sz="2800" spc="-5" dirty="0">
                <a:latin typeface="Carlito"/>
                <a:cs typeface="Carlito"/>
              </a:rPr>
              <a:t>of capacity </a:t>
            </a:r>
            <a:r>
              <a:rPr sz="2800" spc="-155" dirty="0">
                <a:solidFill>
                  <a:srgbClr val="000099"/>
                </a:solidFill>
                <a:latin typeface="Carlito"/>
                <a:cs typeface="Carlito"/>
              </a:rPr>
              <a:t>W</a:t>
            </a:r>
            <a:r>
              <a:rPr sz="2800" spc="-155" dirty="0">
                <a:latin typeface="Carlito"/>
                <a:cs typeface="Carlito"/>
              </a:rPr>
              <a:t>, </a:t>
            </a:r>
            <a:r>
              <a:rPr sz="2800" spc="-10" dirty="0">
                <a:latin typeface="Carlito"/>
                <a:cs typeface="Carlito"/>
              </a:rPr>
              <a:t>find  </a:t>
            </a:r>
            <a:r>
              <a:rPr sz="2800" spc="-5" dirty="0">
                <a:latin typeface="Carlito"/>
                <a:cs typeface="Carlito"/>
              </a:rPr>
              <a:t>the </a:t>
            </a:r>
            <a:r>
              <a:rPr sz="2800" spc="-15" dirty="0">
                <a:latin typeface="Carlito"/>
                <a:cs typeface="Carlito"/>
              </a:rPr>
              <a:t>most </a:t>
            </a:r>
            <a:r>
              <a:rPr sz="2800" spc="-10" dirty="0">
                <a:latin typeface="Carlito"/>
                <a:cs typeface="Carlito"/>
              </a:rPr>
              <a:t>valuable </a:t>
            </a:r>
            <a:r>
              <a:rPr sz="2800" spc="-15" dirty="0">
                <a:solidFill>
                  <a:srgbClr val="000099"/>
                </a:solidFill>
                <a:latin typeface="Carlito"/>
                <a:cs typeface="Carlito"/>
              </a:rPr>
              <a:t>subset </a:t>
            </a:r>
            <a:r>
              <a:rPr sz="2800" spc="-5" dirty="0">
                <a:solidFill>
                  <a:srgbClr val="000099"/>
                </a:solidFill>
                <a:latin typeface="Carlito"/>
                <a:cs typeface="Carlito"/>
              </a:rPr>
              <a:t>of the </a:t>
            </a:r>
            <a:r>
              <a:rPr sz="2800" spc="-10" dirty="0">
                <a:solidFill>
                  <a:srgbClr val="000099"/>
                </a:solidFill>
                <a:latin typeface="Carlito"/>
                <a:cs typeface="Carlito"/>
              </a:rPr>
              <a:t>items </a:t>
            </a:r>
            <a:r>
              <a:rPr sz="2800" spc="-10" dirty="0">
                <a:latin typeface="Carlito"/>
                <a:cs typeface="Carlito"/>
              </a:rPr>
              <a:t>that </a:t>
            </a:r>
            <a:r>
              <a:rPr sz="2800" spc="-5" dirty="0">
                <a:latin typeface="Carlito"/>
                <a:cs typeface="Carlito"/>
              </a:rPr>
              <a:t>fit </a:t>
            </a:r>
            <a:r>
              <a:rPr sz="2800" spc="-20" dirty="0">
                <a:latin typeface="Carlito"/>
                <a:cs typeface="Carlito"/>
              </a:rPr>
              <a:t>into </a:t>
            </a:r>
            <a:r>
              <a:rPr sz="2800" spc="-5" dirty="0">
                <a:latin typeface="Carlito"/>
                <a:cs typeface="Carlito"/>
              </a:rPr>
              <a:t>the  knapsack.</a:t>
            </a:r>
            <a:endParaRPr sz="2800">
              <a:latin typeface="Carlito"/>
              <a:cs typeface="Carlito"/>
            </a:endParaRPr>
          </a:p>
          <a:p>
            <a:pPr marL="406400" marR="69850" indent="-343535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406400" algn="l"/>
                <a:tab pos="407034" algn="l"/>
              </a:tabLst>
            </a:pPr>
            <a:r>
              <a:rPr sz="2800" spc="-130" dirty="0">
                <a:latin typeface="Carlito"/>
                <a:cs typeface="Carlito"/>
              </a:rPr>
              <a:t>To </a:t>
            </a:r>
            <a:r>
              <a:rPr sz="2800" spc="-10" dirty="0">
                <a:latin typeface="Carlito"/>
                <a:cs typeface="Carlito"/>
              </a:rPr>
              <a:t>design </a:t>
            </a:r>
            <a:r>
              <a:rPr sz="2800" spc="-5" dirty="0">
                <a:latin typeface="Carlito"/>
                <a:cs typeface="Carlito"/>
              </a:rPr>
              <a:t>a </a:t>
            </a:r>
            <a:r>
              <a:rPr sz="2800" spc="-10" dirty="0">
                <a:latin typeface="Carlito"/>
                <a:cs typeface="Carlito"/>
              </a:rPr>
              <a:t>DP algorithm, </a:t>
            </a:r>
            <a:r>
              <a:rPr sz="2800" spc="-15" dirty="0">
                <a:latin typeface="Carlito"/>
                <a:cs typeface="Carlito"/>
              </a:rPr>
              <a:t>we </a:t>
            </a:r>
            <a:r>
              <a:rPr sz="2800" spc="-5" dirty="0">
                <a:latin typeface="Carlito"/>
                <a:cs typeface="Carlito"/>
              </a:rPr>
              <a:t>need </a:t>
            </a:r>
            <a:r>
              <a:rPr sz="2800" spc="-20" dirty="0">
                <a:latin typeface="Carlito"/>
                <a:cs typeface="Carlito"/>
              </a:rPr>
              <a:t>to </a:t>
            </a:r>
            <a:r>
              <a:rPr sz="2800" spc="-15" dirty="0">
                <a:latin typeface="Carlito"/>
                <a:cs typeface="Carlito"/>
              </a:rPr>
              <a:t>derive </a:t>
            </a:r>
            <a:r>
              <a:rPr sz="2800" spc="-5" dirty="0">
                <a:latin typeface="Carlito"/>
                <a:cs typeface="Carlito"/>
              </a:rPr>
              <a:t>a </a:t>
            </a:r>
            <a:r>
              <a:rPr sz="2800" spc="-5" dirty="0">
                <a:solidFill>
                  <a:srgbClr val="000099"/>
                </a:solidFill>
                <a:latin typeface="Carlito"/>
                <a:cs typeface="Carlito"/>
              </a:rPr>
              <a:t> </a:t>
            </a:r>
            <a:r>
              <a:rPr sz="2800" spc="-15" dirty="0">
                <a:solidFill>
                  <a:srgbClr val="000099"/>
                </a:solidFill>
                <a:latin typeface="Carlito"/>
                <a:cs typeface="Carlito"/>
              </a:rPr>
              <a:t>recurrence relation </a:t>
            </a:r>
            <a:r>
              <a:rPr sz="2800" spc="-10" dirty="0">
                <a:latin typeface="Carlito"/>
                <a:cs typeface="Carlito"/>
              </a:rPr>
              <a:t>that </a:t>
            </a:r>
            <a:r>
              <a:rPr sz="2800" spc="-15" dirty="0">
                <a:latin typeface="Carlito"/>
                <a:cs typeface="Carlito"/>
              </a:rPr>
              <a:t>expresses </a:t>
            </a:r>
            <a:r>
              <a:rPr sz="2800" spc="-5" dirty="0">
                <a:latin typeface="Carlito"/>
                <a:cs typeface="Carlito"/>
              </a:rPr>
              <a:t>a solution in </a:t>
            </a:r>
            <a:r>
              <a:rPr sz="2800" spc="-10" dirty="0">
                <a:latin typeface="Carlito"/>
                <a:cs typeface="Carlito"/>
              </a:rPr>
              <a:t>terms  </a:t>
            </a:r>
            <a:r>
              <a:rPr sz="2800" spc="-5" dirty="0">
                <a:latin typeface="Carlito"/>
                <a:cs typeface="Carlito"/>
              </a:rPr>
              <a:t>of its </a:t>
            </a:r>
            <a:r>
              <a:rPr sz="2800" spc="-10" dirty="0">
                <a:solidFill>
                  <a:srgbClr val="000099"/>
                </a:solidFill>
                <a:latin typeface="Carlito"/>
                <a:cs typeface="Carlito"/>
              </a:rPr>
              <a:t>smaller sub</a:t>
            </a:r>
            <a:r>
              <a:rPr sz="2800" spc="35" dirty="0">
                <a:solidFill>
                  <a:srgbClr val="000099"/>
                </a:solidFill>
                <a:latin typeface="Carlito"/>
                <a:cs typeface="Carlito"/>
              </a:rPr>
              <a:t> </a:t>
            </a:r>
            <a:r>
              <a:rPr sz="2800" spc="-10" dirty="0">
                <a:solidFill>
                  <a:srgbClr val="000099"/>
                </a:solidFill>
                <a:latin typeface="Carlito"/>
                <a:cs typeface="Carlito"/>
              </a:rPr>
              <a:t>instances</a:t>
            </a:r>
            <a:r>
              <a:rPr sz="2800" spc="-10" dirty="0">
                <a:latin typeface="Carlito"/>
                <a:cs typeface="Carlito"/>
              </a:rPr>
              <a:t>.</a:t>
            </a:r>
            <a:endParaRPr sz="2800">
              <a:latin typeface="Carlito"/>
              <a:cs typeface="Carlito"/>
            </a:endParaRPr>
          </a:p>
          <a:p>
            <a:pPr marL="406400" marR="80010" indent="-343535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406400" algn="l"/>
                <a:tab pos="407034" algn="l"/>
              </a:tabLst>
            </a:pPr>
            <a:r>
              <a:rPr sz="2800" spc="-10" dirty="0">
                <a:latin typeface="Carlito"/>
                <a:cs typeface="Carlito"/>
              </a:rPr>
              <a:t>Let </a:t>
            </a:r>
            <a:r>
              <a:rPr sz="2800" spc="-5" dirty="0">
                <a:latin typeface="Carlito"/>
                <a:cs typeface="Carlito"/>
              </a:rPr>
              <a:t>us </a:t>
            </a:r>
            <a:r>
              <a:rPr sz="2800" spc="-10" dirty="0">
                <a:latin typeface="Carlito"/>
                <a:cs typeface="Carlito"/>
              </a:rPr>
              <a:t>consider </a:t>
            </a:r>
            <a:r>
              <a:rPr sz="2800" spc="-5" dirty="0">
                <a:latin typeface="Carlito"/>
                <a:cs typeface="Carlito"/>
              </a:rPr>
              <a:t>an </a:t>
            </a:r>
            <a:r>
              <a:rPr sz="2800" spc="-15" dirty="0">
                <a:solidFill>
                  <a:srgbClr val="000099"/>
                </a:solidFill>
                <a:latin typeface="Carlito"/>
                <a:cs typeface="Carlito"/>
              </a:rPr>
              <a:t>instance </a:t>
            </a:r>
            <a:r>
              <a:rPr sz="2800" spc="-15" dirty="0">
                <a:latin typeface="Carlito"/>
                <a:cs typeface="Carlito"/>
              </a:rPr>
              <a:t>defined by </a:t>
            </a:r>
            <a:r>
              <a:rPr sz="2800" spc="-5" dirty="0">
                <a:latin typeface="Carlito"/>
                <a:cs typeface="Carlito"/>
              </a:rPr>
              <a:t>the </a:t>
            </a:r>
            <a:r>
              <a:rPr sz="2800" spc="-25" dirty="0">
                <a:solidFill>
                  <a:srgbClr val="000099"/>
                </a:solidFill>
                <a:latin typeface="Carlito"/>
                <a:cs typeface="Carlito"/>
              </a:rPr>
              <a:t>first </a:t>
            </a:r>
            <a:r>
              <a:rPr sz="2800" spc="-5" dirty="0">
                <a:solidFill>
                  <a:srgbClr val="000099"/>
                </a:solidFill>
                <a:latin typeface="Carlito"/>
                <a:cs typeface="Carlito"/>
              </a:rPr>
              <a:t>i  </a:t>
            </a:r>
            <a:r>
              <a:rPr sz="2800" spc="-25" dirty="0">
                <a:solidFill>
                  <a:srgbClr val="000099"/>
                </a:solidFill>
                <a:latin typeface="Carlito"/>
                <a:cs typeface="Carlito"/>
              </a:rPr>
              <a:t>items</a:t>
            </a:r>
            <a:r>
              <a:rPr sz="2800" spc="-25" dirty="0">
                <a:latin typeface="Arial"/>
                <a:cs typeface="Arial"/>
              </a:rPr>
              <a:t>, </a:t>
            </a:r>
            <a:r>
              <a:rPr sz="2800" spc="-145" dirty="0">
                <a:latin typeface="Arial"/>
                <a:cs typeface="Arial"/>
              </a:rPr>
              <a:t>1≤ </a:t>
            </a:r>
            <a:r>
              <a:rPr sz="2800" spc="-5" dirty="0">
                <a:latin typeface="Carlito"/>
                <a:cs typeface="Carlito"/>
              </a:rPr>
              <a:t>i </a:t>
            </a:r>
            <a:r>
              <a:rPr sz="2800" spc="-145" dirty="0">
                <a:latin typeface="Arial"/>
                <a:cs typeface="Arial"/>
              </a:rPr>
              <a:t>≤ </a:t>
            </a:r>
            <a:r>
              <a:rPr sz="2800" spc="-90" dirty="0">
                <a:latin typeface="Arial"/>
                <a:cs typeface="Arial"/>
              </a:rPr>
              <a:t>n, </a:t>
            </a:r>
            <a:r>
              <a:rPr sz="2800" spc="15" dirty="0">
                <a:latin typeface="Arial"/>
                <a:cs typeface="Arial"/>
              </a:rPr>
              <a:t>with </a:t>
            </a:r>
            <a:r>
              <a:rPr sz="2800" spc="-100" dirty="0">
                <a:latin typeface="Arial"/>
                <a:cs typeface="Arial"/>
              </a:rPr>
              <a:t>weights </a:t>
            </a:r>
            <a:r>
              <a:rPr sz="2800" spc="-5" dirty="0">
                <a:latin typeface="Arial"/>
                <a:cs typeface="Arial"/>
              </a:rPr>
              <a:t>w</a:t>
            </a:r>
            <a:r>
              <a:rPr sz="2775" spc="-7" baseline="-21021" dirty="0">
                <a:latin typeface="Carlito"/>
                <a:cs typeface="Carlito"/>
              </a:rPr>
              <a:t>1</a:t>
            </a:r>
            <a:r>
              <a:rPr sz="2800" spc="-5" dirty="0">
                <a:latin typeface="Carlito"/>
                <a:cs typeface="Carlito"/>
              </a:rPr>
              <a:t>, . . . , </a:t>
            </a:r>
            <a:r>
              <a:rPr sz="2800" dirty="0">
                <a:latin typeface="Carlito"/>
                <a:cs typeface="Carlito"/>
              </a:rPr>
              <a:t>w</a:t>
            </a:r>
            <a:r>
              <a:rPr sz="2775" baseline="-21021" dirty="0">
                <a:latin typeface="Carlito"/>
                <a:cs typeface="Carlito"/>
              </a:rPr>
              <a:t>i</a:t>
            </a:r>
            <a:r>
              <a:rPr sz="2800" dirty="0">
                <a:latin typeface="Carlito"/>
                <a:cs typeface="Carlito"/>
              </a:rPr>
              <a:t>, </a:t>
            </a:r>
            <a:r>
              <a:rPr sz="2800" spc="-10" dirty="0">
                <a:latin typeface="Carlito"/>
                <a:cs typeface="Carlito"/>
              </a:rPr>
              <a:t>values </a:t>
            </a:r>
            <a:r>
              <a:rPr sz="2800" dirty="0">
                <a:latin typeface="Carlito"/>
                <a:cs typeface="Carlito"/>
              </a:rPr>
              <a:t>v</a:t>
            </a:r>
            <a:r>
              <a:rPr sz="2775" baseline="-21021" dirty="0">
                <a:latin typeface="Carlito"/>
                <a:cs typeface="Carlito"/>
              </a:rPr>
              <a:t>1</a:t>
            </a:r>
            <a:r>
              <a:rPr sz="2800" dirty="0">
                <a:latin typeface="Carlito"/>
                <a:cs typeface="Carlito"/>
              </a:rPr>
              <a:t>, </a:t>
            </a:r>
            <a:r>
              <a:rPr sz="2800" spc="-5" dirty="0">
                <a:latin typeface="Carlito"/>
                <a:cs typeface="Carlito"/>
              </a:rPr>
              <a:t>. .</a:t>
            </a:r>
            <a:r>
              <a:rPr sz="2800" spc="-240" dirty="0">
                <a:latin typeface="Carlito"/>
                <a:cs typeface="Carlito"/>
              </a:rPr>
              <a:t> </a:t>
            </a:r>
            <a:r>
              <a:rPr sz="2800" spc="-5" dirty="0">
                <a:latin typeface="Carlito"/>
                <a:cs typeface="Carlito"/>
              </a:rPr>
              <a:t>.</a:t>
            </a:r>
            <a:endParaRPr sz="2800">
              <a:latin typeface="Carlito"/>
              <a:cs typeface="Carlito"/>
            </a:endParaRPr>
          </a:p>
          <a:p>
            <a:pPr marL="406400">
              <a:lnSpc>
                <a:spcPct val="100000"/>
              </a:lnSpc>
            </a:pPr>
            <a:r>
              <a:rPr sz="2800" spc="-5" dirty="0">
                <a:latin typeface="Carlito"/>
                <a:cs typeface="Carlito"/>
              </a:rPr>
              <a:t>, v</a:t>
            </a:r>
            <a:r>
              <a:rPr sz="2775" spc="-7" baseline="-21021" dirty="0">
                <a:latin typeface="Carlito"/>
                <a:cs typeface="Carlito"/>
              </a:rPr>
              <a:t>i </a:t>
            </a:r>
            <a:r>
              <a:rPr sz="2800" spc="-5" dirty="0">
                <a:latin typeface="Carlito"/>
                <a:cs typeface="Carlito"/>
              </a:rPr>
              <a:t>, and </a:t>
            </a:r>
            <a:r>
              <a:rPr sz="2800" spc="-5" dirty="0">
                <a:solidFill>
                  <a:srgbClr val="000099"/>
                </a:solidFill>
                <a:latin typeface="Carlito"/>
                <a:cs typeface="Carlito"/>
              </a:rPr>
              <a:t>knapsack capacity </a:t>
            </a:r>
            <a:r>
              <a:rPr sz="2800" spc="-40" dirty="0">
                <a:solidFill>
                  <a:srgbClr val="000099"/>
                </a:solidFill>
                <a:latin typeface="Carlito"/>
                <a:cs typeface="Carlito"/>
              </a:rPr>
              <a:t>j</a:t>
            </a:r>
            <a:r>
              <a:rPr sz="2800" spc="-40" dirty="0">
                <a:latin typeface="Arial"/>
                <a:cs typeface="Arial"/>
              </a:rPr>
              <a:t>, </a:t>
            </a:r>
            <a:r>
              <a:rPr sz="2800" spc="-145" dirty="0">
                <a:latin typeface="Arial"/>
                <a:cs typeface="Arial"/>
              </a:rPr>
              <a:t>1 ≤ </a:t>
            </a:r>
            <a:r>
              <a:rPr sz="2800" spc="45" dirty="0">
                <a:latin typeface="Arial"/>
                <a:cs typeface="Arial"/>
              </a:rPr>
              <a:t>j </a:t>
            </a:r>
            <a:r>
              <a:rPr sz="2800" spc="-145" dirty="0">
                <a:latin typeface="Arial"/>
                <a:cs typeface="Arial"/>
              </a:rPr>
              <a:t>≤</a:t>
            </a:r>
            <a:r>
              <a:rPr sz="2800" spc="-550" dirty="0">
                <a:latin typeface="Arial"/>
                <a:cs typeface="Arial"/>
              </a:rPr>
              <a:t> </a:t>
            </a:r>
            <a:r>
              <a:rPr sz="2800" spc="-254" dirty="0">
                <a:latin typeface="Arial"/>
                <a:cs typeface="Arial"/>
              </a:rPr>
              <a:t>W.</a:t>
            </a:r>
            <a:endParaRPr sz="28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9597575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r>
              <a:rPr dirty="0"/>
              <a:t>65</a:t>
            </a: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76400" y="304800"/>
            <a:ext cx="5767959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Knapsack problem </a:t>
            </a:r>
            <a:r>
              <a:rPr spc="-5" dirty="0"/>
              <a:t>using</a:t>
            </a:r>
            <a:r>
              <a:rPr spc="-85" dirty="0"/>
              <a:t> </a:t>
            </a:r>
            <a:r>
              <a:rPr dirty="0"/>
              <a:t>DP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85140" y="1153413"/>
            <a:ext cx="7940040" cy="4378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06400" marR="93980" indent="-343535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406400" algn="l"/>
                <a:tab pos="407034" algn="l"/>
              </a:tabLst>
            </a:pPr>
            <a:r>
              <a:rPr sz="2800" spc="-10" dirty="0">
                <a:latin typeface="Carlito"/>
                <a:cs typeface="Carlito"/>
              </a:rPr>
              <a:t>Let </a:t>
            </a:r>
            <a:r>
              <a:rPr sz="2800" b="1" spc="-5" dirty="0">
                <a:solidFill>
                  <a:srgbClr val="000099"/>
                </a:solidFill>
                <a:latin typeface="Carlito"/>
                <a:cs typeface="Carlito"/>
              </a:rPr>
              <a:t>F(i, j) </a:t>
            </a:r>
            <a:r>
              <a:rPr sz="2800" spc="-5" dirty="0">
                <a:latin typeface="Carlito"/>
                <a:cs typeface="Carlito"/>
              </a:rPr>
              <a:t>be the </a:t>
            </a:r>
            <a:r>
              <a:rPr sz="2800" spc="-10" dirty="0">
                <a:latin typeface="Carlito"/>
                <a:cs typeface="Carlito"/>
              </a:rPr>
              <a:t>value </a:t>
            </a:r>
            <a:r>
              <a:rPr sz="2800" spc="-5" dirty="0">
                <a:latin typeface="Carlito"/>
                <a:cs typeface="Carlito"/>
              </a:rPr>
              <a:t>of an </a:t>
            </a:r>
            <a:r>
              <a:rPr sz="2800" b="1" spc="-5" dirty="0">
                <a:solidFill>
                  <a:srgbClr val="000099"/>
                </a:solidFill>
                <a:latin typeface="Carlito"/>
                <a:cs typeface="Carlito"/>
              </a:rPr>
              <a:t>optimal solution </a:t>
            </a:r>
            <a:r>
              <a:rPr sz="2800" spc="-20" dirty="0">
                <a:latin typeface="Carlito"/>
                <a:cs typeface="Carlito"/>
              </a:rPr>
              <a:t>to </a:t>
            </a:r>
            <a:r>
              <a:rPr sz="2800" spc="-5" dirty="0">
                <a:latin typeface="Carlito"/>
                <a:cs typeface="Carlito"/>
              </a:rPr>
              <a:t>this  </a:t>
            </a:r>
            <a:r>
              <a:rPr sz="2800" spc="-15" dirty="0">
                <a:latin typeface="Carlito"/>
                <a:cs typeface="Carlito"/>
              </a:rPr>
              <a:t>instance.</a:t>
            </a:r>
            <a:endParaRPr sz="2800">
              <a:latin typeface="Carlito"/>
              <a:cs typeface="Carlito"/>
            </a:endParaRPr>
          </a:p>
          <a:p>
            <a:pPr marL="406400" marR="68580" indent="-343535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406400" algn="l"/>
                <a:tab pos="407034" algn="l"/>
              </a:tabLst>
            </a:pPr>
            <a:r>
              <a:rPr sz="2800" spc="-65" dirty="0">
                <a:latin typeface="Carlito"/>
                <a:cs typeface="Carlito"/>
              </a:rPr>
              <a:t>We </a:t>
            </a:r>
            <a:r>
              <a:rPr sz="2800" spc="-10" dirty="0">
                <a:latin typeface="Carlito"/>
                <a:cs typeface="Carlito"/>
              </a:rPr>
              <a:t>can divide </a:t>
            </a:r>
            <a:r>
              <a:rPr sz="2800" spc="-5" dirty="0">
                <a:latin typeface="Carlito"/>
                <a:cs typeface="Carlito"/>
              </a:rPr>
              <a:t>all the </a:t>
            </a:r>
            <a:r>
              <a:rPr sz="2800" spc="-10" dirty="0">
                <a:latin typeface="Carlito"/>
                <a:cs typeface="Carlito"/>
              </a:rPr>
              <a:t>subsets </a:t>
            </a:r>
            <a:r>
              <a:rPr sz="2800" spc="-5" dirty="0">
                <a:latin typeface="Carlito"/>
                <a:cs typeface="Carlito"/>
              </a:rPr>
              <a:t>of the </a:t>
            </a:r>
            <a:r>
              <a:rPr sz="2800" spc="-25" dirty="0">
                <a:latin typeface="Carlito"/>
                <a:cs typeface="Carlito"/>
              </a:rPr>
              <a:t>first </a:t>
            </a:r>
            <a:r>
              <a:rPr sz="2800" spc="-5" dirty="0">
                <a:latin typeface="Carlito"/>
                <a:cs typeface="Carlito"/>
              </a:rPr>
              <a:t>i </a:t>
            </a:r>
            <a:r>
              <a:rPr sz="2800" spc="-10" dirty="0">
                <a:latin typeface="Carlito"/>
                <a:cs typeface="Carlito"/>
              </a:rPr>
              <a:t>items that  </a:t>
            </a:r>
            <a:r>
              <a:rPr sz="2800" spc="-5" dirty="0">
                <a:latin typeface="Carlito"/>
                <a:cs typeface="Carlito"/>
              </a:rPr>
              <a:t>fit the knapsack of capacity j </a:t>
            </a:r>
            <a:r>
              <a:rPr sz="2800" spc="-20" dirty="0">
                <a:latin typeface="Carlito"/>
                <a:cs typeface="Carlito"/>
              </a:rPr>
              <a:t>into </a:t>
            </a:r>
            <a:r>
              <a:rPr sz="2800" spc="-10" dirty="0">
                <a:latin typeface="Carlito"/>
                <a:cs typeface="Carlito"/>
              </a:rPr>
              <a:t>two</a:t>
            </a:r>
            <a:r>
              <a:rPr sz="2800" spc="45" dirty="0">
                <a:latin typeface="Carlito"/>
                <a:cs typeface="Carlito"/>
              </a:rPr>
              <a:t> </a:t>
            </a:r>
            <a:r>
              <a:rPr sz="2800" spc="-15" dirty="0">
                <a:latin typeface="Carlito"/>
                <a:cs typeface="Carlito"/>
              </a:rPr>
              <a:t>categories:</a:t>
            </a:r>
            <a:endParaRPr sz="2800">
              <a:latin typeface="Carlito"/>
              <a:cs typeface="Carlito"/>
            </a:endParaRPr>
          </a:p>
          <a:p>
            <a:pPr marL="807085" lvl="1" indent="-287020">
              <a:lnSpc>
                <a:spcPct val="100000"/>
              </a:lnSpc>
              <a:spcBef>
                <a:spcPts val="670"/>
              </a:spcBef>
              <a:buFont typeface="Arial"/>
              <a:buChar char="–"/>
              <a:tabLst>
                <a:tab pos="807720" algn="l"/>
              </a:tabLst>
            </a:pPr>
            <a:r>
              <a:rPr sz="2800" spc="-5" dirty="0">
                <a:latin typeface="Carlito"/>
                <a:cs typeface="Carlito"/>
              </a:rPr>
              <a:t>those </a:t>
            </a:r>
            <a:r>
              <a:rPr sz="2800" spc="-10" dirty="0">
                <a:latin typeface="Carlito"/>
                <a:cs typeface="Carlito"/>
              </a:rPr>
              <a:t>that </a:t>
            </a:r>
            <a:r>
              <a:rPr sz="2800" spc="-5" dirty="0">
                <a:solidFill>
                  <a:srgbClr val="000099"/>
                </a:solidFill>
                <a:latin typeface="Carlito"/>
                <a:cs typeface="Carlito"/>
              </a:rPr>
              <a:t>do not </a:t>
            </a:r>
            <a:r>
              <a:rPr sz="2800" spc="-5" dirty="0">
                <a:latin typeface="Carlito"/>
                <a:cs typeface="Carlito"/>
              </a:rPr>
              <a:t>include the </a:t>
            </a:r>
            <a:r>
              <a:rPr sz="2800" dirty="0">
                <a:latin typeface="Carlito"/>
                <a:cs typeface="Carlito"/>
              </a:rPr>
              <a:t>i</a:t>
            </a:r>
            <a:r>
              <a:rPr sz="2775" baseline="25525" dirty="0">
                <a:latin typeface="Carlito"/>
                <a:cs typeface="Carlito"/>
              </a:rPr>
              <a:t>th</a:t>
            </a:r>
            <a:r>
              <a:rPr sz="2775" spc="450" baseline="25525" dirty="0">
                <a:latin typeface="Carlito"/>
                <a:cs typeface="Carlito"/>
              </a:rPr>
              <a:t> </a:t>
            </a:r>
            <a:r>
              <a:rPr sz="2800" spc="-10" dirty="0">
                <a:latin typeface="Carlito"/>
                <a:cs typeface="Carlito"/>
              </a:rPr>
              <a:t>item</a:t>
            </a:r>
            <a:endParaRPr sz="2800">
              <a:latin typeface="Carlito"/>
              <a:cs typeface="Carlito"/>
            </a:endParaRPr>
          </a:p>
          <a:p>
            <a:pPr marL="807085" lvl="1" indent="-287020">
              <a:lnSpc>
                <a:spcPct val="100000"/>
              </a:lnSpc>
              <a:spcBef>
                <a:spcPts val="675"/>
              </a:spcBef>
              <a:buFont typeface="Arial"/>
              <a:buChar char="–"/>
              <a:tabLst>
                <a:tab pos="807720" algn="l"/>
              </a:tabLst>
            </a:pPr>
            <a:r>
              <a:rPr sz="2800" spc="-5" dirty="0">
                <a:latin typeface="Carlito"/>
                <a:cs typeface="Carlito"/>
              </a:rPr>
              <a:t>and those </a:t>
            </a:r>
            <a:r>
              <a:rPr sz="2800" spc="-10" dirty="0">
                <a:solidFill>
                  <a:srgbClr val="000099"/>
                </a:solidFill>
                <a:latin typeface="Carlito"/>
                <a:cs typeface="Carlito"/>
              </a:rPr>
              <a:t>that</a:t>
            </a:r>
            <a:r>
              <a:rPr sz="2800" spc="30" dirty="0">
                <a:solidFill>
                  <a:srgbClr val="000099"/>
                </a:solidFill>
                <a:latin typeface="Carlito"/>
                <a:cs typeface="Carlito"/>
              </a:rPr>
              <a:t> </a:t>
            </a:r>
            <a:r>
              <a:rPr sz="2800" spc="-10" dirty="0">
                <a:solidFill>
                  <a:srgbClr val="000099"/>
                </a:solidFill>
                <a:latin typeface="Carlito"/>
                <a:cs typeface="Carlito"/>
              </a:rPr>
              <a:t>do.</a:t>
            </a:r>
            <a:endParaRPr sz="2800">
              <a:latin typeface="Carlito"/>
              <a:cs typeface="Carlito"/>
            </a:endParaRPr>
          </a:p>
          <a:p>
            <a:pPr marL="406400" indent="-343535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406400" algn="l"/>
                <a:tab pos="407034" algn="l"/>
              </a:tabLst>
            </a:pPr>
            <a:r>
              <a:rPr sz="2800" spc="-5" dirty="0">
                <a:latin typeface="Carlito"/>
                <a:cs typeface="Carlito"/>
              </a:rPr>
              <a:t>Among the </a:t>
            </a:r>
            <a:r>
              <a:rPr sz="2800" spc="-10" dirty="0">
                <a:latin typeface="Carlito"/>
                <a:cs typeface="Carlito"/>
              </a:rPr>
              <a:t>subsets that </a:t>
            </a:r>
            <a:r>
              <a:rPr sz="2800" b="1" spc="-5" dirty="0">
                <a:solidFill>
                  <a:srgbClr val="FF00FF"/>
                </a:solidFill>
                <a:latin typeface="Carlito"/>
                <a:cs typeface="Carlito"/>
              </a:rPr>
              <a:t>do not include the </a:t>
            </a:r>
            <a:r>
              <a:rPr sz="2800" b="1" dirty="0">
                <a:solidFill>
                  <a:srgbClr val="FF00FF"/>
                </a:solidFill>
                <a:latin typeface="Carlito"/>
                <a:cs typeface="Carlito"/>
              </a:rPr>
              <a:t>i</a:t>
            </a:r>
            <a:r>
              <a:rPr sz="2775" b="1" baseline="25525" dirty="0">
                <a:solidFill>
                  <a:srgbClr val="FF00FF"/>
                </a:solidFill>
                <a:latin typeface="Carlito"/>
                <a:cs typeface="Carlito"/>
              </a:rPr>
              <a:t>th</a:t>
            </a:r>
            <a:r>
              <a:rPr sz="2775" b="1" spc="547" baseline="25525" dirty="0">
                <a:solidFill>
                  <a:srgbClr val="FF00FF"/>
                </a:solidFill>
                <a:latin typeface="Carlito"/>
                <a:cs typeface="Carlito"/>
              </a:rPr>
              <a:t> </a:t>
            </a:r>
            <a:r>
              <a:rPr sz="2800" b="1" spc="-15" dirty="0">
                <a:solidFill>
                  <a:srgbClr val="FF00FF"/>
                </a:solidFill>
                <a:latin typeface="Carlito"/>
                <a:cs typeface="Carlito"/>
              </a:rPr>
              <a:t>item</a:t>
            </a:r>
            <a:r>
              <a:rPr sz="2800" spc="-15" dirty="0">
                <a:latin typeface="Carlito"/>
                <a:cs typeface="Carlito"/>
              </a:rPr>
              <a:t>,</a:t>
            </a:r>
            <a:endParaRPr sz="2800">
              <a:latin typeface="Carlito"/>
              <a:cs typeface="Carlito"/>
            </a:endParaRPr>
          </a:p>
          <a:p>
            <a:pPr marL="807085" lvl="1" indent="-287020">
              <a:lnSpc>
                <a:spcPct val="100000"/>
              </a:lnSpc>
              <a:spcBef>
                <a:spcPts val="675"/>
              </a:spcBef>
              <a:buFont typeface="Arial"/>
              <a:buChar char="–"/>
              <a:tabLst>
                <a:tab pos="807720" algn="l"/>
              </a:tabLst>
            </a:pPr>
            <a:r>
              <a:rPr sz="2800" spc="-5" dirty="0">
                <a:latin typeface="Carlito"/>
                <a:cs typeface="Carlito"/>
              </a:rPr>
              <a:t>the </a:t>
            </a:r>
            <a:r>
              <a:rPr sz="2800" spc="-10" dirty="0">
                <a:latin typeface="Carlito"/>
                <a:cs typeface="Carlito"/>
              </a:rPr>
              <a:t>value </a:t>
            </a:r>
            <a:r>
              <a:rPr sz="2800" spc="-5" dirty="0">
                <a:latin typeface="Carlito"/>
                <a:cs typeface="Carlito"/>
              </a:rPr>
              <a:t>of </a:t>
            </a:r>
            <a:r>
              <a:rPr sz="2800" dirty="0">
                <a:latin typeface="Carlito"/>
                <a:cs typeface="Carlito"/>
              </a:rPr>
              <a:t>an </a:t>
            </a:r>
            <a:r>
              <a:rPr sz="2800" spc="-10" dirty="0">
                <a:latin typeface="Carlito"/>
                <a:cs typeface="Carlito"/>
              </a:rPr>
              <a:t>optimal subset </a:t>
            </a:r>
            <a:r>
              <a:rPr sz="2800" spc="-5" dirty="0">
                <a:latin typeface="Carlito"/>
                <a:cs typeface="Carlito"/>
              </a:rPr>
              <a:t>is, </a:t>
            </a:r>
            <a:r>
              <a:rPr sz="2800" spc="-15" dirty="0">
                <a:latin typeface="Carlito"/>
                <a:cs typeface="Carlito"/>
              </a:rPr>
              <a:t>by</a:t>
            </a:r>
            <a:r>
              <a:rPr sz="2800" spc="55" dirty="0">
                <a:latin typeface="Carlito"/>
                <a:cs typeface="Carlito"/>
              </a:rPr>
              <a:t> </a:t>
            </a:r>
            <a:r>
              <a:rPr sz="2800" spc="-10" dirty="0">
                <a:latin typeface="Carlito"/>
                <a:cs typeface="Carlito"/>
              </a:rPr>
              <a:t>definition,</a:t>
            </a:r>
            <a:endParaRPr sz="2800">
              <a:latin typeface="Carlito"/>
              <a:cs typeface="Carlito"/>
            </a:endParaRPr>
          </a:p>
          <a:p>
            <a:pPr marL="520700">
              <a:lnSpc>
                <a:spcPct val="100000"/>
              </a:lnSpc>
              <a:spcBef>
                <a:spcPts val="675"/>
              </a:spcBef>
              <a:tabLst>
                <a:tab pos="887730" algn="l"/>
              </a:tabLst>
            </a:pPr>
            <a:r>
              <a:rPr sz="2800" spc="-5" dirty="0">
                <a:latin typeface="Arial"/>
                <a:cs typeface="Arial"/>
              </a:rPr>
              <a:t>–	</a:t>
            </a:r>
            <a:r>
              <a:rPr sz="2800" spc="-5" dirty="0">
                <a:latin typeface="Carlito"/>
                <a:cs typeface="Carlito"/>
              </a:rPr>
              <a:t>i.e F(i , j) = </a:t>
            </a:r>
            <a:r>
              <a:rPr sz="2800" dirty="0">
                <a:latin typeface="Carlito"/>
                <a:cs typeface="Carlito"/>
              </a:rPr>
              <a:t>F(i </a:t>
            </a:r>
            <a:r>
              <a:rPr sz="2800" spc="-245" dirty="0">
                <a:latin typeface="Arial"/>
                <a:cs typeface="Arial"/>
              </a:rPr>
              <a:t>− </a:t>
            </a:r>
            <a:r>
              <a:rPr sz="2800" spc="-114" dirty="0">
                <a:latin typeface="Arial"/>
                <a:cs typeface="Arial"/>
              </a:rPr>
              <a:t>1,</a:t>
            </a:r>
            <a:r>
              <a:rPr sz="2800" spc="10" dirty="0">
                <a:latin typeface="Arial"/>
                <a:cs typeface="Arial"/>
              </a:rPr>
              <a:t> </a:t>
            </a:r>
            <a:r>
              <a:rPr sz="2800" spc="-40" dirty="0">
                <a:latin typeface="Arial"/>
                <a:cs typeface="Arial"/>
              </a:rPr>
              <a:t>j).</a:t>
            </a:r>
            <a:endParaRPr sz="28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8109416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926789-777F-43A3-8DD5-F8654DC34A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864195"/>
            <a:ext cx="8382000" cy="5847755"/>
          </a:xfrm>
        </p:spPr>
        <p:txBody>
          <a:bodyPr/>
          <a:lstStyle/>
          <a:p>
            <a:pPr algn="just"/>
            <a:r>
              <a:rPr lang="en-US" sz="2600" dirty="0"/>
              <a:t>Let </a:t>
            </a:r>
            <a:r>
              <a:rPr lang="en-US" sz="2600" dirty="0" err="1"/>
              <a:t>i</a:t>
            </a:r>
            <a:r>
              <a:rPr lang="en-US" sz="2600" dirty="0"/>
              <a:t> represent the </a:t>
            </a:r>
            <a:r>
              <a:rPr lang="en-US" sz="2600" dirty="0" err="1"/>
              <a:t>ith</a:t>
            </a:r>
            <a:r>
              <a:rPr lang="en-US" sz="2600" dirty="0"/>
              <a:t> object in question to be selected or not, to get the max profit with weight </a:t>
            </a:r>
            <a:r>
              <a:rPr lang="en-US" sz="2600" dirty="0" err="1"/>
              <a:t>wi</a:t>
            </a:r>
            <a:r>
              <a:rPr lang="en-US" sz="2600" dirty="0"/>
              <a:t> and profit pi with remaining capacity j. </a:t>
            </a:r>
          </a:p>
          <a:p>
            <a:pPr algn="just"/>
            <a:r>
              <a:rPr lang="en-US" sz="2600" dirty="0"/>
              <a:t>F[</a:t>
            </a:r>
            <a:r>
              <a:rPr lang="en-US" sz="2600" dirty="0" err="1"/>
              <a:t>i,j</a:t>
            </a:r>
            <a:r>
              <a:rPr lang="en-US" sz="2600" dirty="0"/>
              <a:t>] is the profit obtained by considering all </a:t>
            </a:r>
            <a:r>
              <a:rPr lang="en-US" sz="2600" dirty="0" err="1"/>
              <a:t>i</a:t>
            </a:r>
            <a:r>
              <a:rPr lang="en-US" sz="2600" dirty="0"/>
              <a:t> objects with capacity j. </a:t>
            </a:r>
          </a:p>
          <a:p>
            <a:pPr algn="just"/>
            <a:endParaRPr lang="en-US" sz="1600" dirty="0"/>
          </a:p>
          <a:p>
            <a:r>
              <a:rPr lang="en-US" sz="2600" dirty="0">
                <a:solidFill>
                  <a:srgbClr val="C00000"/>
                </a:solidFill>
              </a:rPr>
              <a:t>The various cases to be considered are</a:t>
            </a:r>
            <a:r>
              <a:rPr lang="en-US" sz="2600" dirty="0"/>
              <a:t>:</a:t>
            </a:r>
          </a:p>
          <a:p>
            <a:r>
              <a:rPr lang="en-US" sz="2600" dirty="0">
                <a:solidFill>
                  <a:srgbClr val="C00000"/>
                </a:solidFill>
              </a:rPr>
              <a:t>Case 1:</a:t>
            </a:r>
            <a:r>
              <a:rPr lang="en-US" sz="2600" dirty="0"/>
              <a:t> If there are no objects (</a:t>
            </a:r>
            <a:r>
              <a:rPr lang="en-US" sz="2600" dirty="0" err="1"/>
              <a:t>ie</a:t>
            </a:r>
            <a:r>
              <a:rPr lang="en-US" sz="2600" dirty="0"/>
              <a:t> </a:t>
            </a:r>
            <a:r>
              <a:rPr lang="en-US" sz="2600" dirty="0" err="1"/>
              <a:t>i</a:t>
            </a:r>
            <a:r>
              <a:rPr lang="en-US" sz="2600" dirty="0"/>
              <a:t>=0) or capacity of knapsack itself is 0(</a:t>
            </a:r>
            <a:r>
              <a:rPr lang="en-US" sz="2600" dirty="0" err="1"/>
              <a:t>ie</a:t>
            </a:r>
            <a:r>
              <a:rPr lang="en-US" sz="2600" dirty="0"/>
              <a:t> j=0), then profit will be 0.</a:t>
            </a:r>
          </a:p>
          <a:p>
            <a:r>
              <a:rPr lang="en-US" sz="2600" dirty="0"/>
              <a:t>Therefore, F[</a:t>
            </a:r>
            <a:r>
              <a:rPr lang="en-US" sz="2600" dirty="0" err="1"/>
              <a:t>i,j</a:t>
            </a:r>
            <a:r>
              <a:rPr lang="en-US" sz="2600" dirty="0"/>
              <a:t>]=0 if(</a:t>
            </a:r>
            <a:r>
              <a:rPr lang="en-US" sz="2600" dirty="0" err="1"/>
              <a:t>i</a:t>
            </a:r>
            <a:r>
              <a:rPr lang="en-US" sz="2600" dirty="0"/>
              <a:t>=0 or j=0)----1</a:t>
            </a:r>
          </a:p>
          <a:p>
            <a:endParaRPr lang="en-US" sz="2600" dirty="0"/>
          </a:p>
          <a:p>
            <a:r>
              <a:rPr lang="en-US" sz="2600" dirty="0">
                <a:solidFill>
                  <a:srgbClr val="C00000"/>
                </a:solidFill>
              </a:rPr>
              <a:t>Case 2:</a:t>
            </a:r>
            <a:r>
              <a:rPr lang="en-US" sz="2600" dirty="0"/>
              <a:t> Suppose we have a situation that weight of </a:t>
            </a:r>
            <a:r>
              <a:rPr lang="en-US" sz="2600" dirty="0" err="1"/>
              <a:t>ith</a:t>
            </a:r>
            <a:r>
              <a:rPr lang="en-US" sz="2600" dirty="0"/>
              <a:t> object </a:t>
            </a:r>
            <a:r>
              <a:rPr lang="en-US" sz="2600" dirty="0" err="1"/>
              <a:t>wi</a:t>
            </a:r>
            <a:r>
              <a:rPr lang="en-US" sz="2600" dirty="0"/>
              <a:t> is greater than remaining capacity j, in such case </a:t>
            </a:r>
            <a:r>
              <a:rPr lang="en-US" sz="2600" dirty="0" err="1"/>
              <a:t>ith</a:t>
            </a:r>
            <a:r>
              <a:rPr lang="en-US" sz="2600" dirty="0"/>
              <a:t> obj cannot be selected. So, the profit obtained is         </a:t>
            </a:r>
          </a:p>
          <a:p>
            <a:r>
              <a:rPr lang="en-US" sz="2600" dirty="0"/>
              <a:t>                    F[</a:t>
            </a:r>
            <a:r>
              <a:rPr lang="en-US" sz="2600" dirty="0" err="1"/>
              <a:t>i,j</a:t>
            </a:r>
            <a:r>
              <a:rPr lang="en-US" sz="2600" dirty="0"/>
              <a:t>]=F[i-1,j]   if(</a:t>
            </a:r>
            <a:r>
              <a:rPr lang="en-US" sz="2600" dirty="0" err="1"/>
              <a:t>wi</a:t>
            </a:r>
            <a:r>
              <a:rPr lang="en-US" sz="2600" dirty="0"/>
              <a:t>&gt;j)----2</a:t>
            </a:r>
          </a:p>
        </p:txBody>
      </p:sp>
      <p:sp>
        <p:nvSpPr>
          <p:cNvPr id="4" name="object 2">
            <a:extLst>
              <a:ext uri="{FF2B5EF4-FFF2-40B4-BE49-F238E27FC236}">
                <a16:creationId xmlns:a16="http://schemas.microsoft.com/office/drawing/2014/main" id="{DE738E9A-22EE-4F48-B6EB-634CE27235E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00200" y="290155"/>
            <a:ext cx="584263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Knapsack problem </a:t>
            </a:r>
            <a:r>
              <a:rPr spc="-5" dirty="0"/>
              <a:t>using</a:t>
            </a:r>
            <a:r>
              <a:rPr spc="-85" dirty="0"/>
              <a:t> </a:t>
            </a:r>
            <a:r>
              <a:rPr dirty="0"/>
              <a:t>DP</a:t>
            </a:r>
          </a:p>
        </p:txBody>
      </p:sp>
    </p:spTree>
    <p:extLst>
      <p:ext uri="{BB962C8B-B14F-4D97-AF65-F5344CB8AC3E}">
        <p14:creationId xmlns:p14="http://schemas.microsoft.com/office/powerpoint/2010/main" val="410073675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6E879D96-0DB9-4357-AC2C-065DB7818864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>
              <a:xfrm>
                <a:off x="381000" y="866674"/>
                <a:ext cx="8534400" cy="5799536"/>
              </a:xfrm>
            </p:spPr>
            <p:txBody>
              <a:bodyPr/>
              <a:lstStyle/>
              <a:p>
                <a:r>
                  <a:rPr lang="en-US" sz="2600" dirty="0">
                    <a:solidFill>
                      <a:srgbClr val="C00000"/>
                    </a:solidFill>
                  </a:rPr>
                  <a:t>Case 3: </a:t>
                </a:r>
                <a:r>
                  <a:rPr lang="en-US" sz="2600" dirty="0"/>
                  <a:t>Suppose we have situation where </a:t>
                </a:r>
                <a:r>
                  <a:rPr lang="en-US" sz="2600" dirty="0" err="1"/>
                  <a:t>wi</a:t>
                </a:r>
                <a:r>
                  <a:rPr lang="en-US" sz="2600" dirty="0"/>
                  <a:t> is less than remaining capacity j, in such case we have two alternatives.</a:t>
                </a:r>
              </a:p>
              <a:p>
                <a:pPr marL="514350" indent="-514350">
                  <a:buAutoNum type="alphaLcParenR"/>
                </a:pPr>
                <a:r>
                  <a:rPr lang="en-US" sz="2600" dirty="0"/>
                  <a:t>We reject </a:t>
                </a:r>
                <a:r>
                  <a:rPr lang="en-US" sz="2600" dirty="0" err="1"/>
                  <a:t>ith</a:t>
                </a:r>
                <a:r>
                  <a:rPr lang="en-US" sz="2600" dirty="0"/>
                  <a:t> obj, if so, profit obtained is F[</a:t>
                </a:r>
                <a:r>
                  <a:rPr lang="en-US" sz="2600" dirty="0" err="1"/>
                  <a:t>i,j</a:t>
                </a:r>
                <a:r>
                  <a:rPr lang="en-US" sz="2600" dirty="0"/>
                  <a:t>]=F[i-1,j]</a:t>
                </a:r>
              </a:p>
              <a:p>
                <a:pPr marL="514350" indent="-514350">
                  <a:buAutoNum type="alphaLcParenR"/>
                </a:pPr>
                <a:r>
                  <a:rPr lang="en-US" sz="2600" dirty="0"/>
                  <a:t>We select </a:t>
                </a:r>
                <a:r>
                  <a:rPr lang="en-US" sz="2600" dirty="0" err="1"/>
                  <a:t>ith</a:t>
                </a:r>
                <a:r>
                  <a:rPr lang="en-US" sz="2600" dirty="0"/>
                  <a:t> obj, if so, profit obtained is F[</a:t>
                </a:r>
                <a:r>
                  <a:rPr lang="en-US" sz="2600" dirty="0" err="1"/>
                  <a:t>i,j</a:t>
                </a:r>
                <a:r>
                  <a:rPr lang="en-US" sz="2600" dirty="0"/>
                  <a:t>]=F[i-1,j-wi]+pi</a:t>
                </a:r>
              </a:p>
              <a:p>
                <a:r>
                  <a:rPr lang="en-US" sz="2600" dirty="0"/>
                  <a:t>Out of these situations whichever yields max profit, that has to be considered. </a:t>
                </a:r>
              </a:p>
              <a:p>
                <a:r>
                  <a:rPr lang="en-US" sz="2600" dirty="0"/>
                  <a:t>So, we have to select max of these two.</a:t>
                </a:r>
              </a:p>
              <a:p>
                <a:r>
                  <a:rPr lang="en-US" sz="2600" dirty="0"/>
                  <a:t>Therefore, Profit obtained if </a:t>
                </a:r>
                <a:r>
                  <a:rPr lang="en-US" sz="2600" dirty="0" err="1"/>
                  <a:t>wi</a:t>
                </a:r>
                <a:r>
                  <a:rPr lang="en-US" sz="2600" dirty="0"/>
                  <a:t>&lt;=j is given by.</a:t>
                </a:r>
              </a:p>
              <a:p>
                <a:r>
                  <a:rPr lang="en-US" sz="2600" dirty="0"/>
                  <a:t>F[</a:t>
                </a:r>
                <a:r>
                  <a:rPr lang="en-US" sz="2600" dirty="0" err="1"/>
                  <a:t>i,j</a:t>
                </a:r>
                <a:r>
                  <a:rPr lang="en-US" sz="2600" dirty="0"/>
                  <a:t>]= max{F[i-1,j],F[i-1,j-wi]+pi} if </a:t>
                </a:r>
                <a:r>
                  <a:rPr lang="en-US" sz="2600" dirty="0" err="1"/>
                  <a:t>wi</a:t>
                </a:r>
                <a:r>
                  <a:rPr lang="en-US" sz="2600" dirty="0"/>
                  <a:t>&lt;=j----3</a:t>
                </a:r>
              </a:p>
              <a:p>
                <a:r>
                  <a:rPr lang="en-US" sz="2600" dirty="0"/>
                  <a:t>Therefore, Final recurrence relation is </a:t>
                </a:r>
              </a:p>
              <a:p>
                <a:pPr algn="l"/>
                <a:r>
                  <a:rPr lang="en-US" dirty="0"/>
                  <a:t>F[</a:t>
                </a:r>
                <a:r>
                  <a:rPr lang="en-US" dirty="0" err="1"/>
                  <a:t>i,j</a:t>
                </a:r>
                <a:r>
                  <a:rPr lang="en-US" dirty="0"/>
                  <a:t>]= 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0                                                       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𝑖𝑓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=0 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𝑜𝑟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=0</m:t>
                            </m:r>
                          </m:e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  <m:d>
                              <m:dPr>
                                <m:begChr m:val="["/>
                                <m:endChr m:val="]"/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−1,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</m:e>
                            </m:d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                                                      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𝑖𝑓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𝑤𝑖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&gt;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e>
                          <m:e>
                            <m:func>
                              <m:func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 sz="2400" b="0" i="0" smtClean="0">
                                    <a:latin typeface="Cambria Math" panose="02040503050406030204" pitchFamily="18" charset="0"/>
                                  </a:rPr>
                                  <m:t>max</m:t>
                                </m:r>
                              </m:fName>
                              <m:e>
                                <m:d>
                                  <m:dPr>
                                    <m:begChr m:val="{"/>
                                    <m:endChr m:val="}"/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𝐹</m:t>
                                    </m:r>
                                    <m:d>
                                      <m:dPr>
                                        <m:begChr m:val="["/>
                                        <m:endChr m:val="]"/>
                                        <m:ctrlPr>
                                          <a:rPr lang="en-US" sz="24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sz="2400" b="0" i="1" smtClean="0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  <m:r>
                                          <a:rPr lang="en-US" sz="2400" b="0" i="1" smtClean="0">
                                            <a:latin typeface="Cambria Math" panose="02040503050406030204" pitchFamily="18" charset="0"/>
                                          </a:rPr>
                                          <m:t>−1,</m:t>
                                        </m:r>
                                        <m:r>
                                          <a:rPr lang="en-US" sz="2400" b="0" i="1" smtClean="0">
                                            <a:latin typeface="Cambria Math" panose="02040503050406030204" pitchFamily="18" charset="0"/>
                                          </a:rPr>
                                          <m:t>𝑗</m:t>
                                        </m:r>
                                      </m:e>
                                    </m:d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𝐹</m:t>
                                    </m:r>
                                    <m:d>
                                      <m:dPr>
                                        <m:begChr m:val="["/>
                                        <m:endChr m:val="]"/>
                                        <m:ctrlPr>
                                          <a:rPr lang="en-US" sz="24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sz="2400" b="0" i="1" smtClean="0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  <m:r>
                                          <a:rPr lang="en-US" sz="2400" b="0" i="1" smtClean="0">
                                            <a:latin typeface="Cambria Math" panose="02040503050406030204" pitchFamily="18" charset="0"/>
                                          </a:rPr>
                                          <m:t>−1,</m:t>
                                        </m:r>
                                        <m:r>
                                          <a:rPr lang="en-US" sz="2400" b="0" i="1" smtClean="0">
                                            <a:latin typeface="Cambria Math" panose="02040503050406030204" pitchFamily="18" charset="0"/>
                                          </a:rPr>
                                          <m:t>𝑗</m:t>
                                        </m:r>
                                        <m:r>
                                          <a:rPr lang="en-US" sz="2400" b="0" i="1" smtClean="0"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r>
                                          <a:rPr lang="en-US" sz="2400" b="0" i="1" smtClean="0">
                                            <a:latin typeface="Cambria Math" panose="02040503050406030204" pitchFamily="18" charset="0"/>
                                          </a:rPr>
                                          <m:t>𝑤𝑖</m:t>
                                        </m:r>
                                      </m:e>
                                    </m:d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𝑝𝑖</m:t>
                                    </m:r>
                                  </m:e>
                                </m:d>
                              </m:e>
                            </m:func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𝑖𝑓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𝑤𝑖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≤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e>
                        </m:eqArr>
                      </m:e>
                    </m:d>
                  </m:oMath>
                </a14:m>
                <a:endParaRPr lang="en-US" sz="2400" dirty="0"/>
              </a:p>
              <a:p>
                <a:endParaRPr lang="en-IN" dirty="0"/>
              </a:p>
            </p:txBody>
          </p:sp>
        </mc:Choice>
        <mc:Fallback xmlns="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6E879D96-0DB9-4357-AC2C-065DB781886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381000" y="866674"/>
                <a:ext cx="8534400" cy="5799536"/>
              </a:xfrm>
              <a:blipFill>
                <a:blip r:embed="rId2"/>
                <a:stretch>
                  <a:fillRect l="-2571" t="-1681" r="-1929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object 2">
            <a:extLst>
              <a:ext uri="{FF2B5EF4-FFF2-40B4-BE49-F238E27FC236}">
                <a16:creationId xmlns:a16="http://schemas.microsoft.com/office/drawing/2014/main" id="{A9C751D8-F0DF-464D-93A5-BDEE6D038EF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524000" y="228600"/>
            <a:ext cx="584263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Knapsack problem </a:t>
            </a:r>
            <a:r>
              <a:rPr spc="-5" dirty="0"/>
              <a:t>using</a:t>
            </a:r>
            <a:r>
              <a:rPr spc="-85" dirty="0"/>
              <a:t> </a:t>
            </a:r>
            <a:r>
              <a:rPr dirty="0"/>
              <a:t>DP</a:t>
            </a:r>
          </a:p>
        </p:txBody>
      </p:sp>
    </p:spTree>
    <p:extLst>
      <p:ext uri="{BB962C8B-B14F-4D97-AF65-F5344CB8AC3E}">
        <p14:creationId xmlns:p14="http://schemas.microsoft.com/office/powerpoint/2010/main" val="351880477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24000" y="228600"/>
            <a:ext cx="5767959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Knapsack problem </a:t>
            </a:r>
            <a:r>
              <a:rPr spc="-5" dirty="0"/>
              <a:t>using</a:t>
            </a:r>
            <a:r>
              <a:rPr spc="-85" dirty="0"/>
              <a:t> </a:t>
            </a:r>
            <a:r>
              <a:rPr dirty="0"/>
              <a:t>DP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73408" y="876168"/>
            <a:ext cx="7926705" cy="476271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68300" indent="-343535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68300" algn="l"/>
                <a:tab pos="368935" algn="l"/>
              </a:tabLst>
            </a:pPr>
            <a:r>
              <a:rPr sz="2800" spc="-5" dirty="0">
                <a:latin typeface="Carlito"/>
                <a:cs typeface="Carlito"/>
              </a:rPr>
              <a:t>Among the </a:t>
            </a:r>
            <a:r>
              <a:rPr sz="2800" spc="-10" dirty="0">
                <a:latin typeface="Carlito"/>
                <a:cs typeface="Carlito"/>
              </a:rPr>
              <a:t>subsets that </a:t>
            </a:r>
            <a:r>
              <a:rPr sz="2800" b="1" spc="-5" dirty="0">
                <a:solidFill>
                  <a:srgbClr val="FF00FF"/>
                </a:solidFill>
                <a:latin typeface="Carlito"/>
                <a:cs typeface="Carlito"/>
              </a:rPr>
              <a:t>do include the </a:t>
            </a:r>
            <a:r>
              <a:rPr sz="2800" b="1" dirty="0">
                <a:solidFill>
                  <a:srgbClr val="FF00FF"/>
                </a:solidFill>
                <a:latin typeface="Carlito"/>
                <a:cs typeface="Carlito"/>
              </a:rPr>
              <a:t>i</a:t>
            </a:r>
            <a:r>
              <a:rPr sz="2775" b="1" baseline="25525" dirty="0">
                <a:solidFill>
                  <a:srgbClr val="FF00FF"/>
                </a:solidFill>
                <a:latin typeface="Carlito"/>
                <a:cs typeface="Carlito"/>
              </a:rPr>
              <a:t>th</a:t>
            </a:r>
            <a:r>
              <a:rPr sz="2775" b="1" spc="494" baseline="25525" dirty="0">
                <a:solidFill>
                  <a:srgbClr val="FF00FF"/>
                </a:solidFill>
                <a:latin typeface="Carlito"/>
                <a:cs typeface="Carlito"/>
              </a:rPr>
              <a:t> </a:t>
            </a:r>
            <a:r>
              <a:rPr sz="2800" b="1" spc="-15" dirty="0">
                <a:solidFill>
                  <a:srgbClr val="FF00FF"/>
                </a:solidFill>
                <a:latin typeface="Carlito"/>
                <a:cs typeface="Carlito"/>
              </a:rPr>
              <a:t>item</a:t>
            </a:r>
            <a:endParaRPr sz="2800" dirty="0">
              <a:latin typeface="Carlito"/>
              <a:cs typeface="Carlito"/>
            </a:endParaRPr>
          </a:p>
          <a:p>
            <a:pPr marL="368300">
              <a:lnSpc>
                <a:spcPct val="100000"/>
              </a:lnSpc>
            </a:pPr>
            <a:r>
              <a:rPr sz="2800" spc="-135" dirty="0">
                <a:latin typeface="Arial"/>
                <a:cs typeface="Arial"/>
              </a:rPr>
              <a:t>(hence, </a:t>
            </a:r>
            <a:r>
              <a:rPr sz="2800" spc="45" dirty="0">
                <a:latin typeface="Arial"/>
                <a:cs typeface="Arial"/>
              </a:rPr>
              <a:t>j </a:t>
            </a:r>
            <a:r>
              <a:rPr sz="2800" spc="-245" dirty="0">
                <a:latin typeface="Arial"/>
                <a:cs typeface="Arial"/>
              </a:rPr>
              <a:t>− </a:t>
            </a:r>
            <a:r>
              <a:rPr sz="2800" dirty="0">
                <a:latin typeface="Carlito"/>
                <a:cs typeface="Carlito"/>
              </a:rPr>
              <a:t>w</a:t>
            </a:r>
            <a:r>
              <a:rPr sz="2775" baseline="-21021" dirty="0">
                <a:latin typeface="Carlito"/>
                <a:cs typeface="Carlito"/>
              </a:rPr>
              <a:t>i </a:t>
            </a:r>
            <a:r>
              <a:rPr sz="2800" spc="-145" dirty="0">
                <a:latin typeface="Arial"/>
                <a:cs typeface="Arial"/>
              </a:rPr>
              <a:t>≥</a:t>
            </a:r>
            <a:r>
              <a:rPr sz="2800" spc="-215" dirty="0">
                <a:latin typeface="Arial"/>
                <a:cs typeface="Arial"/>
              </a:rPr>
              <a:t> </a:t>
            </a:r>
            <a:r>
              <a:rPr sz="2800" spc="-105" dirty="0">
                <a:latin typeface="Arial"/>
                <a:cs typeface="Arial"/>
              </a:rPr>
              <a:t>0),</a:t>
            </a:r>
            <a:endParaRPr sz="2800" dirty="0">
              <a:latin typeface="Arial"/>
              <a:cs typeface="Arial"/>
            </a:endParaRPr>
          </a:p>
          <a:p>
            <a:pPr marL="768985" lvl="1" indent="-287020">
              <a:lnSpc>
                <a:spcPct val="100000"/>
              </a:lnSpc>
              <a:spcBef>
                <a:spcPts val="675"/>
              </a:spcBef>
              <a:buFont typeface="Arial"/>
              <a:buChar char="–"/>
              <a:tabLst>
                <a:tab pos="769620" algn="l"/>
              </a:tabLst>
            </a:pPr>
            <a:r>
              <a:rPr sz="2800" spc="-5" dirty="0">
                <a:latin typeface="Carlito"/>
                <a:cs typeface="Carlito"/>
              </a:rPr>
              <a:t>an </a:t>
            </a:r>
            <a:r>
              <a:rPr sz="2800" spc="-10" dirty="0">
                <a:latin typeface="Carlito"/>
                <a:cs typeface="Carlito"/>
              </a:rPr>
              <a:t>optimal </a:t>
            </a:r>
            <a:r>
              <a:rPr sz="2800" spc="-15" dirty="0">
                <a:latin typeface="Carlito"/>
                <a:cs typeface="Carlito"/>
              </a:rPr>
              <a:t>subset </a:t>
            </a:r>
            <a:r>
              <a:rPr sz="2800" spc="-5" dirty="0">
                <a:latin typeface="Carlito"/>
                <a:cs typeface="Carlito"/>
              </a:rPr>
              <a:t>is made up of this </a:t>
            </a:r>
            <a:r>
              <a:rPr sz="2800" spc="-10" dirty="0">
                <a:latin typeface="Carlito"/>
                <a:cs typeface="Carlito"/>
              </a:rPr>
              <a:t>item</a:t>
            </a:r>
            <a:r>
              <a:rPr sz="2800" spc="120" dirty="0">
                <a:latin typeface="Carlito"/>
                <a:cs typeface="Carlito"/>
              </a:rPr>
              <a:t> </a:t>
            </a:r>
            <a:r>
              <a:rPr sz="2800" spc="-5" dirty="0">
                <a:latin typeface="Carlito"/>
                <a:cs typeface="Carlito"/>
              </a:rPr>
              <a:t>and</a:t>
            </a:r>
            <a:endParaRPr sz="2800" dirty="0">
              <a:latin typeface="Carlito"/>
              <a:cs typeface="Carlito"/>
            </a:endParaRPr>
          </a:p>
          <a:p>
            <a:pPr marL="768985" marR="397510" lvl="1" indent="-287020">
              <a:lnSpc>
                <a:spcPct val="100000"/>
              </a:lnSpc>
              <a:spcBef>
                <a:spcPts val="670"/>
              </a:spcBef>
              <a:buChar char="–"/>
              <a:tabLst>
                <a:tab pos="769620" algn="l"/>
              </a:tabLst>
            </a:pPr>
            <a:r>
              <a:rPr sz="2800" spc="-155" dirty="0">
                <a:latin typeface="Arial"/>
                <a:cs typeface="Arial"/>
              </a:rPr>
              <a:t>an </a:t>
            </a:r>
            <a:r>
              <a:rPr sz="2800" spc="-45" dirty="0">
                <a:latin typeface="Arial"/>
                <a:cs typeface="Arial"/>
              </a:rPr>
              <a:t>optimal</a:t>
            </a:r>
            <a:r>
              <a:rPr sz="2800" spc="-130" dirty="0">
                <a:latin typeface="Arial"/>
                <a:cs typeface="Arial"/>
              </a:rPr>
              <a:t> </a:t>
            </a:r>
            <a:r>
              <a:rPr sz="2800" spc="-145" dirty="0">
                <a:latin typeface="Arial"/>
                <a:cs typeface="Arial"/>
              </a:rPr>
              <a:t>subset</a:t>
            </a:r>
            <a:r>
              <a:rPr sz="2800" spc="-130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of</a:t>
            </a:r>
            <a:r>
              <a:rPr sz="2800" spc="-155" dirty="0">
                <a:latin typeface="Arial"/>
                <a:cs typeface="Arial"/>
              </a:rPr>
              <a:t> </a:t>
            </a:r>
            <a:r>
              <a:rPr sz="2800" spc="-35" dirty="0">
                <a:latin typeface="Arial"/>
                <a:cs typeface="Arial"/>
              </a:rPr>
              <a:t>the</a:t>
            </a:r>
            <a:r>
              <a:rPr sz="2800" spc="-135" dirty="0">
                <a:latin typeface="Arial"/>
                <a:cs typeface="Arial"/>
              </a:rPr>
              <a:t> </a:t>
            </a:r>
            <a:r>
              <a:rPr sz="2800" spc="-25" dirty="0">
                <a:latin typeface="Arial"/>
                <a:cs typeface="Arial"/>
              </a:rPr>
              <a:t>first</a:t>
            </a:r>
            <a:r>
              <a:rPr sz="2800" spc="-130" dirty="0">
                <a:latin typeface="Arial"/>
                <a:cs typeface="Arial"/>
              </a:rPr>
              <a:t> </a:t>
            </a:r>
            <a:r>
              <a:rPr sz="2800" spc="-125" dirty="0">
                <a:latin typeface="Arial"/>
                <a:cs typeface="Arial"/>
              </a:rPr>
              <a:t>i−1</a:t>
            </a:r>
            <a:r>
              <a:rPr sz="2800" spc="-145" dirty="0">
                <a:latin typeface="Arial"/>
                <a:cs typeface="Arial"/>
              </a:rPr>
              <a:t> </a:t>
            </a:r>
            <a:r>
              <a:rPr sz="2800" spc="-85" dirty="0">
                <a:latin typeface="Arial"/>
                <a:cs typeface="Arial"/>
              </a:rPr>
              <a:t>items</a:t>
            </a:r>
            <a:r>
              <a:rPr sz="2800" spc="-145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that</a:t>
            </a:r>
            <a:r>
              <a:rPr sz="2800" spc="-150" dirty="0">
                <a:latin typeface="Arial"/>
                <a:cs typeface="Arial"/>
              </a:rPr>
              <a:t> </a:t>
            </a:r>
            <a:r>
              <a:rPr sz="2800" spc="-20" dirty="0">
                <a:latin typeface="Arial"/>
                <a:cs typeface="Arial"/>
              </a:rPr>
              <a:t>fits  </a:t>
            </a:r>
            <a:r>
              <a:rPr sz="2800" spc="-15" dirty="0">
                <a:latin typeface="Arial"/>
                <a:cs typeface="Arial"/>
              </a:rPr>
              <a:t>into </a:t>
            </a:r>
            <a:r>
              <a:rPr sz="2800" spc="-35" dirty="0">
                <a:latin typeface="Arial"/>
                <a:cs typeface="Arial"/>
              </a:rPr>
              <a:t>the </a:t>
            </a:r>
            <a:r>
              <a:rPr sz="2800" spc="-180" dirty="0">
                <a:latin typeface="Arial"/>
                <a:cs typeface="Arial"/>
              </a:rPr>
              <a:t>knapsack </a:t>
            </a:r>
            <a:r>
              <a:rPr sz="2800" spc="-10" dirty="0">
                <a:latin typeface="Arial"/>
                <a:cs typeface="Arial"/>
              </a:rPr>
              <a:t>of </a:t>
            </a:r>
            <a:r>
              <a:rPr sz="2800" spc="-120" dirty="0">
                <a:latin typeface="Arial"/>
                <a:cs typeface="Arial"/>
              </a:rPr>
              <a:t>capacity </a:t>
            </a:r>
            <a:r>
              <a:rPr sz="2800" spc="45" dirty="0">
                <a:latin typeface="Arial"/>
                <a:cs typeface="Arial"/>
              </a:rPr>
              <a:t>j</a:t>
            </a:r>
            <a:r>
              <a:rPr sz="2800" spc="-375" dirty="0">
                <a:latin typeface="Arial"/>
                <a:cs typeface="Arial"/>
              </a:rPr>
              <a:t> </a:t>
            </a:r>
            <a:r>
              <a:rPr sz="2800" spc="-245" dirty="0">
                <a:latin typeface="Arial"/>
                <a:cs typeface="Arial"/>
              </a:rPr>
              <a:t>− </a:t>
            </a:r>
            <a:r>
              <a:rPr sz="2800" dirty="0">
                <a:latin typeface="Carlito"/>
                <a:cs typeface="Carlito"/>
              </a:rPr>
              <a:t>w</a:t>
            </a:r>
            <a:r>
              <a:rPr sz="2775" baseline="-21021" dirty="0">
                <a:latin typeface="Carlito"/>
                <a:cs typeface="Carlito"/>
              </a:rPr>
              <a:t>i </a:t>
            </a:r>
            <a:r>
              <a:rPr sz="2800" spc="-5" dirty="0">
                <a:latin typeface="Carlito"/>
                <a:cs typeface="Carlito"/>
              </a:rPr>
              <a:t>.</a:t>
            </a:r>
            <a:endParaRPr sz="2800" dirty="0">
              <a:latin typeface="Carlito"/>
              <a:cs typeface="Carlito"/>
            </a:endParaRPr>
          </a:p>
          <a:p>
            <a:pPr marL="769620" marR="1686560" lvl="1" indent="-769620">
              <a:lnSpc>
                <a:spcPct val="120000"/>
              </a:lnSpc>
              <a:spcBef>
                <a:spcPts val="5"/>
              </a:spcBef>
              <a:buFont typeface="Arial"/>
              <a:buChar char="–"/>
              <a:tabLst>
                <a:tab pos="769620" algn="l"/>
                <a:tab pos="2892425" algn="l"/>
              </a:tabLst>
            </a:pPr>
            <a:r>
              <a:rPr sz="2800" spc="-10" dirty="0">
                <a:latin typeface="Carlito"/>
                <a:cs typeface="Carlito"/>
              </a:rPr>
              <a:t>The value </a:t>
            </a:r>
            <a:r>
              <a:rPr sz="2800" spc="-5" dirty="0">
                <a:latin typeface="Carlito"/>
                <a:cs typeface="Carlito"/>
              </a:rPr>
              <a:t>of </a:t>
            </a:r>
            <a:r>
              <a:rPr sz="2800" spc="-10" dirty="0">
                <a:latin typeface="Carlito"/>
                <a:cs typeface="Carlito"/>
              </a:rPr>
              <a:t>such </a:t>
            </a:r>
            <a:r>
              <a:rPr sz="2800" spc="-5" dirty="0">
                <a:latin typeface="Carlito"/>
                <a:cs typeface="Carlito"/>
              </a:rPr>
              <a:t>an </a:t>
            </a:r>
            <a:r>
              <a:rPr sz="2800" spc="-10" dirty="0">
                <a:latin typeface="Carlito"/>
                <a:cs typeface="Carlito"/>
              </a:rPr>
              <a:t>optimal </a:t>
            </a:r>
            <a:r>
              <a:rPr sz="2800" spc="-15" dirty="0" smtClean="0">
                <a:latin typeface="Carlito"/>
                <a:cs typeface="Carlito"/>
              </a:rPr>
              <a:t>subset </a:t>
            </a:r>
            <a:r>
              <a:rPr sz="2800" spc="-5" dirty="0">
                <a:latin typeface="Carlito"/>
                <a:cs typeface="Carlito"/>
              </a:rPr>
              <a:t>is </a:t>
            </a:r>
            <a:r>
              <a:rPr sz="2800" spc="-5" dirty="0">
                <a:solidFill>
                  <a:srgbClr val="000099"/>
                </a:solidFill>
                <a:latin typeface="Carlito"/>
                <a:cs typeface="Carlito"/>
              </a:rPr>
              <a:t> </a:t>
            </a:r>
            <a:r>
              <a:rPr sz="2600" spc="-5" dirty="0">
                <a:solidFill>
                  <a:srgbClr val="000099"/>
                </a:solidFill>
                <a:latin typeface="Carlito"/>
                <a:cs typeface="Carlito"/>
              </a:rPr>
              <a:t>F(i ,</a:t>
            </a:r>
            <a:r>
              <a:rPr sz="2600" spc="15" dirty="0">
                <a:solidFill>
                  <a:srgbClr val="000099"/>
                </a:solidFill>
                <a:latin typeface="Carlito"/>
                <a:cs typeface="Carlito"/>
              </a:rPr>
              <a:t> </a:t>
            </a:r>
            <a:r>
              <a:rPr sz="2600" spc="-5" dirty="0">
                <a:solidFill>
                  <a:srgbClr val="000099"/>
                </a:solidFill>
                <a:latin typeface="Carlito"/>
                <a:cs typeface="Carlito"/>
              </a:rPr>
              <a:t>j</a:t>
            </a:r>
            <a:r>
              <a:rPr sz="2600" spc="-5" dirty="0" smtClean="0">
                <a:solidFill>
                  <a:srgbClr val="000099"/>
                </a:solidFill>
                <a:latin typeface="Carlito"/>
                <a:cs typeface="Carlito"/>
              </a:rPr>
              <a:t>)</a:t>
            </a:r>
            <a:r>
              <a:rPr lang="en-GB" sz="2600" spc="-5" dirty="0" smtClean="0">
                <a:solidFill>
                  <a:srgbClr val="000099"/>
                </a:solidFill>
                <a:latin typeface="Carlito"/>
                <a:cs typeface="Carlito"/>
              </a:rPr>
              <a:t> </a:t>
            </a:r>
            <a:r>
              <a:rPr sz="2600" spc="-5" dirty="0" smtClean="0">
                <a:solidFill>
                  <a:srgbClr val="000099"/>
                </a:solidFill>
                <a:latin typeface="Carlito"/>
                <a:cs typeface="Carlito"/>
              </a:rPr>
              <a:t>= </a:t>
            </a:r>
            <a:r>
              <a:rPr sz="2600" dirty="0">
                <a:solidFill>
                  <a:srgbClr val="000099"/>
                </a:solidFill>
                <a:latin typeface="Carlito"/>
                <a:cs typeface="Carlito"/>
              </a:rPr>
              <a:t>v</a:t>
            </a:r>
            <a:r>
              <a:rPr sz="2600" baseline="-21021" dirty="0">
                <a:solidFill>
                  <a:srgbClr val="000099"/>
                </a:solidFill>
                <a:latin typeface="Carlito"/>
                <a:cs typeface="Carlito"/>
              </a:rPr>
              <a:t>i </a:t>
            </a:r>
            <a:r>
              <a:rPr sz="2600" spc="-5" dirty="0">
                <a:solidFill>
                  <a:srgbClr val="000099"/>
                </a:solidFill>
                <a:latin typeface="Carlito"/>
                <a:cs typeface="Carlito"/>
              </a:rPr>
              <a:t>+ F(i </a:t>
            </a:r>
            <a:r>
              <a:rPr sz="2600" spc="-245" dirty="0">
                <a:solidFill>
                  <a:srgbClr val="000099"/>
                </a:solidFill>
                <a:latin typeface="Arial"/>
                <a:cs typeface="Arial"/>
              </a:rPr>
              <a:t>− </a:t>
            </a:r>
            <a:r>
              <a:rPr sz="2600" spc="-114" dirty="0">
                <a:solidFill>
                  <a:srgbClr val="000099"/>
                </a:solidFill>
                <a:latin typeface="Arial"/>
                <a:cs typeface="Arial"/>
              </a:rPr>
              <a:t>1, </a:t>
            </a:r>
            <a:r>
              <a:rPr sz="2600" spc="45" dirty="0">
                <a:solidFill>
                  <a:srgbClr val="000099"/>
                </a:solidFill>
                <a:latin typeface="Arial"/>
                <a:cs typeface="Arial"/>
              </a:rPr>
              <a:t>j </a:t>
            </a:r>
            <a:r>
              <a:rPr sz="2600" spc="-245" dirty="0">
                <a:solidFill>
                  <a:srgbClr val="000099"/>
                </a:solidFill>
                <a:latin typeface="Arial"/>
                <a:cs typeface="Arial"/>
              </a:rPr>
              <a:t>−</a:t>
            </a:r>
            <a:r>
              <a:rPr sz="2600" spc="-215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2600" dirty="0" err="1" smtClean="0">
                <a:solidFill>
                  <a:srgbClr val="000099"/>
                </a:solidFill>
                <a:latin typeface="Carlito"/>
                <a:cs typeface="Carlito"/>
              </a:rPr>
              <a:t>w</a:t>
            </a:r>
            <a:r>
              <a:rPr sz="2600" baseline="-21021" dirty="0" err="1" smtClean="0">
                <a:solidFill>
                  <a:srgbClr val="000099"/>
                </a:solidFill>
                <a:latin typeface="Carlito"/>
                <a:cs typeface="Carlito"/>
              </a:rPr>
              <a:t>i</a:t>
            </a:r>
            <a:r>
              <a:rPr sz="2600" dirty="0">
                <a:solidFill>
                  <a:srgbClr val="000099"/>
                </a:solidFill>
                <a:latin typeface="Carlito"/>
                <a:cs typeface="Carlito"/>
              </a:rPr>
              <a:t>)</a:t>
            </a:r>
            <a:endParaRPr sz="2600" dirty="0">
              <a:latin typeface="Carlito"/>
              <a:cs typeface="Carlito"/>
            </a:endParaRPr>
          </a:p>
          <a:p>
            <a:pPr marL="368300" marR="17780" indent="-343535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68300" algn="l"/>
                <a:tab pos="368935" algn="l"/>
              </a:tabLst>
            </a:pPr>
            <a:r>
              <a:rPr sz="2800" spc="-5" dirty="0">
                <a:solidFill>
                  <a:srgbClr val="00AF50"/>
                </a:solidFill>
                <a:latin typeface="Carlito"/>
                <a:cs typeface="Carlito"/>
              </a:rPr>
              <a:t>Thus, </a:t>
            </a:r>
            <a:r>
              <a:rPr sz="2800" spc="-10" dirty="0">
                <a:solidFill>
                  <a:srgbClr val="00AF50"/>
                </a:solidFill>
                <a:latin typeface="Carlito"/>
                <a:cs typeface="Carlito"/>
              </a:rPr>
              <a:t>optimal solution </a:t>
            </a:r>
            <a:r>
              <a:rPr sz="2800" spc="-5" dirty="0">
                <a:solidFill>
                  <a:srgbClr val="00AF50"/>
                </a:solidFill>
                <a:latin typeface="Carlito"/>
                <a:cs typeface="Carlito"/>
              </a:rPr>
              <a:t>among all </a:t>
            </a:r>
            <a:r>
              <a:rPr sz="2800" spc="-15" dirty="0">
                <a:solidFill>
                  <a:srgbClr val="00AF50"/>
                </a:solidFill>
                <a:latin typeface="Carlito"/>
                <a:cs typeface="Carlito"/>
              </a:rPr>
              <a:t>feasible </a:t>
            </a:r>
            <a:r>
              <a:rPr sz="2800" spc="-10" dirty="0">
                <a:solidFill>
                  <a:srgbClr val="00AF50"/>
                </a:solidFill>
                <a:latin typeface="Carlito"/>
                <a:cs typeface="Carlito"/>
              </a:rPr>
              <a:t>subsets of  </a:t>
            </a:r>
            <a:r>
              <a:rPr sz="2800" spc="-5" dirty="0">
                <a:solidFill>
                  <a:srgbClr val="00AF50"/>
                </a:solidFill>
                <a:latin typeface="Carlito"/>
                <a:cs typeface="Carlito"/>
              </a:rPr>
              <a:t>the </a:t>
            </a:r>
            <a:r>
              <a:rPr sz="2800" spc="-25" dirty="0">
                <a:solidFill>
                  <a:srgbClr val="00AF50"/>
                </a:solidFill>
                <a:latin typeface="Carlito"/>
                <a:cs typeface="Carlito"/>
              </a:rPr>
              <a:t>first </a:t>
            </a:r>
            <a:r>
              <a:rPr lang="en-US" sz="2800" spc="-5" dirty="0">
                <a:solidFill>
                  <a:srgbClr val="00AF50"/>
                </a:solidFill>
                <a:latin typeface="Carlito"/>
                <a:cs typeface="Carlito"/>
              </a:rPr>
              <a:t>i</a:t>
            </a:r>
            <a:r>
              <a:rPr sz="2800" spc="-5" dirty="0">
                <a:solidFill>
                  <a:srgbClr val="00AF50"/>
                </a:solidFill>
                <a:latin typeface="Carlito"/>
                <a:cs typeface="Carlito"/>
              </a:rPr>
              <a:t> </a:t>
            </a:r>
            <a:r>
              <a:rPr sz="2800" spc="-10" dirty="0">
                <a:solidFill>
                  <a:srgbClr val="00AF50"/>
                </a:solidFill>
                <a:latin typeface="Carlito"/>
                <a:cs typeface="Carlito"/>
              </a:rPr>
              <a:t>items </a:t>
            </a:r>
            <a:r>
              <a:rPr sz="2800" spc="-5" dirty="0">
                <a:solidFill>
                  <a:srgbClr val="00AF50"/>
                </a:solidFill>
                <a:latin typeface="Carlito"/>
                <a:cs typeface="Carlito"/>
              </a:rPr>
              <a:t>is the </a:t>
            </a:r>
            <a:r>
              <a:rPr sz="2800" spc="-15" dirty="0">
                <a:solidFill>
                  <a:srgbClr val="00AF50"/>
                </a:solidFill>
                <a:latin typeface="Carlito"/>
                <a:cs typeface="Carlito"/>
              </a:rPr>
              <a:t>maximum </a:t>
            </a:r>
            <a:r>
              <a:rPr sz="2800" spc="-5" dirty="0">
                <a:solidFill>
                  <a:srgbClr val="00AF50"/>
                </a:solidFill>
                <a:latin typeface="Carlito"/>
                <a:cs typeface="Carlito"/>
              </a:rPr>
              <a:t>of these </a:t>
            </a:r>
            <a:r>
              <a:rPr sz="2800" spc="-10" dirty="0">
                <a:solidFill>
                  <a:srgbClr val="00AF50"/>
                </a:solidFill>
                <a:latin typeface="Carlito"/>
                <a:cs typeface="Carlito"/>
              </a:rPr>
              <a:t>two</a:t>
            </a:r>
            <a:r>
              <a:rPr sz="2800" spc="155" dirty="0">
                <a:solidFill>
                  <a:srgbClr val="00AF50"/>
                </a:solidFill>
                <a:latin typeface="Carlito"/>
                <a:cs typeface="Carlito"/>
              </a:rPr>
              <a:t> </a:t>
            </a:r>
            <a:r>
              <a:rPr sz="2800" spc="-10" dirty="0">
                <a:solidFill>
                  <a:srgbClr val="00AF50"/>
                </a:solidFill>
                <a:latin typeface="Carlito"/>
                <a:cs typeface="Carlito"/>
              </a:rPr>
              <a:t>values.</a:t>
            </a:r>
            <a:endParaRPr sz="2800" dirty="0">
              <a:latin typeface="Carlito"/>
              <a:cs typeface="Carlito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85800" y="5638800"/>
            <a:ext cx="8153400" cy="762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r>
              <a:rPr dirty="0"/>
              <a:t>66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566912" y="769704"/>
            <a:ext cx="8066674" cy="295144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257810" indent="-343535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55600" algn="l"/>
                <a:tab pos="356235" algn="l"/>
                <a:tab pos="1841500" algn="l"/>
              </a:tabLst>
            </a:pPr>
            <a:r>
              <a:rPr sz="2800" spc="-5" dirty="0">
                <a:latin typeface="Carlito"/>
                <a:cs typeface="Carlito"/>
              </a:rPr>
              <a:t>It is </a:t>
            </a:r>
            <a:r>
              <a:rPr sz="2800" spc="-20" dirty="0">
                <a:latin typeface="Carlito"/>
                <a:cs typeface="Carlito"/>
              </a:rPr>
              <a:t>convenient to </a:t>
            </a:r>
            <a:r>
              <a:rPr sz="2800" spc="-15" dirty="0">
                <a:latin typeface="Carlito"/>
                <a:cs typeface="Carlito"/>
              </a:rPr>
              <a:t>define </a:t>
            </a:r>
            <a:r>
              <a:rPr sz="2800" spc="-5" dirty="0">
                <a:latin typeface="Carlito"/>
                <a:cs typeface="Carlito"/>
              </a:rPr>
              <a:t>the initial </a:t>
            </a:r>
            <a:r>
              <a:rPr sz="2800" spc="-10" dirty="0">
                <a:latin typeface="Carlito"/>
                <a:cs typeface="Carlito"/>
              </a:rPr>
              <a:t>conditions </a:t>
            </a:r>
            <a:r>
              <a:rPr sz="2800" spc="-5" dirty="0">
                <a:latin typeface="Carlito"/>
                <a:cs typeface="Carlito"/>
              </a:rPr>
              <a:t>as  </a:t>
            </a:r>
            <a:r>
              <a:rPr sz="2800" spc="-20" dirty="0" smtClean="0">
                <a:latin typeface="Carlito"/>
                <a:cs typeface="Carlito"/>
              </a:rPr>
              <a:t>follows:</a:t>
            </a:r>
            <a:r>
              <a:rPr lang="en-GB" sz="2800" spc="-20" dirty="0" smtClean="0">
                <a:latin typeface="Carlito"/>
                <a:cs typeface="Carlito"/>
              </a:rPr>
              <a:t> </a:t>
            </a:r>
            <a:r>
              <a:rPr sz="2600" spc="-185" dirty="0" smtClean="0">
                <a:solidFill>
                  <a:srgbClr val="00AF50"/>
                </a:solidFill>
                <a:latin typeface="Arial"/>
                <a:cs typeface="Arial"/>
              </a:rPr>
              <a:t>F(0</a:t>
            </a:r>
            <a:r>
              <a:rPr sz="2600" spc="-185" dirty="0">
                <a:solidFill>
                  <a:srgbClr val="00AF50"/>
                </a:solidFill>
                <a:latin typeface="Arial"/>
                <a:cs typeface="Arial"/>
              </a:rPr>
              <a:t>, </a:t>
            </a:r>
            <a:r>
              <a:rPr sz="2600" spc="-25" dirty="0">
                <a:solidFill>
                  <a:srgbClr val="00AF50"/>
                </a:solidFill>
                <a:latin typeface="Arial"/>
                <a:cs typeface="Arial"/>
              </a:rPr>
              <a:t>j) </a:t>
            </a:r>
            <a:r>
              <a:rPr sz="2600" spc="-245" dirty="0">
                <a:solidFill>
                  <a:srgbClr val="00AF50"/>
                </a:solidFill>
                <a:latin typeface="Arial"/>
                <a:cs typeface="Arial"/>
              </a:rPr>
              <a:t>= </a:t>
            </a:r>
            <a:r>
              <a:rPr sz="2600" spc="-140" dirty="0">
                <a:solidFill>
                  <a:srgbClr val="00AF50"/>
                </a:solidFill>
                <a:latin typeface="Arial"/>
                <a:cs typeface="Arial"/>
              </a:rPr>
              <a:t>0 </a:t>
            </a:r>
            <a:r>
              <a:rPr sz="2600" spc="-10" dirty="0">
                <a:solidFill>
                  <a:srgbClr val="00AF50"/>
                </a:solidFill>
                <a:latin typeface="Arial"/>
                <a:cs typeface="Arial"/>
              </a:rPr>
              <a:t>for </a:t>
            </a:r>
            <a:r>
              <a:rPr sz="2600" spc="45" dirty="0">
                <a:solidFill>
                  <a:srgbClr val="00AF50"/>
                </a:solidFill>
                <a:latin typeface="Arial"/>
                <a:cs typeface="Arial"/>
              </a:rPr>
              <a:t>j </a:t>
            </a:r>
            <a:r>
              <a:rPr sz="2600" spc="-145" dirty="0">
                <a:solidFill>
                  <a:srgbClr val="00AF50"/>
                </a:solidFill>
                <a:latin typeface="Arial"/>
                <a:cs typeface="Arial"/>
              </a:rPr>
              <a:t>≥ </a:t>
            </a:r>
            <a:r>
              <a:rPr sz="2600" spc="-140" dirty="0">
                <a:solidFill>
                  <a:srgbClr val="00AF50"/>
                </a:solidFill>
                <a:latin typeface="Arial"/>
                <a:cs typeface="Arial"/>
              </a:rPr>
              <a:t>0 </a:t>
            </a:r>
            <a:r>
              <a:rPr sz="2600" spc="-5" dirty="0">
                <a:latin typeface="Carlito"/>
                <a:cs typeface="Carlito"/>
              </a:rPr>
              <a:t>and </a:t>
            </a:r>
            <a:r>
              <a:rPr sz="2600" spc="-5" dirty="0">
                <a:solidFill>
                  <a:srgbClr val="00AF50"/>
                </a:solidFill>
                <a:latin typeface="Carlito"/>
                <a:cs typeface="Carlito"/>
              </a:rPr>
              <a:t>F(i, 0) = 0 </a:t>
            </a:r>
            <a:r>
              <a:rPr sz="2600" spc="-25" dirty="0" smtClean="0">
                <a:solidFill>
                  <a:srgbClr val="00AF50"/>
                </a:solidFill>
                <a:latin typeface="Carlito"/>
                <a:cs typeface="Carlito"/>
              </a:rPr>
              <a:t>or </a:t>
            </a:r>
            <a:r>
              <a:rPr sz="2600" spc="-5" dirty="0">
                <a:solidFill>
                  <a:srgbClr val="00AF50"/>
                </a:solidFill>
                <a:latin typeface="Carlito"/>
                <a:cs typeface="Carlito"/>
              </a:rPr>
              <a:t>i </a:t>
            </a:r>
            <a:r>
              <a:rPr sz="2600" spc="-145" dirty="0">
                <a:solidFill>
                  <a:srgbClr val="00AF50"/>
                </a:solidFill>
                <a:latin typeface="Arial"/>
                <a:cs typeface="Arial"/>
              </a:rPr>
              <a:t>≥</a:t>
            </a:r>
            <a:r>
              <a:rPr sz="2600" spc="-30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2600" spc="-110" dirty="0">
                <a:solidFill>
                  <a:srgbClr val="00AF50"/>
                </a:solidFill>
                <a:latin typeface="Arial"/>
                <a:cs typeface="Arial"/>
              </a:rPr>
              <a:t>0.</a:t>
            </a:r>
            <a:endParaRPr sz="26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300" dirty="0">
              <a:latin typeface="Arial"/>
              <a:cs typeface="Arial"/>
            </a:endParaRPr>
          </a:p>
          <a:p>
            <a:pPr marL="355600" marR="5080" indent="-343535">
              <a:lnSpc>
                <a:spcPct val="100000"/>
              </a:lnSpc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800" spc="-10" dirty="0">
                <a:latin typeface="Carlito"/>
                <a:cs typeface="Carlito"/>
              </a:rPr>
              <a:t>Our goal </a:t>
            </a:r>
            <a:r>
              <a:rPr sz="2800" spc="-5" dirty="0">
                <a:latin typeface="Carlito"/>
                <a:cs typeface="Carlito"/>
              </a:rPr>
              <a:t>is </a:t>
            </a:r>
            <a:r>
              <a:rPr sz="2800" spc="-20" dirty="0">
                <a:latin typeface="Carlito"/>
                <a:cs typeface="Carlito"/>
              </a:rPr>
              <a:t>to </a:t>
            </a:r>
            <a:r>
              <a:rPr sz="2800" spc="-10" dirty="0">
                <a:latin typeface="Carlito"/>
                <a:cs typeface="Carlito"/>
              </a:rPr>
              <a:t>find </a:t>
            </a:r>
            <a:r>
              <a:rPr sz="2800" b="1" spc="-5" dirty="0">
                <a:solidFill>
                  <a:srgbClr val="974707"/>
                </a:solidFill>
                <a:latin typeface="Carlito"/>
                <a:cs typeface="Carlito"/>
              </a:rPr>
              <a:t>F(n, </a:t>
            </a:r>
            <a:r>
              <a:rPr sz="2800" b="1" spc="-10" dirty="0">
                <a:solidFill>
                  <a:srgbClr val="974707"/>
                </a:solidFill>
                <a:latin typeface="Carlito"/>
                <a:cs typeface="Carlito"/>
              </a:rPr>
              <a:t>W), </a:t>
            </a:r>
            <a:r>
              <a:rPr sz="2800" spc="-5" dirty="0">
                <a:latin typeface="Carlito"/>
                <a:cs typeface="Carlito"/>
              </a:rPr>
              <a:t>the </a:t>
            </a:r>
            <a:r>
              <a:rPr sz="2800" spc="-10" dirty="0">
                <a:latin typeface="Carlito"/>
                <a:cs typeface="Carlito"/>
              </a:rPr>
              <a:t>maximal value </a:t>
            </a:r>
            <a:r>
              <a:rPr sz="2800" spc="-5" dirty="0">
                <a:latin typeface="Carlito"/>
                <a:cs typeface="Carlito"/>
              </a:rPr>
              <a:t>of a  </a:t>
            </a:r>
            <a:r>
              <a:rPr sz="2800" spc="-15" dirty="0">
                <a:latin typeface="Carlito"/>
                <a:cs typeface="Carlito"/>
              </a:rPr>
              <a:t>subset </a:t>
            </a:r>
            <a:r>
              <a:rPr sz="2800" spc="-5" dirty="0">
                <a:latin typeface="Carlito"/>
                <a:cs typeface="Carlito"/>
              </a:rPr>
              <a:t>of the n </a:t>
            </a:r>
            <a:r>
              <a:rPr sz="2800" spc="-10" dirty="0">
                <a:latin typeface="Carlito"/>
                <a:cs typeface="Carlito"/>
              </a:rPr>
              <a:t>given items that </a:t>
            </a:r>
            <a:r>
              <a:rPr sz="2800" spc="-5" dirty="0">
                <a:latin typeface="Carlito"/>
                <a:cs typeface="Carlito"/>
              </a:rPr>
              <a:t>fit </a:t>
            </a:r>
            <a:r>
              <a:rPr sz="2800" spc="-20" dirty="0">
                <a:latin typeface="Carlito"/>
                <a:cs typeface="Carlito"/>
              </a:rPr>
              <a:t>into </a:t>
            </a:r>
            <a:r>
              <a:rPr sz="2800" spc="-5" dirty="0">
                <a:latin typeface="Carlito"/>
                <a:cs typeface="Carlito"/>
              </a:rPr>
              <a:t>the knapsack  of capacity </a:t>
            </a:r>
            <a:r>
              <a:rPr sz="2800" spc="-155" dirty="0">
                <a:latin typeface="Carlito"/>
                <a:cs typeface="Carlito"/>
              </a:rPr>
              <a:t>W, </a:t>
            </a:r>
            <a:r>
              <a:rPr sz="2800" spc="-5" dirty="0">
                <a:latin typeface="Carlito"/>
                <a:cs typeface="Carlito"/>
              </a:rPr>
              <a:t>and an optimal </a:t>
            </a:r>
            <a:r>
              <a:rPr sz="2800" spc="-15" dirty="0">
                <a:latin typeface="Carlito"/>
                <a:cs typeface="Carlito"/>
              </a:rPr>
              <a:t>subset</a:t>
            </a:r>
            <a:r>
              <a:rPr sz="2800" spc="210" dirty="0">
                <a:latin typeface="Carlito"/>
                <a:cs typeface="Carlito"/>
              </a:rPr>
              <a:t> </a:t>
            </a:r>
            <a:r>
              <a:rPr sz="2800" spc="-35" dirty="0">
                <a:latin typeface="Carlito"/>
                <a:cs typeface="Carlito"/>
              </a:rPr>
              <a:t>itself.</a:t>
            </a:r>
            <a:endParaRPr sz="2800" dirty="0">
              <a:latin typeface="Carlito"/>
              <a:cs typeface="Carlito"/>
            </a:endParaRP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11293" y="219110"/>
            <a:ext cx="5920359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Knapsack problem </a:t>
            </a:r>
            <a:r>
              <a:rPr spc="-5" dirty="0"/>
              <a:t>using</a:t>
            </a:r>
            <a:r>
              <a:rPr spc="-85" dirty="0"/>
              <a:t> </a:t>
            </a:r>
            <a:r>
              <a:rPr dirty="0"/>
              <a:t>DP</a:t>
            </a:r>
          </a:p>
        </p:txBody>
      </p:sp>
      <p:sp>
        <p:nvSpPr>
          <p:cNvPr id="4" name="object 4"/>
          <p:cNvSpPr/>
          <p:nvPr/>
        </p:nvSpPr>
        <p:spPr>
          <a:xfrm>
            <a:off x="1828800" y="3886200"/>
            <a:ext cx="6139891" cy="265353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r>
              <a:rPr dirty="0"/>
              <a:t>67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622170" y="152400"/>
            <a:ext cx="2092829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Al</a:t>
            </a:r>
            <a:r>
              <a:rPr spc="-20" dirty="0"/>
              <a:t>g</a:t>
            </a:r>
            <a:r>
              <a:rPr spc="-5" dirty="0"/>
              <a:t>orit</a:t>
            </a:r>
            <a:r>
              <a:rPr spc="5" dirty="0"/>
              <a:t>h</a:t>
            </a:r>
            <a:r>
              <a:rPr dirty="0"/>
              <a:t>m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r>
              <a:rPr dirty="0"/>
              <a:t>68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423BB41-00FF-531E-C38C-75C8191C9E5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38619"/>
          <a:stretch/>
        </p:blipFill>
        <p:spPr>
          <a:xfrm>
            <a:off x="456844" y="838200"/>
            <a:ext cx="6934556" cy="601756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D7F77E4-F666-C9D4-EC7F-F24C1CFB0C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9268" y="1219200"/>
            <a:ext cx="3299931" cy="236220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3400" y="262217"/>
            <a:ext cx="219773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Example-1</a:t>
            </a:r>
          </a:p>
        </p:txBody>
      </p:sp>
      <p:sp>
        <p:nvSpPr>
          <p:cNvPr id="3" name="object 3"/>
          <p:cNvSpPr/>
          <p:nvPr/>
        </p:nvSpPr>
        <p:spPr>
          <a:xfrm>
            <a:off x="3424590" y="295274"/>
            <a:ext cx="5611679" cy="153351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1114191" y="3211452"/>
            <a:ext cx="7077709" cy="2656205"/>
            <a:chOff x="1114191" y="3211452"/>
            <a:chExt cx="7077709" cy="2656205"/>
          </a:xfrm>
        </p:grpSpPr>
        <p:sp>
          <p:nvSpPr>
            <p:cNvPr id="5" name="object 5"/>
            <p:cNvSpPr/>
            <p:nvPr/>
          </p:nvSpPr>
          <p:spPr>
            <a:xfrm>
              <a:off x="1114191" y="3211452"/>
              <a:ext cx="7009430" cy="264619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191000" y="4015740"/>
              <a:ext cx="4000500" cy="1851660"/>
            </a:xfrm>
            <a:custGeom>
              <a:avLst/>
              <a:gdLst/>
              <a:ahLst/>
              <a:cxnLst/>
              <a:rect l="l" t="t" r="r" b="b"/>
              <a:pathLst>
                <a:path w="4000500" h="1851660">
                  <a:moveTo>
                    <a:pt x="4000500" y="0"/>
                  </a:moveTo>
                  <a:lnTo>
                    <a:pt x="0" y="0"/>
                  </a:lnTo>
                  <a:lnTo>
                    <a:pt x="0" y="1851660"/>
                  </a:lnTo>
                  <a:lnTo>
                    <a:pt x="4000500" y="1851660"/>
                  </a:lnTo>
                  <a:lnTo>
                    <a:pt x="40005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/>
          <p:nvPr/>
        </p:nvSpPr>
        <p:spPr>
          <a:xfrm>
            <a:off x="609600" y="2209800"/>
            <a:ext cx="8153400" cy="762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307340" y="6292926"/>
            <a:ext cx="7833359" cy="2800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05"/>
              </a:lnSpc>
            </a:pPr>
            <a:r>
              <a:rPr sz="2000" spc="-5" dirty="0">
                <a:latin typeface="Carlito"/>
                <a:cs typeface="Carlito"/>
              </a:rPr>
              <a:t>Find </a:t>
            </a:r>
            <a:r>
              <a:rPr sz="2000" dirty="0">
                <a:latin typeface="Carlito"/>
                <a:cs typeface="Carlito"/>
              </a:rPr>
              <a:t>the </a:t>
            </a:r>
            <a:r>
              <a:rPr sz="2000" spc="-5" dirty="0">
                <a:latin typeface="Carlito"/>
                <a:cs typeface="Carlito"/>
              </a:rPr>
              <a:t>composition of </a:t>
            </a:r>
            <a:r>
              <a:rPr sz="2000" dirty="0">
                <a:latin typeface="Carlito"/>
                <a:cs typeface="Carlito"/>
              </a:rPr>
              <a:t>an </a:t>
            </a:r>
            <a:r>
              <a:rPr sz="2000" spc="-5" dirty="0">
                <a:latin typeface="Carlito"/>
                <a:cs typeface="Carlito"/>
              </a:rPr>
              <a:t>optimal </a:t>
            </a:r>
            <a:r>
              <a:rPr sz="2000" spc="-10" dirty="0">
                <a:latin typeface="Carlito"/>
                <a:cs typeface="Carlito"/>
              </a:rPr>
              <a:t>subset </a:t>
            </a:r>
            <a:r>
              <a:rPr sz="2000" spc="-5" dirty="0">
                <a:latin typeface="Carlito"/>
                <a:cs typeface="Carlito"/>
              </a:rPr>
              <a:t>by </a:t>
            </a:r>
            <a:r>
              <a:rPr sz="2000" b="1" spc="-5" dirty="0">
                <a:latin typeface="Carlito"/>
                <a:cs typeface="Carlito"/>
              </a:rPr>
              <a:t>backtracing </a:t>
            </a:r>
            <a:r>
              <a:rPr sz="2000" dirty="0">
                <a:latin typeface="Carlito"/>
                <a:cs typeface="Carlito"/>
              </a:rPr>
              <a:t>the</a:t>
            </a:r>
            <a:r>
              <a:rPr sz="2000" spc="40" dirty="0">
                <a:latin typeface="Carlito"/>
                <a:cs typeface="Carlito"/>
              </a:rPr>
              <a:t> </a:t>
            </a:r>
            <a:r>
              <a:rPr sz="2000" spc="-5" dirty="0">
                <a:latin typeface="Carlito"/>
                <a:cs typeface="Carlito"/>
              </a:rPr>
              <a:t>computations</a:t>
            </a:r>
            <a:endParaRPr sz="2000" dirty="0">
              <a:latin typeface="Carlito"/>
              <a:cs typeface="Carlito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r>
              <a:rPr dirty="0"/>
              <a:t>69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FBA3E5-8B28-43A3-B0B8-BA0510875B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278638"/>
            <a:ext cx="5638800" cy="670290"/>
          </a:xfrm>
        </p:spPr>
        <p:txBody>
          <a:bodyPr/>
          <a:lstStyle/>
          <a:p>
            <a:r>
              <a:rPr lang="en-US" dirty="0"/>
              <a:t>Method for filling the matrix </a:t>
            </a:r>
            <a:endParaRPr lang="en-IN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6FA44B-8C9D-420B-B023-C9713A4A85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1000" y="1600200"/>
            <a:ext cx="8229600" cy="4001095"/>
          </a:xfrm>
        </p:spPr>
        <p:txBody>
          <a:bodyPr/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2600" dirty="0"/>
              <a:t>For F[</a:t>
            </a:r>
            <a:r>
              <a:rPr lang="en-US" sz="2600" dirty="0" err="1"/>
              <a:t>i</a:t>
            </a:r>
            <a:r>
              <a:rPr lang="en-US" sz="2600" dirty="0"/>
              <a:t>, j], first shift left </a:t>
            </a:r>
            <a:r>
              <a:rPr lang="en-US" sz="2600" dirty="0" err="1"/>
              <a:t>wi</a:t>
            </a:r>
            <a:r>
              <a:rPr lang="en-US" sz="2600" dirty="0"/>
              <a:t> times, if shifting left goes out of the matrix, then copy the value in previous row.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2600" dirty="0"/>
              <a:t>If shift left is within the matrix, then check whether </a:t>
            </a:r>
            <a:r>
              <a:rPr lang="en-US" sz="2600" dirty="0" err="1"/>
              <a:t>wi</a:t>
            </a:r>
            <a:r>
              <a:rPr lang="en-US" sz="2600" dirty="0"/>
              <a:t>&gt;j, if so, copy the previous row value. 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2600" dirty="0"/>
              <a:t>If not, go to previous row after shifting </a:t>
            </a:r>
            <a:r>
              <a:rPr lang="en-US" sz="2600" dirty="0" err="1"/>
              <a:t>wi</a:t>
            </a:r>
            <a:r>
              <a:rPr lang="en-US" sz="2600" dirty="0"/>
              <a:t> times, then add profit of </a:t>
            </a:r>
            <a:r>
              <a:rPr lang="en-US" sz="2600" dirty="0" err="1"/>
              <a:t>ith</a:t>
            </a:r>
            <a:r>
              <a:rPr lang="en-US" sz="2600" dirty="0"/>
              <a:t> object to previous row value, compare resulted value with previous row value of same column(</a:t>
            </a:r>
            <a:r>
              <a:rPr lang="en-US" sz="2600" dirty="0" err="1"/>
              <a:t>ie</a:t>
            </a:r>
            <a:r>
              <a:rPr lang="en-US" sz="2600" dirty="0"/>
              <a:t> i-1th row, </a:t>
            </a:r>
            <a:r>
              <a:rPr lang="en-US" sz="2600" dirty="0" err="1"/>
              <a:t>jth</a:t>
            </a:r>
            <a:r>
              <a:rPr lang="en-US" sz="2600" dirty="0"/>
              <a:t> column), write max value out of them.</a:t>
            </a:r>
            <a:endParaRPr lang="en-IN" sz="2600" dirty="0"/>
          </a:p>
        </p:txBody>
      </p:sp>
    </p:spTree>
    <p:extLst>
      <p:ext uri="{BB962C8B-B14F-4D97-AF65-F5344CB8AC3E}">
        <p14:creationId xmlns:p14="http://schemas.microsoft.com/office/powerpoint/2010/main" val="191372849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278638"/>
            <a:ext cx="196913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Example-1</a:t>
            </a:r>
          </a:p>
        </p:txBody>
      </p:sp>
      <p:sp>
        <p:nvSpPr>
          <p:cNvPr id="3" name="object 3"/>
          <p:cNvSpPr/>
          <p:nvPr/>
        </p:nvSpPr>
        <p:spPr>
          <a:xfrm>
            <a:off x="3424590" y="295274"/>
            <a:ext cx="5611679" cy="153351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114191" y="3211452"/>
            <a:ext cx="7009430" cy="264619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09600" y="2209800"/>
            <a:ext cx="8153400" cy="762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307340" y="6292926"/>
            <a:ext cx="7833359" cy="2800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05"/>
              </a:lnSpc>
            </a:pPr>
            <a:r>
              <a:rPr sz="2000" spc="-5" dirty="0">
                <a:latin typeface="Carlito"/>
                <a:cs typeface="Carlito"/>
              </a:rPr>
              <a:t>Find </a:t>
            </a:r>
            <a:r>
              <a:rPr sz="2000" dirty="0">
                <a:latin typeface="Carlito"/>
                <a:cs typeface="Carlito"/>
              </a:rPr>
              <a:t>the </a:t>
            </a:r>
            <a:r>
              <a:rPr sz="2000" spc="-5" dirty="0">
                <a:latin typeface="Carlito"/>
                <a:cs typeface="Carlito"/>
              </a:rPr>
              <a:t>composition of </a:t>
            </a:r>
            <a:r>
              <a:rPr sz="2000" dirty="0">
                <a:latin typeface="Carlito"/>
                <a:cs typeface="Carlito"/>
              </a:rPr>
              <a:t>an </a:t>
            </a:r>
            <a:r>
              <a:rPr sz="2000" spc="-5" dirty="0">
                <a:latin typeface="Carlito"/>
                <a:cs typeface="Carlito"/>
              </a:rPr>
              <a:t>optimal </a:t>
            </a:r>
            <a:r>
              <a:rPr sz="2000" spc="-10" dirty="0">
                <a:latin typeface="Carlito"/>
                <a:cs typeface="Carlito"/>
              </a:rPr>
              <a:t>subset </a:t>
            </a:r>
            <a:r>
              <a:rPr sz="2000" spc="-5" dirty="0">
                <a:latin typeface="Carlito"/>
                <a:cs typeface="Carlito"/>
              </a:rPr>
              <a:t>by </a:t>
            </a:r>
            <a:r>
              <a:rPr sz="2000" b="1" spc="-5" dirty="0">
                <a:latin typeface="Carlito"/>
                <a:cs typeface="Carlito"/>
              </a:rPr>
              <a:t>backtracing </a:t>
            </a:r>
            <a:r>
              <a:rPr sz="2000" dirty="0">
                <a:latin typeface="Carlito"/>
                <a:cs typeface="Carlito"/>
              </a:rPr>
              <a:t>the</a:t>
            </a:r>
            <a:r>
              <a:rPr sz="2000" spc="40" dirty="0">
                <a:latin typeface="Carlito"/>
                <a:cs typeface="Carlito"/>
              </a:rPr>
              <a:t> </a:t>
            </a:r>
            <a:r>
              <a:rPr sz="2000" spc="-5" dirty="0">
                <a:latin typeface="Carlito"/>
                <a:cs typeface="Carlito"/>
              </a:rPr>
              <a:t>computations</a:t>
            </a:r>
            <a:endParaRPr sz="2000">
              <a:latin typeface="Carlito"/>
              <a:cs typeface="Carlito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r>
              <a:rPr dirty="0"/>
              <a:t>70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r>
              <a:rPr dirty="0"/>
              <a:t>72</a:t>
            </a: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505200" y="278638"/>
            <a:ext cx="1828799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240">
              <a:lnSpc>
                <a:spcPct val="100000"/>
              </a:lnSpc>
              <a:spcBef>
                <a:spcPts val="100"/>
              </a:spcBef>
            </a:pPr>
            <a:r>
              <a:rPr dirty="0"/>
              <a:t>An</a:t>
            </a:r>
            <a:r>
              <a:rPr spc="10" dirty="0"/>
              <a:t>a</a:t>
            </a:r>
            <a:r>
              <a:rPr dirty="0"/>
              <a:t>l</a:t>
            </a:r>
            <a:r>
              <a:rPr spc="-35" dirty="0"/>
              <a:t>y</a:t>
            </a:r>
            <a:r>
              <a:rPr spc="-5" dirty="0"/>
              <a:t>sis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153413"/>
            <a:ext cx="7952740" cy="514948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5080" indent="-343535" algn="just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800" spc="-10" dirty="0">
                <a:latin typeface="Carlito"/>
                <a:cs typeface="Carlito"/>
              </a:rPr>
              <a:t>The </a:t>
            </a:r>
            <a:r>
              <a:rPr sz="2800" spc="-5" dirty="0">
                <a:latin typeface="Carlito"/>
                <a:cs typeface="Carlito"/>
              </a:rPr>
              <a:t>classic </a:t>
            </a:r>
            <a:r>
              <a:rPr sz="2800" spc="-10" dirty="0">
                <a:latin typeface="Carlito"/>
                <a:cs typeface="Carlito"/>
              </a:rPr>
              <a:t>dynamic </a:t>
            </a:r>
            <a:r>
              <a:rPr sz="2800" spc="-20" dirty="0">
                <a:latin typeface="Carlito"/>
                <a:cs typeface="Carlito"/>
              </a:rPr>
              <a:t>programming </a:t>
            </a:r>
            <a:r>
              <a:rPr sz="2800" spc="-10" dirty="0">
                <a:latin typeface="Carlito"/>
                <a:cs typeface="Carlito"/>
              </a:rPr>
              <a:t>approach, </a:t>
            </a:r>
            <a:r>
              <a:rPr sz="2800" spc="-15" dirty="0">
                <a:latin typeface="Carlito"/>
                <a:cs typeface="Carlito"/>
              </a:rPr>
              <a:t>works </a:t>
            </a:r>
            <a:r>
              <a:rPr sz="2800" spc="-15" dirty="0">
                <a:solidFill>
                  <a:srgbClr val="C00000"/>
                </a:solidFill>
                <a:latin typeface="Carlito"/>
                <a:cs typeface="Carlito"/>
              </a:rPr>
              <a:t> </a:t>
            </a:r>
            <a:r>
              <a:rPr sz="2800" spc="-20" dirty="0">
                <a:solidFill>
                  <a:srgbClr val="C00000"/>
                </a:solidFill>
                <a:latin typeface="Carlito"/>
                <a:cs typeface="Carlito"/>
              </a:rPr>
              <a:t>bottom </a:t>
            </a:r>
            <a:r>
              <a:rPr sz="2800" spc="-5" dirty="0">
                <a:solidFill>
                  <a:srgbClr val="C00000"/>
                </a:solidFill>
                <a:latin typeface="Carlito"/>
                <a:cs typeface="Carlito"/>
              </a:rPr>
              <a:t>up</a:t>
            </a:r>
            <a:r>
              <a:rPr sz="2800" spc="-5" dirty="0">
                <a:latin typeface="Carlito"/>
                <a:cs typeface="Carlito"/>
              </a:rPr>
              <a:t>: it </a:t>
            </a:r>
            <a:r>
              <a:rPr sz="2800" spc="-10" dirty="0">
                <a:latin typeface="Carlito"/>
                <a:cs typeface="Carlito"/>
              </a:rPr>
              <a:t>fills </a:t>
            </a:r>
            <a:r>
              <a:rPr sz="2800" spc="-5" dirty="0">
                <a:latin typeface="Carlito"/>
                <a:cs typeface="Carlito"/>
              </a:rPr>
              <a:t>a </a:t>
            </a:r>
            <a:r>
              <a:rPr sz="2800" spc="-15" dirty="0">
                <a:latin typeface="Carlito"/>
                <a:cs typeface="Carlito"/>
              </a:rPr>
              <a:t>table </a:t>
            </a:r>
            <a:r>
              <a:rPr sz="2800" spc="-5" dirty="0">
                <a:latin typeface="Carlito"/>
                <a:cs typeface="Carlito"/>
              </a:rPr>
              <a:t>with </a:t>
            </a:r>
            <a:r>
              <a:rPr sz="2800" spc="-10" dirty="0">
                <a:latin typeface="Carlito"/>
                <a:cs typeface="Carlito"/>
              </a:rPr>
              <a:t>solutions </a:t>
            </a:r>
            <a:r>
              <a:rPr sz="2800" spc="-20" dirty="0">
                <a:latin typeface="Carlito"/>
                <a:cs typeface="Carlito"/>
              </a:rPr>
              <a:t>to </a:t>
            </a:r>
            <a:r>
              <a:rPr sz="2800" spc="-5" dirty="0">
                <a:latin typeface="Carlito"/>
                <a:cs typeface="Carlito"/>
              </a:rPr>
              <a:t>all smaller  </a:t>
            </a:r>
            <a:r>
              <a:rPr sz="2800" spc="-15" dirty="0">
                <a:latin typeface="Carlito"/>
                <a:cs typeface="Carlito"/>
              </a:rPr>
              <a:t>subproblems, </a:t>
            </a:r>
            <a:r>
              <a:rPr sz="2800" spc="-5" dirty="0">
                <a:latin typeface="Carlito"/>
                <a:cs typeface="Carlito"/>
              </a:rPr>
              <a:t>each of them is </a:t>
            </a:r>
            <a:r>
              <a:rPr sz="2800" spc="-10" dirty="0">
                <a:latin typeface="Carlito"/>
                <a:cs typeface="Carlito"/>
              </a:rPr>
              <a:t>solved only</a:t>
            </a:r>
            <a:r>
              <a:rPr sz="2800" spc="130" dirty="0">
                <a:latin typeface="Carlito"/>
                <a:cs typeface="Carlito"/>
              </a:rPr>
              <a:t> </a:t>
            </a:r>
            <a:r>
              <a:rPr sz="2800" spc="-10" dirty="0">
                <a:latin typeface="Carlito"/>
                <a:cs typeface="Carlito"/>
              </a:rPr>
              <a:t>once.</a:t>
            </a:r>
            <a:endParaRPr sz="2800" dirty="0">
              <a:latin typeface="Carlito"/>
              <a:cs typeface="Carlito"/>
            </a:endParaRPr>
          </a:p>
          <a:p>
            <a:pPr marL="355600" marR="137160" indent="-343535" algn="just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800" spc="-15" dirty="0">
                <a:latin typeface="Carlito"/>
                <a:cs typeface="Carlito"/>
              </a:rPr>
              <a:t>Drawback: </a:t>
            </a:r>
            <a:r>
              <a:rPr sz="2800" spc="-10" dirty="0">
                <a:latin typeface="Carlito"/>
                <a:cs typeface="Carlito"/>
              </a:rPr>
              <a:t>Some unnecessary </a:t>
            </a:r>
            <a:r>
              <a:rPr sz="2800" spc="-15" dirty="0">
                <a:latin typeface="Carlito"/>
                <a:cs typeface="Carlito"/>
              </a:rPr>
              <a:t>subproblems </a:t>
            </a:r>
            <a:r>
              <a:rPr sz="2800" spc="-20" dirty="0">
                <a:latin typeface="Carlito"/>
                <a:cs typeface="Carlito"/>
              </a:rPr>
              <a:t>are </a:t>
            </a:r>
            <a:r>
              <a:rPr sz="2800" spc="-10" dirty="0">
                <a:latin typeface="Carlito"/>
                <a:cs typeface="Carlito"/>
              </a:rPr>
              <a:t>also  solved</a:t>
            </a:r>
            <a:endParaRPr sz="2800" dirty="0">
              <a:latin typeface="Carlito"/>
              <a:cs typeface="Carlito"/>
            </a:endParaRPr>
          </a:p>
          <a:p>
            <a:pPr algn="just">
              <a:lnSpc>
                <a:spcPct val="100000"/>
              </a:lnSpc>
              <a:spcBef>
                <a:spcPts val="55"/>
              </a:spcBef>
              <a:buFont typeface="Arial"/>
              <a:buChar char="•"/>
            </a:pPr>
            <a:endParaRPr sz="3650" dirty="0">
              <a:latin typeface="Carlito"/>
              <a:cs typeface="Carlito"/>
            </a:endParaRPr>
          </a:p>
          <a:p>
            <a:pPr marL="355600" marR="890905" indent="-343535" algn="just">
              <a:lnSpc>
                <a:spcPts val="3740"/>
              </a:lnSpc>
              <a:spcBef>
                <a:spcPts val="5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800" spc="-10" dirty="0">
                <a:latin typeface="Carlito"/>
                <a:cs typeface="Carlito"/>
              </a:rPr>
              <a:t>The </a:t>
            </a:r>
            <a:r>
              <a:rPr sz="2800" spc="-5" dirty="0">
                <a:latin typeface="Carlito"/>
                <a:cs typeface="Carlito"/>
              </a:rPr>
              <a:t>time </a:t>
            </a:r>
            <a:r>
              <a:rPr sz="2800" spc="-10" dirty="0">
                <a:latin typeface="Carlito"/>
                <a:cs typeface="Carlito"/>
              </a:rPr>
              <a:t>efficiency </a:t>
            </a:r>
            <a:r>
              <a:rPr sz="2800" spc="-5" dirty="0">
                <a:latin typeface="Carlito"/>
                <a:cs typeface="Carlito"/>
              </a:rPr>
              <a:t>and </a:t>
            </a:r>
            <a:r>
              <a:rPr sz="2800" spc="-10" dirty="0">
                <a:latin typeface="Carlito"/>
                <a:cs typeface="Carlito"/>
              </a:rPr>
              <a:t>space efficiency </a:t>
            </a:r>
            <a:r>
              <a:rPr sz="2800" spc="-5" dirty="0">
                <a:latin typeface="Carlito"/>
                <a:cs typeface="Carlito"/>
              </a:rPr>
              <a:t>of this  </a:t>
            </a:r>
            <a:r>
              <a:rPr sz="2800" spc="-10" dirty="0">
                <a:latin typeface="Carlito"/>
                <a:cs typeface="Carlito"/>
              </a:rPr>
              <a:t>algorithm </a:t>
            </a:r>
            <a:r>
              <a:rPr sz="2800" spc="-15" dirty="0">
                <a:latin typeface="Carlito"/>
                <a:cs typeface="Carlito"/>
              </a:rPr>
              <a:t>are </a:t>
            </a:r>
            <a:r>
              <a:rPr sz="2800" spc="-5" dirty="0">
                <a:latin typeface="Carlito"/>
                <a:cs typeface="Carlito"/>
              </a:rPr>
              <a:t>both in</a:t>
            </a:r>
            <a:r>
              <a:rPr sz="2800" spc="50" dirty="0">
                <a:latin typeface="Carlito"/>
                <a:cs typeface="Carlito"/>
              </a:rPr>
              <a:t> </a:t>
            </a:r>
            <a:r>
              <a:rPr sz="3200" b="1" spc="-5" dirty="0">
                <a:solidFill>
                  <a:srgbClr val="974707"/>
                </a:solidFill>
                <a:latin typeface="Carlito"/>
                <a:cs typeface="Carlito"/>
              </a:rPr>
              <a:t>Θ(nW).</a:t>
            </a:r>
            <a:endParaRPr sz="3200" dirty="0">
              <a:latin typeface="Carlito"/>
              <a:cs typeface="Carlito"/>
            </a:endParaRPr>
          </a:p>
          <a:p>
            <a:pPr marL="355600" marR="866775" indent="-343535" algn="just">
              <a:lnSpc>
                <a:spcPct val="100000"/>
              </a:lnSpc>
              <a:spcBef>
                <a:spcPts val="585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800" spc="-10" dirty="0">
                <a:latin typeface="Carlito"/>
                <a:cs typeface="Carlito"/>
              </a:rPr>
              <a:t>The </a:t>
            </a:r>
            <a:r>
              <a:rPr sz="2800" spc="-5" dirty="0">
                <a:latin typeface="Carlito"/>
                <a:cs typeface="Carlito"/>
              </a:rPr>
              <a:t>time </a:t>
            </a:r>
            <a:r>
              <a:rPr sz="2800" spc="-10" dirty="0">
                <a:latin typeface="Carlito"/>
                <a:cs typeface="Carlito"/>
              </a:rPr>
              <a:t>needed </a:t>
            </a:r>
            <a:r>
              <a:rPr sz="2800" spc="-20" dirty="0">
                <a:latin typeface="Carlito"/>
                <a:cs typeface="Carlito"/>
              </a:rPr>
              <a:t>to </a:t>
            </a:r>
            <a:r>
              <a:rPr sz="2800" spc="-10" dirty="0">
                <a:latin typeface="Carlito"/>
                <a:cs typeface="Carlito"/>
              </a:rPr>
              <a:t>find </a:t>
            </a:r>
            <a:r>
              <a:rPr sz="2800" spc="-5" dirty="0">
                <a:latin typeface="Carlito"/>
                <a:cs typeface="Carlito"/>
              </a:rPr>
              <a:t>the </a:t>
            </a:r>
            <a:r>
              <a:rPr sz="2800" spc="-10" dirty="0">
                <a:latin typeface="Carlito"/>
                <a:cs typeface="Carlito"/>
              </a:rPr>
              <a:t>composition </a:t>
            </a:r>
            <a:r>
              <a:rPr sz="2800" spc="-5" dirty="0">
                <a:latin typeface="Carlito"/>
                <a:cs typeface="Carlito"/>
              </a:rPr>
              <a:t>of </a:t>
            </a:r>
            <a:r>
              <a:rPr sz="2800" dirty="0" smtClean="0">
                <a:latin typeface="Carlito"/>
                <a:cs typeface="Carlito"/>
              </a:rPr>
              <a:t>an  </a:t>
            </a:r>
            <a:r>
              <a:rPr sz="2800" spc="-10" dirty="0">
                <a:latin typeface="Carlito"/>
                <a:cs typeface="Carlito"/>
              </a:rPr>
              <a:t>optimal </a:t>
            </a:r>
            <a:r>
              <a:rPr sz="2800" spc="-5" dirty="0">
                <a:latin typeface="Carlito"/>
                <a:cs typeface="Carlito"/>
              </a:rPr>
              <a:t>solution is in</a:t>
            </a:r>
            <a:r>
              <a:rPr sz="2800" spc="60" dirty="0">
                <a:latin typeface="Carlito"/>
                <a:cs typeface="Carlito"/>
              </a:rPr>
              <a:t> </a:t>
            </a:r>
            <a:r>
              <a:rPr sz="2800" b="1" spc="-5" dirty="0">
                <a:solidFill>
                  <a:srgbClr val="974707"/>
                </a:solidFill>
                <a:latin typeface="Carlito"/>
                <a:cs typeface="Carlito"/>
              </a:rPr>
              <a:t>O(n).</a:t>
            </a:r>
            <a:endParaRPr sz="2800" dirty="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r>
              <a:rPr dirty="0"/>
              <a:t>73</a:t>
            </a: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00400" y="278638"/>
            <a:ext cx="2355088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Discussion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154938"/>
            <a:ext cx="8032115" cy="496866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66040" indent="-343535" algn="just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600" spc="-5" dirty="0">
                <a:latin typeface="Carlito"/>
                <a:cs typeface="Carlito"/>
              </a:rPr>
              <a:t>The </a:t>
            </a:r>
            <a:r>
              <a:rPr sz="2600" spc="-10" dirty="0">
                <a:latin typeface="Carlito"/>
                <a:cs typeface="Carlito"/>
              </a:rPr>
              <a:t>direct </a:t>
            </a:r>
            <a:r>
              <a:rPr sz="2600" spc="-10" dirty="0">
                <a:solidFill>
                  <a:srgbClr val="C00000"/>
                </a:solidFill>
                <a:latin typeface="Carlito"/>
                <a:cs typeface="Carlito"/>
              </a:rPr>
              <a:t>top-down </a:t>
            </a:r>
            <a:r>
              <a:rPr sz="2600" spc="-5" dirty="0">
                <a:latin typeface="Carlito"/>
                <a:cs typeface="Carlito"/>
              </a:rPr>
              <a:t>approach </a:t>
            </a:r>
            <a:r>
              <a:rPr sz="2600" spc="-15" dirty="0">
                <a:latin typeface="Carlito"/>
                <a:cs typeface="Carlito"/>
              </a:rPr>
              <a:t>to </a:t>
            </a:r>
            <a:r>
              <a:rPr sz="2600" spc="-5" dirty="0">
                <a:latin typeface="Carlito"/>
                <a:cs typeface="Carlito"/>
              </a:rPr>
              <a:t>finding </a:t>
            </a:r>
            <a:r>
              <a:rPr sz="2600" dirty="0">
                <a:latin typeface="Carlito"/>
                <a:cs typeface="Carlito"/>
              </a:rPr>
              <a:t>a </a:t>
            </a:r>
            <a:r>
              <a:rPr sz="2600" spc="-5" dirty="0">
                <a:latin typeface="Carlito"/>
                <a:cs typeface="Carlito"/>
              </a:rPr>
              <a:t>solution </a:t>
            </a:r>
            <a:r>
              <a:rPr sz="2600" spc="-15" dirty="0">
                <a:latin typeface="Carlito"/>
                <a:cs typeface="Carlito"/>
              </a:rPr>
              <a:t>to  </a:t>
            </a:r>
            <a:r>
              <a:rPr sz="2600" spc="-5" dirty="0">
                <a:latin typeface="Carlito"/>
                <a:cs typeface="Carlito"/>
              </a:rPr>
              <a:t>such </a:t>
            </a:r>
            <a:r>
              <a:rPr sz="2600" dirty="0">
                <a:latin typeface="Carlito"/>
                <a:cs typeface="Carlito"/>
              </a:rPr>
              <a:t>a </a:t>
            </a:r>
            <a:r>
              <a:rPr sz="2600" spc="-5" dirty="0">
                <a:latin typeface="Carlito"/>
                <a:cs typeface="Carlito"/>
              </a:rPr>
              <a:t>recurrence </a:t>
            </a:r>
            <a:r>
              <a:rPr sz="2600" dirty="0">
                <a:latin typeface="Carlito"/>
                <a:cs typeface="Carlito"/>
              </a:rPr>
              <a:t>leads </a:t>
            </a:r>
            <a:r>
              <a:rPr sz="2600" spc="-10" dirty="0">
                <a:latin typeface="Carlito"/>
                <a:cs typeface="Carlito"/>
              </a:rPr>
              <a:t>to </a:t>
            </a:r>
            <a:r>
              <a:rPr sz="2600" dirty="0">
                <a:latin typeface="Carlito"/>
                <a:cs typeface="Carlito"/>
              </a:rPr>
              <a:t>an </a:t>
            </a:r>
            <a:r>
              <a:rPr sz="2600" spc="-5" dirty="0">
                <a:latin typeface="Carlito"/>
                <a:cs typeface="Carlito"/>
              </a:rPr>
              <a:t>algorithm that </a:t>
            </a:r>
            <a:r>
              <a:rPr sz="2600" spc="-10" dirty="0">
                <a:solidFill>
                  <a:srgbClr val="C00000"/>
                </a:solidFill>
                <a:latin typeface="Carlito"/>
                <a:cs typeface="Carlito"/>
              </a:rPr>
              <a:t>solves  common </a:t>
            </a:r>
            <a:r>
              <a:rPr sz="2600" spc="-5" dirty="0">
                <a:solidFill>
                  <a:srgbClr val="C00000"/>
                </a:solidFill>
                <a:latin typeface="Carlito"/>
                <a:cs typeface="Carlito"/>
              </a:rPr>
              <a:t>subproblems </a:t>
            </a:r>
            <a:r>
              <a:rPr sz="2600" spc="-10" dirty="0">
                <a:solidFill>
                  <a:srgbClr val="C00000"/>
                </a:solidFill>
                <a:latin typeface="Carlito"/>
                <a:cs typeface="Carlito"/>
              </a:rPr>
              <a:t>more </a:t>
            </a:r>
            <a:r>
              <a:rPr sz="2600" dirty="0">
                <a:solidFill>
                  <a:srgbClr val="C00000"/>
                </a:solidFill>
                <a:latin typeface="Carlito"/>
                <a:cs typeface="Carlito"/>
              </a:rPr>
              <a:t>than </a:t>
            </a:r>
            <a:r>
              <a:rPr sz="2600" spc="-5" dirty="0">
                <a:solidFill>
                  <a:srgbClr val="C00000"/>
                </a:solidFill>
                <a:latin typeface="Carlito"/>
                <a:cs typeface="Carlito"/>
              </a:rPr>
              <a:t>once </a:t>
            </a:r>
            <a:r>
              <a:rPr sz="2600" dirty="0">
                <a:latin typeface="Carlito"/>
                <a:cs typeface="Carlito"/>
              </a:rPr>
              <a:t>and </a:t>
            </a:r>
            <a:r>
              <a:rPr sz="2600" spc="-5" dirty="0">
                <a:latin typeface="Carlito"/>
                <a:cs typeface="Carlito"/>
              </a:rPr>
              <a:t>hence </a:t>
            </a:r>
            <a:r>
              <a:rPr sz="2600" dirty="0">
                <a:latin typeface="Carlito"/>
                <a:cs typeface="Carlito"/>
              </a:rPr>
              <a:t>is </a:t>
            </a:r>
            <a:r>
              <a:rPr sz="2600" spc="-5" dirty="0">
                <a:latin typeface="Carlito"/>
                <a:cs typeface="Carlito"/>
              </a:rPr>
              <a:t>very  </a:t>
            </a:r>
            <a:r>
              <a:rPr sz="2600" spc="-10" dirty="0">
                <a:latin typeface="Carlito"/>
                <a:cs typeface="Carlito"/>
              </a:rPr>
              <a:t>inefficient.</a:t>
            </a:r>
            <a:endParaRPr sz="2600" dirty="0">
              <a:latin typeface="Carlito"/>
              <a:cs typeface="Carlito"/>
            </a:endParaRPr>
          </a:p>
          <a:p>
            <a:pPr marL="355600" marR="156210" indent="-343535" algn="just">
              <a:lnSpc>
                <a:spcPct val="100000"/>
              </a:lnSpc>
              <a:spcBef>
                <a:spcPts val="625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600" spc="-5" dirty="0">
                <a:latin typeface="Carlito"/>
                <a:cs typeface="Carlito"/>
              </a:rPr>
              <a:t>Since </a:t>
            </a:r>
            <a:r>
              <a:rPr sz="2600" dirty="0">
                <a:latin typeface="Carlito"/>
                <a:cs typeface="Carlito"/>
              </a:rPr>
              <a:t>this </a:t>
            </a:r>
            <a:r>
              <a:rPr sz="2600" spc="-10" dirty="0">
                <a:latin typeface="Carlito"/>
                <a:cs typeface="Carlito"/>
              </a:rPr>
              <a:t>drawback </a:t>
            </a:r>
            <a:r>
              <a:rPr sz="2600" dirty="0">
                <a:latin typeface="Carlito"/>
                <a:cs typeface="Carlito"/>
              </a:rPr>
              <a:t>is </a:t>
            </a:r>
            <a:r>
              <a:rPr sz="2600" spc="-5" dirty="0">
                <a:latin typeface="Carlito"/>
                <a:cs typeface="Carlito"/>
              </a:rPr>
              <a:t>not </a:t>
            </a:r>
            <a:r>
              <a:rPr sz="2600" spc="-10" dirty="0">
                <a:latin typeface="Carlito"/>
                <a:cs typeface="Carlito"/>
              </a:rPr>
              <a:t>present </a:t>
            </a:r>
            <a:r>
              <a:rPr sz="2600" dirty="0">
                <a:latin typeface="Carlito"/>
                <a:cs typeface="Carlito"/>
              </a:rPr>
              <a:t>in the </a:t>
            </a:r>
            <a:r>
              <a:rPr lang="en-GB" sz="2600" dirty="0" smtClean="0">
                <a:latin typeface="Carlito"/>
                <a:cs typeface="Carlito"/>
              </a:rPr>
              <a:t>bottom</a:t>
            </a:r>
            <a:r>
              <a:rPr sz="2600" spc="-10" dirty="0" smtClean="0">
                <a:latin typeface="Carlito"/>
                <a:cs typeface="Carlito"/>
              </a:rPr>
              <a:t>-</a:t>
            </a:r>
            <a:r>
              <a:rPr lang="en-GB" sz="2600" spc="-10" dirty="0" smtClean="0">
                <a:latin typeface="Carlito"/>
                <a:cs typeface="Carlito"/>
              </a:rPr>
              <a:t>up</a:t>
            </a:r>
            <a:r>
              <a:rPr sz="2600" spc="-10" dirty="0" smtClean="0">
                <a:latin typeface="Carlito"/>
                <a:cs typeface="Carlito"/>
              </a:rPr>
              <a:t>  </a:t>
            </a:r>
            <a:r>
              <a:rPr sz="2600" spc="-5" dirty="0">
                <a:latin typeface="Carlito"/>
                <a:cs typeface="Carlito"/>
              </a:rPr>
              <a:t>approach, </a:t>
            </a:r>
            <a:r>
              <a:rPr sz="2600" dirty="0">
                <a:latin typeface="Carlito"/>
                <a:cs typeface="Carlito"/>
              </a:rPr>
              <a:t>it is </a:t>
            </a:r>
            <a:r>
              <a:rPr sz="2600" spc="-10" dirty="0">
                <a:latin typeface="Carlito"/>
                <a:cs typeface="Carlito"/>
              </a:rPr>
              <a:t>natural to </a:t>
            </a:r>
            <a:r>
              <a:rPr sz="2600" dirty="0">
                <a:latin typeface="Carlito"/>
                <a:cs typeface="Carlito"/>
              </a:rPr>
              <a:t>try </a:t>
            </a:r>
            <a:r>
              <a:rPr sz="2600" spc="-15" dirty="0">
                <a:latin typeface="Carlito"/>
                <a:cs typeface="Carlito"/>
              </a:rPr>
              <a:t>to </a:t>
            </a:r>
            <a:r>
              <a:rPr sz="2600" spc="-5" dirty="0">
                <a:latin typeface="Carlito"/>
                <a:cs typeface="Carlito"/>
              </a:rPr>
              <a:t>combine </a:t>
            </a:r>
            <a:r>
              <a:rPr sz="2600" dirty="0">
                <a:latin typeface="Carlito"/>
                <a:cs typeface="Carlito"/>
              </a:rPr>
              <a:t>the </a:t>
            </a:r>
            <a:r>
              <a:rPr sz="2600" spc="-10" dirty="0">
                <a:latin typeface="Carlito"/>
                <a:cs typeface="Carlito"/>
              </a:rPr>
              <a:t>strengths </a:t>
            </a:r>
            <a:r>
              <a:rPr sz="2600" spc="-5" dirty="0">
                <a:latin typeface="Carlito"/>
                <a:cs typeface="Carlito"/>
              </a:rPr>
              <a:t>of  </a:t>
            </a:r>
            <a:r>
              <a:rPr sz="2600" dirty="0">
                <a:latin typeface="Carlito"/>
                <a:cs typeface="Carlito"/>
              </a:rPr>
              <a:t>the </a:t>
            </a:r>
            <a:r>
              <a:rPr sz="2600" spc="-10" dirty="0">
                <a:latin typeface="Carlito"/>
                <a:cs typeface="Carlito"/>
              </a:rPr>
              <a:t>top-down </a:t>
            </a:r>
            <a:r>
              <a:rPr sz="2600" dirty="0">
                <a:latin typeface="Carlito"/>
                <a:cs typeface="Carlito"/>
              </a:rPr>
              <a:t>and </a:t>
            </a:r>
            <a:r>
              <a:rPr sz="2600" spc="-10" dirty="0">
                <a:latin typeface="Carlito"/>
                <a:cs typeface="Carlito"/>
              </a:rPr>
              <a:t>bottom-up</a:t>
            </a:r>
            <a:r>
              <a:rPr sz="2600" spc="-25" dirty="0">
                <a:latin typeface="Carlito"/>
                <a:cs typeface="Carlito"/>
              </a:rPr>
              <a:t> </a:t>
            </a:r>
            <a:r>
              <a:rPr sz="2600" spc="-5" dirty="0">
                <a:latin typeface="Carlito"/>
                <a:cs typeface="Carlito"/>
              </a:rPr>
              <a:t>approaches.</a:t>
            </a:r>
            <a:endParaRPr sz="2600" dirty="0">
              <a:latin typeface="Carlito"/>
              <a:cs typeface="Carlito"/>
            </a:endParaRPr>
          </a:p>
          <a:p>
            <a:pPr marL="355600" marR="5080" indent="-343535" algn="just">
              <a:lnSpc>
                <a:spcPct val="100000"/>
              </a:lnSpc>
              <a:spcBef>
                <a:spcPts val="625"/>
              </a:spcBef>
              <a:buFont typeface="Arial"/>
              <a:buChar char="•"/>
              <a:tabLst>
                <a:tab pos="356235" algn="l"/>
              </a:tabLst>
            </a:pPr>
            <a:r>
              <a:rPr sz="2600" spc="-5" dirty="0">
                <a:latin typeface="Carlito"/>
                <a:cs typeface="Carlito"/>
              </a:rPr>
              <a:t>The goal </a:t>
            </a:r>
            <a:r>
              <a:rPr sz="2600" dirty="0">
                <a:latin typeface="Carlito"/>
                <a:cs typeface="Carlito"/>
              </a:rPr>
              <a:t>is </a:t>
            </a:r>
            <a:r>
              <a:rPr sz="2600" spc="-15" dirty="0">
                <a:latin typeface="Carlito"/>
                <a:cs typeface="Carlito"/>
              </a:rPr>
              <a:t>to get </a:t>
            </a:r>
            <a:r>
              <a:rPr sz="2600" dirty="0">
                <a:latin typeface="Carlito"/>
                <a:cs typeface="Carlito"/>
              </a:rPr>
              <a:t>a </a:t>
            </a:r>
            <a:r>
              <a:rPr sz="2600" spc="-5" dirty="0">
                <a:latin typeface="Carlito"/>
                <a:cs typeface="Carlito"/>
              </a:rPr>
              <a:t>method that </a:t>
            </a:r>
            <a:r>
              <a:rPr sz="2600" spc="-10" dirty="0">
                <a:latin typeface="Carlito"/>
                <a:cs typeface="Carlito"/>
              </a:rPr>
              <a:t>solves </a:t>
            </a:r>
            <a:r>
              <a:rPr sz="2600" spc="-5" dirty="0">
                <a:latin typeface="Carlito"/>
                <a:cs typeface="Carlito"/>
              </a:rPr>
              <a:t>only </a:t>
            </a:r>
            <a:r>
              <a:rPr sz="2600" spc="-10" dirty="0">
                <a:latin typeface="Carlito"/>
                <a:cs typeface="Carlito"/>
              </a:rPr>
              <a:t>subproblems  </a:t>
            </a:r>
            <a:r>
              <a:rPr sz="2600" spc="-5" dirty="0">
                <a:latin typeface="Carlito"/>
                <a:cs typeface="Carlito"/>
              </a:rPr>
              <a:t>that </a:t>
            </a:r>
            <a:r>
              <a:rPr sz="2600" spc="-10" dirty="0">
                <a:latin typeface="Carlito"/>
                <a:cs typeface="Carlito"/>
              </a:rPr>
              <a:t>are </a:t>
            </a:r>
            <a:r>
              <a:rPr sz="2600" spc="-5" dirty="0">
                <a:latin typeface="Carlito"/>
                <a:cs typeface="Carlito"/>
              </a:rPr>
              <a:t>necessary </a:t>
            </a:r>
            <a:r>
              <a:rPr sz="2600" dirty="0">
                <a:latin typeface="Carlito"/>
                <a:cs typeface="Carlito"/>
              </a:rPr>
              <a:t>and </a:t>
            </a:r>
            <a:r>
              <a:rPr sz="2600" spc="-5" dirty="0">
                <a:latin typeface="Carlito"/>
                <a:cs typeface="Carlito"/>
              </a:rPr>
              <a:t>does </a:t>
            </a:r>
            <a:r>
              <a:rPr sz="2600" dirty="0">
                <a:latin typeface="Carlito"/>
                <a:cs typeface="Carlito"/>
              </a:rPr>
              <a:t>so </a:t>
            </a:r>
            <a:r>
              <a:rPr sz="2600" spc="-5" dirty="0">
                <a:latin typeface="Carlito"/>
                <a:cs typeface="Carlito"/>
              </a:rPr>
              <a:t>only once. Such </a:t>
            </a:r>
            <a:r>
              <a:rPr sz="2600" dirty="0">
                <a:latin typeface="Carlito"/>
                <a:cs typeface="Carlito"/>
              </a:rPr>
              <a:t>a </a:t>
            </a:r>
            <a:r>
              <a:rPr sz="2600" spc="-5" dirty="0">
                <a:latin typeface="Carlito"/>
                <a:cs typeface="Carlito"/>
              </a:rPr>
              <a:t>method  </a:t>
            </a:r>
            <a:r>
              <a:rPr sz="2600" spc="-10" dirty="0">
                <a:latin typeface="Carlito"/>
                <a:cs typeface="Carlito"/>
              </a:rPr>
              <a:t>exists; </a:t>
            </a:r>
            <a:r>
              <a:rPr sz="2600" dirty="0">
                <a:latin typeface="Carlito"/>
                <a:cs typeface="Carlito"/>
              </a:rPr>
              <a:t>it is </a:t>
            </a:r>
            <a:r>
              <a:rPr sz="2600" spc="-5" dirty="0">
                <a:latin typeface="Carlito"/>
                <a:cs typeface="Carlito"/>
              </a:rPr>
              <a:t>based on using </a:t>
            </a:r>
            <a:r>
              <a:rPr sz="2600" b="1" dirty="0">
                <a:latin typeface="Carlito"/>
                <a:cs typeface="Carlito"/>
              </a:rPr>
              <a:t>memory</a:t>
            </a:r>
            <a:r>
              <a:rPr sz="2600" b="1" spc="-70" dirty="0">
                <a:latin typeface="Carlito"/>
                <a:cs typeface="Carlito"/>
              </a:rPr>
              <a:t> </a:t>
            </a:r>
            <a:r>
              <a:rPr sz="2600" b="1" spc="-5" dirty="0">
                <a:latin typeface="Carlito"/>
                <a:cs typeface="Carlito"/>
              </a:rPr>
              <a:t>functions</a:t>
            </a:r>
            <a:r>
              <a:rPr sz="2600" spc="-5" dirty="0">
                <a:latin typeface="Carlito"/>
                <a:cs typeface="Carlito"/>
              </a:rPr>
              <a:t>.</a:t>
            </a:r>
            <a:endParaRPr sz="2600" dirty="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r>
              <a:rPr dirty="0"/>
              <a:t>74</a:t>
            </a: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57400" y="381000"/>
            <a:ext cx="5098542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10" dirty="0"/>
              <a:t>Algorithm MFKnapsack(i, </a:t>
            </a:r>
            <a:r>
              <a:rPr sz="3200" dirty="0" smtClean="0"/>
              <a:t>j)</a:t>
            </a:r>
            <a:endParaRPr sz="3200" dirty="0"/>
          </a:p>
        </p:txBody>
      </p:sp>
      <p:sp>
        <p:nvSpPr>
          <p:cNvPr id="3" name="object 3"/>
          <p:cNvSpPr txBox="1"/>
          <p:nvPr/>
        </p:nvSpPr>
        <p:spPr>
          <a:xfrm>
            <a:off x="574314" y="1371600"/>
            <a:ext cx="7795259" cy="4372031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355600" marR="760095" indent="-343535">
              <a:lnSpc>
                <a:spcPct val="100800"/>
              </a:lnSpc>
              <a:spcBef>
                <a:spcPts val="70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400" spc="-5" dirty="0">
                <a:latin typeface="Carlito"/>
                <a:cs typeface="Carlito"/>
              </a:rPr>
              <a:t>Implements </a:t>
            </a:r>
            <a:r>
              <a:rPr sz="2400" dirty="0">
                <a:latin typeface="Carlito"/>
                <a:cs typeface="Carlito"/>
              </a:rPr>
              <a:t>the </a:t>
            </a:r>
            <a:r>
              <a:rPr sz="2800" spc="-5" dirty="0">
                <a:solidFill>
                  <a:srgbClr val="C00000"/>
                </a:solidFill>
                <a:latin typeface="Carlito"/>
                <a:cs typeface="Carlito"/>
              </a:rPr>
              <a:t>memory function method </a:t>
            </a:r>
            <a:r>
              <a:rPr sz="2400" spc="-20" dirty="0">
                <a:latin typeface="Carlito"/>
                <a:cs typeface="Carlito"/>
              </a:rPr>
              <a:t>for </a:t>
            </a:r>
            <a:r>
              <a:rPr sz="2400" dirty="0">
                <a:latin typeface="Carlito"/>
                <a:cs typeface="Carlito"/>
              </a:rPr>
              <a:t>the  </a:t>
            </a:r>
            <a:r>
              <a:rPr sz="2400" spc="-5" dirty="0">
                <a:latin typeface="Carlito"/>
                <a:cs typeface="Carlito"/>
              </a:rPr>
              <a:t>knapsack</a:t>
            </a:r>
            <a:r>
              <a:rPr sz="2400" spc="-20" dirty="0">
                <a:latin typeface="Carlito"/>
                <a:cs typeface="Carlito"/>
              </a:rPr>
              <a:t> </a:t>
            </a:r>
            <a:r>
              <a:rPr sz="2400" spc="-10" dirty="0">
                <a:latin typeface="Carlito"/>
                <a:cs typeface="Carlito"/>
              </a:rPr>
              <a:t>problem</a:t>
            </a:r>
            <a:endParaRPr sz="2400" dirty="0">
              <a:latin typeface="Carlito"/>
              <a:cs typeface="Carlito"/>
            </a:endParaRPr>
          </a:p>
          <a:p>
            <a:pPr marL="355600" marR="127635" indent="-343535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400" b="1" spc="-5" dirty="0">
                <a:latin typeface="Carlito"/>
                <a:cs typeface="Carlito"/>
              </a:rPr>
              <a:t>Input</a:t>
            </a:r>
            <a:r>
              <a:rPr sz="2400" spc="-5" dirty="0">
                <a:latin typeface="Carlito"/>
                <a:cs typeface="Carlito"/>
              </a:rPr>
              <a:t>: </a:t>
            </a:r>
            <a:r>
              <a:rPr sz="2400" dirty="0">
                <a:latin typeface="Carlito"/>
                <a:cs typeface="Carlito"/>
              </a:rPr>
              <a:t>A </a:t>
            </a:r>
            <a:r>
              <a:rPr sz="2400" spc="-15" dirty="0">
                <a:latin typeface="Carlito"/>
                <a:cs typeface="Carlito"/>
              </a:rPr>
              <a:t>nonnegative integer </a:t>
            </a:r>
            <a:r>
              <a:rPr sz="2400" b="1" dirty="0">
                <a:solidFill>
                  <a:srgbClr val="FF0000"/>
                </a:solidFill>
                <a:latin typeface="Carlito"/>
                <a:cs typeface="Carlito"/>
              </a:rPr>
              <a:t>i </a:t>
            </a:r>
            <a:r>
              <a:rPr sz="2400" spc="-5" dirty="0">
                <a:latin typeface="Carlito"/>
                <a:cs typeface="Carlito"/>
              </a:rPr>
              <a:t>indicating </a:t>
            </a:r>
            <a:r>
              <a:rPr sz="2400" dirty="0">
                <a:latin typeface="Carlito"/>
                <a:cs typeface="Carlito"/>
              </a:rPr>
              <a:t>the </a:t>
            </a:r>
            <a:r>
              <a:rPr sz="2400" spc="-5" dirty="0">
                <a:latin typeface="Carlito"/>
                <a:cs typeface="Carlito"/>
              </a:rPr>
              <a:t>number of </a:t>
            </a:r>
            <a:r>
              <a:rPr sz="2400" dirty="0">
                <a:latin typeface="Carlito"/>
                <a:cs typeface="Carlito"/>
              </a:rPr>
              <a:t>the  </a:t>
            </a:r>
            <a:r>
              <a:rPr sz="2400" spc="-15" dirty="0">
                <a:latin typeface="Carlito"/>
                <a:cs typeface="Carlito"/>
              </a:rPr>
              <a:t>first </a:t>
            </a:r>
            <a:r>
              <a:rPr sz="2400" spc="-5" dirty="0">
                <a:latin typeface="Carlito"/>
                <a:cs typeface="Carlito"/>
              </a:rPr>
              <a:t>items being </a:t>
            </a:r>
            <a:r>
              <a:rPr sz="2400" spc="-10" dirty="0">
                <a:latin typeface="Carlito"/>
                <a:cs typeface="Carlito"/>
              </a:rPr>
              <a:t>considered </a:t>
            </a:r>
            <a:r>
              <a:rPr sz="2400" dirty="0">
                <a:latin typeface="Carlito"/>
                <a:cs typeface="Carlito"/>
              </a:rPr>
              <a:t>and a </a:t>
            </a:r>
            <a:r>
              <a:rPr sz="2400" spc="-15" dirty="0">
                <a:latin typeface="Carlito"/>
                <a:cs typeface="Carlito"/>
              </a:rPr>
              <a:t>nonnegative integer </a:t>
            </a:r>
            <a:r>
              <a:rPr sz="2400" b="1" dirty="0">
                <a:solidFill>
                  <a:srgbClr val="FF0000"/>
                </a:solidFill>
                <a:latin typeface="Carlito"/>
                <a:cs typeface="Carlito"/>
              </a:rPr>
              <a:t>j </a:t>
            </a:r>
            <a:r>
              <a:rPr sz="2400" b="1" dirty="0">
                <a:latin typeface="Carlito"/>
                <a:cs typeface="Carlito"/>
              </a:rPr>
              <a:t> </a:t>
            </a:r>
            <a:r>
              <a:rPr sz="2400" spc="-5" dirty="0">
                <a:latin typeface="Carlito"/>
                <a:cs typeface="Carlito"/>
              </a:rPr>
              <a:t>indicating </a:t>
            </a:r>
            <a:r>
              <a:rPr sz="2400" dirty="0">
                <a:latin typeface="Carlito"/>
                <a:cs typeface="Carlito"/>
              </a:rPr>
              <a:t>the </a:t>
            </a:r>
            <a:r>
              <a:rPr sz="2400" spc="-5" dirty="0">
                <a:latin typeface="Carlito"/>
                <a:cs typeface="Carlito"/>
              </a:rPr>
              <a:t>knapsack</a:t>
            </a:r>
            <a:r>
              <a:rPr sz="2400" spc="-45" dirty="0">
                <a:latin typeface="Carlito"/>
                <a:cs typeface="Carlito"/>
              </a:rPr>
              <a:t> </a:t>
            </a:r>
            <a:r>
              <a:rPr sz="2400" spc="-5" dirty="0">
                <a:latin typeface="Carlito"/>
                <a:cs typeface="Carlito"/>
              </a:rPr>
              <a:t>capacity</a:t>
            </a:r>
            <a:endParaRPr sz="2400" dirty="0">
              <a:latin typeface="Carlito"/>
              <a:cs typeface="Carlito"/>
            </a:endParaRPr>
          </a:p>
          <a:p>
            <a:pPr marL="355600" indent="-343535">
              <a:lnSpc>
                <a:spcPct val="100000"/>
              </a:lnSpc>
              <a:spcBef>
                <a:spcPts val="580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400" b="1" spc="-10" dirty="0">
                <a:latin typeface="Carlito"/>
                <a:cs typeface="Carlito"/>
              </a:rPr>
              <a:t>Output: </a:t>
            </a:r>
            <a:r>
              <a:rPr sz="2400" spc="-5" dirty="0">
                <a:latin typeface="Carlito"/>
                <a:cs typeface="Carlito"/>
              </a:rPr>
              <a:t>The </a:t>
            </a:r>
            <a:r>
              <a:rPr sz="2400" spc="-10" dirty="0">
                <a:latin typeface="Carlito"/>
                <a:cs typeface="Carlito"/>
              </a:rPr>
              <a:t>value </a:t>
            </a:r>
            <a:r>
              <a:rPr sz="2400" spc="-5" dirty="0">
                <a:latin typeface="Carlito"/>
                <a:cs typeface="Carlito"/>
              </a:rPr>
              <a:t>of </a:t>
            </a:r>
            <a:r>
              <a:rPr sz="2400" dirty="0">
                <a:latin typeface="Carlito"/>
                <a:cs typeface="Carlito"/>
              </a:rPr>
              <a:t>an </a:t>
            </a:r>
            <a:r>
              <a:rPr sz="2400" spc="-5" dirty="0">
                <a:latin typeface="Carlito"/>
                <a:cs typeface="Carlito"/>
              </a:rPr>
              <a:t>optimal </a:t>
            </a:r>
            <a:r>
              <a:rPr sz="2400" spc="-10" dirty="0">
                <a:latin typeface="Carlito"/>
                <a:cs typeface="Carlito"/>
              </a:rPr>
              <a:t>feasible subset </a:t>
            </a:r>
            <a:r>
              <a:rPr sz="2400" spc="-5" dirty="0">
                <a:latin typeface="Carlito"/>
                <a:cs typeface="Carlito"/>
              </a:rPr>
              <a:t>of </a:t>
            </a:r>
            <a:r>
              <a:rPr sz="2400" dirty="0">
                <a:latin typeface="Carlito"/>
                <a:cs typeface="Carlito"/>
              </a:rPr>
              <a:t>the </a:t>
            </a:r>
            <a:r>
              <a:rPr sz="2400" spc="-20" dirty="0">
                <a:latin typeface="Carlito"/>
                <a:cs typeface="Carlito"/>
              </a:rPr>
              <a:t>first</a:t>
            </a:r>
            <a:r>
              <a:rPr sz="2400" spc="85" dirty="0">
                <a:latin typeface="Carlito"/>
                <a:cs typeface="Carlito"/>
              </a:rPr>
              <a:t> </a:t>
            </a:r>
            <a:r>
              <a:rPr lang="en-IN" sz="2400" b="1" dirty="0">
                <a:solidFill>
                  <a:srgbClr val="FF0000"/>
                </a:solidFill>
                <a:latin typeface="Carlito"/>
                <a:cs typeface="Carlito"/>
              </a:rPr>
              <a:t>i</a:t>
            </a:r>
            <a:r>
              <a:rPr lang="en-GB" sz="2400" b="1" dirty="0" smtClean="0">
                <a:solidFill>
                  <a:srgbClr val="FF0000"/>
                </a:solidFill>
                <a:latin typeface="Carlito"/>
                <a:cs typeface="Carlito"/>
              </a:rPr>
              <a:t> </a:t>
            </a:r>
            <a:r>
              <a:rPr sz="2400" spc="-5" dirty="0" smtClean="0">
                <a:latin typeface="Carlito"/>
                <a:cs typeface="Carlito"/>
              </a:rPr>
              <a:t>items</a:t>
            </a:r>
            <a:endParaRPr sz="2400" dirty="0">
              <a:latin typeface="Carlito"/>
              <a:cs typeface="Carlito"/>
            </a:endParaRPr>
          </a:p>
          <a:p>
            <a:pPr marL="355600" marR="113664" indent="-343535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400" b="1" spc="-10" dirty="0">
                <a:latin typeface="Carlito"/>
                <a:cs typeface="Carlito"/>
              </a:rPr>
              <a:t>Note: </a:t>
            </a:r>
            <a:r>
              <a:rPr sz="2400" spc="-5" dirty="0">
                <a:latin typeface="Carlito"/>
                <a:cs typeface="Carlito"/>
              </a:rPr>
              <a:t>Uses </a:t>
            </a:r>
            <a:r>
              <a:rPr sz="2400" dirty="0">
                <a:latin typeface="Carlito"/>
                <a:cs typeface="Carlito"/>
              </a:rPr>
              <a:t>as </a:t>
            </a:r>
            <a:r>
              <a:rPr sz="2400" spc="-5" dirty="0">
                <a:latin typeface="Carlito"/>
                <a:cs typeface="Carlito"/>
              </a:rPr>
              <a:t>global </a:t>
            </a:r>
            <a:r>
              <a:rPr sz="2400" spc="-10" dirty="0">
                <a:latin typeface="Carlito"/>
                <a:cs typeface="Carlito"/>
              </a:rPr>
              <a:t>variables </a:t>
            </a:r>
            <a:r>
              <a:rPr sz="2400" dirty="0">
                <a:latin typeface="Carlito"/>
                <a:cs typeface="Carlito"/>
              </a:rPr>
              <a:t>input </a:t>
            </a:r>
            <a:r>
              <a:rPr sz="2400" spc="-20" dirty="0">
                <a:latin typeface="Carlito"/>
                <a:cs typeface="Carlito"/>
              </a:rPr>
              <a:t>arrays </a:t>
            </a:r>
            <a:r>
              <a:rPr sz="2400" b="1" spc="-15" dirty="0">
                <a:solidFill>
                  <a:srgbClr val="FF0000"/>
                </a:solidFill>
                <a:latin typeface="Carlito"/>
                <a:cs typeface="Carlito"/>
              </a:rPr>
              <a:t>Weights[1..n], </a:t>
            </a:r>
            <a:r>
              <a:rPr sz="2400" b="1" dirty="0" smtClean="0">
                <a:solidFill>
                  <a:srgbClr val="FF0000"/>
                </a:solidFill>
                <a:latin typeface="Carlito"/>
                <a:cs typeface="Carlito"/>
              </a:rPr>
              <a:t>V</a:t>
            </a:r>
            <a:r>
              <a:rPr sz="2400" b="1" spc="-5" dirty="0" smtClean="0">
                <a:solidFill>
                  <a:srgbClr val="FF0000"/>
                </a:solidFill>
                <a:latin typeface="Carlito"/>
                <a:cs typeface="Carlito"/>
              </a:rPr>
              <a:t>alues[1</a:t>
            </a:r>
            <a:r>
              <a:rPr sz="2400" b="1" spc="-5" dirty="0">
                <a:solidFill>
                  <a:srgbClr val="FF0000"/>
                </a:solidFill>
                <a:latin typeface="Carlito"/>
                <a:cs typeface="Carlito"/>
              </a:rPr>
              <a:t>..n], </a:t>
            </a:r>
            <a:r>
              <a:rPr sz="2400" dirty="0">
                <a:latin typeface="Carlito"/>
                <a:cs typeface="Carlito"/>
              </a:rPr>
              <a:t>and </a:t>
            </a:r>
            <a:r>
              <a:rPr sz="2400" b="1" spc="-10" dirty="0">
                <a:solidFill>
                  <a:srgbClr val="FF0000"/>
                </a:solidFill>
                <a:latin typeface="Carlito"/>
                <a:cs typeface="Carlito"/>
              </a:rPr>
              <a:t>table </a:t>
            </a:r>
            <a:r>
              <a:rPr sz="2400" b="1" spc="-5" dirty="0">
                <a:solidFill>
                  <a:srgbClr val="FF0000"/>
                </a:solidFill>
                <a:latin typeface="Carlito"/>
                <a:cs typeface="Carlito"/>
              </a:rPr>
              <a:t>F[0..n, </a:t>
            </a:r>
            <a:r>
              <a:rPr sz="2400" b="1" spc="-35" dirty="0">
                <a:solidFill>
                  <a:srgbClr val="FF0000"/>
                </a:solidFill>
                <a:latin typeface="Carlito"/>
                <a:cs typeface="Carlito"/>
              </a:rPr>
              <a:t>0..W </a:t>
            </a:r>
            <a:r>
              <a:rPr sz="2400" b="1" dirty="0">
                <a:solidFill>
                  <a:srgbClr val="FF0000"/>
                </a:solidFill>
                <a:latin typeface="Carlito"/>
                <a:cs typeface="Carlito"/>
              </a:rPr>
              <a:t>] </a:t>
            </a:r>
            <a:r>
              <a:rPr sz="2400" spc="-5" dirty="0">
                <a:latin typeface="Carlito"/>
                <a:cs typeface="Carlito"/>
              </a:rPr>
              <a:t>whose entries</a:t>
            </a:r>
            <a:r>
              <a:rPr sz="2400" spc="35" dirty="0">
                <a:latin typeface="Carlito"/>
                <a:cs typeface="Carlito"/>
              </a:rPr>
              <a:t> </a:t>
            </a:r>
            <a:r>
              <a:rPr sz="2400" spc="-10" dirty="0" smtClean="0">
                <a:latin typeface="Carlito"/>
                <a:cs typeface="Carlito"/>
              </a:rPr>
              <a:t>are</a:t>
            </a:r>
            <a:r>
              <a:rPr lang="en-GB" sz="2400" spc="-10" dirty="0" smtClean="0">
                <a:latin typeface="Carlito"/>
                <a:cs typeface="Carlito"/>
              </a:rPr>
              <a:t> </a:t>
            </a:r>
            <a:r>
              <a:rPr sz="2400" spc="-50" dirty="0" smtClean="0">
                <a:latin typeface="Arial"/>
                <a:cs typeface="Arial"/>
              </a:rPr>
              <a:t>initialized</a:t>
            </a:r>
            <a:r>
              <a:rPr sz="2400" spc="-140" dirty="0" smtClean="0">
                <a:latin typeface="Arial"/>
                <a:cs typeface="Arial"/>
              </a:rPr>
              <a:t> </a:t>
            </a:r>
            <a:r>
              <a:rPr sz="2400" spc="15" dirty="0">
                <a:latin typeface="Arial"/>
                <a:cs typeface="Arial"/>
              </a:rPr>
              <a:t>with</a:t>
            </a:r>
            <a:r>
              <a:rPr sz="2400" spc="-150" dirty="0">
                <a:latin typeface="Arial"/>
                <a:cs typeface="Arial"/>
              </a:rPr>
              <a:t> </a:t>
            </a:r>
            <a:r>
              <a:rPr sz="2400" spc="-170" dirty="0">
                <a:latin typeface="Arial"/>
                <a:cs typeface="Arial"/>
              </a:rPr>
              <a:t>−1’s</a:t>
            </a:r>
            <a:r>
              <a:rPr sz="2400" spc="-130" dirty="0">
                <a:latin typeface="Arial"/>
                <a:cs typeface="Arial"/>
              </a:rPr>
              <a:t> </a:t>
            </a:r>
            <a:r>
              <a:rPr sz="2400" spc="-110" dirty="0">
                <a:latin typeface="Arial"/>
                <a:cs typeface="Arial"/>
              </a:rPr>
              <a:t>except</a:t>
            </a:r>
            <a:r>
              <a:rPr sz="2400" spc="-160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for</a:t>
            </a:r>
            <a:r>
              <a:rPr sz="2400" spc="-140" dirty="0">
                <a:latin typeface="Arial"/>
                <a:cs typeface="Arial"/>
              </a:rPr>
              <a:t> </a:t>
            </a:r>
            <a:r>
              <a:rPr sz="2400" spc="-35" dirty="0">
                <a:latin typeface="Arial"/>
                <a:cs typeface="Arial"/>
              </a:rPr>
              <a:t>row</a:t>
            </a:r>
            <a:r>
              <a:rPr sz="2400" spc="-145" dirty="0">
                <a:latin typeface="Arial"/>
                <a:cs typeface="Arial"/>
              </a:rPr>
              <a:t> </a:t>
            </a:r>
            <a:r>
              <a:rPr sz="2400" spc="-120" dirty="0">
                <a:latin typeface="Arial"/>
                <a:cs typeface="Arial"/>
              </a:rPr>
              <a:t>0</a:t>
            </a:r>
            <a:r>
              <a:rPr sz="2400" spc="-140" dirty="0">
                <a:latin typeface="Arial"/>
                <a:cs typeface="Arial"/>
              </a:rPr>
              <a:t> </a:t>
            </a:r>
            <a:r>
              <a:rPr sz="2400" spc="-110" dirty="0">
                <a:latin typeface="Arial"/>
                <a:cs typeface="Arial"/>
              </a:rPr>
              <a:t>and</a:t>
            </a:r>
            <a:r>
              <a:rPr sz="2400" spc="-130" dirty="0">
                <a:latin typeface="Arial"/>
                <a:cs typeface="Arial"/>
              </a:rPr>
              <a:t> </a:t>
            </a:r>
            <a:r>
              <a:rPr sz="2400" spc="-85" dirty="0">
                <a:latin typeface="Arial"/>
                <a:cs typeface="Arial"/>
              </a:rPr>
              <a:t>column</a:t>
            </a:r>
            <a:r>
              <a:rPr sz="2400" spc="-145" dirty="0">
                <a:latin typeface="Arial"/>
                <a:cs typeface="Arial"/>
              </a:rPr>
              <a:t> </a:t>
            </a:r>
            <a:r>
              <a:rPr sz="2400" spc="-120" dirty="0">
                <a:latin typeface="Arial"/>
                <a:cs typeface="Arial"/>
              </a:rPr>
              <a:t>0</a:t>
            </a:r>
            <a:r>
              <a:rPr sz="2400" spc="-140" dirty="0">
                <a:latin typeface="Arial"/>
                <a:cs typeface="Arial"/>
              </a:rPr>
              <a:t> </a:t>
            </a:r>
            <a:r>
              <a:rPr sz="2400" spc="-50" dirty="0" smtClean="0">
                <a:latin typeface="Arial"/>
                <a:cs typeface="Arial"/>
              </a:rPr>
              <a:t>initialized</a:t>
            </a:r>
            <a:r>
              <a:rPr lang="en-GB" sz="2400" spc="-50" dirty="0" smtClean="0">
                <a:latin typeface="Arial"/>
                <a:cs typeface="Arial"/>
              </a:rPr>
              <a:t> </a:t>
            </a:r>
            <a:r>
              <a:rPr sz="2400" spc="15" dirty="0" smtClean="0">
                <a:latin typeface="Arial"/>
                <a:cs typeface="Arial"/>
              </a:rPr>
              <a:t>with</a:t>
            </a:r>
            <a:r>
              <a:rPr sz="2400" spc="-145" dirty="0" smtClean="0">
                <a:latin typeface="Arial"/>
                <a:cs typeface="Arial"/>
              </a:rPr>
              <a:t> </a:t>
            </a:r>
            <a:r>
              <a:rPr sz="2400" spc="-155" dirty="0">
                <a:latin typeface="Arial"/>
                <a:cs typeface="Arial"/>
              </a:rPr>
              <a:t>0’s</a:t>
            </a:r>
            <a:endParaRPr sz="24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313689"/>
            <a:ext cx="481330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dirty="0">
                <a:solidFill>
                  <a:srgbClr val="000000"/>
                </a:solidFill>
                <a:latin typeface="Times New Roman"/>
                <a:cs typeface="Times New Roman"/>
              </a:rPr>
              <a:t>Algorithm MFKnapsack(i, j</a:t>
            </a:r>
            <a:r>
              <a:rPr sz="3200" spc="-1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000000"/>
                </a:solidFill>
                <a:latin typeface="Times New Roman"/>
                <a:cs typeface="Times New Roman"/>
              </a:rPr>
              <a:t>)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18746" y="1374544"/>
            <a:ext cx="8141668" cy="269967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r>
              <a:rPr dirty="0"/>
              <a:t>75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657600" y="381000"/>
            <a:ext cx="194157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5" dirty="0"/>
              <a:t>Example</a:t>
            </a:r>
          </a:p>
        </p:txBody>
      </p:sp>
      <p:sp>
        <p:nvSpPr>
          <p:cNvPr id="4" name="object 4"/>
          <p:cNvSpPr/>
          <p:nvPr/>
        </p:nvSpPr>
        <p:spPr>
          <a:xfrm>
            <a:off x="1066800" y="1371600"/>
            <a:ext cx="7391400" cy="685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r>
              <a:rPr dirty="0"/>
              <a:t>76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5200" y="2819400"/>
            <a:ext cx="3962400" cy="28194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1600" y="3810000"/>
            <a:ext cx="1990725" cy="1619250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3200" y="278638"/>
            <a:ext cx="3886199" cy="574040"/>
          </a:xfrm>
        </p:spPr>
        <p:txBody>
          <a:bodyPr/>
          <a:lstStyle/>
          <a:p>
            <a:endParaRPr lang="en-IN" dirty="0"/>
          </a:p>
        </p:txBody>
      </p:sp>
      <p:sp>
        <p:nvSpPr>
          <p:cNvPr id="4" name="Rectangle 3"/>
          <p:cNvSpPr/>
          <p:nvPr/>
        </p:nvSpPr>
        <p:spPr>
          <a:xfrm>
            <a:off x="1600200" y="1371600"/>
            <a:ext cx="5715000" cy="34565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V[4, 5] = max ( V[3, 5] , V[3, 3] + 15 )</a:t>
            </a:r>
            <a:endParaRPr lang="en-IN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V[3, 5] = max ( V[2, 5] , V[2, 2] + 20 )</a:t>
            </a:r>
            <a:endParaRPr lang="en-IN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V[3, 3] = max ( V[2, 3] , V[2, 0] + 20 )</a:t>
            </a:r>
            <a:endParaRPr lang="en-IN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V[2, 5] = max ( V[1, 5] , V[1, 4] + 10 )</a:t>
            </a:r>
            <a:endParaRPr lang="en-IN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V[2, 2] = max ( V[1, 2] , V[1, 1] + 10 )</a:t>
            </a:r>
            <a:endParaRPr lang="en-IN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V[2, 3] = max ( V[1, 3] , V[1, 2] + 10 )</a:t>
            </a:r>
            <a:endParaRPr lang="en-IN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V[2, 0] = </a:t>
            </a:r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</a:t>
            </a:r>
            <a:endParaRPr lang="en-IN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306377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1066800"/>
            <a:ext cx="5486400" cy="4801314"/>
          </a:xfrm>
        </p:spPr>
        <p:txBody>
          <a:bodyPr/>
          <a:lstStyle/>
          <a:p>
            <a:r>
              <a:rPr lang="en-GB" sz="2400" dirty="0">
                <a:solidFill>
                  <a:schemeClr val="tx1"/>
                </a:solidFill>
              </a:rPr>
              <a:t>V[1, 5] = max ( V[0, 5] , V[0, 3] + 12 )</a:t>
            </a:r>
            <a:r>
              <a:rPr lang="en-IN" sz="2400" dirty="0">
                <a:solidFill>
                  <a:schemeClr val="tx1"/>
                </a:solidFill>
              </a:rPr>
              <a:t/>
            </a:r>
            <a:br>
              <a:rPr lang="en-IN" sz="2400" dirty="0">
                <a:solidFill>
                  <a:schemeClr val="tx1"/>
                </a:solidFill>
              </a:rPr>
            </a:br>
            <a:r>
              <a:rPr lang="en-GB" sz="2400" dirty="0">
                <a:solidFill>
                  <a:schemeClr val="tx1"/>
                </a:solidFill>
              </a:rPr>
              <a:t>             = max ( 0 , 0 + 12) = </a:t>
            </a:r>
            <a:r>
              <a:rPr lang="en-GB" sz="2400" b="1" dirty="0">
                <a:solidFill>
                  <a:srgbClr val="FF0000"/>
                </a:solidFill>
              </a:rPr>
              <a:t>12</a:t>
            </a:r>
            <a:r>
              <a:rPr lang="en-IN" sz="2400" dirty="0">
                <a:solidFill>
                  <a:schemeClr val="tx1"/>
                </a:solidFill>
              </a:rPr>
              <a:t/>
            </a:r>
            <a:br>
              <a:rPr lang="en-IN" sz="2400" dirty="0">
                <a:solidFill>
                  <a:schemeClr val="tx1"/>
                </a:solidFill>
              </a:rPr>
            </a:br>
            <a:r>
              <a:rPr lang="en-IN" sz="2400" dirty="0" smtClean="0">
                <a:solidFill>
                  <a:schemeClr val="tx1"/>
                </a:solidFill>
              </a:rPr>
              <a:t/>
            </a:r>
            <a:br>
              <a:rPr lang="en-IN" sz="2400" dirty="0" smtClean="0">
                <a:solidFill>
                  <a:schemeClr val="tx1"/>
                </a:solidFill>
              </a:rPr>
            </a:br>
            <a:r>
              <a:rPr lang="en-GB" sz="2400" dirty="0" smtClean="0">
                <a:solidFill>
                  <a:schemeClr val="tx1"/>
                </a:solidFill>
              </a:rPr>
              <a:t>V[1</a:t>
            </a:r>
            <a:r>
              <a:rPr lang="en-GB" sz="2400" dirty="0">
                <a:solidFill>
                  <a:schemeClr val="tx1"/>
                </a:solidFill>
              </a:rPr>
              <a:t>, 4] = max ( V[0, 4] , V[0, 2] + 12 )</a:t>
            </a:r>
            <a:r>
              <a:rPr lang="en-IN" sz="2400" dirty="0">
                <a:solidFill>
                  <a:schemeClr val="tx1"/>
                </a:solidFill>
              </a:rPr>
              <a:t/>
            </a:r>
            <a:br>
              <a:rPr lang="en-IN" sz="2400" dirty="0">
                <a:solidFill>
                  <a:schemeClr val="tx1"/>
                </a:solidFill>
              </a:rPr>
            </a:br>
            <a:r>
              <a:rPr lang="en-GB" sz="2400" dirty="0">
                <a:solidFill>
                  <a:schemeClr val="tx1"/>
                </a:solidFill>
              </a:rPr>
              <a:t>             = max ( 0 , 0 + 12 ) = </a:t>
            </a:r>
            <a:r>
              <a:rPr lang="en-GB" sz="2400" b="1" dirty="0">
                <a:solidFill>
                  <a:srgbClr val="FF0000"/>
                </a:solidFill>
              </a:rPr>
              <a:t>12</a:t>
            </a:r>
            <a:r>
              <a:rPr lang="en-IN" sz="2400" dirty="0">
                <a:solidFill>
                  <a:schemeClr val="tx1"/>
                </a:solidFill>
              </a:rPr>
              <a:t/>
            </a:r>
            <a:br>
              <a:rPr lang="en-IN" sz="2400" dirty="0">
                <a:solidFill>
                  <a:schemeClr val="tx1"/>
                </a:solidFill>
              </a:rPr>
            </a:br>
            <a:r>
              <a:rPr lang="en-IN" sz="2400" dirty="0" smtClean="0">
                <a:solidFill>
                  <a:schemeClr val="tx1"/>
                </a:solidFill>
              </a:rPr>
              <a:t/>
            </a:r>
            <a:br>
              <a:rPr lang="en-IN" sz="2400" dirty="0" smtClean="0">
                <a:solidFill>
                  <a:schemeClr val="tx1"/>
                </a:solidFill>
              </a:rPr>
            </a:br>
            <a:r>
              <a:rPr lang="en-GB" sz="2400" dirty="0" smtClean="0">
                <a:solidFill>
                  <a:schemeClr val="tx1"/>
                </a:solidFill>
              </a:rPr>
              <a:t>V[1</a:t>
            </a:r>
            <a:r>
              <a:rPr lang="en-GB" sz="2400" dirty="0">
                <a:solidFill>
                  <a:schemeClr val="tx1"/>
                </a:solidFill>
              </a:rPr>
              <a:t>, 2] = max ( V[0, 2] , V[0, 0] + 12 )</a:t>
            </a:r>
            <a:r>
              <a:rPr lang="en-IN" sz="2400" dirty="0">
                <a:solidFill>
                  <a:schemeClr val="tx1"/>
                </a:solidFill>
              </a:rPr>
              <a:t/>
            </a:r>
            <a:br>
              <a:rPr lang="en-IN" sz="2400" dirty="0">
                <a:solidFill>
                  <a:schemeClr val="tx1"/>
                </a:solidFill>
              </a:rPr>
            </a:br>
            <a:r>
              <a:rPr lang="en-GB" sz="2400" dirty="0">
                <a:solidFill>
                  <a:schemeClr val="tx1"/>
                </a:solidFill>
              </a:rPr>
              <a:t>             = max ( 0 , 0 +12 ) = </a:t>
            </a:r>
            <a:r>
              <a:rPr lang="en-GB" sz="2400" b="1" dirty="0">
                <a:solidFill>
                  <a:srgbClr val="FF0000"/>
                </a:solidFill>
              </a:rPr>
              <a:t>12</a:t>
            </a:r>
            <a:r>
              <a:rPr lang="en-IN" sz="2400" dirty="0">
                <a:solidFill>
                  <a:schemeClr val="tx1"/>
                </a:solidFill>
              </a:rPr>
              <a:t/>
            </a:r>
            <a:br>
              <a:rPr lang="en-IN" sz="2400" dirty="0">
                <a:solidFill>
                  <a:schemeClr val="tx1"/>
                </a:solidFill>
              </a:rPr>
            </a:br>
            <a:r>
              <a:rPr lang="en-IN" sz="2400" dirty="0" smtClean="0">
                <a:solidFill>
                  <a:schemeClr val="tx1"/>
                </a:solidFill>
              </a:rPr>
              <a:t/>
            </a:r>
            <a:br>
              <a:rPr lang="en-IN" sz="2400" dirty="0" smtClean="0">
                <a:solidFill>
                  <a:schemeClr val="tx1"/>
                </a:solidFill>
              </a:rPr>
            </a:br>
            <a:r>
              <a:rPr lang="en-GB" sz="2400" dirty="0" smtClean="0">
                <a:solidFill>
                  <a:schemeClr val="tx1"/>
                </a:solidFill>
              </a:rPr>
              <a:t>V[1</a:t>
            </a:r>
            <a:r>
              <a:rPr lang="en-GB" sz="2400" dirty="0">
                <a:solidFill>
                  <a:schemeClr val="tx1"/>
                </a:solidFill>
              </a:rPr>
              <a:t>, 1] = V[0, 1] = </a:t>
            </a:r>
            <a:r>
              <a:rPr lang="en-GB" sz="2400" b="1" dirty="0">
                <a:solidFill>
                  <a:schemeClr val="tx1"/>
                </a:solidFill>
              </a:rPr>
              <a:t>0</a:t>
            </a:r>
            <a:r>
              <a:rPr lang="en-IN" sz="2400" dirty="0">
                <a:solidFill>
                  <a:schemeClr val="tx1"/>
                </a:solidFill>
              </a:rPr>
              <a:t/>
            </a:r>
            <a:br>
              <a:rPr lang="en-IN" sz="2400" dirty="0">
                <a:solidFill>
                  <a:schemeClr val="tx1"/>
                </a:solidFill>
              </a:rPr>
            </a:br>
            <a:r>
              <a:rPr lang="en-IN" sz="2400" dirty="0" smtClean="0">
                <a:solidFill>
                  <a:schemeClr val="tx1"/>
                </a:solidFill>
              </a:rPr>
              <a:t/>
            </a:r>
            <a:br>
              <a:rPr lang="en-IN" sz="2400" dirty="0" smtClean="0">
                <a:solidFill>
                  <a:schemeClr val="tx1"/>
                </a:solidFill>
              </a:rPr>
            </a:br>
            <a:r>
              <a:rPr lang="en-GB" sz="2400" dirty="0" smtClean="0">
                <a:solidFill>
                  <a:schemeClr val="tx1"/>
                </a:solidFill>
              </a:rPr>
              <a:t>V[1</a:t>
            </a:r>
            <a:r>
              <a:rPr lang="en-GB" sz="2400" dirty="0">
                <a:solidFill>
                  <a:schemeClr val="tx1"/>
                </a:solidFill>
              </a:rPr>
              <a:t>, 3] = max ( V[0, 3] , V[0, 1] + 12 )</a:t>
            </a:r>
            <a:r>
              <a:rPr lang="en-IN" sz="2400" dirty="0">
                <a:solidFill>
                  <a:schemeClr val="tx1"/>
                </a:solidFill>
              </a:rPr>
              <a:t/>
            </a:r>
            <a:br>
              <a:rPr lang="en-IN" sz="2400" dirty="0">
                <a:solidFill>
                  <a:schemeClr val="tx1"/>
                </a:solidFill>
              </a:rPr>
            </a:br>
            <a:r>
              <a:rPr lang="en-GB" sz="2400" dirty="0">
                <a:solidFill>
                  <a:schemeClr val="tx1"/>
                </a:solidFill>
              </a:rPr>
              <a:t>             = max ( 0 , 0 + 12 ) = </a:t>
            </a:r>
            <a:r>
              <a:rPr lang="en-GB" sz="2400" b="1" dirty="0">
                <a:solidFill>
                  <a:srgbClr val="FF0000"/>
                </a:solidFill>
              </a:rPr>
              <a:t>12</a:t>
            </a:r>
            <a:endParaRPr lang="en-IN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277476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4600" y="152400"/>
            <a:ext cx="4343399" cy="574040"/>
          </a:xfrm>
        </p:spPr>
        <p:txBody>
          <a:bodyPr/>
          <a:lstStyle/>
          <a:p>
            <a:endParaRPr lang="en-IN" dirty="0"/>
          </a:p>
        </p:txBody>
      </p:sp>
      <p:sp>
        <p:nvSpPr>
          <p:cNvPr id="3" name="Rectangle 2"/>
          <p:cNvSpPr/>
          <p:nvPr/>
        </p:nvSpPr>
        <p:spPr>
          <a:xfrm>
            <a:off x="293077" y="1371600"/>
            <a:ext cx="4812323" cy="52111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V[2, 3] = max ( V[1, 3] , V[1, 2] + 10 )</a:t>
            </a:r>
            <a:endParaRPr lang="en-IN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= max ( 12 , 12 + 10 ) = </a:t>
            </a:r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22</a:t>
            </a:r>
            <a:endParaRPr lang="en-IN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V[2, 2] = max ( V[1, 2] , V[1, 1] + 10 )</a:t>
            </a:r>
            <a:endParaRPr lang="en-IN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= max ( 12 , 0 + 10 ) = </a:t>
            </a:r>
            <a:r>
              <a:rPr lang="en-GB" sz="2400" b="1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12</a:t>
            </a:r>
          </a:p>
          <a:p>
            <a:r>
              <a:rPr lang="en-GB" sz="2400" dirty="0"/>
              <a:t>V[2, 5] = max ( V[1, 5] , V[1, 4] + 10 )</a:t>
            </a:r>
            <a:endParaRPr lang="en-IN" sz="2400" dirty="0"/>
          </a:p>
          <a:p>
            <a:r>
              <a:rPr lang="en-GB" sz="2400" dirty="0"/>
              <a:t>                     = max ( 12 , 12 + 10 ) = </a:t>
            </a:r>
            <a:r>
              <a:rPr lang="en-GB" sz="2400" b="1" dirty="0">
                <a:solidFill>
                  <a:srgbClr val="FF0000"/>
                </a:solidFill>
              </a:rPr>
              <a:t>22</a:t>
            </a:r>
            <a:endParaRPr lang="en-IN" sz="2400" dirty="0">
              <a:solidFill>
                <a:srgbClr val="FF0000"/>
              </a:solidFill>
            </a:endParaRPr>
          </a:p>
          <a:p>
            <a:r>
              <a:rPr lang="en-GB" sz="2400" dirty="0"/>
              <a:t>V[3, 3] = max ( V[2, 3] , V[2, 0] + 20 )</a:t>
            </a:r>
            <a:endParaRPr lang="en-IN" sz="2400" dirty="0"/>
          </a:p>
          <a:p>
            <a:r>
              <a:rPr lang="en-GB" sz="2400" dirty="0"/>
              <a:t>                     = max ( 22 , 0 + 20 ) = </a:t>
            </a:r>
            <a:r>
              <a:rPr lang="en-GB" sz="2400" b="1" dirty="0">
                <a:solidFill>
                  <a:srgbClr val="FF0000"/>
                </a:solidFill>
              </a:rPr>
              <a:t>22</a:t>
            </a:r>
            <a:endParaRPr lang="en-IN" sz="2400" dirty="0">
              <a:solidFill>
                <a:srgbClr val="FF0000"/>
              </a:solidFill>
            </a:endParaRPr>
          </a:p>
          <a:p>
            <a:r>
              <a:rPr lang="en-GB" sz="2400" dirty="0"/>
              <a:t>V[3, 5] = max ( V[2, 5] , V[2, 2] + 20 )</a:t>
            </a:r>
            <a:endParaRPr lang="en-IN" sz="2400" dirty="0"/>
          </a:p>
          <a:p>
            <a:r>
              <a:rPr lang="en-GB" sz="2400" dirty="0"/>
              <a:t>                     = max ( 22 , 12 + 20 ) = </a:t>
            </a:r>
            <a:r>
              <a:rPr lang="en-GB" sz="2400" b="1" dirty="0">
                <a:solidFill>
                  <a:srgbClr val="FF0000"/>
                </a:solidFill>
              </a:rPr>
              <a:t>32</a:t>
            </a:r>
            <a:endParaRPr lang="en-IN" sz="2400" dirty="0">
              <a:solidFill>
                <a:srgbClr val="FF0000"/>
              </a:solidFill>
            </a:endParaRPr>
          </a:p>
          <a:p>
            <a:r>
              <a:rPr lang="en-GB" sz="2400" dirty="0"/>
              <a:t>V[4, 5] = max ( V[3, 5] , V[3, 3] + 15 )</a:t>
            </a:r>
            <a:endParaRPr lang="en-IN" sz="2400" dirty="0"/>
          </a:p>
          <a:p>
            <a:r>
              <a:rPr lang="en-GB" sz="2400" dirty="0"/>
              <a:t>                     = max ( 32 , 22 + 15 ) = </a:t>
            </a:r>
            <a:r>
              <a:rPr lang="en-GB" sz="2400" b="1" dirty="0">
                <a:solidFill>
                  <a:srgbClr val="FF0000"/>
                </a:solidFill>
              </a:rPr>
              <a:t>37</a:t>
            </a:r>
            <a:endParaRPr lang="en-IN" sz="2400" dirty="0">
              <a:solidFill>
                <a:srgbClr val="FF0000"/>
              </a:solidFill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IN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7800" y="2819400"/>
            <a:ext cx="3505200" cy="2514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12668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777</TotalTime>
  <Words>2104</Words>
  <Application>Microsoft Office PowerPoint</Application>
  <PresentationFormat>On-screen Show (4:3)</PresentationFormat>
  <Paragraphs>326</Paragraphs>
  <Slides>49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7" baseType="lpstr">
      <vt:lpstr>Arial</vt:lpstr>
      <vt:lpstr>Caladea</vt:lpstr>
      <vt:lpstr>Calibri</vt:lpstr>
      <vt:lpstr>Cambria Math</vt:lpstr>
      <vt:lpstr>Carlito</vt:lpstr>
      <vt:lpstr>Google Sans</vt:lpstr>
      <vt:lpstr>Times New Roman</vt:lpstr>
      <vt:lpstr>Office Theme</vt:lpstr>
      <vt:lpstr>PowerPoint Presentation</vt:lpstr>
      <vt:lpstr>Outline</vt:lpstr>
      <vt:lpstr>Outline</vt:lpstr>
      <vt:lpstr>Dynamic Programming</vt:lpstr>
      <vt:lpstr>Example-1: Knapsack Problem</vt:lpstr>
      <vt:lpstr>Example-2: File merging problem</vt:lpstr>
      <vt:lpstr>Principle of Optimality</vt:lpstr>
      <vt:lpstr>Difference between greedy and DP?</vt:lpstr>
      <vt:lpstr>Outline</vt:lpstr>
      <vt:lpstr>Computing a Binomial Coefficient </vt:lpstr>
      <vt:lpstr>Computing a Binomial Coefficient (Contd..)</vt:lpstr>
      <vt:lpstr>PowerPoint Presentation</vt:lpstr>
      <vt:lpstr>Computing a Binomial Coefficient (Contd..)</vt:lpstr>
      <vt:lpstr>Computing a Binomial Coefficient (Contd..)</vt:lpstr>
      <vt:lpstr>Computing a Binomial Coefficient (Contd..)</vt:lpstr>
      <vt:lpstr>Computing a Binomial Coefficient (Contd..)</vt:lpstr>
      <vt:lpstr>Computing a Binomial Coefficient (Contd..)</vt:lpstr>
      <vt:lpstr>Example</vt:lpstr>
      <vt:lpstr>Binomial Coefficient Algorithm</vt:lpstr>
      <vt:lpstr>Outline</vt:lpstr>
      <vt:lpstr>All Pairs Shortest Paths</vt:lpstr>
      <vt:lpstr>All Pairs Shortest Paths</vt:lpstr>
      <vt:lpstr>All Pairs Shortest Paths</vt:lpstr>
      <vt:lpstr>Floyds Algorithm</vt:lpstr>
      <vt:lpstr>Example</vt:lpstr>
      <vt:lpstr>Floyds Algorithm</vt:lpstr>
      <vt:lpstr>Applications of Floyd’s Algorithm</vt:lpstr>
      <vt:lpstr>Home Work</vt:lpstr>
      <vt:lpstr>Solution for Home Work</vt:lpstr>
      <vt:lpstr>Outline</vt:lpstr>
      <vt:lpstr>Knapsack problem using DP</vt:lpstr>
      <vt:lpstr>Knapsack problem using DP</vt:lpstr>
      <vt:lpstr>Knapsack problem using DP</vt:lpstr>
      <vt:lpstr>Knapsack problem using DP</vt:lpstr>
      <vt:lpstr>Knapsack problem using DP</vt:lpstr>
      <vt:lpstr>Knapsack problem using DP</vt:lpstr>
      <vt:lpstr>Knapsack problem using DP</vt:lpstr>
      <vt:lpstr>Algorithm</vt:lpstr>
      <vt:lpstr>Example-1</vt:lpstr>
      <vt:lpstr>Method for filling the matrix </vt:lpstr>
      <vt:lpstr>Example-1</vt:lpstr>
      <vt:lpstr>Analysis</vt:lpstr>
      <vt:lpstr>Discussion</vt:lpstr>
      <vt:lpstr>Algorithm MFKnapsack(i, j)</vt:lpstr>
      <vt:lpstr>Algorithm MFKnapsack(i, j )</vt:lpstr>
      <vt:lpstr>Example</vt:lpstr>
      <vt:lpstr>PowerPoint Presentation</vt:lpstr>
      <vt:lpstr>V[1, 5] = max ( V[0, 5] , V[0, 3] + 12 )              = max ( 0 , 0 + 12) = 12  V[1, 4] = max ( V[0, 4] , V[0, 2] + 12 )              = max ( 0 , 0 + 12 ) = 12  V[1, 2] = max ( V[0, 2] , V[0, 0] + 12 )              = max ( 0 , 0 +12 ) = 12  V[1, 1] = V[0, 1] = 0  V[1, 3] = max ( V[0, 3] , V[0, 1] + 12 )              = max ( 0 , 0 + 12 ) = 12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Hari</dc:creator>
  <cp:lastModifiedBy>Admin</cp:lastModifiedBy>
  <cp:revision>67</cp:revision>
  <dcterms:created xsi:type="dcterms:W3CDTF">2021-05-25T09:40:50Z</dcterms:created>
  <dcterms:modified xsi:type="dcterms:W3CDTF">2025-05-06T04:20:14Z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2020-04-28T00:00:00Z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2021-05-25T00:00:00Z</vt:filetime>
  </property>
</Properties>
</file>