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358" r:id="rId4"/>
    <p:sldId id="259" r:id="rId5"/>
    <p:sldId id="260" r:id="rId6"/>
    <p:sldId id="261" r:id="rId7"/>
    <p:sldId id="359" r:id="rId8"/>
    <p:sldId id="307" r:id="rId9"/>
    <p:sldId id="308" r:id="rId10"/>
    <p:sldId id="309" r:id="rId11"/>
    <p:sldId id="360" r:id="rId12"/>
    <p:sldId id="311" r:id="rId13"/>
    <p:sldId id="312" r:id="rId14"/>
    <p:sldId id="313" r:id="rId15"/>
    <p:sldId id="314" r:id="rId16"/>
    <p:sldId id="315" r:id="rId17"/>
    <p:sldId id="316" r:id="rId18"/>
    <p:sldId id="364" r:id="rId19"/>
    <p:sldId id="361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3" r:id="rId32"/>
    <p:sldId id="344" r:id="rId33"/>
    <p:sldId id="362" r:id="rId34"/>
    <p:sldId id="346" r:id="rId35"/>
    <p:sldId id="347" r:id="rId36"/>
    <p:sldId id="348" r:id="rId37"/>
    <p:sldId id="349" r:id="rId38"/>
    <p:sldId id="350" r:id="rId39"/>
    <p:sldId id="351" r:id="rId40"/>
    <p:sldId id="363" r:id="rId41"/>
    <p:sldId id="352" r:id="rId42"/>
    <p:sldId id="353" r:id="rId43"/>
    <p:sldId id="354" r:id="rId44"/>
    <p:sldId id="355" r:id="rId45"/>
    <p:sldId id="356" r:id="rId46"/>
    <p:sldId id="357" r:id="rId47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387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94492" y="627379"/>
            <a:ext cx="350441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40" dirty="0"/>
              <a:t>Harivinod</a:t>
            </a:r>
            <a:r>
              <a:rPr spc="-150" dirty="0"/>
              <a:t> </a:t>
            </a:r>
            <a:r>
              <a:rPr spc="-95"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95" dirty="0"/>
              <a:t>18CS42-Design </a:t>
            </a:r>
            <a:r>
              <a:rPr spc="-55" dirty="0"/>
              <a:t>and </a:t>
            </a:r>
            <a:r>
              <a:rPr spc="-70" dirty="0"/>
              <a:t>Analysis </a:t>
            </a:r>
            <a:r>
              <a:rPr spc="-5" dirty="0"/>
              <a:t>of</a:t>
            </a:r>
            <a:r>
              <a:rPr spc="-80" dirty="0"/>
              <a:t> </a:t>
            </a:r>
            <a:r>
              <a:rPr spc="-40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40" dirty="0"/>
              <a:t>Harivinod</a:t>
            </a:r>
            <a:r>
              <a:rPr spc="-150" dirty="0"/>
              <a:t> </a:t>
            </a:r>
            <a:r>
              <a:rPr spc="-95"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95" dirty="0"/>
              <a:t>18CS42-Design </a:t>
            </a:r>
            <a:r>
              <a:rPr spc="-55" dirty="0"/>
              <a:t>and </a:t>
            </a:r>
            <a:r>
              <a:rPr spc="-70" dirty="0"/>
              <a:t>Analysis </a:t>
            </a:r>
            <a:r>
              <a:rPr spc="-5" dirty="0"/>
              <a:t>of</a:t>
            </a:r>
            <a:r>
              <a:rPr spc="-80" dirty="0"/>
              <a:t> </a:t>
            </a:r>
            <a:r>
              <a:rPr spc="-40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55073" y="1568196"/>
            <a:ext cx="4114800" cy="525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22269" y="1568196"/>
            <a:ext cx="4038600" cy="525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40" dirty="0"/>
              <a:t>Harivinod</a:t>
            </a:r>
            <a:r>
              <a:rPr spc="-150" dirty="0"/>
              <a:t> </a:t>
            </a:r>
            <a:r>
              <a:rPr spc="-95" dirty="0"/>
              <a:t>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95" dirty="0"/>
              <a:t>18CS42-Design </a:t>
            </a:r>
            <a:r>
              <a:rPr spc="-55" dirty="0"/>
              <a:t>and </a:t>
            </a:r>
            <a:r>
              <a:rPr spc="-70" dirty="0"/>
              <a:t>Analysis </a:t>
            </a:r>
            <a:r>
              <a:rPr spc="-5" dirty="0"/>
              <a:t>of</a:t>
            </a:r>
            <a:r>
              <a:rPr spc="-80" dirty="0"/>
              <a:t> </a:t>
            </a:r>
            <a:r>
              <a:rPr spc="-40" dirty="0"/>
              <a:t>Algorithms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40" dirty="0"/>
              <a:t>Harivinod</a:t>
            </a:r>
            <a:r>
              <a:rPr spc="-150" dirty="0"/>
              <a:t> </a:t>
            </a:r>
            <a:r>
              <a:rPr spc="-95" dirty="0"/>
              <a:t>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95" dirty="0"/>
              <a:t>18CS42-Design </a:t>
            </a:r>
            <a:r>
              <a:rPr spc="-55" dirty="0"/>
              <a:t>and </a:t>
            </a:r>
            <a:r>
              <a:rPr spc="-70" dirty="0"/>
              <a:t>Analysis </a:t>
            </a:r>
            <a:r>
              <a:rPr spc="-5" dirty="0"/>
              <a:t>of</a:t>
            </a:r>
            <a:r>
              <a:rPr spc="-80" dirty="0"/>
              <a:t> </a:t>
            </a:r>
            <a:r>
              <a:rPr spc="-40" dirty="0"/>
              <a:t>Algorithms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40" dirty="0"/>
              <a:t>Harivinod</a:t>
            </a:r>
            <a:r>
              <a:rPr spc="-150" dirty="0"/>
              <a:t> </a:t>
            </a:r>
            <a:r>
              <a:rPr spc="-95" dirty="0"/>
              <a:t>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95" dirty="0"/>
              <a:t>18CS42-Design </a:t>
            </a:r>
            <a:r>
              <a:rPr spc="-55" dirty="0"/>
              <a:t>and </a:t>
            </a:r>
            <a:r>
              <a:rPr spc="-70" dirty="0"/>
              <a:t>Analysis </a:t>
            </a:r>
            <a:r>
              <a:rPr spc="-5" dirty="0"/>
              <a:t>of</a:t>
            </a:r>
            <a:r>
              <a:rPr spc="-80" dirty="0"/>
              <a:t> </a:t>
            </a:r>
            <a:r>
              <a:rPr spc="-40" dirty="0"/>
              <a:t>Algorithms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3136" y="627379"/>
            <a:ext cx="386270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7407" y="1272640"/>
            <a:ext cx="8878584" cy="4780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10017" y="6948929"/>
            <a:ext cx="75628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40" dirty="0"/>
              <a:t>Harivinod</a:t>
            </a:r>
            <a:r>
              <a:rPr spc="-150" dirty="0"/>
              <a:t> </a:t>
            </a:r>
            <a:r>
              <a:rPr spc="-95"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21112" y="6948929"/>
            <a:ext cx="262255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95" dirty="0"/>
              <a:t>18CS42-Design </a:t>
            </a:r>
            <a:r>
              <a:rPr spc="-55" dirty="0"/>
              <a:t>and </a:t>
            </a:r>
            <a:r>
              <a:rPr spc="-70" dirty="0"/>
              <a:t>Analysis </a:t>
            </a:r>
            <a:r>
              <a:rPr spc="-5" dirty="0"/>
              <a:t>of</a:t>
            </a:r>
            <a:r>
              <a:rPr spc="-80" dirty="0"/>
              <a:t> </a:t>
            </a:r>
            <a:r>
              <a:rPr spc="-40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174338" y="6948929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44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74800" y="3168650"/>
            <a:ext cx="7543800" cy="711092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en-US" sz="4400" b="1" spc="45" dirty="0">
                <a:solidFill>
                  <a:srgbClr val="000099"/>
                </a:solidFill>
                <a:latin typeface="Trebuchet MS"/>
                <a:cs typeface="Trebuchet MS"/>
              </a:rPr>
              <a:t>Unit</a:t>
            </a:r>
            <a:r>
              <a:rPr sz="4400" b="1" spc="4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4400" b="1" spc="-135" dirty="0">
                <a:solidFill>
                  <a:srgbClr val="000099"/>
                </a:solidFill>
                <a:latin typeface="Trebuchet MS"/>
                <a:cs typeface="Trebuchet MS"/>
              </a:rPr>
              <a:t>3: </a:t>
            </a:r>
            <a:r>
              <a:rPr sz="4400" b="1" spc="-60" dirty="0">
                <a:solidFill>
                  <a:srgbClr val="000099"/>
                </a:solidFill>
                <a:latin typeface="Trebuchet MS"/>
                <a:cs typeface="Trebuchet MS"/>
              </a:rPr>
              <a:t>Greedy</a:t>
            </a:r>
            <a:r>
              <a:rPr sz="4400" b="1" spc="-72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4400" b="1" spc="25" dirty="0">
                <a:solidFill>
                  <a:srgbClr val="000099"/>
                </a:solidFill>
                <a:latin typeface="Trebuchet MS"/>
                <a:cs typeface="Trebuchet MS"/>
              </a:rPr>
              <a:t>Method</a:t>
            </a:r>
            <a:endParaRPr sz="4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96247" y="2559050"/>
            <a:ext cx="52412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Introduction </a:t>
            </a:r>
            <a:r>
              <a:rPr sz="2400" spc="20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400"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C00000"/>
                </a:solidFill>
                <a:latin typeface="Arial"/>
                <a:cs typeface="Arial"/>
              </a:rPr>
              <a:t>Greedy </a:t>
            </a:r>
            <a:r>
              <a:rPr lang="en-US" sz="2400" spc="-14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400" spc="-55" dirty="0">
                <a:solidFill>
                  <a:srgbClr val="C00000"/>
                </a:solidFill>
                <a:latin typeface="Arial"/>
                <a:cs typeface="Arial"/>
              </a:rPr>
              <a:t>ethod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30" dirty="0">
                <a:latin typeface="Arial"/>
                <a:cs typeface="Arial"/>
              </a:rPr>
              <a:t>General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method</a:t>
            </a:r>
            <a:endParaRPr sz="2400" dirty="0">
              <a:latin typeface="Arial"/>
              <a:cs typeface="Arial"/>
            </a:endParaRPr>
          </a:p>
          <a:p>
            <a:pPr marL="433705" marR="70802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35" dirty="0">
                <a:solidFill>
                  <a:srgbClr val="C00000"/>
                </a:solidFill>
                <a:latin typeface="Arial"/>
                <a:cs typeface="Arial"/>
              </a:rPr>
              <a:t>Minimum </a:t>
            </a:r>
            <a:r>
              <a:rPr sz="2400" spc="-110" dirty="0">
                <a:solidFill>
                  <a:srgbClr val="C00000"/>
                </a:solidFill>
                <a:latin typeface="Arial"/>
                <a:cs typeface="Arial"/>
              </a:rPr>
              <a:t>cost</a:t>
            </a:r>
            <a:r>
              <a:rPr sz="2400" spc="-3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C00000"/>
                </a:solidFill>
                <a:latin typeface="Arial"/>
                <a:cs typeface="Arial"/>
              </a:rPr>
              <a:t>spanning  </a:t>
            </a:r>
            <a:r>
              <a:rPr sz="2400" spc="-75" dirty="0">
                <a:solidFill>
                  <a:srgbClr val="C00000"/>
                </a:solidFill>
                <a:latin typeface="Arial"/>
                <a:cs typeface="Arial"/>
              </a:rPr>
              <a:t>trees: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25" dirty="0">
                <a:latin typeface="Arial"/>
                <a:cs typeface="Arial"/>
              </a:rPr>
              <a:t>Prim’s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Algorithm</a:t>
            </a:r>
            <a:endParaRPr sz="2400" dirty="0">
              <a:latin typeface="Arial"/>
              <a:cs typeface="Arial"/>
            </a:endParaRPr>
          </a:p>
          <a:p>
            <a:pPr marL="43434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150" dirty="0">
                <a:solidFill>
                  <a:srgbClr val="C00000"/>
                </a:solidFill>
                <a:latin typeface="Arial"/>
                <a:cs typeface="Arial"/>
              </a:rPr>
              <a:t>Single </a:t>
            </a:r>
            <a:r>
              <a:rPr lang="en-US" sz="2400" spc="-125" dirty="0">
                <a:solidFill>
                  <a:srgbClr val="C00000"/>
                </a:solidFill>
                <a:latin typeface="Arial"/>
                <a:cs typeface="Arial"/>
              </a:rPr>
              <a:t>Source </a:t>
            </a:r>
            <a:r>
              <a:rPr lang="en-US" sz="2400" spc="-75" dirty="0">
                <a:solidFill>
                  <a:srgbClr val="C00000"/>
                </a:solidFill>
                <a:latin typeface="Arial"/>
                <a:cs typeface="Arial"/>
              </a:rPr>
              <a:t>shortest</a:t>
            </a:r>
            <a:r>
              <a:rPr lang="en-US" sz="240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spc="-100" dirty="0">
                <a:solidFill>
                  <a:srgbClr val="C00000"/>
                </a:solidFill>
                <a:latin typeface="Arial"/>
                <a:cs typeface="Arial"/>
              </a:rPr>
              <a:t>paths</a:t>
            </a:r>
            <a:endParaRPr lang="en-US" sz="2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35025" lvl="1" indent="-287020"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lang="en-US" sz="2400" spc="-125" dirty="0">
                <a:latin typeface="Arial"/>
                <a:cs typeface="Arial"/>
              </a:rPr>
              <a:t>Dijkstra's Algorithm</a:t>
            </a:r>
          </a:p>
          <a:p>
            <a:pPr marL="433705" marR="708025" lvl="1" indent="-342900"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35" dirty="0">
                <a:solidFill>
                  <a:srgbClr val="C00000"/>
                </a:solidFill>
                <a:latin typeface="Arial"/>
                <a:cs typeface="Arial"/>
              </a:rPr>
              <a:t>Optimal Tree problem:</a:t>
            </a:r>
          </a:p>
          <a:p>
            <a:pPr marL="835025" marR="85344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835660" algn="l"/>
              </a:tabLst>
            </a:pPr>
            <a:r>
              <a:rPr lang="en-US" sz="2400" spc="-80" dirty="0">
                <a:latin typeface="Arial"/>
                <a:cs typeface="Arial"/>
              </a:rPr>
              <a:t>Huffman </a:t>
            </a:r>
            <a:r>
              <a:rPr lang="en-US" sz="2400" spc="-200" dirty="0">
                <a:latin typeface="Arial"/>
                <a:cs typeface="Arial"/>
              </a:rPr>
              <a:t>Trees</a:t>
            </a:r>
            <a:r>
              <a:rPr lang="en-US" sz="2400" spc="-254" dirty="0">
                <a:latin typeface="Arial"/>
                <a:cs typeface="Arial"/>
              </a:rPr>
              <a:t> </a:t>
            </a:r>
            <a:r>
              <a:rPr lang="en-US" sz="2400" spc="-114" dirty="0">
                <a:latin typeface="Arial"/>
                <a:cs typeface="Arial"/>
              </a:rPr>
              <a:t>and  </a:t>
            </a:r>
            <a:r>
              <a:rPr lang="en-US" sz="2400" spc="-204" dirty="0">
                <a:latin typeface="Arial"/>
                <a:cs typeface="Arial"/>
              </a:rPr>
              <a:t>Codes</a:t>
            </a:r>
            <a:endParaRPr lang="en-US" sz="2400" dirty="0">
              <a:latin typeface="Arial"/>
              <a:cs typeface="Arial"/>
            </a:endParaRPr>
          </a:p>
          <a:p>
            <a:pPr marL="548005" lvl="1">
              <a:lnSpc>
                <a:spcPct val="100000"/>
              </a:lnSpc>
              <a:spcBef>
                <a:spcPts val="575"/>
              </a:spcBef>
              <a:tabLst>
                <a:tab pos="835660" algn="l"/>
              </a:tabLst>
            </a:pPr>
            <a:endParaRPr lang="en-US" sz="2400" spc="-5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C89D0-FF66-A227-DA75-612EEB58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4A5979E6-E183-C628-1672-0E8606B44FA3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3</a:t>
            </a:fld>
            <a:endParaRPr spc="-60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ADEF24D5-8A61-9E8D-A7D8-9F5D59E31A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426A3F89-841B-86EF-9AFE-47861AC6FBD0}"/>
              </a:ext>
            </a:extLst>
          </p:cNvPr>
          <p:cNvSpPr txBox="1"/>
          <p:nvPr/>
        </p:nvSpPr>
        <p:spPr>
          <a:xfrm>
            <a:off x="2696247" y="2559050"/>
            <a:ext cx="52412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Introduction </a:t>
            </a:r>
            <a:r>
              <a:rPr sz="2400" spc="20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400"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C00000"/>
                </a:solidFill>
                <a:latin typeface="Arial"/>
                <a:cs typeface="Arial"/>
              </a:rPr>
              <a:t>Greedy </a:t>
            </a:r>
            <a:r>
              <a:rPr lang="en-US" sz="2400" spc="-14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400" spc="-55" dirty="0">
                <a:solidFill>
                  <a:srgbClr val="C00000"/>
                </a:solidFill>
                <a:latin typeface="Arial"/>
                <a:cs typeface="Arial"/>
              </a:rPr>
              <a:t>ethod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b="1" spc="-130" dirty="0">
                <a:solidFill>
                  <a:srgbClr val="7030A0"/>
                </a:solidFill>
                <a:latin typeface="Arial"/>
                <a:cs typeface="Arial"/>
              </a:rPr>
              <a:t>General</a:t>
            </a:r>
            <a:r>
              <a:rPr sz="2400" b="1" spc="-155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7030A0"/>
                </a:solidFill>
                <a:latin typeface="Arial"/>
                <a:cs typeface="Arial"/>
              </a:rPr>
              <a:t>method</a:t>
            </a:r>
            <a:endParaRPr sz="2400" b="1" dirty="0">
              <a:solidFill>
                <a:srgbClr val="7030A0"/>
              </a:solidFill>
              <a:latin typeface="Arial"/>
              <a:cs typeface="Arial"/>
            </a:endParaRPr>
          </a:p>
          <a:p>
            <a:pPr marL="433705" marR="70802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35" dirty="0">
                <a:solidFill>
                  <a:srgbClr val="C00000"/>
                </a:solidFill>
                <a:latin typeface="Arial"/>
                <a:cs typeface="Arial"/>
              </a:rPr>
              <a:t>Minimum </a:t>
            </a:r>
            <a:r>
              <a:rPr sz="2400" spc="-110" dirty="0">
                <a:solidFill>
                  <a:srgbClr val="C00000"/>
                </a:solidFill>
                <a:latin typeface="Arial"/>
                <a:cs typeface="Arial"/>
              </a:rPr>
              <a:t>cost</a:t>
            </a:r>
            <a:r>
              <a:rPr sz="2400" spc="-3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C00000"/>
                </a:solidFill>
                <a:latin typeface="Arial"/>
                <a:cs typeface="Arial"/>
              </a:rPr>
              <a:t>spanning  </a:t>
            </a:r>
            <a:r>
              <a:rPr sz="2400" spc="-75" dirty="0">
                <a:solidFill>
                  <a:srgbClr val="C00000"/>
                </a:solidFill>
                <a:latin typeface="Arial"/>
                <a:cs typeface="Arial"/>
              </a:rPr>
              <a:t>trees: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25" dirty="0">
                <a:latin typeface="Arial"/>
                <a:cs typeface="Arial"/>
              </a:rPr>
              <a:t>Prim’s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Algorithm</a:t>
            </a:r>
            <a:endParaRPr sz="2400" dirty="0">
              <a:latin typeface="Arial"/>
              <a:cs typeface="Arial"/>
            </a:endParaRPr>
          </a:p>
          <a:p>
            <a:pPr marL="43434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150" dirty="0">
                <a:solidFill>
                  <a:srgbClr val="C00000"/>
                </a:solidFill>
                <a:latin typeface="Arial"/>
                <a:cs typeface="Arial"/>
              </a:rPr>
              <a:t>Single </a:t>
            </a:r>
            <a:r>
              <a:rPr lang="en-US" sz="2400" spc="-125" dirty="0">
                <a:solidFill>
                  <a:srgbClr val="C00000"/>
                </a:solidFill>
                <a:latin typeface="Arial"/>
                <a:cs typeface="Arial"/>
              </a:rPr>
              <a:t>Source </a:t>
            </a:r>
            <a:r>
              <a:rPr lang="en-US" sz="2400" spc="-75" dirty="0">
                <a:solidFill>
                  <a:srgbClr val="C00000"/>
                </a:solidFill>
                <a:latin typeface="Arial"/>
                <a:cs typeface="Arial"/>
              </a:rPr>
              <a:t>shortest</a:t>
            </a:r>
            <a:r>
              <a:rPr lang="en-US" sz="240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spc="-100" dirty="0">
                <a:solidFill>
                  <a:srgbClr val="C00000"/>
                </a:solidFill>
                <a:latin typeface="Arial"/>
                <a:cs typeface="Arial"/>
              </a:rPr>
              <a:t>paths</a:t>
            </a:r>
            <a:endParaRPr lang="en-US" sz="2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35025" lvl="1" indent="-287020"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lang="en-US" sz="2400" spc="-125" dirty="0">
                <a:latin typeface="Arial"/>
                <a:cs typeface="Arial"/>
              </a:rPr>
              <a:t>Dijkstra's Algorithm</a:t>
            </a:r>
          </a:p>
          <a:p>
            <a:pPr marL="433705" marR="708025" lvl="1" indent="-342900"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35" dirty="0">
                <a:solidFill>
                  <a:srgbClr val="C00000"/>
                </a:solidFill>
                <a:latin typeface="Arial"/>
                <a:cs typeface="Arial"/>
              </a:rPr>
              <a:t>Optimal Tree problem:</a:t>
            </a:r>
          </a:p>
          <a:p>
            <a:pPr marL="835025" marR="85344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835660" algn="l"/>
              </a:tabLst>
            </a:pPr>
            <a:r>
              <a:rPr lang="en-US" sz="2400" spc="-80" dirty="0">
                <a:latin typeface="Arial"/>
                <a:cs typeface="Arial"/>
              </a:rPr>
              <a:t>Huffman </a:t>
            </a:r>
            <a:r>
              <a:rPr lang="en-US" sz="2400" spc="-200" dirty="0">
                <a:latin typeface="Arial"/>
                <a:cs typeface="Arial"/>
              </a:rPr>
              <a:t>Trees</a:t>
            </a:r>
            <a:r>
              <a:rPr lang="en-US" sz="2400" spc="-254" dirty="0">
                <a:latin typeface="Arial"/>
                <a:cs typeface="Arial"/>
              </a:rPr>
              <a:t> </a:t>
            </a:r>
            <a:r>
              <a:rPr lang="en-US" sz="2400" spc="-114" dirty="0">
                <a:latin typeface="Arial"/>
                <a:cs typeface="Arial"/>
              </a:rPr>
              <a:t>and  </a:t>
            </a:r>
            <a:r>
              <a:rPr lang="en-US" sz="2400" spc="-204" dirty="0">
                <a:latin typeface="Arial"/>
                <a:cs typeface="Arial"/>
              </a:rPr>
              <a:t>Codes</a:t>
            </a:r>
            <a:endParaRPr lang="en-US" sz="2400" dirty="0">
              <a:latin typeface="Arial"/>
              <a:cs typeface="Arial"/>
            </a:endParaRPr>
          </a:p>
          <a:p>
            <a:pPr marL="548005" lvl="1">
              <a:lnSpc>
                <a:spcPct val="100000"/>
              </a:lnSpc>
              <a:spcBef>
                <a:spcPts val="575"/>
              </a:spcBef>
              <a:tabLst>
                <a:tab pos="835660" algn="l"/>
              </a:tabLst>
            </a:pPr>
            <a:endParaRPr lang="en-US" sz="2400" spc="-5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602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4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884" y="627379"/>
            <a:ext cx="4848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Greedy – </a:t>
            </a:r>
            <a:r>
              <a:rPr spc="-195" dirty="0"/>
              <a:t>General</a:t>
            </a:r>
            <a:r>
              <a:rPr spc="-245" dirty="0"/>
              <a:t> </a:t>
            </a:r>
            <a:r>
              <a:rPr spc="-50" dirty="0"/>
              <a:t>Method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329620"/>
            <a:ext cx="8034020" cy="550100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4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15" dirty="0">
                <a:latin typeface="Arial"/>
                <a:cs typeface="Arial"/>
              </a:rPr>
              <a:t>The </a:t>
            </a:r>
            <a:r>
              <a:rPr sz="3000" spc="-145" dirty="0">
                <a:latin typeface="Arial"/>
                <a:cs typeface="Arial"/>
              </a:rPr>
              <a:t>greedy </a:t>
            </a:r>
            <a:r>
              <a:rPr sz="3000" spc="-135" dirty="0">
                <a:latin typeface="Arial"/>
                <a:cs typeface="Arial"/>
              </a:rPr>
              <a:t>approach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spc="-204" dirty="0">
                <a:latin typeface="Arial"/>
                <a:cs typeface="Arial"/>
              </a:rPr>
              <a:t>suggests</a:t>
            </a:r>
            <a:endParaRPr sz="300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650"/>
              </a:spcBef>
              <a:buChar char="–"/>
              <a:tabLst>
                <a:tab pos="756920" algn="l"/>
              </a:tabLst>
            </a:pPr>
            <a:r>
              <a:rPr sz="2600" spc="-80" dirty="0">
                <a:latin typeface="Arial"/>
                <a:cs typeface="Arial"/>
              </a:rPr>
              <a:t>constructing </a:t>
            </a:r>
            <a:r>
              <a:rPr sz="2600" spc="-200" dirty="0">
                <a:latin typeface="Arial"/>
                <a:cs typeface="Arial"/>
              </a:rPr>
              <a:t>a </a:t>
            </a:r>
            <a:r>
              <a:rPr sz="2600" spc="-55" dirty="0">
                <a:latin typeface="Arial"/>
                <a:cs typeface="Arial"/>
              </a:rPr>
              <a:t>solution </a:t>
            </a:r>
            <a:r>
              <a:rPr sz="2600" spc="-60" dirty="0">
                <a:latin typeface="Arial"/>
                <a:cs typeface="Arial"/>
              </a:rPr>
              <a:t>through </a:t>
            </a:r>
            <a:r>
              <a:rPr sz="2600" spc="-200" dirty="0">
                <a:latin typeface="Arial"/>
                <a:cs typeface="Arial"/>
              </a:rPr>
              <a:t>a </a:t>
            </a:r>
            <a:r>
              <a:rPr sz="2600" spc="-150" dirty="0">
                <a:latin typeface="Arial"/>
                <a:cs typeface="Arial"/>
              </a:rPr>
              <a:t>sequence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295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steps</a:t>
            </a:r>
            <a:endParaRPr sz="2600">
              <a:latin typeface="Arial"/>
              <a:cs typeface="Arial"/>
            </a:endParaRPr>
          </a:p>
          <a:p>
            <a:pPr marL="756285" marR="943610" lvl="1" indent="-287020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spc="-160" dirty="0">
                <a:latin typeface="Arial"/>
                <a:cs typeface="Arial"/>
              </a:rPr>
              <a:t>each </a:t>
            </a:r>
            <a:r>
              <a:rPr sz="2600" spc="-125" dirty="0">
                <a:latin typeface="Arial"/>
                <a:cs typeface="Arial"/>
              </a:rPr>
              <a:t>expanding </a:t>
            </a:r>
            <a:r>
              <a:rPr sz="2600" spc="-200" dirty="0">
                <a:latin typeface="Arial"/>
                <a:cs typeface="Arial"/>
              </a:rPr>
              <a:t>a </a:t>
            </a:r>
            <a:r>
              <a:rPr sz="2600" spc="-40" dirty="0">
                <a:latin typeface="Arial"/>
                <a:cs typeface="Arial"/>
              </a:rPr>
              <a:t>partially </a:t>
            </a:r>
            <a:r>
              <a:rPr sz="2600" spc="-85" dirty="0">
                <a:latin typeface="Arial"/>
                <a:cs typeface="Arial"/>
              </a:rPr>
              <a:t>constructed</a:t>
            </a:r>
            <a:r>
              <a:rPr sz="2600" spc="-25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solution  </a:t>
            </a:r>
            <a:r>
              <a:rPr sz="2600" spc="-70" dirty="0">
                <a:latin typeface="Arial"/>
                <a:cs typeface="Arial"/>
              </a:rPr>
              <a:t>obtained </a:t>
            </a:r>
            <a:r>
              <a:rPr sz="2600" spc="-180" dirty="0">
                <a:latin typeface="Arial"/>
                <a:cs typeface="Arial"/>
              </a:rPr>
              <a:t>so</a:t>
            </a:r>
            <a:r>
              <a:rPr sz="2600" spc="-24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far,</a:t>
            </a:r>
            <a:endParaRPr sz="260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dirty="0">
                <a:latin typeface="Arial"/>
                <a:cs typeface="Arial"/>
              </a:rPr>
              <a:t>until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200" dirty="0">
                <a:latin typeface="Arial"/>
                <a:cs typeface="Arial"/>
              </a:rPr>
              <a:t>a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complete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solution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problem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reached.</a:t>
            </a:r>
            <a:endParaRPr sz="2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28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220" dirty="0">
                <a:latin typeface="Arial"/>
                <a:cs typeface="Arial"/>
              </a:rPr>
              <a:t>On </a:t>
            </a:r>
            <a:r>
              <a:rPr sz="3000" spc="-185" dirty="0">
                <a:latin typeface="Arial"/>
                <a:cs typeface="Arial"/>
              </a:rPr>
              <a:t>each </a:t>
            </a:r>
            <a:r>
              <a:rPr sz="3000" spc="-125" dirty="0">
                <a:latin typeface="Arial"/>
                <a:cs typeface="Arial"/>
              </a:rPr>
              <a:t>step </a:t>
            </a:r>
            <a:r>
              <a:rPr sz="3000" spc="-35" dirty="0">
                <a:latin typeface="Arial"/>
                <a:cs typeface="Arial"/>
              </a:rPr>
              <a:t>the </a:t>
            </a:r>
            <a:r>
              <a:rPr sz="3000" spc="-135" dirty="0">
                <a:latin typeface="Arial"/>
                <a:cs typeface="Arial"/>
              </a:rPr>
              <a:t>choice </a:t>
            </a:r>
            <a:r>
              <a:rPr sz="3000" spc="-155" dirty="0">
                <a:latin typeface="Arial"/>
                <a:cs typeface="Arial"/>
              </a:rPr>
              <a:t>made </a:t>
            </a:r>
            <a:r>
              <a:rPr sz="3000" spc="-100" dirty="0">
                <a:latin typeface="Arial"/>
                <a:cs typeface="Arial"/>
              </a:rPr>
              <a:t>must</a:t>
            </a:r>
            <a:r>
              <a:rPr sz="3000" spc="-350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be:</a:t>
            </a:r>
            <a:endParaRPr sz="3000">
              <a:latin typeface="Arial"/>
              <a:cs typeface="Arial"/>
            </a:endParaRPr>
          </a:p>
          <a:p>
            <a:pPr marL="755650" lvl="1" indent="-287020">
              <a:lnSpc>
                <a:spcPct val="100000"/>
              </a:lnSpc>
              <a:spcBef>
                <a:spcPts val="655"/>
              </a:spcBef>
              <a:buFont typeface="Arial"/>
              <a:buChar char="–"/>
              <a:tabLst>
                <a:tab pos="756285" algn="l"/>
              </a:tabLst>
            </a:pPr>
            <a:r>
              <a:rPr sz="2600" b="1" i="1" spc="-150" dirty="0">
                <a:latin typeface="Arial"/>
                <a:cs typeface="Arial"/>
              </a:rPr>
              <a:t>feasible</a:t>
            </a:r>
            <a:r>
              <a:rPr sz="2600" spc="-150" dirty="0">
                <a:latin typeface="Arial"/>
                <a:cs typeface="Arial"/>
              </a:rPr>
              <a:t>,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i.e.,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80" dirty="0">
                <a:latin typeface="Arial"/>
                <a:cs typeface="Arial"/>
              </a:rPr>
              <a:t>it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90" dirty="0">
                <a:latin typeface="Arial"/>
                <a:cs typeface="Arial"/>
              </a:rPr>
              <a:t>has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satisfy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problem’s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constraints</a:t>
            </a:r>
            <a:endParaRPr sz="2600">
              <a:latin typeface="Arial"/>
              <a:cs typeface="Arial"/>
            </a:endParaRPr>
          </a:p>
          <a:p>
            <a:pPr marL="756285" marR="227329" lvl="1" indent="-28702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i="1" spc="-170" dirty="0">
                <a:latin typeface="Arial"/>
                <a:cs typeface="Arial"/>
              </a:rPr>
              <a:t>locally </a:t>
            </a:r>
            <a:r>
              <a:rPr sz="2600" b="1" i="1" spc="-120" dirty="0">
                <a:latin typeface="Arial"/>
                <a:cs typeface="Arial"/>
              </a:rPr>
              <a:t>optimal</a:t>
            </a:r>
            <a:r>
              <a:rPr sz="2600" spc="-120" dirty="0">
                <a:latin typeface="Arial"/>
                <a:cs typeface="Arial"/>
              </a:rPr>
              <a:t>, </a:t>
            </a:r>
            <a:r>
              <a:rPr sz="2600" spc="-70" dirty="0">
                <a:latin typeface="Arial"/>
                <a:cs typeface="Arial"/>
              </a:rPr>
              <a:t>i.e., </a:t>
            </a:r>
            <a:r>
              <a:rPr sz="2600" spc="80" dirty="0">
                <a:latin typeface="Arial"/>
                <a:cs typeface="Arial"/>
              </a:rPr>
              <a:t>it</a:t>
            </a:r>
            <a:r>
              <a:rPr sz="2600" spc="-540" dirty="0">
                <a:latin typeface="Arial"/>
                <a:cs typeface="Arial"/>
              </a:rPr>
              <a:t> </a:t>
            </a:r>
            <a:r>
              <a:rPr sz="2600" spc="-190" dirty="0">
                <a:latin typeface="Arial"/>
                <a:cs typeface="Arial"/>
              </a:rPr>
              <a:t>has </a:t>
            </a:r>
            <a:r>
              <a:rPr sz="2600" spc="25" dirty="0">
                <a:latin typeface="Arial"/>
                <a:cs typeface="Arial"/>
              </a:rPr>
              <a:t>to </a:t>
            </a:r>
            <a:r>
              <a:rPr sz="2600" spc="-120" dirty="0">
                <a:latin typeface="Arial"/>
                <a:cs typeface="Arial"/>
              </a:rPr>
              <a:t>be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00" dirty="0">
                <a:latin typeface="Arial"/>
                <a:cs typeface="Arial"/>
              </a:rPr>
              <a:t>best </a:t>
            </a:r>
            <a:r>
              <a:rPr sz="2600" spc="-95" dirty="0">
                <a:latin typeface="Arial"/>
                <a:cs typeface="Arial"/>
              </a:rPr>
              <a:t>local </a:t>
            </a:r>
            <a:r>
              <a:rPr sz="2600" spc="-120" dirty="0">
                <a:latin typeface="Arial"/>
                <a:cs typeface="Arial"/>
              </a:rPr>
              <a:t>choice  </a:t>
            </a:r>
            <a:r>
              <a:rPr sz="2600" spc="-140" dirty="0">
                <a:latin typeface="Arial"/>
                <a:cs typeface="Arial"/>
              </a:rPr>
              <a:t>among </a:t>
            </a:r>
            <a:r>
              <a:rPr sz="2600" spc="-55" dirty="0">
                <a:latin typeface="Arial"/>
                <a:cs typeface="Arial"/>
              </a:rPr>
              <a:t>all </a:t>
            </a:r>
            <a:r>
              <a:rPr sz="2600" spc="-105" dirty="0">
                <a:latin typeface="Arial"/>
                <a:cs typeface="Arial"/>
              </a:rPr>
              <a:t>feasible </a:t>
            </a:r>
            <a:r>
              <a:rPr sz="2600" spc="-140" dirty="0">
                <a:latin typeface="Arial"/>
                <a:cs typeface="Arial"/>
              </a:rPr>
              <a:t>choices </a:t>
            </a:r>
            <a:r>
              <a:rPr sz="2600" spc="-110" dirty="0">
                <a:latin typeface="Arial"/>
                <a:cs typeface="Arial"/>
              </a:rPr>
              <a:t>available </a:t>
            </a:r>
            <a:r>
              <a:rPr sz="2600" spc="-85" dirty="0">
                <a:latin typeface="Arial"/>
                <a:cs typeface="Arial"/>
              </a:rPr>
              <a:t>on </a:t>
            </a:r>
            <a:r>
              <a:rPr sz="2600" spc="-5" dirty="0">
                <a:latin typeface="Arial"/>
                <a:cs typeface="Arial"/>
              </a:rPr>
              <a:t>that</a:t>
            </a:r>
            <a:r>
              <a:rPr sz="2600" spc="-40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step</a:t>
            </a:r>
            <a:endParaRPr sz="2600">
              <a:latin typeface="Arial"/>
              <a:cs typeface="Arial"/>
            </a:endParaRPr>
          </a:p>
          <a:p>
            <a:pPr marL="756285" marR="149225" lvl="1" indent="-287020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i="1" spc="-165" dirty="0">
                <a:latin typeface="Arial"/>
                <a:cs typeface="Arial"/>
              </a:rPr>
              <a:t>irrevocable</a:t>
            </a:r>
            <a:r>
              <a:rPr sz="2600" spc="-165" dirty="0">
                <a:latin typeface="Arial"/>
                <a:cs typeface="Arial"/>
              </a:rPr>
              <a:t>, </a:t>
            </a:r>
            <a:r>
              <a:rPr sz="2600" spc="-70" dirty="0">
                <a:latin typeface="Arial"/>
                <a:cs typeface="Arial"/>
              </a:rPr>
              <a:t>i.e., </a:t>
            </a:r>
            <a:r>
              <a:rPr sz="2600" spc="-130" dirty="0">
                <a:latin typeface="Arial"/>
                <a:cs typeface="Arial"/>
              </a:rPr>
              <a:t>once </a:t>
            </a:r>
            <a:r>
              <a:rPr sz="2600" spc="-120" dirty="0">
                <a:latin typeface="Arial"/>
                <a:cs typeface="Arial"/>
              </a:rPr>
              <a:t>made, </a:t>
            </a:r>
            <a:r>
              <a:rPr sz="2600" spc="80" dirty="0">
                <a:latin typeface="Arial"/>
                <a:cs typeface="Arial"/>
              </a:rPr>
              <a:t>it </a:t>
            </a:r>
            <a:r>
              <a:rPr sz="2600" spc="-90" dirty="0">
                <a:latin typeface="Arial"/>
                <a:cs typeface="Arial"/>
              </a:rPr>
              <a:t>cannot </a:t>
            </a:r>
            <a:r>
              <a:rPr sz="2600" spc="-120" dirty="0">
                <a:latin typeface="Arial"/>
                <a:cs typeface="Arial"/>
              </a:rPr>
              <a:t>be </a:t>
            </a:r>
            <a:r>
              <a:rPr sz="2600" spc="-150" dirty="0">
                <a:latin typeface="Arial"/>
                <a:cs typeface="Arial"/>
              </a:rPr>
              <a:t>changed</a:t>
            </a:r>
            <a:r>
              <a:rPr sz="2600" spc="-550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on  </a:t>
            </a:r>
            <a:r>
              <a:rPr sz="2600" spc="-120" dirty="0">
                <a:latin typeface="Arial"/>
                <a:cs typeface="Arial"/>
              </a:rPr>
              <a:t>subsequent </a:t>
            </a:r>
            <a:r>
              <a:rPr sz="2600" spc="-145" dirty="0">
                <a:latin typeface="Arial"/>
                <a:cs typeface="Arial"/>
              </a:rPr>
              <a:t>steps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385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algorithm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1088" y="627379"/>
            <a:ext cx="3108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50" dirty="0">
                <a:latin typeface="Arial"/>
                <a:cs typeface="Arial"/>
              </a:rPr>
              <a:t>General</a:t>
            </a:r>
            <a:r>
              <a:rPr b="1" spc="-240" dirty="0">
                <a:latin typeface="Arial"/>
                <a:cs typeface="Arial"/>
              </a:rPr>
              <a:t> </a:t>
            </a:r>
            <a:r>
              <a:rPr b="1" spc="-210" dirty="0">
                <a:latin typeface="Arial"/>
                <a:cs typeface="Arial"/>
              </a:rPr>
              <a:t>method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502155"/>
            <a:ext cx="7966075" cy="389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37211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solidFill>
                  <a:srgbClr val="006FC0"/>
                </a:solidFill>
                <a:latin typeface="Arial"/>
                <a:cs typeface="Arial"/>
              </a:rPr>
              <a:t>Given </a:t>
            </a:r>
            <a:r>
              <a:rPr sz="2800" spc="-90" dirty="0">
                <a:solidFill>
                  <a:srgbClr val="006FC0"/>
                </a:solidFill>
                <a:latin typeface="Arial"/>
                <a:cs typeface="Arial"/>
              </a:rPr>
              <a:t>n </a:t>
            </a:r>
            <a:r>
              <a:rPr sz="2800" spc="-75" dirty="0">
                <a:solidFill>
                  <a:srgbClr val="006FC0"/>
                </a:solidFill>
                <a:latin typeface="Arial"/>
                <a:cs typeface="Arial"/>
              </a:rPr>
              <a:t>inputs </a:t>
            </a:r>
            <a:r>
              <a:rPr sz="2800" spc="-160" dirty="0">
                <a:solidFill>
                  <a:srgbClr val="006FC0"/>
                </a:solidFill>
                <a:latin typeface="Arial"/>
                <a:cs typeface="Arial"/>
              </a:rPr>
              <a:t>choose </a:t>
            </a:r>
            <a:r>
              <a:rPr sz="2800" spc="-220" dirty="0">
                <a:solidFill>
                  <a:srgbClr val="006FC0"/>
                </a:solidFill>
                <a:latin typeface="Arial"/>
                <a:cs typeface="Arial"/>
              </a:rPr>
              <a:t>a </a:t>
            </a:r>
            <a:r>
              <a:rPr sz="2800" spc="-145" dirty="0">
                <a:solidFill>
                  <a:srgbClr val="006FC0"/>
                </a:solidFill>
                <a:latin typeface="Arial"/>
                <a:cs typeface="Arial"/>
              </a:rPr>
              <a:t>subset </a:t>
            </a:r>
            <a:r>
              <a:rPr sz="2800" spc="-5" dirty="0">
                <a:solidFill>
                  <a:srgbClr val="006FC0"/>
                </a:solidFill>
                <a:latin typeface="Arial"/>
                <a:cs typeface="Arial"/>
              </a:rPr>
              <a:t>that </a:t>
            </a:r>
            <a:r>
              <a:rPr sz="2800" spc="-125" dirty="0">
                <a:solidFill>
                  <a:srgbClr val="006FC0"/>
                </a:solidFill>
                <a:latin typeface="Arial"/>
                <a:cs typeface="Arial"/>
              </a:rPr>
              <a:t>satisfies </a:t>
            </a:r>
            <a:r>
              <a:rPr sz="2800" spc="-170" dirty="0">
                <a:solidFill>
                  <a:srgbClr val="006FC0"/>
                </a:solidFill>
                <a:latin typeface="Arial"/>
                <a:cs typeface="Arial"/>
              </a:rPr>
              <a:t>some  </a:t>
            </a:r>
            <a:r>
              <a:rPr sz="2800" spc="-100" dirty="0">
                <a:solidFill>
                  <a:srgbClr val="006FC0"/>
                </a:solidFill>
                <a:latin typeface="Arial"/>
                <a:cs typeface="Arial"/>
              </a:rPr>
              <a:t>constraints.</a:t>
            </a:r>
            <a:endParaRPr sz="2800" dirty="0">
              <a:latin typeface="Arial"/>
              <a:cs typeface="Arial"/>
            </a:endParaRPr>
          </a:p>
          <a:p>
            <a:pPr marL="354965" marR="760095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50" dirty="0">
                <a:latin typeface="Arial"/>
                <a:cs typeface="Arial"/>
              </a:rPr>
              <a:t>A </a:t>
            </a:r>
            <a:r>
              <a:rPr sz="2800" spc="-145" dirty="0">
                <a:latin typeface="Arial"/>
                <a:cs typeface="Arial"/>
              </a:rPr>
              <a:t>subset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25" dirty="0">
                <a:latin typeface="Arial"/>
                <a:cs typeface="Arial"/>
              </a:rPr>
              <a:t>satisfies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constraints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120" dirty="0">
                <a:latin typeface="Arial"/>
                <a:cs typeface="Arial"/>
              </a:rPr>
              <a:t>called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2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feasible</a:t>
            </a:r>
            <a:r>
              <a:rPr sz="2800" spc="-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65" dirty="0">
                <a:solidFill>
                  <a:srgbClr val="C00000"/>
                </a:solidFill>
                <a:latin typeface="Arial"/>
                <a:cs typeface="Arial"/>
              </a:rPr>
              <a:t>solution</a:t>
            </a:r>
            <a:r>
              <a:rPr sz="2800" spc="-65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4965" marR="516255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50" dirty="0">
                <a:latin typeface="Arial"/>
                <a:cs typeface="Arial"/>
              </a:rPr>
              <a:t>A </a:t>
            </a:r>
            <a:r>
              <a:rPr lang="en-US" sz="2800" spc="-25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feasible </a:t>
            </a:r>
            <a:r>
              <a:rPr sz="2800" spc="-65" dirty="0">
                <a:latin typeface="Arial"/>
                <a:cs typeface="Arial"/>
              </a:rPr>
              <a:t>solution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60" dirty="0">
                <a:latin typeface="Arial"/>
                <a:cs typeface="Arial"/>
              </a:rPr>
              <a:t>maximises </a:t>
            </a:r>
            <a:r>
              <a:rPr sz="2800" spc="-25" dirty="0">
                <a:latin typeface="Arial"/>
                <a:cs typeface="Arial"/>
              </a:rPr>
              <a:t>or </a:t>
            </a:r>
            <a:r>
              <a:rPr sz="2800" spc="-120" dirty="0">
                <a:latin typeface="Arial"/>
                <a:cs typeface="Arial"/>
              </a:rPr>
              <a:t>minimises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220" dirty="0">
                <a:latin typeface="Arial"/>
                <a:cs typeface="Arial"/>
              </a:rPr>
              <a:t>a  </a:t>
            </a:r>
            <a:r>
              <a:rPr sz="2800" spc="-135" dirty="0">
                <a:latin typeface="Arial"/>
                <a:cs typeface="Arial"/>
              </a:rPr>
              <a:t>given </a:t>
            </a:r>
            <a:r>
              <a:rPr sz="2800" spc="-80" dirty="0">
                <a:latin typeface="Arial"/>
                <a:cs typeface="Arial"/>
              </a:rPr>
              <a:t>(objective) </a:t>
            </a:r>
            <a:r>
              <a:rPr sz="2800" spc="-45" dirty="0">
                <a:latin typeface="Arial"/>
                <a:cs typeface="Arial"/>
              </a:rPr>
              <a:t>function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155" dirty="0">
                <a:latin typeface="Arial"/>
                <a:cs typeface="Arial"/>
              </a:rPr>
              <a:t>said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30" dirty="0">
                <a:latin typeface="Arial"/>
                <a:cs typeface="Arial"/>
              </a:rPr>
              <a:t>be</a:t>
            </a:r>
            <a:r>
              <a:rPr sz="2800" spc="-409" dirty="0"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C00000"/>
                </a:solidFill>
                <a:latin typeface="Arial"/>
                <a:cs typeface="Arial"/>
              </a:rPr>
              <a:t>optimal</a:t>
            </a:r>
            <a:r>
              <a:rPr sz="2800" spc="-55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80" dirty="0">
                <a:latin typeface="Arial"/>
                <a:cs typeface="Arial"/>
              </a:rPr>
              <a:t>Often </a:t>
            </a:r>
            <a:r>
              <a:rPr sz="2800" spc="80" dirty="0">
                <a:latin typeface="Arial"/>
                <a:cs typeface="Arial"/>
              </a:rPr>
              <a:t>it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220" dirty="0">
                <a:latin typeface="Arial"/>
                <a:cs typeface="Arial"/>
              </a:rPr>
              <a:t>easy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30" dirty="0">
                <a:latin typeface="Arial"/>
                <a:cs typeface="Arial"/>
              </a:rPr>
              <a:t>find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20" dirty="0">
                <a:latin typeface="Arial"/>
                <a:cs typeface="Arial"/>
              </a:rPr>
              <a:t>feasible </a:t>
            </a:r>
            <a:r>
              <a:rPr sz="2800" spc="-65" dirty="0">
                <a:latin typeface="Arial"/>
                <a:cs typeface="Arial"/>
              </a:rPr>
              <a:t>solution </a:t>
            </a:r>
            <a:r>
              <a:rPr sz="2800" spc="-10" dirty="0">
                <a:latin typeface="Arial"/>
                <a:cs typeface="Arial"/>
              </a:rPr>
              <a:t>but</a:t>
            </a:r>
            <a:r>
              <a:rPr sz="2800" spc="-54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difficult 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30" dirty="0">
                <a:latin typeface="Arial"/>
                <a:cs typeface="Arial"/>
              </a:rPr>
              <a:t>find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50" dirty="0">
                <a:latin typeface="Arial"/>
                <a:cs typeface="Arial"/>
              </a:rPr>
              <a:t>optimal</a:t>
            </a:r>
            <a:r>
              <a:rPr sz="2800" spc="-50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solution.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1172" y="593851"/>
            <a:ext cx="3288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29" dirty="0"/>
              <a:t>Greedy</a:t>
            </a:r>
            <a:r>
              <a:rPr sz="4000" spc="-290" dirty="0"/>
              <a:t> </a:t>
            </a:r>
            <a:r>
              <a:rPr sz="4000" spc="-55" dirty="0"/>
              <a:t>Method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405009" y="1950720"/>
            <a:ext cx="7883651" cy="4524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</a:t>
            </a:fld>
            <a:endParaRPr spc="-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B565-30F1-D6CC-CB0A-A89E79DA9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4674D308-2B45-5675-7B88-25ACF4F3E02F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</a:t>
            </a:fld>
            <a:endParaRPr spc="-60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DA385E4-5FF2-739B-F2E8-702CA68603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CB33BDA-CC7D-C131-23AB-FD971DBD7A2E}"/>
              </a:ext>
            </a:extLst>
          </p:cNvPr>
          <p:cNvSpPr txBox="1"/>
          <p:nvPr/>
        </p:nvSpPr>
        <p:spPr>
          <a:xfrm>
            <a:off x="2696247" y="2559050"/>
            <a:ext cx="53174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Introduction </a:t>
            </a:r>
            <a:r>
              <a:rPr sz="2400" spc="20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400"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C00000"/>
                </a:solidFill>
                <a:latin typeface="Arial"/>
                <a:cs typeface="Arial"/>
              </a:rPr>
              <a:t>Greedy </a:t>
            </a:r>
            <a:r>
              <a:rPr lang="en-US" sz="2400" spc="-14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400" spc="-55" dirty="0">
                <a:solidFill>
                  <a:srgbClr val="C00000"/>
                </a:solidFill>
                <a:latin typeface="Arial"/>
                <a:cs typeface="Arial"/>
              </a:rPr>
              <a:t>ethod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30" dirty="0">
                <a:latin typeface="Arial"/>
                <a:cs typeface="Arial"/>
              </a:rPr>
              <a:t>General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method</a:t>
            </a:r>
            <a:endParaRPr sz="2400" dirty="0">
              <a:latin typeface="Arial"/>
              <a:cs typeface="Arial"/>
            </a:endParaRPr>
          </a:p>
          <a:p>
            <a:pPr marL="433705" marR="70802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b="1" spc="-35" dirty="0">
                <a:solidFill>
                  <a:srgbClr val="7030A0"/>
                </a:solidFill>
                <a:latin typeface="Arial"/>
                <a:cs typeface="Arial"/>
              </a:rPr>
              <a:t>Minimum </a:t>
            </a:r>
            <a:r>
              <a:rPr sz="2400" b="1" spc="-110" dirty="0">
                <a:solidFill>
                  <a:srgbClr val="7030A0"/>
                </a:solidFill>
                <a:latin typeface="Arial"/>
                <a:cs typeface="Arial"/>
              </a:rPr>
              <a:t>cost</a:t>
            </a:r>
            <a:r>
              <a:rPr sz="2400" b="1" spc="-34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7030A0"/>
                </a:solidFill>
                <a:latin typeface="Arial"/>
                <a:cs typeface="Arial"/>
              </a:rPr>
              <a:t>spanning  </a:t>
            </a:r>
            <a:r>
              <a:rPr sz="2400" b="1" spc="-75" dirty="0">
                <a:solidFill>
                  <a:srgbClr val="7030A0"/>
                </a:solidFill>
                <a:latin typeface="Arial"/>
                <a:cs typeface="Arial"/>
              </a:rPr>
              <a:t>trees:</a:t>
            </a:r>
            <a:endParaRPr sz="2400" b="1" dirty="0">
              <a:solidFill>
                <a:srgbClr val="7030A0"/>
              </a:solidFill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25" dirty="0">
                <a:latin typeface="Arial"/>
                <a:cs typeface="Arial"/>
              </a:rPr>
              <a:t>Prim’s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Algorithm</a:t>
            </a:r>
            <a:endParaRPr sz="2400" dirty="0">
              <a:latin typeface="Arial"/>
              <a:cs typeface="Arial"/>
            </a:endParaRPr>
          </a:p>
          <a:p>
            <a:pPr marL="43434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150" dirty="0">
                <a:solidFill>
                  <a:srgbClr val="C00000"/>
                </a:solidFill>
                <a:latin typeface="Arial"/>
                <a:cs typeface="Arial"/>
              </a:rPr>
              <a:t>Single </a:t>
            </a:r>
            <a:r>
              <a:rPr lang="en-US" sz="2400" spc="-125" dirty="0">
                <a:solidFill>
                  <a:srgbClr val="C00000"/>
                </a:solidFill>
                <a:latin typeface="Arial"/>
                <a:cs typeface="Arial"/>
              </a:rPr>
              <a:t>Source </a:t>
            </a:r>
            <a:r>
              <a:rPr lang="en-US" sz="2400" spc="-75" dirty="0">
                <a:solidFill>
                  <a:srgbClr val="C00000"/>
                </a:solidFill>
                <a:latin typeface="Arial"/>
                <a:cs typeface="Arial"/>
              </a:rPr>
              <a:t>shortest</a:t>
            </a:r>
            <a:r>
              <a:rPr lang="en-US" sz="240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spc="-100" dirty="0">
                <a:solidFill>
                  <a:srgbClr val="C00000"/>
                </a:solidFill>
                <a:latin typeface="Arial"/>
                <a:cs typeface="Arial"/>
              </a:rPr>
              <a:t>paths</a:t>
            </a:r>
            <a:endParaRPr lang="en-US" sz="2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35025" lvl="1" indent="-287020"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lang="en-US" sz="2400" spc="-125" dirty="0">
                <a:latin typeface="Arial"/>
                <a:cs typeface="Arial"/>
              </a:rPr>
              <a:t>Dijkstra's Algorithm</a:t>
            </a:r>
          </a:p>
          <a:p>
            <a:pPr marL="433705" marR="708025" lvl="1" indent="-342900"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35" dirty="0">
                <a:solidFill>
                  <a:srgbClr val="C00000"/>
                </a:solidFill>
                <a:latin typeface="Arial"/>
                <a:cs typeface="Arial"/>
              </a:rPr>
              <a:t>Optimal Tree problem:</a:t>
            </a:r>
          </a:p>
          <a:p>
            <a:pPr marL="835025" marR="85344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835660" algn="l"/>
              </a:tabLst>
            </a:pPr>
            <a:r>
              <a:rPr lang="en-US" sz="2400" spc="-80" dirty="0">
                <a:latin typeface="Arial"/>
                <a:cs typeface="Arial"/>
              </a:rPr>
              <a:t>Huffman </a:t>
            </a:r>
            <a:r>
              <a:rPr lang="en-US" sz="2400" spc="-200" dirty="0">
                <a:latin typeface="Arial"/>
                <a:cs typeface="Arial"/>
              </a:rPr>
              <a:t>Trees</a:t>
            </a:r>
            <a:r>
              <a:rPr lang="en-US" sz="2400" spc="-254" dirty="0">
                <a:latin typeface="Arial"/>
                <a:cs typeface="Arial"/>
              </a:rPr>
              <a:t> </a:t>
            </a:r>
            <a:r>
              <a:rPr lang="en-US" sz="2400" spc="-114" dirty="0">
                <a:latin typeface="Arial"/>
                <a:cs typeface="Arial"/>
              </a:rPr>
              <a:t>and  </a:t>
            </a:r>
            <a:r>
              <a:rPr lang="en-US" sz="2400" spc="-204" dirty="0">
                <a:latin typeface="Arial"/>
                <a:cs typeface="Arial"/>
              </a:rPr>
              <a:t>Codes</a:t>
            </a:r>
            <a:endParaRPr lang="en-US" sz="2400" dirty="0">
              <a:latin typeface="Arial"/>
              <a:cs typeface="Arial"/>
            </a:endParaRPr>
          </a:p>
          <a:p>
            <a:pPr marL="548005" lvl="1">
              <a:lnSpc>
                <a:spcPct val="100000"/>
              </a:lnSpc>
              <a:spcBef>
                <a:spcPts val="575"/>
              </a:spcBef>
              <a:tabLst>
                <a:tab pos="835660" algn="l"/>
              </a:tabLst>
            </a:pPr>
            <a:endParaRPr lang="en-US" sz="2400" spc="-5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5995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8464" y="627379"/>
            <a:ext cx="5474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Minimum </a:t>
            </a:r>
            <a:r>
              <a:rPr spc="-220" dirty="0"/>
              <a:t>Spanning </a:t>
            </a:r>
            <a:r>
              <a:rPr spc="-275" dirty="0"/>
              <a:t>Tree</a:t>
            </a:r>
            <a:r>
              <a:rPr spc="-450" dirty="0"/>
              <a:t> </a:t>
            </a:r>
            <a:r>
              <a:rPr spc="-380" dirty="0"/>
              <a:t>MST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0017" y="1502155"/>
            <a:ext cx="8227683" cy="474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50" dirty="0">
                <a:latin typeface="Arial"/>
                <a:cs typeface="Arial"/>
              </a:rPr>
              <a:t>A </a:t>
            </a:r>
            <a:r>
              <a:rPr sz="2800" b="1" spc="-250" dirty="0">
                <a:solidFill>
                  <a:srgbClr val="001F5F"/>
                </a:solidFill>
                <a:latin typeface="Arial"/>
                <a:cs typeface="Arial"/>
              </a:rPr>
              <a:t>spanning </a:t>
            </a:r>
            <a:r>
              <a:rPr sz="2800" b="1" spc="-100" dirty="0">
                <a:solidFill>
                  <a:srgbClr val="001F5F"/>
                </a:solidFill>
                <a:latin typeface="Arial"/>
                <a:cs typeface="Arial"/>
              </a:rPr>
              <a:t>tree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14" dirty="0">
                <a:latin typeface="Arial"/>
                <a:cs typeface="Arial"/>
              </a:rPr>
              <a:t>connected </a:t>
            </a:r>
            <a:r>
              <a:rPr sz="2800" spc="-135" dirty="0">
                <a:latin typeface="Arial"/>
                <a:cs typeface="Arial"/>
              </a:rPr>
              <a:t>graph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50" dirty="0">
                <a:latin typeface="Arial"/>
                <a:cs typeface="Arial"/>
              </a:rPr>
              <a:t>its </a:t>
            </a:r>
            <a:r>
              <a:rPr sz="2800" spc="-114" dirty="0">
                <a:latin typeface="Arial"/>
                <a:cs typeface="Arial"/>
              </a:rPr>
              <a:t>connected </a:t>
            </a:r>
            <a:r>
              <a:rPr sz="2800" spc="-150" dirty="0">
                <a:latin typeface="Arial"/>
                <a:cs typeface="Arial"/>
              </a:rPr>
              <a:t>acyclic subgraph </a:t>
            </a:r>
            <a:r>
              <a:rPr sz="2800" spc="-80" dirty="0">
                <a:latin typeface="Arial"/>
                <a:cs typeface="Arial"/>
              </a:rPr>
              <a:t>(i.e.,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55" dirty="0">
                <a:latin typeface="Arial"/>
                <a:cs typeface="Arial"/>
              </a:rPr>
              <a:t>tree) </a:t>
            </a:r>
            <a:r>
              <a:rPr sz="2800" spc="-5" dirty="0">
                <a:latin typeface="Arial"/>
                <a:cs typeface="Arial"/>
              </a:rPr>
              <a:t>that</a:t>
            </a:r>
            <a:r>
              <a:rPr sz="2800" spc="-120" dirty="0">
                <a:latin typeface="Arial"/>
                <a:cs typeface="Arial"/>
              </a:rPr>
              <a:t> contains  </a:t>
            </a:r>
            <a:r>
              <a:rPr sz="2800" spc="-65" dirty="0">
                <a:latin typeface="Arial"/>
                <a:cs typeface="Arial"/>
              </a:rPr>
              <a:t>all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vertices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51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graph.</a:t>
            </a:r>
            <a:endParaRPr sz="2800" dirty="0">
              <a:latin typeface="Arial"/>
              <a:cs typeface="Arial"/>
            </a:endParaRPr>
          </a:p>
          <a:p>
            <a:pPr marL="354965" marR="220979" indent="-342900" algn="just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50" dirty="0">
                <a:latin typeface="Arial"/>
                <a:cs typeface="Arial"/>
              </a:rPr>
              <a:t>A </a:t>
            </a:r>
            <a:r>
              <a:rPr sz="2800" b="1" spc="-180" dirty="0">
                <a:solidFill>
                  <a:srgbClr val="001F5F"/>
                </a:solidFill>
                <a:latin typeface="Arial"/>
                <a:cs typeface="Arial"/>
              </a:rPr>
              <a:t>minimum </a:t>
            </a:r>
            <a:r>
              <a:rPr sz="2800" b="1" spc="-250" dirty="0">
                <a:solidFill>
                  <a:srgbClr val="001F5F"/>
                </a:solidFill>
                <a:latin typeface="Arial"/>
                <a:cs typeface="Arial"/>
              </a:rPr>
              <a:t>spanning </a:t>
            </a:r>
            <a:r>
              <a:rPr sz="2800" b="1" spc="-100" dirty="0">
                <a:solidFill>
                  <a:srgbClr val="001F5F"/>
                </a:solidFill>
                <a:latin typeface="Arial"/>
                <a:cs typeface="Arial"/>
              </a:rPr>
              <a:t>tree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85" dirty="0">
                <a:latin typeface="Arial"/>
                <a:cs typeface="Arial"/>
              </a:rPr>
              <a:t>weighted </a:t>
            </a:r>
            <a:r>
              <a:rPr sz="2800" spc="-114" dirty="0">
                <a:latin typeface="Arial"/>
                <a:cs typeface="Arial"/>
              </a:rPr>
              <a:t>connected  </a:t>
            </a:r>
            <a:r>
              <a:rPr sz="2800" spc="-135" dirty="0">
                <a:latin typeface="Arial"/>
                <a:cs typeface="Arial"/>
              </a:rPr>
              <a:t>graph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50" dirty="0">
                <a:latin typeface="Arial"/>
                <a:cs typeface="Arial"/>
              </a:rPr>
              <a:t>its </a:t>
            </a:r>
            <a:r>
              <a:rPr sz="2800" spc="-145" dirty="0">
                <a:latin typeface="Arial"/>
                <a:cs typeface="Arial"/>
              </a:rPr>
              <a:t>spanning </a:t>
            </a:r>
            <a:r>
              <a:rPr sz="2800" spc="-45" dirty="0">
                <a:latin typeface="Arial"/>
                <a:cs typeface="Arial"/>
              </a:rPr>
              <a:t>tree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25" dirty="0">
                <a:latin typeface="Arial"/>
                <a:cs typeface="Arial"/>
              </a:rPr>
              <a:t>smallest </a:t>
            </a:r>
            <a:r>
              <a:rPr sz="2800" spc="-70" dirty="0">
                <a:latin typeface="Arial"/>
                <a:cs typeface="Arial"/>
              </a:rPr>
              <a:t>weight,  </a:t>
            </a:r>
            <a:r>
              <a:rPr sz="2800" spc="-90" dirty="0">
                <a:latin typeface="Arial"/>
                <a:cs typeface="Arial"/>
              </a:rPr>
              <a:t>where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70" dirty="0">
                <a:latin typeface="Arial"/>
                <a:cs typeface="Arial"/>
              </a:rPr>
              <a:t>weight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45" dirty="0">
                <a:latin typeface="Arial"/>
                <a:cs typeface="Arial"/>
              </a:rPr>
              <a:t>tree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80" dirty="0">
                <a:latin typeface="Arial"/>
                <a:cs typeface="Arial"/>
              </a:rPr>
              <a:t>defined </a:t>
            </a:r>
            <a:r>
              <a:rPr sz="2800" spc="-265" dirty="0">
                <a:latin typeface="Arial"/>
                <a:cs typeface="Arial"/>
              </a:rPr>
              <a:t>as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70" dirty="0">
                <a:latin typeface="Arial"/>
                <a:cs typeface="Arial"/>
              </a:rPr>
              <a:t>sum </a:t>
            </a:r>
            <a:r>
              <a:rPr sz="2800" spc="-5" dirty="0">
                <a:latin typeface="Arial"/>
                <a:cs typeface="Arial"/>
              </a:rPr>
              <a:t>of 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b="1" spc="-200" dirty="0">
                <a:latin typeface="Arial"/>
                <a:cs typeface="Arial"/>
              </a:rPr>
              <a:t>weights </a:t>
            </a:r>
            <a:r>
              <a:rPr sz="2800" spc="-90" dirty="0">
                <a:latin typeface="Arial"/>
                <a:cs typeface="Arial"/>
              </a:rPr>
              <a:t>on </a:t>
            </a:r>
            <a:r>
              <a:rPr sz="2800" spc="-65" dirty="0">
                <a:latin typeface="Arial"/>
                <a:cs typeface="Arial"/>
              </a:rPr>
              <a:t>all </a:t>
            </a:r>
            <a:r>
              <a:rPr sz="2800" spc="-50" dirty="0">
                <a:latin typeface="Arial"/>
                <a:cs typeface="Arial"/>
              </a:rPr>
              <a:t>its</a:t>
            </a:r>
            <a:r>
              <a:rPr sz="2800" spc="-310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edges.</a:t>
            </a:r>
            <a:endParaRPr sz="2800" dirty="0">
              <a:latin typeface="Arial"/>
              <a:cs typeface="Arial"/>
            </a:endParaRPr>
          </a:p>
          <a:p>
            <a:pPr marL="354965" marR="36830" indent="-342900" algn="just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b="1" spc="-180" dirty="0">
                <a:solidFill>
                  <a:srgbClr val="001F5F"/>
                </a:solidFill>
                <a:latin typeface="Arial"/>
                <a:cs typeface="Arial"/>
              </a:rPr>
              <a:t>minimum </a:t>
            </a:r>
            <a:r>
              <a:rPr sz="2800" b="1" spc="-250" dirty="0">
                <a:solidFill>
                  <a:srgbClr val="001F5F"/>
                </a:solidFill>
                <a:latin typeface="Arial"/>
                <a:cs typeface="Arial"/>
              </a:rPr>
              <a:t>spanning </a:t>
            </a:r>
            <a:r>
              <a:rPr sz="2800" b="1" spc="-100" dirty="0">
                <a:solidFill>
                  <a:srgbClr val="001F5F"/>
                </a:solidFill>
                <a:latin typeface="Arial"/>
                <a:cs typeface="Arial"/>
              </a:rPr>
              <a:t>tree </a:t>
            </a:r>
            <a:r>
              <a:rPr sz="2800" b="1" spc="-180" dirty="0">
                <a:solidFill>
                  <a:srgbClr val="001F5F"/>
                </a:solidFill>
                <a:latin typeface="Arial"/>
                <a:cs typeface="Arial"/>
              </a:rPr>
              <a:t>problem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80" dirty="0">
                <a:latin typeface="Arial"/>
                <a:cs typeface="Arial"/>
              </a:rPr>
              <a:t>problem 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65" dirty="0">
                <a:latin typeface="Arial"/>
                <a:cs typeface="Arial"/>
              </a:rPr>
              <a:t>finding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70" dirty="0">
                <a:latin typeface="Arial"/>
                <a:cs typeface="Arial"/>
              </a:rPr>
              <a:t>minimum </a:t>
            </a:r>
            <a:r>
              <a:rPr sz="2800" spc="-145" dirty="0">
                <a:latin typeface="Arial"/>
                <a:cs typeface="Arial"/>
              </a:rPr>
              <a:t>spanning </a:t>
            </a:r>
            <a:r>
              <a:rPr sz="2800" spc="-45" dirty="0">
                <a:latin typeface="Arial"/>
                <a:cs typeface="Arial"/>
              </a:rPr>
              <a:t>tree </a:t>
            </a:r>
            <a:r>
              <a:rPr sz="2800" spc="-10" dirty="0">
                <a:latin typeface="Arial"/>
                <a:cs typeface="Arial"/>
              </a:rPr>
              <a:t>for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35" dirty="0">
                <a:latin typeface="Arial"/>
                <a:cs typeface="Arial"/>
              </a:rPr>
              <a:t>given  </a:t>
            </a:r>
            <a:r>
              <a:rPr sz="2800" spc="-85" dirty="0">
                <a:latin typeface="Arial"/>
                <a:cs typeface="Arial"/>
              </a:rPr>
              <a:t>weighted </a:t>
            </a:r>
            <a:r>
              <a:rPr sz="2800" spc="-114" dirty="0">
                <a:latin typeface="Arial"/>
                <a:cs typeface="Arial"/>
              </a:rPr>
              <a:t>connected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graph.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</a:t>
            </a:fld>
            <a:endParaRPr spc="-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4824" y="627379"/>
            <a:ext cx="2761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0" dirty="0"/>
              <a:t>MST </a:t>
            </a:r>
            <a:r>
              <a:rPr spc="-100" dirty="0"/>
              <a:t>-</a:t>
            </a:r>
            <a:r>
              <a:rPr spc="-90" dirty="0"/>
              <a:t> </a:t>
            </a:r>
            <a:r>
              <a:rPr spc="-240" dirty="0"/>
              <a:t>Example</a:t>
            </a:r>
          </a:p>
        </p:txBody>
      </p:sp>
      <p:sp>
        <p:nvSpPr>
          <p:cNvPr id="3" name="object 3"/>
          <p:cNvSpPr/>
          <p:nvPr/>
        </p:nvSpPr>
        <p:spPr>
          <a:xfrm>
            <a:off x="774701" y="1873250"/>
            <a:ext cx="9067800" cy="403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</a:t>
            </a:fld>
            <a:endParaRPr spc="-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8469" y="958595"/>
            <a:ext cx="7508747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</a:t>
            </a:fld>
            <a:endParaRPr spc="-6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FA9C5-2B16-FEF5-3586-85D1F0444AED}"/>
              </a:ext>
            </a:extLst>
          </p:cNvPr>
          <p:cNvSpPr txBox="1"/>
          <p:nvPr/>
        </p:nvSpPr>
        <p:spPr>
          <a:xfrm>
            <a:off x="1612900" y="271145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33CC"/>
                </a:solidFill>
              </a:rPr>
              <a:t>Cost = 37</a:t>
            </a:r>
            <a:endParaRPr lang="en-IN" sz="2400" b="1" dirty="0">
              <a:solidFill>
                <a:srgbClr val="0033C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9E3E07-7623-2602-CB7F-240BEF4BC7CB}"/>
              </a:ext>
            </a:extLst>
          </p:cNvPr>
          <p:cNvSpPr txBox="1"/>
          <p:nvPr/>
        </p:nvSpPr>
        <p:spPr>
          <a:xfrm>
            <a:off x="1661755" y="484505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33CC"/>
                </a:solidFill>
              </a:rPr>
              <a:t>Cost = 37</a:t>
            </a:r>
            <a:endParaRPr lang="en-IN" sz="24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504D8-8B54-7522-03CB-FC6C50DB8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FB9DDD0E-DAC3-A7C2-B7CE-9B21EC5FABF6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</a:t>
            </a:fld>
            <a:endParaRPr spc="-60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18B5FF7F-B3F7-07AA-971E-43364E779A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22F6DD4-B472-877B-F8A9-C227C5F2B97C}"/>
              </a:ext>
            </a:extLst>
          </p:cNvPr>
          <p:cNvSpPr txBox="1"/>
          <p:nvPr/>
        </p:nvSpPr>
        <p:spPr>
          <a:xfrm>
            <a:off x="2696247" y="2559050"/>
            <a:ext cx="53174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Introduction </a:t>
            </a:r>
            <a:r>
              <a:rPr sz="2400" spc="20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400"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C00000"/>
                </a:solidFill>
                <a:latin typeface="Arial"/>
                <a:cs typeface="Arial"/>
              </a:rPr>
              <a:t>Greedy </a:t>
            </a:r>
            <a:r>
              <a:rPr lang="en-US" sz="2400" spc="-14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400" spc="-55" dirty="0">
                <a:solidFill>
                  <a:srgbClr val="C00000"/>
                </a:solidFill>
                <a:latin typeface="Arial"/>
                <a:cs typeface="Arial"/>
              </a:rPr>
              <a:t>ethod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30" dirty="0">
                <a:latin typeface="Arial"/>
                <a:cs typeface="Arial"/>
              </a:rPr>
              <a:t>General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method</a:t>
            </a:r>
            <a:endParaRPr sz="2400" dirty="0">
              <a:latin typeface="Arial"/>
              <a:cs typeface="Arial"/>
            </a:endParaRPr>
          </a:p>
          <a:p>
            <a:pPr marL="433705" marR="70802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b="1" spc="-35" dirty="0">
                <a:solidFill>
                  <a:srgbClr val="7030A0"/>
                </a:solidFill>
                <a:latin typeface="Arial"/>
                <a:cs typeface="Arial"/>
              </a:rPr>
              <a:t>Minimum </a:t>
            </a:r>
            <a:r>
              <a:rPr sz="2400" b="1" spc="-110" dirty="0">
                <a:solidFill>
                  <a:srgbClr val="7030A0"/>
                </a:solidFill>
                <a:latin typeface="Arial"/>
                <a:cs typeface="Arial"/>
              </a:rPr>
              <a:t>cost</a:t>
            </a:r>
            <a:r>
              <a:rPr sz="2400" b="1" spc="-34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7030A0"/>
                </a:solidFill>
                <a:latin typeface="Arial"/>
                <a:cs typeface="Arial"/>
              </a:rPr>
              <a:t>spanning  </a:t>
            </a:r>
            <a:r>
              <a:rPr sz="2400" b="1" spc="-75" dirty="0">
                <a:solidFill>
                  <a:srgbClr val="7030A0"/>
                </a:solidFill>
                <a:latin typeface="Arial"/>
                <a:cs typeface="Arial"/>
              </a:rPr>
              <a:t>trees:</a:t>
            </a:r>
            <a:endParaRPr sz="2400" b="1" dirty="0">
              <a:solidFill>
                <a:srgbClr val="7030A0"/>
              </a:solidFill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b="1" spc="-125" dirty="0">
                <a:solidFill>
                  <a:srgbClr val="7030A0"/>
                </a:solidFill>
                <a:latin typeface="Arial"/>
                <a:cs typeface="Arial"/>
              </a:rPr>
              <a:t>Prim’s</a:t>
            </a:r>
            <a:r>
              <a:rPr sz="2400" b="1" spc="-16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sz="2400" b="1" spc="-55" dirty="0">
                <a:solidFill>
                  <a:srgbClr val="7030A0"/>
                </a:solidFill>
                <a:latin typeface="Arial"/>
                <a:cs typeface="Arial"/>
              </a:rPr>
              <a:t>Algorithm</a:t>
            </a:r>
            <a:endParaRPr sz="2400" b="1" dirty="0">
              <a:solidFill>
                <a:srgbClr val="7030A0"/>
              </a:solidFill>
              <a:latin typeface="Arial"/>
              <a:cs typeface="Arial"/>
            </a:endParaRPr>
          </a:p>
          <a:p>
            <a:pPr marL="43434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150" dirty="0">
                <a:solidFill>
                  <a:srgbClr val="C00000"/>
                </a:solidFill>
                <a:latin typeface="Arial"/>
                <a:cs typeface="Arial"/>
              </a:rPr>
              <a:t>Single </a:t>
            </a:r>
            <a:r>
              <a:rPr lang="en-US" sz="2400" spc="-125" dirty="0">
                <a:solidFill>
                  <a:srgbClr val="C00000"/>
                </a:solidFill>
                <a:latin typeface="Arial"/>
                <a:cs typeface="Arial"/>
              </a:rPr>
              <a:t>Source </a:t>
            </a:r>
            <a:r>
              <a:rPr lang="en-US" sz="2400" spc="-75" dirty="0">
                <a:solidFill>
                  <a:srgbClr val="C00000"/>
                </a:solidFill>
                <a:latin typeface="Arial"/>
                <a:cs typeface="Arial"/>
              </a:rPr>
              <a:t>shortest</a:t>
            </a:r>
            <a:r>
              <a:rPr lang="en-US" sz="240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spc="-100" dirty="0">
                <a:solidFill>
                  <a:srgbClr val="C00000"/>
                </a:solidFill>
                <a:latin typeface="Arial"/>
                <a:cs typeface="Arial"/>
              </a:rPr>
              <a:t>paths</a:t>
            </a:r>
            <a:endParaRPr lang="en-US" sz="2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35025" lvl="1" indent="-287020"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lang="en-US" sz="2400" spc="-125" dirty="0">
                <a:latin typeface="Arial"/>
                <a:cs typeface="Arial"/>
              </a:rPr>
              <a:t>Dijkstra's Algorithm</a:t>
            </a:r>
          </a:p>
          <a:p>
            <a:pPr marL="433705" marR="708025" lvl="1" indent="-342900"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35" dirty="0">
                <a:solidFill>
                  <a:srgbClr val="C00000"/>
                </a:solidFill>
                <a:latin typeface="Arial"/>
                <a:cs typeface="Arial"/>
              </a:rPr>
              <a:t>Optimal Tree problem:</a:t>
            </a:r>
          </a:p>
          <a:p>
            <a:pPr marL="835025" marR="85344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835660" algn="l"/>
              </a:tabLst>
            </a:pPr>
            <a:r>
              <a:rPr lang="en-US" sz="2400" spc="-80" dirty="0">
                <a:latin typeface="Arial"/>
                <a:cs typeface="Arial"/>
              </a:rPr>
              <a:t>Huffman </a:t>
            </a:r>
            <a:r>
              <a:rPr lang="en-US" sz="2400" spc="-200" dirty="0">
                <a:latin typeface="Arial"/>
                <a:cs typeface="Arial"/>
              </a:rPr>
              <a:t>Trees</a:t>
            </a:r>
            <a:r>
              <a:rPr lang="en-US" sz="2400" spc="-254" dirty="0">
                <a:latin typeface="Arial"/>
                <a:cs typeface="Arial"/>
              </a:rPr>
              <a:t> </a:t>
            </a:r>
            <a:r>
              <a:rPr lang="en-US" sz="2400" spc="-114" dirty="0">
                <a:latin typeface="Arial"/>
                <a:cs typeface="Arial"/>
              </a:rPr>
              <a:t>and  </a:t>
            </a:r>
            <a:r>
              <a:rPr lang="en-US" sz="2400" spc="-204" dirty="0">
                <a:latin typeface="Arial"/>
                <a:cs typeface="Arial"/>
              </a:rPr>
              <a:t>Codes</a:t>
            </a:r>
            <a:endParaRPr lang="en-US" sz="2400" dirty="0">
              <a:latin typeface="Arial"/>
              <a:cs typeface="Arial"/>
            </a:endParaRPr>
          </a:p>
          <a:p>
            <a:pPr marL="548005" lvl="1">
              <a:lnSpc>
                <a:spcPct val="100000"/>
              </a:lnSpc>
              <a:spcBef>
                <a:spcPts val="575"/>
              </a:spcBef>
              <a:tabLst>
                <a:tab pos="835660" algn="l"/>
              </a:tabLst>
            </a:pPr>
            <a:endParaRPr lang="en-US" sz="2400" spc="-5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7705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27379"/>
            <a:ext cx="4730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>
                <a:solidFill>
                  <a:srgbClr val="000000"/>
                </a:solidFill>
              </a:rPr>
              <a:t>Prims</a:t>
            </a:r>
            <a:r>
              <a:rPr spc="-275" dirty="0">
                <a:solidFill>
                  <a:srgbClr val="000000"/>
                </a:solidFill>
              </a:rPr>
              <a:t> </a:t>
            </a:r>
            <a:r>
              <a:rPr spc="-145" dirty="0">
                <a:solidFill>
                  <a:srgbClr val="000000"/>
                </a:solidFill>
              </a:rPr>
              <a:t>Algorithm-Example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60470" y="453790"/>
            <a:ext cx="3458210" cy="4030345"/>
            <a:chOff x="6260470" y="453790"/>
            <a:chExt cx="3458210" cy="4030345"/>
          </a:xfrm>
        </p:grpSpPr>
        <p:sp>
          <p:nvSpPr>
            <p:cNvPr id="4" name="object 4"/>
            <p:cNvSpPr/>
            <p:nvPr/>
          </p:nvSpPr>
          <p:spPr>
            <a:xfrm>
              <a:off x="6346252" y="453790"/>
              <a:ext cx="2887090" cy="18577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0470" y="2330196"/>
              <a:ext cx="3457955" cy="21534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74071" y="1187195"/>
            <a:ext cx="9144000" cy="5753100"/>
            <a:chOff x="774071" y="1187195"/>
            <a:chExt cx="9144000" cy="5753100"/>
          </a:xfrm>
        </p:grpSpPr>
        <p:sp>
          <p:nvSpPr>
            <p:cNvPr id="7" name="object 7"/>
            <p:cNvSpPr/>
            <p:nvPr/>
          </p:nvSpPr>
          <p:spPr>
            <a:xfrm>
              <a:off x="1840870" y="1187195"/>
              <a:ext cx="4306823" cy="25907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071" y="3701795"/>
              <a:ext cx="3419855" cy="761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40870" y="3777995"/>
              <a:ext cx="4306823" cy="152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87018" y="4616195"/>
              <a:ext cx="6131051" cy="215036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69514" y="676198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8484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12898" y="6757416"/>
              <a:ext cx="969263" cy="1828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071" y="3777995"/>
              <a:ext cx="3419855" cy="1981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5542665" y="6986016"/>
            <a:ext cx="100584" cy="1188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12</a:t>
            </a:fld>
            <a:endParaRPr spc="-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8172" y="593851"/>
            <a:ext cx="5572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10" dirty="0">
                <a:latin typeface="Arial"/>
                <a:cs typeface="Arial"/>
              </a:rPr>
              <a:t>Prim’s </a:t>
            </a:r>
            <a:r>
              <a:rPr sz="4000" spc="-90" dirty="0">
                <a:latin typeface="Arial"/>
                <a:cs typeface="Arial"/>
              </a:rPr>
              <a:t>Algorithm </a:t>
            </a:r>
            <a:r>
              <a:rPr sz="4000" spc="-110" dirty="0">
                <a:latin typeface="Arial"/>
                <a:cs typeface="Arial"/>
              </a:rPr>
              <a:t>-</a:t>
            </a:r>
            <a:r>
              <a:rPr sz="4000" spc="-385" dirty="0">
                <a:latin typeface="Arial"/>
                <a:cs typeface="Arial"/>
              </a:rPr>
              <a:t> </a:t>
            </a:r>
            <a:r>
              <a:rPr sz="4000" spc="-265" dirty="0">
                <a:latin typeface="Arial"/>
                <a:cs typeface="Arial"/>
              </a:rPr>
              <a:t>Example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7471" y="1720595"/>
            <a:ext cx="3432047" cy="160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0870" y="1720595"/>
            <a:ext cx="762000" cy="1324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27269" y="1796795"/>
            <a:ext cx="1429511" cy="13243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8469" y="4235196"/>
            <a:ext cx="1429511" cy="1324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26870" y="4158996"/>
            <a:ext cx="2001011" cy="1324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46269" y="5454396"/>
            <a:ext cx="2619755" cy="14005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025014" y="4236210"/>
            <a:ext cx="3759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245" dirty="0">
                <a:latin typeface="Arial"/>
                <a:cs typeface="Arial"/>
              </a:rPr>
              <a:t>…</a:t>
            </a:r>
            <a:endParaRPr sz="40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13</a:t>
            </a:fld>
            <a:endParaRPr spc="-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60907"/>
            <a:ext cx="399605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15" dirty="0">
                <a:solidFill>
                  <a:srgbClr val="000000"/>
                </a:solidFill>
              </a:rPr>
              <a:t>Example </a:t>
            </a:r>
            <a:r>
              <a:rPr sz="3200" spc="-30" dirty="0">
                <a:solidFill>
                  <a:srgbClr val="000000"/>
                </a:solidFill>
              </a:rPr>
              <a:t>from </a:t>
            </a:r>
            <a:r>
              <a:rPr sz="3200" spc="-235" dirty="0">
                <a:solidFill>
                  <a:srgbClr val="000000"/>
                </a:solidFill>
              </a:rPr>
              <a:t>Text</a:t>
            </a:r>
            <a:r>
              <a:rPr sz="3200" spc="-305" dirty="0">
                <a:solidFill>
                  <a:srgbClr val="000000"/>
                </a:solidFill>
              </a:rPr>
              <a:t> </a:t>
            </a:r>
            <a:r>
              <a:rPr sz="3200" spc="-110" dirty="0">
                <a:solidFill>
                  <a:srgbClr val="000000"/>
                </a:solidFill>
              </a:rPr>
              <a:t>book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6722242" y="356615"/>
            <a:ext cx="3195827" cy="2217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1704" y="2119374"/>
            <a:ext cx="1184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50" dirty="0">
                <a:latin typeface="Arial"/>
                <a:cs typeface="Arial"/>
              </a:rPr>
              <a:t>Tree</a:t>
            </a:r>
            <a:r>
              <a:rPr sz="1800" i="1" spc="-155" dirty="0">
                <a:latin typeface="Arial"/>
                <a:cs typeface="Arial"/>
              </a:rPr>
              <a:t> </a:t>
            </a:r>
            <a:r>
              <a:rPr sz="1800" i="1" spc="-80" dirty="0">
                <a:latin typeface="Arial"/>
                <a:cs typeface="Arial"/>
              </a:rPr>
              <a:t>vertices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0211" y="2119374"/>
            <a:ext cx="17710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0" dirty="0">
                <a:latin typeface="Arial"/>
                <a:cs typeface="Arial"/>
              </a:rPr>
              <a:t>Remaining</a:t>
            </a:r>
            <a:r>
              <a:rPr sz="1800" i="1" spc="-155" dirty="0">
                <a:latin typeface="Arial"/>
                <a:cs typeface="Arial"/>
              </a:rPr>
              <a:t> </a:t>
            </a:r>
            <a:r>
              <a:rPr sz="1800" i="1" spc="-80" dirty="0">
                <a:latin typeface="Arial"/>
                <a:cs typeface="Arial"/>
              </a:rPr>
              <a:t>vertices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56586" y="2119374"/>
            <a:ext cx="1024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5" dirty="0">
                <a:latin typeface="Arial"/>
                <a:cs typeface="Arial"/>
              </a:rPr>
              <a:t>Illustration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55071" y="2634995"/>
            <a:ext cx="6019800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</a:t>
            </a:fld>
            <a:endParaRPr spc="-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60907"/>
            <a:ext cx="399605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15" dirty="0">
                <a:solidFill>
                  <a:srgbClr val="000000"/>
                </a:solidFill>
              </a:rPr>
              <a:t>Example </a:t>
            </a:r>
            <a:r>
              <a:rPr sz="3200" spc="-30" dirty="0">
                <a:solidFill>
                  <a:srgbClr val="000000"/>
                </a:solidFill>
              </a:rPr>
              <a:t>from </a:t>
            </a:r>
            <a:r>
              <a:rPr sz="3200" spc="-235" dirty="0">
                <a:solidFill>
                  <a:srgbClr val="000000"/>
                </a:solidFill>
              </a:rPr>
              <a:t>Text</a:t>
            </a:r>
            <a:r>
              <a:rPr sz="3200" spc="-305" dirty="0">
                <a:solidFill>
                  <a:srgbClr val="000000"/>
                </a:solidFill>
              </a:rPr>
              <a:t> </a:t>
            </a:r>
            <a:r>
              <a:rPr sz="3200" spc="-110" dirty="0">
                <a:solidFill>
                  <a:srgbClr val="000000"/>
                </a:solidFill>
              </a:rPr>
              <a:t>book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6722242" y="356615"/>
            <a:ext cx="3195827" cy="2217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1704" y="2119374"/>
            <a:ext cx="1184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50" dirty="0">
                <a:latin typeface="Arial"/>
                <a:cs typeface="Arial"/>
              </a:rPr>
              <a:t>Tree</a:t>
            </a:r>
            <a:r>
              <a:rPr sz="1800" i="1" spc="-155" dirty="0">
                <a:latin typeface="Arial"/>
                <a:cs typeface="Arial"/>
              </a:rPr>
              <a:t> </a:t>
            </a:r>
            <a:r>
              <a:rPr sz="1800" i="1" spc="-80" dirty="0">
                <a:latin typeface="Arial"/>
                <a:cs typeface="Arial"/>
              </a:rPr>
              <a:t>vertices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0211" y="2119374"/>
            <a:ext cx="17710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0" dirty="0">
                <a:latin typeface="Arial"/>
                <a:cs typeface="Arial"/>
              </a:rPr>
              <a:t>Remaining</a:t>
            </a:r>
            <a:r>
              <a:rPr sz="1800" i="1" spc="-155" dirty="0">
                <a:latin typeface="Arial"/>
                <a:cs typeface="Arial"/>
              </a:rPr>
              <a:t> </a:t>
            </a:r>
            <a:r>
              <a:rPr sz="1800" i="1" spc="-80" dirty="0">
                <a:latin typeface="Arial"/>
                <a:cs typeface="Arial"/>
              </a:rPr>
              <a:t>vertices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56586" y="2119374"/>
            <a:ext cx="1024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5" dirty="0">
                <a:latin typeface="Arial"/>
                <a:cs typeface="Arial"/>
              </a:rPr>
              <a:t>Illustration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2671" y="2634995"/>
            <a:ext cx="6019800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15</a:t>
            </a:fld>
            <a:endParaRPr spc="-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2612" y="627379"/>
            <a:ext cx="3105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5" dirty="0"/>
              <a:t>Prim’s</a:t>
            </a:r>
            <a:r>
              <a:rPr spc="-260" dirty="0"/>
              <a:t> </a:t>
            </a:r>
            <a:r>
              <a:rPr spc="-80" dirty="0"/>
              <a:t>Algorithm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80397" y="1563624"/>
            <a:ext cx="8837930" cy="5643880"/>
            <a:chOff x="1080397" y="1563624"/>
            <a:chExt cx="8837930" cy="5643880"/>
          </a:xfrm>
        </p:grpSpPr>
        <p:sp>
          <p:nvSpPr>
            <p:cNvPr id="4" name="object 4"/>
            <p:cNvSpPr/>
            <p:nvPr/>
          </p:nvSpPr>
          <p:spPr>
            <a:xfrm>
              <a:off x="1080397" y="1563624"/>
              <a:ext cx="8837675" cy="44317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69842" y="5074920"/>
              <a:ext cx="3119627" cy="21320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16</a:t>
            </a:fld>
            <a:endParaRPr spc="-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17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Analysis </a:t>
            </a:r>
            <a:r>
              <a:rPr spc="-10" dirty="0"/>
              <a:t>of</a:t>
            </a:r>
            <a:r>
              <a:rPr spc="-229" dirty="0"/>
              <a:t> </a:t>
            </a:r>
            <a:r>
              <a:rPr spc="-160" dirty="0"/>
              <a:t>Efficiency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7317" y="1091748"/>
            <a:ext cx="8435975" cy="5371342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368300" indent="-342900" algn="just">
              <a:lnSpc>
                <a:spcPct val="100000"/>
              </a:lnSpc>
              <a:spcBef>
                <a:spcPts val="1525"/>
              </a:spcBef>
              <a:buChar char="•"/>
              <a:tabLst>
                <a:tab pos="368300" algn="l"/>
              </a:tabLst>
            </a:pPr>
            <a:r>
              <a:rPr sz="2800" dirty="0">
                <a:solidFill>
                  <a:srgbClr val="000099"/>
                </a:solidFill>
                <a:latin typeface="Arial"/>
                <a:cs typeface="Arial"/>
              </a:rPr>
              <a:t>Depends on the data structures chosen</a:t>
            </a:r>
          </a:p>
          <a:p>
            <a:pPr marL="768985" marR="36195" lvl="1" indent="-287020" algn="just">
              <a:lnSpc>
                <a:spcPct val="100000"/>
              </a:lnSpc>
              <a:spcBef>
                <a:spcPts val="1230"/>
              </a:spcBef>
              <a:buChar char="–"/>
              <a:tabLst>
                <a:tab pos="769620" algn="l"/>
              </a:tabLst>
            </a:pPr>
            <a:r>
              <a:rPr sz="2400" spc="-10" dirty="0">
                <a:solidFill>
                  <a:srgbClr val="0033CC"/>
                </a:solidFill>
                <a:latin typeface="Arial"/>
                <a:cs typeface="Arial"/>
              </a:rPr>
              <a:t>for </a:t>
            </a:r>
            <a:r>
              <a:rPr sz="2400" spc="-30" dirty="0">
                <a:solidFill>
                  <a:srgbClr val="0033CC"/>
                </a:solidFill>
                <a:latin typeface="Arial"/>
                <a:cs typeface="Arial"/>
              </a:rPr>
              <a:t>the </a:t>
            </a:r>
            <a:r>
              <a:rPr sz="2400" b="1" spc="-195" dirty="0">
                <a:solidFill>
                  <a:srgbClr val="0033CC"/>
                </a:solidFill>
                <a:latin typeface="Arial"/>
                <a:cs typeface="Arial"/>
              </a:rPr>
              <a:t>graph </a:t>
            </a:r>
            <a:r>
              <a:rPr sz="2400" spc="35" dirty="0">
                <a:solidFill>
                  <a:srgbClr val="0033CC"/>
                </a:solidFill>
                <a:latin typeface="Arial"/>
                <a:cs typeface="Arial"/>
              </a:rPr>
              <a:t>&amp; </a:t>
            </a:r>
            <a:r>
              <a:rPr sz="2400" spc="-10" dirty="0">
                <a:solidFill>
                  <a:srgbClr val="0033CC"/>
                </a:solidFill>
                <a:latin typeface="Arial"/>
                <a:cs typeface="Arial"/>
              </a:rPr>
              <a:t>for </a:t>
            </a:r>
            <a:r>
              <a:rPr sz="2400" spc="-30" dirty="0">
                <a:solidFill>
                  <a:srgbClr val="0033CC"/>
                </a:solidFill>
                <a:latin typeface="Arial"/>
                <a:cs typeface="Arial"/>
              </a:rPr>
              <a:t>the </a:t>
            </a:r>
            <a:r>
              <a:rPr sz="2400" b="1" spc="-110" dirty="0">
                <a:solidFill>
                  <a:srgbClr val="0033CC"/>
                </a:solidFill>
                <a:latin typeface="Arial"/>
                <a:cs typeface="Arial"/>
              </a:rPr>
              <a:t>priority </a:t>
            </a:r>
            <a:r>
              <a:rPr sz="2400" b="1" spc="-165" dirty="0">
                <a:solidFill>
                  <a:srgbClr val="0033CC"/>
                </a:solidFill>
                <a:latin typeface="Arial"/>
                <a:cs typeface="Arial"/>
              </a:rPr>
              <a:t>queue </a:t>
            </a:r>
            <a:r>
              <a:rPr sz="2400" spc="-10" dirty="0">
                <a:solidFill>
                  <a:srgbClr val="0033CC"/>
                </a:solidFill>
                <a:latin typeface="Arial"/>
                <a:cs typeface="Arial"/>
              </a:rPr>
              <a:t>of</a:t>
            </a:r>
            <a:r>
              <a:rPr sz="2400" spc="-49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33CC"/>
                </a:solidFill>
                <a:latin typeface="Arial"/>
                <a:cs typeface="Arial"/>
              </a:rPr>
              <a:t>the </a:t>
            </a:r>
            <a:r>
              <a:rPr sz="2400" spc="-95" dirty="0">
                <a:solidFill>
                  <a:srgbClr val="0033CC"/>
                </a:solidFill>
                <a:latin typeface="Arial"/>
                <a:cs typeface="Arial"/>
              </a:rPr>
              <a:t>set </a:t>
            </a:r>
            <a:r>
              <a:rPr sz="2400" spc="-240" dirty="0">
                <a:solidFill>
                  <a:srgbClr val="0033CC"/>
                </a:solidFill>
                <a:latin typeface="Arial"/>
                <a:cs typeface="Arial"/>
              </a:rPr>
              <a:t>V </a:t>
            </a:r>
            <a:r>
              <a:rPr sz="2400" spc="-210" dirty="0">
                <a:solidFill>
                  <a:srgbClr val="0033CC"/>
                </a:solidFill>
                <a:latin typeface="Arial"/>
                <a:cs typeface="Arial"/>
              </a:rPr>
              <a:t>− </a:t>
            </a:r>
            <a:r>
              <a:rPr sz="2400" spc="-225" dirty="0">
                <a:solidFill>
                  <a:srgbClr val="0033CC"/>
                </a:solidFill>
                <a:latin typeface="Arial"/>
                <a:cs typeface="Arial"/>
              </a:rPr>
              <a:t>V</a:t>
            </a:r>
            <a:r>
              <a:rPr sz="2400" spc="-337" baseline="-20833" dirty="0">
                <a:solidFill>
                  <a:srgbClr val="0033CC"/>
                </a:solidFill>
                <a:latin typeface="Arial"/>
                <a:cs typeface="Arial"/>
              </a:rPr>
              <a:t>T </a:t>
            </a:r>
            <a:r>
              <a:rPr sz="2400" spc="-114" dirty="0">
                <a:solidFill>
                  <a:srgbClr val="0033CC"/>
                </a:solidFill>
                <a:latin typeface="Arial"/>
                <a:cs typeface="Arial"/>
              </a:rPr>
              <a:t>whose  </a:t>
            </a:r>
            <a:r>
              <a:rPr sz="2400" spc="-80" dirty="0">
                <a:solidFill>
                  <a:srgbClr val="0033CC"/>
                </a:solidFill>
                <a:latin typeface="Arial"/>
                <a:cs typeface="Arial"/>
              </a:rPr>
              <a:t>vertex</a:t>
            </a:r>
            <a:r>
              <a:rPr sz="2400" spc="-14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33CC"/>
                </a:solidFill>
                <a:latin typeface="Arial"/>
                <a:cs typeface="Arial"/>
              </a:rPr>
              <a:t>priorities</a:t>
            </a:r>
            <a:r>
              <a:rPr sz="2400" spc="-14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110" dirty="0">
                <a:solidFill>
                  <a:srgbClr val="0033CC"/>
                </a:solidFill>
                <a:latin typeface="Arial"/>
                <a:cs typeface="Arial"/>
              </a:rPr>
              <a:t>are</a:t>
            </a:r>
            <a:r>
              <a:rPr sz="2400" spc="-114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33CC"/>
                </a:solidFill>
                <a:latin typeface="Arial"/>
                <a:cs typeface="Arial"/>
              </a:rPr>
              <a:t>the</a:t>
            </a:r>
            <a:r>
              <a:rPr sz="2400" spc="-125" dirty="0">
                <a:solidFill>
                  <a:srgbClr val="0033CC"/>
                </a:solidFill>
                <a:latin typeface="Arial"/>
                <a:cs typeface="Arial"/>
              </a:rPr>
              <a:t> distances</a:t>
            </a:r>
            <a:r>
              <a:rPr sz="2400" spc="-15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0033CC"/>
                </a:solidFill>
                <a:latin typeface="Arial"/>
                <a:cs typeface="Arial"/>
              </a:rPr>
              <a:t>to</a:t>
            </a:r>
            <a:r>
              <a:rPr sz="2400" spc="-13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0033CC"/>
                </a:solidFill>
                <a:latin typeface="Arial"/>
                <a:cs typeface="Arial"/>
              </a:rPr>
              <a:t>the</a:t>
            </a:r>
            <a:r>
              <a:rPr sz="2400" spc="-1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0033CC"/>
                </a:solidFill>
                <a:latin typeface="Arial"/>
                <a:cs typeface="Arial"/>
              </a:rPr>
              <a:t>nearest</a:t>
            </a:r>
            <a:r>
              <a:rPr sz="2400" spc="-14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0033CC"/>
                </a:solidFill>
                <a:latin typeface="Arial"/>
                <a:cs typeface="Arial"/>
              </a:rPr>
              <a:t>tree</a:t>
            </a:r>
            <a:r>
              <a:rPr sz="2400" spc="-114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0033CC"/>
                </a:solidFill>
                <a:latin typeface="Arial"/>
                <a:cs typeface="Arial"/>
              </a:rPr>
              <a:t>vertices</a:t>
            </a:r>
            <a:r>
              <a:rPr sz="2400" spc="-85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368300" indent="-342900" algn="just">
              <a:lnSpc>
                <a:spcPct val="100000"/>
              </a:lnSpc>
              <a:spcBef>
                <a:spcPts val="1170"/>
              </a:spcBef>
              <a:buChar char="•"/>
              <a:tabLst>
                <a:tab pos="368300" algn="l"/>
              </a:tabLst>
            </a:pPr>
            <a:r>
              <a:rPr sz="2800" dirty="0">
                <a:solidFill>
                  <a:srgbClr val="974807"/>
                </a:solidFill>
                <a:latin typeface="Arial"/>
                <a:cs typeface="Arial"/>
              </a:rPr>
              <a:t>If </a:t>
            </a:r>
            <a:r>
              <a:rPr sz="2800" spc="-135" dirty="0">
                <a:solidFill>
                  <a:srgbClr val="974807"/>
                </a:solidFill>
                <a:latin typeface="Arial"/>
                <a:cs typeface="Arial"/>
              </a:rPr>
              <a:t>graph </a:t>
            </a:r>
            <a:r>
              <a:rPr sz="2800" spc="-85" dirty="0">
                <a:solidFill>
                  <a:srgbClr val="974807"/>
                </a:solidFill>
                <a:latin typeface="Arial"/>
                <a:cs typeface="Arial"/>
              </a:rPr>
              <a:t>representation </a:t>
            </a:r>
            <a:r>
              <a:rPr sz="2800" spc="-80" dirty="0">
                <a:solidFill>
                  <a:srgbClr val="974807"/>
                </a:solidFill>
                <a:latin typeface="Arial"/>
                <a:cs typeface="Arial"/>
              </a:rPr>
              <a:t>- </a:t>
            </a:r>
            <a:r>
              <a:rPr sz="2800" b="1" spc="-160" dirty="0">
                <a:solidFill>
                  <a:srgbClr val="974807"/>
                </a:solidFill>
                <a:latin typeface="Arial"/>
                <a:cs typeface="Arial"/>
              </a:rPr>
              <a:t>weight</a:t>
            </a:r>
            <a:r>
              <a:rPr sz="2800" b="1" spc="-434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b="1" spc="-130" dirty="0">
                <a:solidFill>
                  <a:srgbClr val="974807"/>
                </a:solidFill>
                <a:latin typeface="Arial"/>
                <a:cs typeface="Arial"/>
              </a:rPr>
              <a:t>matrix,</a:t>
            </a:r>
            <a:endParaRPr sz="2800" dirty="0">
              <a:latin typeface="Arial"/>
              <a:cs typeface="Arial"/>
            </a:endParaRPr>
          </a:p>
          <a:p>
            <a:pPr marL="368300" indent="-342900" algn="just">
              <a:lnSpc>
                <a:spcPct val="100000"/>
              </a:lnSpc>
              <a:spcBef>
                <a:spcPts val="1200"/>
              </a:spcBef>
              <a:buChar char="•"/>
              <a:tabLst>
                <a:tab pos="368300" algn="l"/>
              </a:tabLst>
            </a:pPr>
            <a:r>
              <a:rPr sz="2800" spc="-10" dirty="0">
                <a:solidFill>
                  <a:srgbClr val="974807"/>
                </a:solidFill>
                <a:latin typeface="Arial"/>
                <a:cs typeface="Arial"/>
              </a:rPr>
              <a:t>priority </a:t>
            </a:r>
            <a:r>
              <a:rPr sz="2800" spc="-125" dirty="0">
                <a:solidFill>
                  <a:srgbClr val="974807"/>
                </a:solidFill>
                <a:latin typeface="Arial"/>
                <a:cs typeface="Arial"/>
              </a:rPr>
              <a:t>queue </a:t>
            </a:r>
            <a:r>
              <a:rPr sz="2800" spc="-80" dirty="0">
                <a:solidFill>
                  <a:srgbClr val="974807"/>
                </a:solidFill>
                <a:latin typeface="Arial"/>
                <a:cs typeface="Arial"/>
              </a:rPr>
              <a:t>- </a:t>
            </a:r>
            <a:r>
              <a:rPr sz="2800" spc="-150" dirty="0">
                <a:solidFill>
                  <a:srgbClr val="974807"/>
                </a:solidFill>
                <a:latin typeface="Arial"/>
                <a:cs typeface="Arial"/>
              </a:rPr>
              <a:t>is </a:t>
            </a:r>
            <a:r>
              <a:rPr sz="2800" spc="-80" dirty="0">
                <a:solidFill>
                  <a:srgbClr val="974807"/>
                </a:solidFill>
                <a:latin typeface="Arial"/>
                <a:cs typeface="Arial"/>
              </a:rPr>
              <a:t>implemented </a:t>
            </a:r>
            <a:r>
              <a:rPr sz="2800" spc="-265" dirty="0">
                <a:solidFill>
                  <a:srgbClr val="974807"/>
                </a:solidFill>
                <a:latin typeface="Arial"/>
                <a:cs typeface="Arial"/>
              </a:rPr>
              <a:t>as </a:t>
            </a:r>
            <a:r>
              <a:rPr sz="2800" spc="-155" dirty="0">
                <a:solidFill>
                  <a:srgbClr val="974807"/>
                </a:solidFill>
                <a:latin typeface="Arial"/>
                <a:cs typeface="Arial"/>
              </a:rPr>
              <a:t>an </a:t>
            </a:r>
            <a:r>
              <a:rPr sz="2800" b="1" spc="-185" dirty="0">
                <a:solidFill>
                  <a:srgbClr val="974807"/>
                </a:solidFill>
                <a:latin typeface="Arial"/>
                <a:cs typeface="Arial"/>
              </a:rPr>
              <a:t>unordered</a:t>
            </a:r>
            <a:r>
              <a:rPr sz="2800" b="1" spc="-165" dirty="0">
                <a:solidFill>
                  <a:srgbClr val="974807"/>
                </a:solidFill>
                <a:latin typeface="Arial"/>
                <a:cs typeface="Arial"/>
              </a:rPr>
              <a:t> array</a:t>
            </a:r>
            <a:r>
              <a:rPr sz="2800" spc="-165" dirty="0">
                <a:solidFill>
                  <a:srgbClr val="974807"/>
                </a:solidFill>
                <a:latin typeface="Arial"/>
                <a:cs typeface="Arial"/>
              </a:rPr>
              <a:t>,</a:t>
            </a:r>
            <a:endParaRPr sz="2800" dirty="0">
              <a:latin typeface="Arial"/>
              <a:cs typeface="Arial"/>
            </a:endParaRPr>
          </a:p>
          <a:p>
            <a:pPr marL="939165" algn="just">
              <a:lnSpc>
                <a:spcPct val="100000"/>
              </a:lnSpc>
              <a:spcBef>
                <a:spcPts val="1600"/>
              </a:spcBef>
            </a:pPr>
            <a:r>
              <a:rPr sz="2800" spc="-30" dirty="0">
                <a:solidFill>
                  <a:srgbClr val="974807"/>
                </a:solidFill>
                <a:latin typeface="Arial"/>
                <a:cs typeface="Arial"/>
              </a:rPr>
              <a:t>the</a:t>
            </a:r>
            <a:r>
              <a:rPr sz="2800" spc="-140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spc="-70" dirty="0">
                <a:solidFill>
                  <a:srgbClr val="974807"/>
                </a:solidFill>
                <a:latin typeface="Arial"/>
                <a:cs typeface="Arial"/>
              </a:rPr>
              <a:t>running</a:t>
            </a:r>
            <a:r>
              <a:rPr sz="2800" spc="-130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974807"/>
                </a:solidFill>
                <a:latin typeface="Arial"/>
                <a:cs typeface="Arial"/>
              </a:rPr>
              <a:t>time</a:t>
            </a:r>
            <a:r>
              <a:rPr sz="2800" spc="-150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spc="5" dirty="0">
                <a:solidFill>
                  <a:srgbClr val="974807"/>
                </a:solidFill>
                <a:latin typeface="Arial"/>
                <a:cs typeface="Arial"/>
              </a:rPr>
              <a:t>will</a:t>
            </a:r>
            <a:r>
              <a:rPr sz="2800" spc="-140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spc="-110" dirty="0">
                <a:solidFill>
                  <a:srgbClr val="974807"/>
                </a:solidFill>
                <a:latin typeface="Arial"/>
                <a:cs typeface="Arial"/>
              </a:rPr>
              <a:t>be</a:t>
            </a:r>
            <a:r>
              <a:rPr sz="2800" spc="-125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spc="-30" dirty="0">
                <a:solidFill>
                  <a:srgbClr val="974807"/>
                </a:solidFill>
                <a:latin typeface="Arial"/>
                <a:cs typeface="Arial"/>
              </a:rPr>
              <a:t>in</a:t>
            </a:r>
            <a:r>
              <a:rPr sz="2800" spc="-135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800" b="1" spc="25" dirty="0">
                <a:solidFill>
                  <a:srgbClr val="974807"/>
                </a:solidFill>
                <a:latin typeface="Arial"/>
                <a:cs typeface="Arial"/>
              </a:rPr>
              <a:t>Θ(|V|</a:t>
            </a:r>
            <a:r>
              <a:rPr sz="2800" b="1" spc="37" baseline="24305" dirty="0">
                <a:solidFill>
                  <a:srgbClr val="974807"/>
                </a:solidFill>
                <a:latin typeface="Arial"/>
                <a:cs typeface="Arial"/>
              </a:rPr>
              <a:t>2</a:t>
            </a:r>
            <a:r>
              <a:rPr sz="2800" b="1" spc="25" dirty="0">
                <a:solidFill>
                  <a:srgbClr val="974807"/>
                </a:solidFill>
                <a:latin typeface="Arial"/>
                <a:cs typeface="Arial"/>
              </a:rPr>
              <a:t>)</a:t>
            </a:r>
            <a:r>
              <a:rPr sz="2800" spc="25" dirty="0">
                <a:solidFill>
                  <a:srgbClr val="974807"/>
                </a:solidFill>
                <a:latin typeface="Arial"/>
                <a:cs typeface="Arial"/>
              </a:rPr>
              <a:t>.</a:t>
            </a:r>
            <a:endParaRPr lang="en-US" sz="2800" spc="25" dirty="0">
              <a:solidFill>
                <a:srgbClr val="974807"/>
              </a:solidFill>
              <a:latin typeface="Arial"/>
              <a:cs typeface="Arial"/>
            </a:endParaRPr>
          </a:p>
          <a:p>
            <a:pPr marL="354965" marR="36576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dirty="0">
                <a:solidFill>
                  <a:srgbClr val="000099"/>
                </a:solidFill>
                <a:latin typeface="Arial"/>
                <a:cs typeface="Arial"/>
              </a:rPr>
              <a:t>If </a:t>
            </a:r>
            <a:r>
              <a:rPr lang="en-US" sz="2800" spc="-220" dirty="0">
                <a:solidFill>
                  <a:srgbClr val="000099"/>
                </a:solidFill>
                <a:latin typeface="Arial"/>
                <a:cs typeface="Arial"/>
              </a:rPr>
              <a:t>a </a:t>
            </a:r>
            <a:r>
              <a:rPr lang="en-US" sz="2800" spc="-135" dirty="0">
                <a:solidFill>
                  <a:srgbClr val="000099"/>
                </a:solidFill>
                <a:latin typeface="Arial"/>
                <a:cs typeface="Arial"/>
              </a:rPr>
              <a:t>graph </a:t>
            </a:r>
            <a:r>
              <a:rPr lang="en-US" sz="2800" spc="-150" dirty="0">
                <a:solidFill>
                  <a:srgbClr val="000099"/>
                </a:solidFill>
                <a:latin typeface="Arial"/>
                <a:cs typeface="Arial"/>
              </a:rPr>
              <a:t>is </a:t>
            </a:r>
            <a:r>
              <a:rPr lang="en-US" sz="2800" spc="-105" dirty="0">
                <a:solidFill>
                  <a:srgbClr val="000099"/>
                </a:solidFill>
                <a:latin typeface="Arial"/>
                <a:cs typeface="Arial"/>
              </a:rPr>
              <a:t>represented </a:t>
            </a:r>
            <a:r>
              <a:rPr lang="en-US" sz="2800" spc="-265" dirty="0">
                <a:solidFill>
                  <a:srgbClr val="000099"/>
                </a:solidFill>
                <a:latin typeface="Arial"/>
                <a:cs typeface="Arial"/>
              </a:rPr>
              <a:t>as </a:t>
            </a:r>
            <a:r>
              <a:rPr lang="en-US" sz="2800" b="1" spc="-225" dirty="0">
                <a:solidFill>
                  <a:srgbClr val="000099"/>
                </a:solidFill>
                <a:latin typeface="Arial"/>
                <a:cs typeface="Arial"/>
              </a:rPr>
              <a:t>adjacency </a:t>
            </a:r>
            <a:r>
              <a:rPr lang="en-US" sz="2800" b="1" spc="-220" dirty="0">
                <a:solidFill>
                  <a:srgbClr val="000099"/>
                </a:solidFill>
                <a:latin typeface="Arial"/>
                <a:cs typeface="Arial"/>
              </a:rPr>
              <a:t>lists </a:t>
            </a:r>
            <a:r>
              <a:rPr lang="en-US" sz="2800" spc="-135" dirty="0">
                <a:solidFill>
                  <a:srgbClr val="000099"/>
                </a:solidFill>
                <a:latin typeface="Arial"/>
                <a:cs typeface="Arial"/>
              </a:rPr>
              <a:t>and </a:t>
            </a:r>
            <a:r>
              <a:rPr lang="en-US" sz="2800" spc="-40" dirty="0">
                <a:solidFill>
                  <a:srgbClr val="000099"/>
                </a:solidFill>
                <a:latin typeface="Arial"/>
                <a:cs typeface="Arial"/>
              </a:rPr>
              <a:t>the  </a:t>
            </a:r>
            <a:r>
              <a:rPr lang="en-US" sz="2800" spc="-10" dirty="0">
                <a:solidFill>
                  <a:srgbClr val="000099"/>
                </a:solidFill>
                <a:latin typeface="Arial"/>
                <a:cs typeface="Arial"/>
              </a:rPr>
              <a:t>priority </a:t>
            </a:r>
            <a:r>
              <a:rPr lang="en-US" sz="2800" spc="-125" dirty="0">
                <a:solidFill>
                  <a:srgbClr val="000099"/>
                </a:solidFill>
                <a:latin typeface="Arial"/>
                <a:cs typeface="Arial"/>
              </a:rPr>
              <a:t>queue </a:t>
            </a:r>
            <a:r>
              <a:rPr lang="en-US" sz="2800" spc="-150" dirty="0">
                <a:solidFill>
                  <a:srgbClr val="000099"/>
                </a:solidFill>
                <a:latin typeface="Arial"/>
                <a:cs typeface="Arial"/>
              </a:rPr>
              <a:t>is </a:t>
            </a:r>
            <a:r>
              <a:rPr lang="en-US" sz="2800" spc="-80" dirty="0">
                <a:solidFill>
                  <a:srgbClr val="000099"/>
                </a:solidFill>
                <a:latin typeface="Arial"/>
                <a:cs typeface="Arial"/>
              </a:rPr>
              <a:t>implemented </a:t>
            </a:r>
            <a:r>
              <a:rPr lang="en-US" sz="2800" spc="-265" dirty="0">
                <a:solidFill>
                  <a:srgbClr val="000099"/>
                </a:solidFill>
                <a:latin typeface="Arial"/>
                <a:cs typeface="Arial"/>
              </a:rPr>
              <a:t>as </a:t>
            </a:r>
            <a:r>
              <a:rPr lang="en-US" sz="2800" spc="-220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lang="en-US" sz="2800" spc="-1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lang="en-US" sz="2800" b="1" spc="-165" dirty="0">
                <a:solidFill>
                  <a:srgbClr val="000099"/>
                </a:solidFill>
                <a:latin typeface="Arial"/>
                <a:cs typeface="Arial"/>
              </a:rPr>
              <a:t>min-heap</a:t>
            </a:r>
            <a:r>
              <a:rPr lang="en-US" sz="2800" spc="-165" dirty="0">
                <a:solidFill>
                  <a:srgbClr val="000099"/>
                </a:solidFill>
                <a:latin typeface="Arial"/>
                <a:cs typeface="Arial"/>
              </a:rPr>
              <a:t>,</a:t>
            </a:r>
            <a:endParaRPr lang="en-US" sz="2800" dirty="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lang="en-US" sz="2800" spc="-40" dirty="0">
                <a:solidFill>
                  <a:srgbClr val="000099"/>
                </a:solidFill>
                <a:latin typeface="Arial"/>
                <a:cs typeface="Arial"/>
              </a:rPr>
              <a:t>the </a:t>
            </a:r>
            <a:r>
              <a:rPr lang="en-US" sz="2800" spc="-85" dirty="0">
                <a:solidFill>
                  <a:srgbClr val="000099"/>
                </a:solidFill>
                <a:latin typeface="Arial"/>
                <a:cs typeface="Arial"/>
              </a:rPr>
              <a:t>running </a:t>
            </a:r>
            <a:r>
              <a:rPr lang="en-US" sz="2800" spc="-30" dirty="0">
                <a:solidFill>
                  <a:srgbClr val="000099"/>
                </a:solidFill>
                <a:latin typeface="Arial"/>
                <a:cs typeface="Arial"/>
              </a:rPr>
              <a:t>time </a:t>
            </a:r>
            <a:r>
              <a:rPr lang="en-US" sz="2800" spc="-150" dirty="0">
                <a:solidFill>
                  <a:srgbClr val="000099"/>
                </a:solidFill>
                <a:latin typeface="Arial"/>
                <a:cs typeface="Arial"/>
              </a:rPr>
              <a:t>is </a:t>
            </a:r>
            <a:r>
              <a:rPr lang="en-US" sz="2800" spc="-40" dirty="0">
                <a:solidFill>
                  <a:srgbClr val="000099"/>
                </a:solidFill>
                <a:latin typeface="Arial"/>
                <a:cs typeface="Arial"/>
              </a:rPr>
              <a:t>in </a:t>
            </a:r>
            <a:r>
              <a:rPr lang="en-US" sz="2800" b="1" spc="45" dirty="0">
                <a:solidFill>
                  <a:srgbClr val="000099"/>
                </a:solidFill>
                <a:latin typeface="Arial"/>
                <a:cs typeface="Arial"/>
              </a:rPr>
              <a:t>O(|E|</a:t>
            </a:r>
            <a:r>
              <a:rPr lang="en-US" sz="2800" b="1" spc="-3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lang="en-US" sz="2800" b="1" spc="-235" dirty="0">
                <a:solidFill>
                  <a:srgbClr val="000099"/>
                </a:solidFill>
                <a:latin typeface="Arial"/>
                <a:cs typeface="Arial"/>
              </a:rPr>
              <a:t>log </a:t>
            </a:r>
            <a:r>
              <a:rPr lang="en-US" sz="2800" b="1" spc="155" dirty="0">
                <a:solidFill>
                  <a:srgbClr val="000099"/>
                </a:solidFill>
                <a:latin typeface="Arial"/>
                <a:cs typeface="Arial"/>
              </a:rPr>
              <a:t>|V|).</a:t>
            </a:r>
            <a:endParaRPr lang="en-US" sz="2800" dirty="0">
              <a:latin typeface="Arial"/>
              <a:cs typeface="Arial"/>
            </a:endParaRPr>
          </a:p>
          <a:p>
            <a:pPr marL="939165" algn="just">
              <a:lnSpc>
                <a:spcPct val="100000"/>
              </a:lnSpc>
              <a:spcBef>
                <a:spcPts val="1600"/>
              </a:spcBef>
            </a:pPr>
            <a:endParaRPr lang="en-US" sz="2400" spc="25" dirty="0">
              <a:solidFill>
                <a:srgbClr val="974807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ABDEE-6C9D-A6A0-5439-019C9884D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348" y="425450"/>
            <a:ext cx="3862704" cy="574040"/>
          </a:xfrm>
        </p:spPr>
        <p:txBody>
          <a:bodyPr/>
          <a:lstStyle/>
          <a:p>
            <a:pPr algn="ctr"/>
            <a:r>
              <a:rPr lang="en-US" dirty="0"/>
              <a:t>Home Work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57492-BD72-C717-1C59-432FD9CBA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899" y="2635250"/>
            <a:ext cx="3657600" cy="327660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188DE942-BA3F-8B56-08C9-4BED1F45F732}"/>
              </a:ext>
            </a:extLst>
          </p:cNvPr>
          <p:cNvSpPr txBox="1"/>
          <p:nvPr/>
        </p:nvSpPr>
        <p:spPr>
          <a:xfrm>
            <a:off x="736599" y="1349293"/>
            <a:ext cx="922019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ctr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3000" spc="-125" dirty="0">
                <a:latin typeface="Arial"/>
                <a:cs typeface="Arial"/>
              </a:rPr>
              <a:t>Apply Prim’s algorithm to find the MST of the following graph.</a:t>
            </a:r>
            <a:endParaRPr sz="3000" spc="-12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2671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D2EB-3794-2744-EB35-916F1760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C043D239-1FD0-EB6D-DC91-5C7ACF49A9D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19</a:t>
            </a:fld>
            <a:endParaRPr spc="-60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8E777226-01FD-3AE6-CA55-08ED34A359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8CE8B7C-D02D-71BC-CB5E-7C19D4749618}"/>
              </a:ext>
            </a:extLst>
          </p:cNvPr>
          <p:cNvSpPr txBox="1"/>
          <p:nvPr/>
        </p:nvSpPr>
        <p:spPr>
          <a:xfrm>
            <a:off x="2696247" y="2559050"/>
            <a:ext cx="52412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Introduction </a:t>
            </a:r>
            <a:r>
              <a:rPr sz="2400" spc="20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400" spc="-3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C00000"/>
                </a:solidFill>
                <a:latin typeface="Arial"/>
                <a:cs typeface="Arial"/>
              </a:rPr>
              <a:t>Greedy </a:t>
            </a:r>
            <a:r>
              <a:rPr lang="en-US" sz="2400" spc="-14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400" spc="-55" dirty="0">
                <a:solidFill>
                  <a:srgbClr val="C00000"/>
                </a:solidFill>
                <a:latin typeface="Arial"/>
                <a:cs typeface="Arial"/>
              </a:rPr>
              <a:t>ethod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30" dirty="0">
                <a:latin typeface="Arial"/>
                <a:cs typeface="Arial"/>
              </a:rPr>
              <a:t>General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method</a:t>
            </a:r>
            <a:endParaRPr sz="2400" dirty="0">
              <a:latin typeface="Arial"/>
              <a:cs typeface="Arial"/>
            </a:endParaRPr>
          </a:p>
          <a:p>
            <a:pPr marL="433705" marR="70802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sz="2400" spc="-35" dirty="0">
                <a:solidFill>
                  <a:srgbClr val="C00000"/>
                </a:solidFill>
                <a:latin typeface="Arial"/>
                <a:cs typeface="Arial"/>
              </a:rPr>
              <a:t>Minimum </a:t>
            </a:r>
            <a:r>
              <a:rPr sz="2400" spc="-110" dirty="0">
                <a:solidFill>
                  <a:srgbClr val="C00000"/>
                </a:solidFill>
                <a:latin typeface="Arial"/>
                <a:cs typeface="Arial"/>
              </a:rPr>
              <a:t>cost</a:t>
            </a:r>
            <a:r>
              <a:rPr sz="2400" spc="-3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C00000"/>
                </a:solidFill>
                <a:latin typeface="Arial"/>
                <a:cs typeface="Arial"/>
              </a:rPr>
              <a:t>spanning  </a:t>
            </a:r>
            <a:r>
              <a:rPr sz="2400" spc="-75" dirty="0">
                <a:solidFill>
                  <a:srgbClr val="C00000"/>
                </a:solidFill>
                <a:latin typeface="Arial"/>
                <a:cs typeface="Arial"/>
              </a:rPr>
              <a:t>trees:</a:t>
            </a:r>
            <a:endParaRPr sz="2400" dirty="0">
              <a:latin typeface="Arial"/>
              <a:cs typeface="Arial"/>
            </a:endParaRPr>
          </a:p>
          <a:p>
            <a:pPr marL="835025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sz="2400" spc="-125" dirty="0">
                <a:latin typeface="Arial"/>
                <a:cs typeface="Arial"/>
              </a:rPr>
              <a:t>Prim’s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Algorithm</a:t>
            </a:r>
            <a:endParaRPr sz="2400" dirty="0">
              <a:latin typeface="Arial"/>
              <a:cs typeface="Arial"/>
            </a:endParaRPr>
          </a:p>
          <a:p>
            <a:pPr marL="434340" indent="-342900">
              <a:lnSpc>
                <a:spcPct val="100000"/>
              </a:lnSpc>
              <a:spcBef>
                <a:spcPts val="200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b="1" spc="-150" dirty="0">
                <a:solidFill>
                  <a:srgbClr val="7030A0"/>
                </a:solidFill>
                <a:latin typeface="Arial"/>
                <a:cs typeface="Arial"/>
              </a:rPr>
              <a:t>Single </a:t>
            </a:r>
            <a:r>
              <a:rPr lang="en-US" sz="2400" b="1" spc="-125" dirty="0">
                <a:solidFill>
                  <a:srgbClr val="7030A0"/>
                </a:solidFill>
                <a:latin typeface="Arial"/>
                <a:cs typeface="Arial"/>
              </a:rPr>
              <a:t>Source </a:t>
            </a:r>
            <a:r>
              <a:rPr lang="en-US" sz="2400" b="1" spc="-75" dirty="0">
                <a:solidFill>
                  <a:srgbClr val="7030A0"/>
                </a:solidFill>
                <a:latin typeface="Arial"/>
                <a:cs typeface="Arial"/>
              </a:rPr>
              <a:t>shortest</a:t>
            </a:r>
            <a:r>
              <a:rPr lang="en-US" sz="2400" b="1" spc="-160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lang="en-US" sz="2400" b="1" spc="-100" dirty="0">
                <a:solidFill>
                  <a:srgbClr val="7030A0"/>
                </a:solidFill>
                <a:latin typeface="Arial"/>
                <a:cs typeface="Arial"/>
              </a:rPr>
              <a:t>paths</a:t>
            </a:r>
            <a:endParaRPr lang="en-US" sz="2400" b="1" dirty="0">
              <a:solidFill>
                <a:srgbClr val="7030A0"/>
              </a:solidFill>
              <a:latin typeface="Arial"/>
              <a:cs typeface="Arial"/>
            </a:endParaRPr>
          </a:p>
          <a:p>
            <a:pPr marL="835025" lvl="1" indent="-287020">
              <a:spcBef>
                <a:spcPts val="580"/>
              </a:spcBef>
              <a:buChar char="–"/>
              <a:tabLst>
                <a:tab pos="835660" algn="l"/>
              </a:tabLst>
            </a:pPr>
            <a:r>
              <a:rPr lang="en-US" sz="2400" b="1" spc="-125" dirty="0">
                <a:solidFill>
                  <a:srgbClr val="7030A0"/>
                </a:solidFill>
                <a:latin typeface="Arial"/>
                <a:cs typeface="Arial"/>
              </a:rPr>
              <a:t>Dijkstra's Algorithm</a:t>
            </a:r>
          </a:p>
          <a:p>
            <a:pPr marL="433705" marR="708025" lvl="1" indent="-342900">
              <a:spcBef>
                <a:spcPts val="575"/>
              </a:spcBef>
              <a:buChar char="•"/>
              <a:tabLst>
                <a:tab pos="433705" algn="l"/>
                <a:tab pos="434340" algn="l"/>
              </a:tabLst>
            </a:pPr>
            <a:r>
              <a:rPr lang="en-US" sz="2400" spc="-35" dirty="0">
                <a:solidFill>
                  <a:srgbClr val="C00000"/>
                </a:solidFill>
                <a:latin typeface="Arial"/>
                <a:cs typeface="Arial"/>
              </a:rPr>
              <a:t>Optimal Tree problem:</a:t>
            </a:r>
          </a:p>
          <a:p>
            <a:pPr marL="835025" marR="85344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835660" algn="l"/>
              </a:tabLst>
            </a:pPr>
            <a:r>
              <a:rPr lang="en-US" sz="2400" spc="-80" dirty="0">
                <a:latin typeface="Arial"/>
                <a:cs typeface="Arial"/>
              </a:rPr>
              <a:t>Huffman </a:t>
            </a:r>
            <a:r>
              <a:rPr lang="en-US" sz="2400" spc="-200" dirty="0">
                <a:latin typeface="Arial"/>
                <a:cs typeface="Arial"/>
              </a:rPr>
              <a:t>Trees</a:t>
            </a:r>
            <a:r>
              <a:rPr lang="en-US" sz="2400" spc="-254" dirty="0">
                <a:latin typeface="Arial"/>
                <a:cs typeface="Arial"/>
              </a:rPr>
              <a:t> </a:t>
            </a:r>
            <a:r>
              <a:rPr lang="en-US" sz="2400" spc="-114" dirty="0">
                <a:latin typeface="Arial"/>
                <a:cs typeface="Arial"/>
              </a:rPr>
              <a:t>and  </a:t>
            </a:r>
            <a:r>
              <a:rPr lang="en-US" sz="2400" spc="-204" dirty="0">
                <a:latin typeface="Arial"/>
                <a:cs typeface="Arial"/>
              </a:rPr>
              <a:t>Codes</a:t>
            </a:r>
            <a:endParaRPr lang="en-US" sz="2400" dirty="0">
              <a:latin typeface="Arial"/>
              <a:cs typeface="Arial"/>
            </a:endParaRPr>
          </a:p>
          <a:p>
            <a:pPr marL="548005" lvl="1">
              <a:lnSpc>
                <a:spcPct val="100000"/>
              </a:lnSpc>
              <a:spcBef>
                <a:spcPts val="575"/>
              </a:spcBef>
              <a:tabLst>
                <a:tab pos="835660" algn="l"/>
              </a:tabLst>
            </a:pPr>
            <a:endParaRPr lang="en-US" sz="2400" spc="-5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435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20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3536" y="627379"/>
            <a:ext cx="5083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Single </a:t>
            </a:r>
            <a:r>
              <a:rPr spc="-245" dirty="0"/>
              <a:t>Source </a:t>
            </a:r>
            <a:r>
              <a:rPr spc="-150" dirty="0"/>
              <a:t>Shortest</a:t>
            </a:r>
            <a:r>
              <a:rPr spc="-215" dirty="0"/>
              <a:t> Path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272945"/>
            <a:ext cx="7869555" cy="5345053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800" b="1" spc="-204" dirty="0">
                <a:latin typeface="Arial"/>
                <a:cs typeface="Arial"/>
              </a:rPr>
              <a:t>Problem</a:t>
            </a:r>
            <a:r>
              <a:rPr sz="2800" b="1" spc="-140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Statement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Given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35" dirty="0">
                <a:latin typeface="Arial"/>
                <a:cs typeface="Arial"/>
              </a:rPr>
              <a:t>graph and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45" dirty="0">
                <a:latin typeface="Arial"/>
                <a:cs typeface="Arial"/>
              </a:rPr>
              <a:t>source </a:t>
            </a:r>
            <a:r>
              <a:rPr sz="2800" spc="-95" dirty="0">
                <a:latin typeface="Arial"/>
                <a:cs typeface="Arial"/>
              </a:rPr>
              <a:t>vertex </a:t>
            </a:r>
            <a:r>
              <a:rPr sz="2800" spc="-40" dirty="0">
                <a:latin typeface="Arial"/>
                <a:cs typeface="Arial"/>
              </a:rPr>
              <a:t>in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graph,</a:t>
            </a:r>
            <a:endParaRPr sz="2800" dirty="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0" dirty="0">
                <a:latin typeface="Arial"/>
                <a:cs typeface="Arial"/>
              </a:rPr>
              <a:t>find </a:t>
            </a:r>
            <a:r>
              <a:rPr sz="2800" spc="-85" dirty="0">
                <a:latin typeface="Arial"/>
                <a:cs typeface="Arial"/>
              </a:rPr>
              <a:t>shortest </a:t>
            </a:r>
            <a:r>
              <a:rPr sz="2800" spc="-120" dirty="0">
                <a:latin typeface="Arial"/>
                <a:cs typeface="Arial"/>
              </a:rPr>
              <a:t>paths </a:t>
            </a:r>
            <a:r>
              <a:rPr sz="2800" spc="-35" dirty="0">
                <a:latin typeface="Arial"/>
                <a:cs typeface="Arial"/>
              </a:rPr>
              <a:t>from </a:t>
            </a:r>
            <a:r>
              <a:rPr sz="2800" b="1" spc="-260" dirty="0">
                <a:solidFill>
                  <a:srgbClr val="000099"/>
                </a:solidFill>
                <a:latin typeface="Arial"/>
                <a:cs typeface="Arial"/>
              </a:rPr>
              <a:t>source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b="1" spc="-125" dirty="0">
                <a:solidFill>
                  <a:srgbClr val="000099"/>
                </a:solidFill>
                <a:latin typeface="Arial"/>
                <a:cs typeface="Arial"/>
              </a:rPr>
              <a:t>all </a:t>
            </a:r>
            <a:r>
              <a:rPr sz="2800" b="1" spc="-195" dirty="0">
                <a:solidFill>
                  <a:srgbClr val="000099"/>
                </a:solidFill>
                <a:latin typeface="Arial"/>
                <a:cs typeface="Arial"/>
              </a:rPr>
              <a:t>vertices </a:t>
            </a:r>
            <a:r>
              <a:rPr sz="2800" spc="-40" dirty="0">
                <a:latin typeface="Arial"/>
                <a:cs typeface="Arial"/>
              </a:rPr>
              <a:t>in</a:t>
            </a:r>
            <a:r>
              <a:rPr sz="2800" spc="-34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the  </a:t>
            </a:r>
            <a:r>
              <a:rPr sz="2800" spc="-135" dirty="0">
                <a:latin typeface="Arial"/>
                <a:cs typeface="Arial"/>
              </a:rPr>
              <a:t>given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graph</a:t>
            </a:r>
            <a:endParaRPr lang="en-US" sz="2800" spc="-135" dirty="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endParaRPr sz="325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90" dirty="0">
                <a:latin typeface="Arial"/>
                <a:cs typeface="Arial"/>
              </a:rPr>
              <a:t>Dijkstra's </a:t>
            </a:r>
            <a:r>
              <a:rPr sz="2800" spc="-65" dirty="0">
                <a:latin typeface="Arial"/>
                <a:cs typeface="Arial"/>
              </a:rPr>
              <a:t>Algorithm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95" dirty="0">
                <a:latin typeface="Arial"/>
                <a:cs typeface="Arial"/>
              </a:rPr>
              <a:t>best-known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algorithm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40" dirty="0">
                <a:latin typeface="Arial"/>
                <a:cs typeface="Arial"/>
              </a:rPr>
              <a:t>It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85" dirty="0">
                <a:latin typeface="Arial"/>
                <a:cs typeface="Arial"/>
              </a:rPr>
              <a:t>similar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50" dirty="0">
                <a:latin typeface="Arial"/>
                <a:cs typeface="Arial"/>
              </a:rPr>
              <a:t>Prim’s</a:t>
            </a:r>
            <a:r>
              <a:rPr sz="2800" spc="-53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algorithm</a:t>
            </a:r>
            <a:endParaRPr sz="2800" dirty="0">
              <a:latin typeface="Arial"/>
              <a:cs typeface="Arial"/>
            </a:endParaRPr>
          </a:p>
          <a:p>
            <a:pPr marL="354965" marR="716915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This </a:t>
            </a:r>
            <a:r>
              <a:rPr sz="2800" spc="-65" dirty="0">
                <a:latin typeface="Arial"/>
                <a:cs typeface="Arial"/>
              </a:rPr>
              <a:t>algorithm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110" dirty="0">
                <a:latin typeface="Arial"/>
                <a:cs typeface="Arial"/>
              </a:rPr>
              <a:t>applicable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80" dirty="0">
                <a:solidFill>
                  <a:srgbClr val="000099"/>
                </a:solidFill>
                <a:latin typeface="Arial"/>
                <a:cs typeface="Arial"/>
              </a:rPr>
              <a:t>undirected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75" dirty="0">
                <a:solidFill>
                  <a:srgbClr val="000099"/>
                </a:solidFill>
                <a:latin typeface="Arial"/>
                <a:cs typeface="Arial"/>
              </a:rPr>
              <a:t>directed </a:t>
            </a:r>
            <a:r>
              <a:rPr sz="2800" spc="-165" dirty="0">
                <a:solidFill>
                  <a:srgbClr val="000099"/>
                </a:solidFill>
                <a:latin typeface="Arial"/>
                <a:cs typeface="Arial"/>
              </a:rPr>
              <a:t>graphs </a:t>
            </a:r>
            <a:r>
              <a:rPr sz="2800" spc="10" dirty="0">
                <a:solidFill>
                  <a:srgbClr val="000099"/>
                </a:solidFill>
                <a:latin typeface="Arial"/>
                <a:cs typeface="Arial"/>
              </a:rPr>
              <a:t>with </a:t>
            </a:r>
            <a:r>
              <a:rPr sz="2800" spc="-114" dirty="0">
                <a:solidFill>
                  <a:srgbClr val="000099"/>
                </a:solidFill>
                <a:latin typeface="Arial"/>
                <a:cs typeface="Arial"/>
              </a:rPr>
              <a:t>nonnegative </a:t>
            </a:r>
            <a:r>
              <a:rPr sz="2800" spc="-105" dirty="0">
                <a:solidFill>
                  <a:srgbClr val="000099"/>
                </a:solidFill>
                <a:latin typeface="Arial"/>
                <a:cs typeface="Arial"/>
              </a:rPr>
              <a:t>weights</a:t>
            </a:r>
            <a:r>
              <a:rPr sz="2800" spc="-32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only.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9816" y="627379"/>
            <a:ext cx="3649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Dijkstra's</a:t>
            </a:r>
            <a:r>
              <a:rPr spc="-235" dirty="0"/>
              <a:t> </a:t>
            </a:r>
            <a:r>
              <a:rPr spc="-80" dirty="0"/>
              <a:t>Algorithm</a:t>
            </a:r>
          </a:p>
        </p:txBody>
      </p:sp>
      <p:sp>
        <p:nvSpPr>
          <p:cNvPr id="3" name="object 3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46517" y="1416201"/>
            <a:ext cx="8119745" cy="326897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770"/>
              </a:spcBef>
            </a:pPr>
            <a:r>
              <a:rPr sz="2800" b="1" spc="-210" dirty="0">
                <a:latin typeface="Arial"/>
                <a:cs typeface="Arial"/>
              </a:rPr>
              <a:t>Working</a:t>
            </a:r>
            <a:endParaRPr sz="2800">
              <a:latin typeface="Arial"/>
              <a:cs typeface="Arial"/>
            </a:endParaRPr>
          </a:p>
          <a:p>
            <a:pPr marL="418465" marR="9969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418465" algn="l"/>
                <a:tab pos="419100" algn="l"/>
              </a:tabLst>
            </a:pPr>
            <a:r>
              <a:rPr sz="2800" spc="-120" dirty="0">
                <a:latin typeface="Arial"/>
                <a:cs typeface="Arial"/>
              </a:rPr>
              <a:t>First, </a:t>
            </a:r>
            <a:r>
              <a:rPr sz="2800" spc="80" dirty="0">
                <a:latin typeface="Arial"/>
                <a:cs typeface="Arial"/>
              </a:rPr>
              <a:t>it </a:t>
            </a:r>
            <a:r>
              <a:rPr sz="2800" spc="-85" dirty="0">
                <a:latin typeface="Arial"/>
                <a:cs typeface="Arial"/>
              </a:rPr>
              <a:t>finds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85" dirty="0">
                <a:latin typeface="Arial"/>
                <a:cs typeface="Arial"/>
              </a:rPr>
              <a:t>shortest </a:t>
            </a:r>
            <a:r>
              <a:rPr sz="2800" spc="-70" dirty="0">
                <a:latin typeface="Arial"/>
                <a:cs typeface="Arial"/>
              </a:rPr>
              <a:t>path </a:t>
            </a:r>
            <a:r>
              <a:rPr sz="2800" spc="-35" dirty="0">
                <a:latin typeface="Arial"/>
                <a:cs typeface="Arial"/>
              </a:rPr>
              <a:t>from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45" dirty="0">
                <a:latin typeface="Arial"/>
                <a:cs typeface="Arial"/>
              </a:rPr>
              <a:t>source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220" dirty="0">
                <a:latin typeface="Arial"/>
                <a:cs typeface="Arial"/>
              </a:rPr>
              <a:t>a  </a:t>
            </a:r>
            <a:r>
              <a:rPr sz="2800" spc="-95" dirty="0">
                <a:latin typeface="Arial"/>
                <a:cs typeface="Arial"/>
              </a:rPr>
              <a:t>vertex </a:t>
            </a:r>
            <a:r>
              <a:rPr sz="2800" spc="-120" dirty="0">
                <a:latin typeface="Arial"/>
                <a:cs typeface="Arial"/>
              </a:rPr>
              <a:t>nearest </a:t>
            </a:r>
            <a:r>
              <a:rPr sz="2800" spc="25" dirty="0">
                <a:latin typeface="Arial"/>
                <a:cs typeface="Arial"/>
              </a:rPr>
              <a:t>to it, </a:t>
            </a:r>
            <a:r>
              <a:rPr sz="2800" spc="-50" dirty="0">
                <a:latin typeface="Arial"/>
                <a:cs typeface="Arial"/>
              </a:rPr>
              <a:t>then </a:t>
            </a:r>
            <a:r>
              <a:rPr sz="2800" spc="25" dirty="0">
                <a:latin typeface="Arial"/>
                <a:cs typeface="Arial"/>
              </a:rPr>
              <a:t>to</a:t>
            </a:r>
            <a:r>
              <a:rPr sz="2800" spc="-550" dirty="0">
                <a:latin typeface="Arial"/>
                <a:cs typeface="Arial"/>
              </a:rPr>
              <a:t>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65" dirty="0">
                <a:latin typeface="Arial"/>
                <a:cs typeface="Arial"/>
              </a:rPr>
              <a:t>second </a:t>
            </a:r>
            <a:r>
              <a:rPr sz="2800" spc="-114" dirty="0">
                <a:latin typeface="Arial"/>
                <a:cs typeface="Arial"/>
              </a:rPr>
              <a:t>nearest,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200" dirty="0">
                <a:latin typeface="Arial"/>
                <a:cs typeface="Arial"/>
              </a:rPr>
              <a:t>so  </a:t>
            </a:r>
            <a:r>
              <a:rPr sz="2800" spc="-90" dirty="0"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  <a:p>
            <a:pPr marL="418465" marR="177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418465" algn="l"/>
                <a:tab pos="419100" algn="l"/>
              </a:tabLst>
            </a:pPr>
            <a:r>
              <a:rPr sz="2800" spc="-85" dirty="0">
                <a:latin typeface="Arial"/>
                <a:cs typeface="Arial"/>
              </a:rPr>
              <a:t>In </a:t>
            </a:r>
            <a:r>
              <a:rPr sz="2800" spc="-130" dirty="0">
                <a:latin typeface="Arial"/>
                <a:cs typeface="Arial"/>
              </a:rPr>
              <a:t>general, </a:t>
            </a:r>
            <a:r>
              <a:rPr sz="2800" spc="-90" dirty="0">
                <a:latin typeface="Arial"/>
                <a:cs typeface="Arial"/>
              </a:rPr>
              <a:t>before </a:t>
            </a:r>
            <a:r>
              <a:rPr sz="2800" spc="-50" dirty="0">
                <a:solidFill>
                  <a:srgbClr val="C00000"/>
                </a:solidFill>
                <a:latin typeface="Arial"/>
                <a:cs typeface="Arial"/>
              </a:rPr>
              <a:t>its </a:t>
            </a:r>
            <a:r>
              <a:rPr sz="2800" spc="2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775" spc="30" baseline="25525" dirty="0">
                <a:solidFill>
                  <a:srgbClr val="C00000"/>
                </a:solidFill>
                <a:latin typeface="Arial"/>
                <a:cs typeface="Arial"/>
              </a:rPr>
              <a:t>th </a:t>
            </a:r>
            <a:r>
              <a:rPr sz="2800" spc="-35" dirty="0">
                <a:solidFill>
                  <a:srgbClr val="C00000"/>
                </a:solidFill>
                <a:latin typeface="Arial"/>
                <a:cs typeface="Arial"/>
              </a:rPr>
              <a:t>iteration </a:t>
            </a:r>
            <a:r>
              <a:rPr sz="2800" spc="-160" dirty="0">
                <a:solidFill>
                  <a:srgbClr val="C00000"/>
                </a:solidFill>
                <a:latin typeface="Arial"/>
                <a:cs typeface="Arial"/>
              </a:rPr>
              <a:t>commences</a:t>
            </a:r>
            <a:r>
              <a:rPr sz="2800" spc="-160" dirty="0">
                <a:latin typeface="Arial"/>
                <a:cs typeface="Arial"/>
              </a:rPr>
              <a:t>, </a:t>
            </a:r>
            <a:r>
              <a:rPr sz="2800" spc="-40" dirty="0">
                <a:latin typeface="Arial"/>
                <a:cs typeface="Arial"/>
              </a:rPr>
              <a:t>the  </a:t>
            </a:r>
            <a:r>
              <a:rPr sz="2800" spc="-65" dirty="0">
                <a:latin typeface="Arial"/>
                <a:cs typeface="Arial"/>
              </a:rPr>
              <a:t>algorithm </a:t>
            </a:r>
            <a:r>
              <a:rPr sz="2800" spc="-210" dirty="0">
                <a:latin typeface="Arial"/>
                <a:cs typeface="Arial"/>
              </a:rPr>
              <a:t>has </a:t>
            </a:r>
            <a:r>
              <a:rPr sz="2800" spc="-120" dirty="0">
                <a:latin typeface="Arial"/>
                <a:cs typeface="Arial"/>
              </a:rPr>
              <a:t>already </a:t>
            </a:r>
            <a:r>
              <a:rPr sz="2800" spc="-40" dirty="0">
                <a:latin typeface="Arial"/>
                <a:cs typeface="Arial"/>
              </a:rPr>
              <a:t>identified the </a:t>
            </a:r>
            <a:r>
              <a:rPr sz="2800" spc="-85" dirty="0">
                <a:latin typeface="Arial"/>
                <a:cs typeface="Arial"/>
              </a:rPr>
              <a:t>shortest </a:t>
            </a:r>
            <a:r>
              <a:rPr sz="2800" spc="-120" dirty="0">
                <a:latin typeface="Arial"/>
                <a:cs typeface="Arial"/>
              </a:rPr>
              <a:t>paths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75" dirty="0">
                <a:solidFill>
                  <a:srgbClr val="C00000"/>
                </a:solidFill>
                <a:latin typeface="Arial"/>
                <a:cs typeface="Arial"/>
              </a:rPr>
              <a:t>i-1 </a:t>
            </a:r>
            <a:r>
              <a:rPr sz="2800" spc="-30" dirty="0">
                <a:solidFill>
                  <a:srgbClr val="C00000"/>
                </a:solidFill>
                <a:latin typeface="Arial"/>
                <a:cs typeface="Arial"/>
              </a:rPr>
              <a:t>other 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vertices </a:t>
            </a:r>
            <a:r>
              <a:rPr sz="2800" spc="-120" dirty="0">
                <a:latin typeface="Arial"/>
                <a:cs typeface="Arial"/>
              </a:rPr>
              <a:t>nearest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52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source.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21</a:t>
            </a:fld>
            <a:endParaRPr spc="-6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7471" y="806196"/>
            <a:ext cx="6096000" cy="2843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3671" y="4235196"/>
            <a:ext cx="762000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9069" y="4768596"/>
            <a:ext cx="1429511" cy="137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31670" y="4920996"/>
            <a:ext cx="1295400" cy="14721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2870" y="3930396"/>
            <a:ext cx="1429511" cy="1324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41569" y="5606796"/>
            <a:ext cx="2476499" cy="13243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22</a:t>
            </a:fld>
            <a:endParaRPr spc="-6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4617" y="589279"/>
            <a:ext cx="784796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431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80365" algn="l"/>
                <a:tab pos="381000" algn="l"/>
              </a:tabLst>
            </a:pPr>
            <a:r>
              <a:rPr sz="2600" spc="-185" dirty="0">
                <a:latin typeface="Arial"/>
                <a:cs typeface="Arial"/>
              </a:rPr>
              <a:t>The</a:t>
            </a:r>
            <a:r>
              <a:rPr sz="2600" spc="-180" dirty="0">
                <a:latin typeface="Arial"/>
                <a:cs typeface="Arial"/>
              </a:rPr>
              <a:t> </a:t>
            </a:r>
            <a:r>
              <a:rPr sz="2600" spc="-125" dirty="0">
                <a:solidFill>
                  <a:srgbClr val="000099"/>
                </a:solidFill>
                <a:latin typeface="Arial"/>
                <a:cs typeface="Arial"/>
              </a:rPr>
              <a:t>source</a:t>
            </a:r>
            <a:r>
              <a:rPr sz="2600" spc="-125" dirty="0">
                <a:latin typeface="Arial"/>
                <a:cs typeface="Arial"/>
              </a:rPr>
              <a:t>,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and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30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600" spc="-1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185" dirty="0">
                <a:solidFill>
                  <a:srgbClr val="000099"/>
                </a:solidFill>
                <a:latin typeface="Arial"/>
                <a:cs typeface="Arial"/>
              </a:rPr>
              <a:t>edges</a:t>
            </a:r>
            <a:r>
              <a:rPr sz="2600" spc="-1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000099"/>
                </a:solidFill>
                <a:latin typeface="Arial"/>
                <a:cs typeface="Arial"/>
              </a:rPr>
              <a:t>of</a:t>
            </a:r>
            <a:r>
              <a:rPr sz="2600" spc="-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30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600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75" dirty="0">
                <a:solidFill>
                  <a:srgbClr val="000099"/>
                </a:solidFill>
                <a:latin typeface="Arial"/>
                <a:cs typeface="Arial"/>
              </a:rPr>
              <a:t>shortest</a:t>
            </a:r>
            <a:r>
              <a:rPr sz="2600" spc="-1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105" dirty="0">
                <a:solidFill>
                  <a:srgbClr val="000099"/>
                </a:solidFill>
                <a:latin typeface="Arial"/>
                <a:cs typeface="Arial"/>
              </a:rPr>
              <a:t>paths</a:t>
            </a:r>
            <a:r>
              <a:rPr sz="2600" spc="-1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leading  </a:t>
            </a:r>
            <a:r>
              <a:rPr sz="2600" spc="25" dirty="0">
                <a:latin typeface="Arial"/>
                <a:cs typeface="Arial"/>
              </a:rPr>
              <a:t>to </a:t>
            </a:r>
            <a:r>
              <a:rPr sz="2600" spc="-45" dirty="0">
                <a:latin typeface="Arial"/>
                <a:cs typeface="Arial"/>
              </a:rPr>
              <a:t>them </a:t>
            </a:r>
            <a:r>
              <a:rPr sz="2600" spc="-25" dirty="0">
                <a:latin typeface="Arial"/>
                <a:cs typeface="Arial"/>
              </a:rPr>
              <a:t>from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35" dirty="0">
                <a:latin typeface="Arial"/>
                <a:cs typeface="Arial"/>
              </a:rPr>
              <a:t>source </a:t>
            </a:r>
            <a:r>
              <a:rPr sz="2600" spc="-30" dirty="0">
                <a:solidFill>
                  <a:srgbClr val="000099"/>
                </a:solidFill>
                <a:latin typeface="Arial"/>
                <a:cs typeface="Arial"/>
              </a:rPr>
              <a:t>form </a:t>
            </a:r>
            <a:r>
              <a:rPr sz="2600" spc="-200" dirty="0">
                <a:solidFill>
                  <a:srgbClr val="000099"/>
                </a:solidFill>
                <a:latin typeface="Arial"/>
                <a:cs typeface="Arial"/>
              </a:rPr>
              <a:t>a </a:t>
            </a:r>
            <a:r>
              <a:rPr sz="2600" spc="-90" dirty="0">
                <a:solidFill>
                  <a:srgbClr val="000099"/>
                </a:solidFill>
                <a:latin typeface="Arial"/>
                <a:cs typeface="Arial"/>
              </a:rPr>
              <a:t>subtree </a:t>
            </a:r>
            <a:r>
              <a:rPr sz="2600" b="1" i="1" spc="-180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2550" b="1" i="1" spc="-270" baseline="-21241" dirty="0">
                <a:solidFill>
                  <a:srgbClr val="000099"/>
                </a:solidFill>
                <a:latin typeface="Arial"/>
                <a:cs typeface="Arial"/>
              </a:rPr>
              <a:t>i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20" dirty="0">
                <a:latin typeface="Arial"/>
                <a:cs typeface="Arial"/>
              </a:rPr>
              <a:t>given  graph </a:t>
            </a:r>
            <a:r>
              <a:rPr sz="2600" spc="-114" dirty="0">
                <a:latin typeface="Arial"/>
                <a:cs typeface="Arial"/>
              </a:rPr>
              <a:t>shown </a:t>
            </a:r>
            <a:r>
              <a:rPr sz="2600" spc="-30" dirty="0">
                <a:latin typeface="Arial"/>
                <a:cs typeface="Arial"/>
              </a:rPr>
              <a:t>in the</a:t>
            </a:r>
            <a:r>
              <a:rPr sz="2600" spc="-35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figure.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48821" y="1778961"/>
            <a:ext cx="2307515" cy="1653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71917" y="3759198"/>
            <a:ext cx="7913370" cy="208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13843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93065" algn="l"/>
                <a:tab pos="393700" algn="l"/>
              </a:tabLst>
            </a:pPr>
            <a:r>
              <a:rPr sz="2600" spc="-185" dirty="0">
                <a:latin typeface="Arial"/>
                <a:cs typeface="Arial"/>
              </a:rPr>
              <a:t>The </a:t>
            </a:r>
            <a:r>
              <a:rPr sz="2600" spc="-75" dirty="0">
                <a:latin typeface="Arial"/>
                <a:cs typeface="Arial"/>
              </a:rPr>
              <a:t>next </a:t>
            </a:r>
            <a:r>
              <a:rPr sz="2600" spc="-85" dirty="0">
                <a:latin typeface="Arial"/>
                <a:cs typeface="Arial"/>
              </a:rPr>
              <a:t>vertex </a:t>
            </a:r>
            <a:r>
              <a:rPr sz="2600" spc="-105" dirty="0">
                <a:latin typeface="Arial"/>
                <a:cs typeface="Arial"/>
              </a:rPr>
              <a:t>nearest </a:t>
            </a:r>
            <a:r>
              <a:rPr sz="2600" spc="25" dirty="0">
                <a:latin typeface="Arial"/>
                <a:cs typeface="Arial"/>
              </a:rPr>
              <a:t>to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35" dirty="0">
                <a:latin typeface="Arial"/>
                <a:cs typeface="Arial"/>
              </a:rPr>
              <a:t>source </a:t>
            </a:r>
            <a:r>
              <a:rPr sz="2600" spc="-170" dirty="0">
                <a:latin typeface="Arial"/>
                <a:cs typeface="Arial"/>
              </a:rPr>
              <a:t>can </a:t>
            </a:r>
            <a:r>
              <a:rPr sz="2600" spc="-120" dirty="0">
                <a:latin typeface="Arial"/>
                <a:cs typeface="Arial"/>
              </a:rPr>
              <a:t>be </a:t>
            </a:r>
            <a:r>
              <a:rPr sz="2600" spc="-65" dirty="0">
                <a:latin typeface="Arial"/>
                <a:cs typeface="Arial"/>
              </a:rPr>
              <a:t>found  </a:t>
            </a:r>
            <a:r>
              <a:rPr sz="2600" spc="-140" dirty="0">
                <a:latin typeface="Arial"/>
                <a:cs typeface="Arial"/>
              </a:rPr>
              <a:t>among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90" dirty="0">
                <a:solidFill>
                  <a:srgbClr val="C00000"/>
                </a:solidFill>
                <a:latin typeface="Arial"/>
                <a:cs typeface="Arial"/>
              </a:rPr>
              <a:t>vertices</a:t>
            </a:r>
            <a:r>
              <a:rPr sz="2600" spc="-1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spc="-95" dirty="0">
                <a:solidFill>
                  <a:srgbClr val="C00000"/>
                </a:solidFill>
                <a:latin typeface="Arial"/>
                <a:cs typeface="Arial"/>
              </a:rPr>
              <a:t>adjacent</a:t>
            </a:r>
            <a:r>
              <a:rPr sz="2600" spc="-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spc="25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600" spc="-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spc="-30" dirty="0">
                <a:solidFill>
                  <a:srgbClr val="C00000"/>
                </a:solidFill>
                <a:latin typeface="Arial"/>
                <a:cs typeface="Arial"/>
              </a:rPr>
              <a:t>the</a:t>
            </a:r>
            <a:r>
              <a:rPr sz="2600" spc="-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spc="-90" dirty="0">
                <a:solidFill>
                  <a:srgbClr val="C00000"/>
                </a:solidFill>
                <a:latin typeface="Arial"/>
                <a:cs typeface="Arial"/>
              </a:rPr>
              <a:t>vertices</a:t>
            </a:r>
            <a:r>
              <a:rPr sz="2600" spc="-1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2600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i="1" spc="-12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2550" i="1" spc="-187" baseline="-21241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600" i="1" spc="-12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600" i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called  </a:t>
            </a:r>
            <a:r>
              <a:rPr sz="2600" spc="-245" dirty="0">
                <a:latin typeface="Arial"/>
                <a:cs typeface="Arial"/>
              </a:rPr>
              <a:t>as </a:t>
            </a:r>
            <a:r>
              <a:rPr sz="2600" spc="-35" dirty="0">
                <a:solidFill>
                  <a:srgbClr val="C00000"/>
                </a:solidFill>
                <a:latin typeface="Arial"/>
                <a:cs typeface="Arial"/>
              </a:rPr>
              <a:t>"fringe</a:t>
            </a:r>
            <a:r>
              <a:rPr sz="2600" spc="-65" dirty="0">
                <a:solidFill>
                  <a:srgbClr val="C00000"/>
                </a:solidFill>
                <a:latin typeface="Arial"/>
                <a:cs typeface="Arial"/>
              </a:rPr>
              <a:t> vertices";</a:t>
            </a:r>
            <a:endParaRPr sz="2600">
              <a:latin typeface="Arial"/>
              <a:cs typeface="Arial"/>
            </a:endParaRPr>
          </a:p>
          <a:p>
            <a:pPr marL="393065" marR="55880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93065" algn="l"/>
                <a:tab pos="393700" algn="l"/>
              </a:tabLst>
            </a:pPr>
            <a:r>
              <a:rPr sz="2600" spc="-175" dirty="0">
                <a:latin typeface="Arial"/>
                <a:cs typeface="Arial"/>
              </a:rPr>
              <a:t>They </a:t>
            </a:r>
            <a:r>
              <a:rPr sz="2600" spc="-114" dirty="0">
                <a:latin typeface="Arial"/>
                <a:cs typeface="Arial"/>
              </a:rPr>
              <a:t>are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20" dirty="0">
                <a:latin typeface="Arial"/>
                <a:cs typeface="Arial"/>
              </a:rPr>
              <a:t>candidates </a:t>
            </a:r>
            <a:r>
              <a:rPr sz="2600" spc="-25" dirty="0">
                <a:latin typeface="Arial"/>
                <a:cs typeface="Arial"/>
              </a:rPr>
              <a:t>from </a:t>
            </a:r>
            <a:r>
              <a:rPr sz="2600" spc="-75" dirty="0">
                <a:latin typeface="Arial"/>
                <a:cs typeface="Arial"/>
              </a:rPr>
              <a:t>which </a:t>
            </a:r>
            <a:r>
              <a:rPr sz="2600" spc="-95" dirty="0">
                <a:latin typeface="Arial"/>
                <a:cs typeface="Arial"/>
              </a:rPr>
              <a:t>Dijkstra's</a:t>
            </a:r>
            <a:r>
              <a:rPr sz="2600" spc="-525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algorithm  </a:t>
            </a:r>
            <a:r>
              <a:rPr sz="2600" spc="-130" dirty="0">
                <a:latin typeface="Arial"/>
                <a:cs typeface="Arial"/>
              </a:rPr>
              <a:t>selects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next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vertex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nearest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source.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23</a:t>
            </a:fld>
            <a:endParaRPr spc="-6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9512" y="740155"/>
            <a:ext cx="8018145" cy="275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065" marR="908685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93700" algn="l"/>
              </a:tabLst>
            </a:pPr>
            <a:r>
              <a:rPr sz="2800" spc="-345" dirty="0">
                <a:latin typeface="Arial"/>
                <a:cs typeface="Arial"/>
              </a:rPr>
              <a:t>To </a:t>
            </a:r>
            <a:r>
              <a:rPr sz="2800" spc="-35" dirty="0">
                <a:latin typeface="Arial"/>
                <a:cs typeface="Arial"/>
              </a:rPr>
              <a:t>identify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20" dirty="0">
                <a:latin typeface="Arial"/>
                <a:cs typeface="Arial"/>
              </a:rPr>
              <a:t>i</a:t>
            </a:r>
            <a:r>
              <a:rPr sz="2775" spc="30" baseline="25525" dirty="0">
                <a:latin typeface="Arial"/>
                <a:cs typeface="Arial"/>
              </a:rPr>
              <a:t>th </a:t>
            </a:r>
            <a:r>
              <a:rPr sz="2800" spc="-120" dirty="0">
                <a:latin typeface="Arial"/>
                <a:cs typeface="Arial"/>
              </a:rPr>
              <a:t>nearest </a:t>
            </a:r>
            <a:r>
              <a:rPr sz="2800" spc="-95" dirty="0">
                <a:latin typeface="Arial"/>
                <a:cs typeface="Arial"/>
              </a:rPr>
              <a:t>vertex,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65" dirty="0">
                <a:latin typeface="Arial"/>
                <a:cs typeface="Arial"/>
              </a:rPr>
              <a:t>algorithm  </a:t>
            </a:r>
            <a:r>
              <a:rPr sz="2800" spc="-114" dirty="0">
                <a:latin typeface="Arial"/>
                <a:cs typeface="Arial"/>
              </a:rPr>
              <a:t>computes, </a:t>
            </a:r>
            <a:r>
              <a:rPr sz="2800" spc="-10" dirty="0">
                <a:latin typeface="Arial"/>
                <a:cs typeface="Arial"/>
              </a:rPr>
              <a:t>for </a:t>
            </a:r>
            <a:r>
              <a:rPr sz="2800" spc="-125" dirty="0">
                <a:latin typeface="Arial"/>
                <a:cs typeface="Arial"/>
              </a:rPr>
              <a:t>every </a:t>
            </a:r>
            <a:r>
              <a:rPr sz="2800" spc="-70" dirty="0">
                <a:latin typeface="Arial"/>
                <a:cs typeface="Arial"/>
              </a:rPr>
              <a:t>fringe </a:t>
            </a:r>
            <a:r>
              <a:rPr sz="2800" spc="-95" dirty="0">
                <a:latin typeface="Arial"/>
                <a:cs typeface="Arial"/>
              </a:rPr>
              <a:t>vertex</a:t>
            </a:r>
            <a:r>
              <a:rPr sz="2800" spc="-400" dirty="0">
                <a:latin typeface="Arial"/>
                <a:cs typeface="Arial"/>
              </a:rPr>
              <a:t> </a:t>
            </a:r>
            <a:r>
              <a:rPr sz="2800" i="1" spc="-100" dirty="0">
                <a:latin typeface="Arial"/>
                <a:cs typeface="Arial"/>
              </a:rPr>
              <a:t>u,</a:t>
            </a:r>
            <a:endParaRPr sz="2800">
              <a:latin typeface="Arial"/>
              <a:cs typeface="Arial"/>
            </a:endParaRPr>
          </a:p>
          <a:p>
            <a:pPr marL="794385" marR="55880" indent="-287020" algn="just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"/>
                <a:cs typeface="Arial"/>
              </a:rPr>
              <a:t>–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70" dirty="0">
                <a:solidFill>
                  <a:srgbClr val="C00000"/>
                </a:solidFill>
                <a:latin typeface="Arial"/>
                <a:cs typeface="Arial"/>
              </a:rPr>
              <a:t>sum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800" spc="-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130" dirty="0">
                <a:solidFill>
                  <a:srgbClr val="000099"/>
                </a:solidFill>
                <a:latin typeface="Arial"/>
                <a:cs typeface="Arial"/>
              </a:rPr>
              <a:t>distance</a:t>
            </a:r>
            <a:r>
              <a:rPr sz="2800" spc="-1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25" dirty="0">
                <a:solidFill>
                  <a:srgbClr val="000099"/>
                </a:solidFill>
                <a:latin typeface="Arial"/>
                <a:cs typeface="Arial"/>
              </a:rPr>
              <a:t>to</a:t>
            </a:r>
            <a:r>
              <a:rPr sz="2800" spc="-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800" spc="-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000099"/>
                </a:solidFill>
                <a:latin typeface="Arial"/>
                <a:cs typeface="Arial"/>
              </a:rPr>
              <a:t>nearest</a:t>
            </a:r>
            <a:r>
              <a:rPr sz="2800" spc="-1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45" dirty="0">
                <a:solidFill>
                  <a:srgbClr val="000099"/>
                </a:solidFill>
                <a:latin typeface="Arial"/>
                <a:cs typeface="Arial"/>
              </a:rPr>
              <a:t>tree</a:t>
            </a:r>
            <a:r>
              <a:rPr sz="2800" spc="-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000099"/>
                </a:solidFill>
                <a:latin typeface="Arial"/>
                <a:cs typeface="Arial"/>
              </a:rPr>
              <a:t>vertex  </a:t>
            </a:r>
            <a:r>
              <a:rPr sz="2800" b="1" i="1" spc="-250" dirty="0">
                <a:solidFill>
                  <a:srgbClr val="000099"/>
                </a:solidFill>
                <a:latin typeface="Arial"/>
                <a:cs typeface="Arial"/>
              </a:rPr>
              <a:t>v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80" dirty="0">
                <a:solidFill>
                  <a:srgbClr val="00AF4F"/>
                </a:solidFill>
                <a:latin typeface="Arial"/>
                <a:cs typeface="Arial"/>
              </a:rPr>
              <a:t>length </a:t>
            </a:r>
            <a:r>
              <a:rPr sz="2800" i="1" spc="-120" dirty="0">
                <a:solidFill>
                  <a:srgbClr val="00AF4F"/>
                </a:solidFill>
                <a:latin typeface="Arial"/>
                <a:cs typeface="Arial"/>
              </a:rPr>
              <a:t>d </a:t>
            </a:r>
            <a:r>
              <a:rPr sz="2800" i="1" spc="-85" dirty="0">
                <a:solidFill>
                  <a:srgbClr val="00AF4F"/>
                </a:solidFill>
                <a:latin typeface="Arial"/>
                <a:cs typeface="Arial"/>
              </a:rPr>
              <a:t>(</a:t>
            </a:r>
            <a:r>
              <a:rPr sz="2800" spc="-85" dirty="0">
                <a:solidFill>
                  <a:srgbClr val="00AF4F"/>
                </a:solidFill>
                <a:latin typeface="Arial"/>
                <a:cs typeface="Arial"/>
              </a:rPr>
              <a:t>shortest </a:t>
            </a:r>
            <a:r>
              <a:rPr sz="2800" spc="-70" dirty="0">
                <a:solidFill>
                  <a:srgbClr val="00AF4F"/>
                </a:solidFill>
                <a:latin typeface="Arial"/>
                <a:cs typeface="Arial"/>
              </a:rPr>
              <a:t>path </a:t>
            </a:r>
            <a:r>
              <a:rPr sz="2800" spc="-35" dirty="0">
                <a:solidFill>
                  <a:srgbClr val="00AF4F"/>
                </a:solidFill>
                <a:latin typeface="Arial"/>
                <a:cs typeface="Arial"/>
              </a:rPr>
              <a:t>from </a:t>
            </a:r>
            <a:r>
              <a:rPr sz="2800" spc="-40" dirty="0">
                <a:solidFill>
                  <a:srgbClr val="00AF4F"/>
                </a:solidFill>
                <a:latin typeface="Arial"/>
                <a:cs typeface="Arial"/>
              </a:rPr>
              <a:t>the </a:t>
            </a:r>
            <a:r>
              <a:rPr sz="2800" spc="-145" dirty="0">
                <a:solidFill>
                  <a:srgbClr val="00AF4F"/>
                </a:solidFill>
                <a:latin typeface="Arial"/>
                <a:cs typeface="Arial"/>
              </a:rPr>
              <a:t>source  </a:t>
            </a:r>
            <a:r>
              <a:rPr sz="2800" spc="25" dirty="0">
                <a:solidFill>
                  <a:srgbClr val="00AF4F"/>
                </a:solidFill>
                <a:latin typeface="Arial"/>
                <a:cs typeface="Arial"/>
              </a:rPr>
              <a:t>to </a:t>
            </a:r>
            <a:r>
              <a:rPr sz="2800" i="1" spc="-120" dirty="0">
                <a:solidFill>
                  <a:srgbClr val="00AF4F"/>
                </a:solidFill>
                <a:latin typeface="Arial"/>
                <a:cs typeface="Arial"/>
              </a:rPr>
              <a:t>v) </a:t>
            </a:r>
            <a:r>
              <a:rPr sz="2800" spc="-114" dirty="0">
                <a:latin typeface="Arial"/>
                <a:cs typeface="Arial"/>
              </a:rPr>
              <a:t>(already </a:t>
            </a:r>
            <a:r>
              <a:rPr sz="2800" spc="-95" dirty="0">
                <a:latin typeface="Arial"/>
                <a:cs typeface="Arial"/>
              </a:rPr>
              <a:t>computed</a:t>
            </a:r>
            <a:r>
              <a:rPr sz="2800" spc="-360" dirty="0">
                <a:latin typeface="Arial"/>
                <a:cs typeface="Arial"/>
              </a:rPr>
              <a:t> </a:t>
            </a:r>
            <a:r>
              <a:rPr sz="2800" spc="75" dirty="0">
                <a:latin typeface="Arial"/>
                <a:cs typeface="Arial"/>
              </a:rPr>
              <a:t>!!!)</a:t>
            </a:r>
            <a:endParaRPr sz="2800">
              <a:latin typeface="Arial"/>
              <a:cs typeface="Arial"/>
            </a:endParaRPr>
          </a:p>
          <a:p>
            <a:pPr marL="39370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93700" algn="l"/>
              </a:tabLst>
            </a:pPr>
            <a:r>
              <a:rPr sz="2800" spc="-50" dirty="0">
                <a:latin typeface="Arial"/>
                <a:cs typeface="Arial"/>
              </a:rPr>
              <a:t>then </a:t>
            </a:r>
            <a:r>
              <a:rPr sz="2800" spc="-145" dirty="0">
                <a:latin typeface="Arial"/>
                <a:cs typeface="Arial"/>
              </a:rPr>
              <a:t>selects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95" dirty="0">
                <a:latin typeface="Arial"/>
                <a:cs typeface="Arial"/>
              </a:rPr>
              <a:t>vertex </a:t>
            </a:r>
            <a:r>
              <a:rPr sz="2800" spc="10" dirty="0">
                <a:latin typeface="Arial"/>
                <a:cs typeface="Arial"/>
              </a:rPr>
              <a:t>with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25" dirty="0">
                <a:solidFill>
                  <a:srgbClr val="C00000"/>
                </a:solidFill>
                <a:latin typeface="Arial"/>
                <a:cs typeface="Arial"/>
              </a:rPr>
              <a:t>smallest </a:t>
            </a:r>
            <a:r>
              <a:rPr sz="2800" spc="-180" dirty="0">
                <a:latin typeface="Arial"/>
                <a:cs typeface="Arial"/>
              </a:rPr>
              <a:t>such</a:t>
            </a:r>
            <a:r>
              <a:rPr sz="2800" spc="-565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sum.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06021" y="4064961"/>
            <a:ext cx="2307515" cy="1653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24</a:t>
            </a:fld>
            <a:endParaRPr spc="-6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017" y="741679"/>
            <a:ext cx="7853045" cy="2562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5242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310" dirty="0">
                <a:latin typeface="Arial"/>
                <a:cs typeface="Arial"/>
              </a:rPr>
              <a:t>To </a:t>
            </a:r>
            <a:r>
              <a:rPr sz="2600" spc="-50" dirty="0">
                <a:latin typeface="Arial"/>
                <a:cs typeface="Arial"/>
              </a:rPr>
              <a:t>facilitate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65" dirty="0">
                <a:latin typeface="Arial"/>
                <a:cs typeface="Arial"/>
              </a:rPr>
              <a:t>algorithm's </a:t>
            </a:r>
            <a:r>
              <a:rPr sz="2600" spc="-85" dirty="0">
                <a:latin typeface="Arial"/>
                <a:cs typeface="Arial"/>
              </a:rPr>
              <a:t>operations, </a:t>
            </a:r>
            <a:r>
              <a:rPr sz="2600" spc="-100" dirty="0">
                <a:latin typeface="Arial"/>
                <a:cs typeface="Arial"/>
              </a:rPr>
              <a:t>we </a:t>
            </a:r>
            <a:r>
              <a:rPr sz="2600" spc="-80" dirty="0">
                <a:latin typeface="Arial"/>
                <a:cs typeface="Arial"/>
              </a:rPr>
              <a:t>label</a:t>
            </a:r>
            <a:r>
              <a:rPr sz="2600" spc="-345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each  </a:t>
            </a:r>
            <a:r>
              <a:rPr sz="2600" spc="-85" dirty="0">
                <a:latin typeface="Arial"/>
                <a:cs typeface="Arial"/>
              </a:rPr>
              <a:t>vertex </a:t>
            </a:r>
            <a:r>
              <a:rPr sz="2600" spc="15" dirty="0">
                <a:latin typeface="Arial"/>
                <a:cs typeface="Arial"/>
              </a:rPr>
              <a:t>with </a:t>
            </a:r>
            <a:r>
              <a:rPr sz="2600" spc="10" dirty="0">
                <a:latin typeface="Arial"/>
                <a:cs typeface="Arial"/>
              </a:rPr>
              <a:t>two</a:t>
            </a:r>
            <a:r>
              <a:rPr sz="2600" spc="-385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labels.</a:t>
            </a:r>
            <a:endParaRPr sz="26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The </a:t>
            </a:r>
            <a:r>
              <a:rPr sz="2600" spc="-80" dirty="0">
                <a:latin typeface="Arial"/>
                <a:cs typeface="Arial"/>
              </a:rPr>
              <a:t>numeric label </a:t>
            </a:r>
            <a:r>
              <a:rPr sz="2600" b="1" spc="-195" dirty="0">
                <a:solidFill>
                  <a:srgbClr val="000099"/>
                </a:solidFill>
                <a:latin typeface="Arial"/>
                <a:cs typeface="Arial"/>
              </a:rPr>
              <a:t>d </a:t>
            </a:r>
            <a:r>
              <a:rPr sz="2600" spc="-100" dirty="0">
                <a:latin typeface="Arial"/>
                <a:cs typeface="Arial"/>
              </a:rPr>
              <a:t>indicates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70" dirty="0">
                <a:solidFill>
                  <a:srgbClr val="000099"/>
                </a:solidFill>
                <a:latin typeface="Arial"/>
                <a:cs typeface="Arial"/>
              </a:rPr>
              <a:t>length </a:t>
            </a:r>
            <a:r>
              <a:rPr sz="2600" spc="-10" dirty="0">
                <a:solidFill>
                  <a:srgbClr val="000099"/>
                </a:solidFill>
                <a:latin typeface="Arial"/>
                <a:cs typeface="Arial"/>
              </a:rPr>
              <a:t>of </a:t>
            </a:r>
            <a:r>
              <a:rPr sz="2600" spc="-30" dirty="0">
                <a:solidFill>
                  <a:srgbClr val="000099"/>
                </a:solidFill>
                <a:latin typeface="Arial"/>
                <a:cs typeface="Arial"/>
              </a:rPr>
              <a:t>the  </a:t>
            </a:r>
            <a:r>
              <a:rPr sz="2600" spc="-75" dirty="0">
                <a:solidFill>
                  <a:srgbClr val="000099"/>
                </a:solidFill>
                <a:latin typeface="Arial"/>
                <a:cs typeface="Arial"/>
              </a:rPr>
              <a:t>shortest</a:t>
            </a:r>
            <a:r>
              <a:rPr sz="2600" spc="-1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60" dirty="0">
                <a:solidFill>
                  <a:srgbClr val="000099"/>
                </a:solidFill>
                <a:latin typeface="Arial"/>
                <a:cs typeface="Arial"/>
              </a:rPr>
              <a:t>path</a:t>
            </a:r>
            <a:r>
              <a:rPr sz="2600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000099"/>
                </a:solidFill>
                <a:latin typeface="Arial"/>
                <a:cs typeface="Arial"/>
              </a:rPr>
              <a:t>from</a:t>
            </a:r>
            <a:r>
              <a:rPr sz="2600" spc="-1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30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600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135" dirty="0">
                <a:solidFill>
                  <a:srgbClr val="000099"/>
                </a:solidFill>
                <a:latin typeface="Arial"/>
                <a:cs typeface="Arial"/>
              </a:rPr>
              <a:t>source</a:t>
            </a:r>
            <a:r>
              <a:rPr sz="2600" spc="-16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25" dirty="0">
                <a:solidFill>
                  <a:srgbClr val="000099"/>
                </a:solidFill>
                <a:latin typeface="Arial"/>
                <a:cs typeface="Arial"/>
              </a:rPr>
              <a:t>to</a:t>
            </a:r>
            <a:r>
              <a:rPr sz="2600" spc="-14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000099"/>
                </a:solidFill>
                <a:latin typeface="Arial"/>
                <a:cs typeface="Arial"/>
              </a:rPr>
              <a:t>this</a:t>
            </a:r>
            <a:r>
              <a:rPr sz="2600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85" dirty="0">
                <a:solidFill>
                  <a:srgbClr val="000099"/>
                </a:solidFill>
                <a:latin typeface="Arial"/>
                <a:cs typeface="Arial"/>
              </a:rPr>
              <a:t>vertex</a:t>
            </a:r>
            <a:r>
              <a:rPr sz="2600" spc="-1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found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by 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55" dirty="0">
                <a:latin typeface="Arial"/>
                <a:cs typeface="Arial"/>
              </a:rPr>
              <a:t>algorithm </a:t>
            </a:r>
            <a:r>
              <a:rPr sz="2600" spc="-180" dirty="0">
                <a:latin typeface="Arial"/>
                <a:cs typeface="Arial"/>
              </a:rPr>
              <a:t>so</a:t>
            </a:r>
            <a:r>
              <a:rPr sz="2600" spc="-37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far</a:t>
            </a:r>
            <a:endParaRPr sz="260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The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other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label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indicates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65" dirty="0">
                <a:solidFill>
                  <a:srgbClr val="000099"/>
                </a:solidFill>
                <a:latin typeface="Arial"/>
                <a:cs typeface="Arial"/>
              </a:rPr>
              <a:t>parent</a:t>
            </a:r>
            <a:r>
              <a:rPr sz="2600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000099"/>
                </a:solidFill>
                <a:latin typeface="Arial"/>
                <a:cs typeface="Arial"/>
              </a:rPr>
              <a:t>of</a:t>
            </a:r>
            <a:r>
              <a:rPr sz="2600" spc="-1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30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600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85" dirty="0">
                <a:solidFill>
                  <a:srgbClr val="000099"/>
                </a:solidFill>
                <a:latin typeface="Arial"/>
                <a:cs typeface="Arial"/>
              </a:rPr>
              <a:t>vertex</a:t>
            </a:r>
            <a:r>
              <a:rPr sz="2600" spc="-1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in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3728" y="3277614"/>
            <a:ext cx="3669029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40" dirty="0">
                <a:latin typeface="Arial"/>
                <a:cs typeface="Arial"/>
              </a:rPr>
              <a:t>tree </a:t>
            </a:r>
            <a:r>
              <a:rPr sz="2600" spc="-105" dirty="0">
                <a:latin typeface="Arial"/>
                <a:cs typeface="Arial"/>
              </a:rPr>
              <a:t>being</a:t>
            </a:r>
            <a:r>
              <a:rPr sz="2600" spc="-47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constructed.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24078" y="3519336"/>
            <a:ext cx="2091645" cy="258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72614" y="3536694"/>
            <a:ext cx="5956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1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b="1" spc="-114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b="1" spc="-130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600" b="1" spc="-9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600" b="1" spc="-22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b="1" spc="-9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0017" y="5655053"/>
            <a:ext cx="792480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5" dirty="0">
                <a:latin typeface="Arial"/>
                <a:cs typeface="Arial"/>
              </a:rPr>
              <a:t>With </a:t>
            </a:r>
            <a:r>
              <a:rPr sz="2600" spc="-165" dirty="0">
                <a:latin typeface="Arial"/>
                <a:cs typeface="Arial"/>
              </a:rPr>
              <a:t>such </a:t>
            </a:r>
            <a:r>
              <a:rPr sz="2600" spc="-75" dirty="0">
                <a:latin typeface="Arial"/>
                <a:cs typeface="Arial"/>
              </a:rPr>
              <a:t>labelling, </a:t>
            </a:r>
            <a:r>
              <a:rPr sz="2600" spc="-55" dirty="0">
                <a:latin typeface="Arial"/>
                <a:cs typeface="Arial"/>
              </a:rPr>
              <a:t>finding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75" dirty="0">
                <a:solidFill>
                  <a:srgbClr val="000099"/>
                </a:solidFill>
                <a:latin typeface="Arial"/>
                <a:cs typeface="Arial"/>
              </a:rPr>
              <a:t>next </a:t>
            </a:r>
            <a:r>
              <a:rPr sz="2600" spc="-105" dirty="0">
                <a:solidFill>
                  <a:srgbClr val="000099"/>
                </a:solidFill>
                <a:latin typeface="Arial"/>
                <a:cs typeface="Arial"/>
              </a:rPr>
              <a:t>nearest </a:t>
            </a:r>
            <a:r>
              <a:rPr sz="2600" spc="-85" dirty="0">
                <a:solidFill>
                  <a:srgbClr val="000099"/>
                </a:solidFill>
                <a:latin typeface="Arial"/>
                <a:cs typeface="Arial"/>
              </a:rPr>
              <a:t>vertex </a:t>
            </a:r>
            <a:r>
              <a:rPr sz="2600" spc="100" dirty="0">
                <a:solidFill>
                  <a:srgbClr val="000099"/>
                </a:solidFill>
                <a:latin typeface="Arial"/>
                <a:cs typeface="Arial"/>
              </a:rPr>
              <a:t>u* </a:t>
            </a:r>
            <a:r>
              <a:rPr sz="2600" spc="100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becomes </a:t>
            </a:r>
            <a:r>
              <a:rPr sz="2600" spc="-200" dirty="0">
                <a:latin typeface="Arial"/>
                <a:cs typeface="Arial"/>
              </a:rPr>
              <a:t>a </a:t>
            </a:r>
            <a:r>
              <a:rPr sz="2600" spc="-95" dirty="0">
                <a:latin typeface="Arial"/>
                <a:cs typeface="Arial"/>
              </a:rPr>
              <a:t>simple </a:t>
            </a:r>
            <a:r>
              <a:rPr sz="2600" spc="-125" dirty="0">
                <a:latin typeface="Arial"/>
                <a:cs typeface="Arial"/>
              </a:rPr>
              <a:t>task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55" dirty="0">
                <a:latin typeface="Arial"/>
                <a:cs typeface="Arial"/>
              </a:rPr>
              <a:t>finding </a:t>
            </a:r>
            <a:r>
              <a:rPr sz="2600" spc="-200" dirty="0">
                <a:latin typeface="Arial"/>
                <a:cs typeface="Arial"/>
              </a:rPr>
              <a:t>a </a:t>
            </a:r>
            <a:r>
              <a:rPr sz="2600" spc="-60" dirty="0">
                <a:latin typeface="Arial"/>
                <a:cs typeface="Arial"/>
              </a:rPr>
              <a:t>fringe </a:t>
            </a:r>
            <a:r>
              <a:rPr sz="2600" spc="-85" dirty="0">
                <a:latin typeface="Arial"/>
                <a:cs typeface="Arial"/>
              </a:rPr>
              <a:t>vertex </a:t>
            </a:r>
            <a:r>
              <a:rPr sz="2600" spc="15" dirty="0">
                <a:latin typeface="Arial"/>
                <a:cs typeface="Arial"/>
              </a:rPr>
              <a:t>with</a:t>
            </a:r>
            <a:r>
              <a:rPr sz="2600" spc="-49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  </a:t>
            </a:r>
            <a:r>
              <a:rPr sz="2600" spc="-105" dirty="0">
                <a:latin typeface="Arial"/>
                <a:cs typeface="Arial"/>
              </a:rPr>
              <a:t>smallest </a:t>
            </a:r>
            <a:r>
              <a:rPr sz="2600" spc="-80" dirty="0">
                <a:latin typeface="Arial"/>
                <a:cs typeface="Arial"/>
              </a:rPr>
              <a:t>d</a:t>
            </a:r>
            <a:r>
              <a:rPr sz="2600" spc="-215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value.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12869" y="3777995"/>
            <a:ext cx="2895599" cy="18074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24416" y="4099050"/>
            <a:ext cx="188213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30" dirty="0">
                <a:solidFill>
                  <a:srgbClr val="974807"/>
                </a:solidFill>
                <a:latin typeface="Arial"/>
                <a:cs typeface="Arial"/>
              </a:rPr>
              <a:t>Vertex </a:t>
            </a:r>
            <a:r>
              <a:rPr sz="2000" b="1" spc="-90" dirty="0">
                <a:latin typeface="Arial"/>
                <a:cs typeface="Arial"/>
              </a:rPr>
              <a:t>(</a:t>
            </a:r>
            <a:r>
              <a:rPr sz="2000" b="1" spc="-90" dirty="0">
                <a:solidFill>
                  <a:srgbClr val="4F6128"/>
                </a:solidFill>
                <a:latin typeface="Arial"/>
                <a:cs typeface="Arial"/>
              </a:rPr>
              <a:t>parent</a:t>
            </a:r>
            <a:r>
              <a:rPr sz="2000" b="1" spc="-90" dirty="0">
                <a:solidFill>
                  <a:srgbClr val="974807"/>
                </a:solidFill>
                <a:latin typeface="Arial"/>
                <a:cs typeface="Arial"/>
              </a:rPr>
              <a:t>,</a:t>
            </a:r>
            <a:r>
              <a:rPr sz="2000" b="1" spc="-155" dirty="0">
                <a:solidFill>
                  <a:srgbClr val="974807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2000" b="1" spc="-95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25</a:t>
            </a:fld>
            <a:endParaRPr spc="-6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7412" y="741679"/>
            <a:ext cx="8932545" cy="3513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304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80365" algn="l"/>
                <a:tab pos="381000" algn="l"/>
              </a:tabLst>
            </a:pPr>
            <a:r>
              <a:rPr sz="2600" spc="-30" dirty="0">
                <a:latin typeface="Arial"/>
                <a:cs typeface="Arial"/>
              </a:rPr>
              <a:t>After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we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have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identified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200" dirty="0">
                <a:latin typeface="Arial"/>
                <a:cs typeface="Arial"/>
              </a:rPr>
              <a:t>a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vertex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100" dirty="0">
                <a:latin typeface="Arial"/>
                <a:cs typeface="Arial"/>
              </a:rPr>
              <a:t>u*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be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added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tree,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we  </a:t>
            </a:r>
            <a:r>
              <a:rPr sz="2600" spc="-120" dirty="0">
                <a:latin typeface="Arial"/>
                <a:cs typeface="Arial"/>
              </a:rPr>
              <a:t>need </a:t>
            </a:r>
            <a:r>
              <a:rPr sz="2600" spc="25" dirty="0">
                <a:latin typeface="Arial"/>
                <a:cs typeface="Arial"/>
              </a:rPr>
              <a:t>to </a:t>
            </a:r>
            <a:r>
              <a:rPr sz="2600" spc="-45" dirty="0">
                <a:latin typeface="Arial"/>
                <a:cs typeface="Arial"/>
              </a:rPr>
              <a:t>perform </a:t>
            </a:r>
            <a:r>
              <a:rPr sz="2600" spc="10" dirty="0">
                <a:latin typeface="Arial"/>
                <a:cs typeface="Arial"/>
              </a:rPr>
              <a:t>two</a:t>
            </a:r>
            <a:r>
              <a:rPr sz="2600" spc="-465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operations:</a:t>
            </a:r>
            <a:endParaRPr sz="2600">
              <a:latin typeface="Arial"/>
              <a:cs typeface="Arial"/>
            </a:endParaRPr>
          </a:p>
          <a:p>
            <a:pPr marL="1010285" lvl="1" indent="-51625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1010285" algn="l"/>
                <a:tab pos="1010919" algn="l"/>
              </a:tabLst>
            </a:pPr>
            <a:r>
              <a:rPr sz="2600" spc="-85" dirty="0">
                <a:latin typeface="Arial"/>
                <a:cs typeface="Arial"/>
              </a:rPr>
              <a:t>Move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i="1" spc="90" dirty="0">
                <a:latin typeface="Arial"/>
                <a:cs typeface="Arial"/>
              </a:rPr>
              <a:t>u*</a:t>
            </a:r>
            <a:r>
              <a:rPr sz="2600" i="1" spc="-135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from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fringe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set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40" dirty="0">
                <a:latin typeface="Arial"/>
                <a:cs typeface="Arial"/>
              </a:rPr>
              <a:t>tree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vertices.</a:t>
            </a:r>
            <a:endParaRPr sz="2600">
              <a:latin typeface="Arial"/>
              <a:cs typeface="Arial"/>
            </a:endParaRPr>
          </a:p>
          <a:p>
            <a:pPr marL="1010285" marR="173355" lvl="1" indent="-51562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1010285" algn="l"/>
                <a:tab pos="1010919" algn="l"/>
              </a:tabLst>
            </a:pPr>
            <a:r>
              <a:rPr sz="2600" spc="-160" dirty="0">
                <a:latin typeface="Arial"/>
                <a:cs typeface="Arial"/>
              </a:rPr>
              <a:t>For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each </a:t>
            </a:r>
            <a:r>
              <a:rPr sz="2600" spc="-90" dirty="0">
                <a:latin typeface="Arial"/>
                <a:cs typeface="Arial"/>
              </a:rPr>
              <a:t>remaining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fringe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vertex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u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that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connected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100" dirty="0">
                <a:latin typeface="Arial"/>
                <a:cs typeface="Arial"/>
              </a:rPr>
              <a:t>u*  </a:t>
            </a:r>
            <a:r>
              <a:rPr sz="2600" spc="-110" dirty="0">
                <a:latin typeface="Arial"/>
                <a:cs typeface="Arial"/>
              </a:rPr>
              <a:t>by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40" dirty="0">
                <a:latin typeface="Arial"/>
                <a:cs typeface="Arial"/>
              </a:rPr>
              <a:t>an </a:t>
            </a:r>
            <a:r>
              <a:rPr sz="2600" spc="-160" dirty="0">
                <a:latin typeface="Arial"/>
                <a:cs typeface="Arial"/>
              </a:rPr>
              <a:t>edge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weight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w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10" dirty="0">
                <a:latin typeface="Arial"/>
                <a:cs typeface="Arial"/>
              </a:rPr>
              <a:t>(u*,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u)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65" dirty="0">
                <a:latin typeface="Arial"/>
                <a:cs typeface="Arial"/>
              </a:rPr>
              <a:t>such </a:t>
            </a:r>
            <a:r>
              <a:rPr sz="2600" spc="-5" dirty="0">
                <a:latin typeface="Arial"/>
                <a:cs typeface="Arial"/>
              </a:rPr>
              <a:t>that</a:t>
            </a:r>
            <a:endParaRPr sz="2600">
              <a:latin typeface="Arial"/>
              <a:cs typeface="Arial"/>
            </a:endParaRPr>
          </a:p>
          <a:p>
            <a:pPr marL="1010285">
              <a:lnSpc>
                <a:spcPct val="100000"/>
              </a:lnSpc>
              <a:spcBef>
                <a:spcPts val="625"/>
              </a:spcBef>
            </a:pPr>
            <a:r>
              <a:rPr sz="2600" spc="-40" dirty="0">
                <a:latin typeface="Arial"/>
                <a:cs typeface="Arial"/>
              </a:rPr>
              <a:t>d</a:t>
            </a:r>
            <a:r>
              <a:rPr sz="2550" spc="-60" baseline="-21241" dirty="0">
                <a:latin typeface="Arial"/>
                <a:cs typeface="Arial"/>
              </a:rPr>
              <a:t>u*</a:t>
            </a:r>
            <a:r>
              <a:rPr sz="2600" spc="-40" dirty="0">
                <a:latin typeface="Arial"/>
                <a:cs typeface="Arial"/>
              </a:rPr>
              <a:t>+ </a:t>
            </a:r>
            <a:r>
              <a:rPr sz="2600" spc="5" dirty="0">
                <a:latin typeface="Arial"/>
                <a:cs typeface="Arial"/>
              </a:rPr>
              <a:t>w(u*, </a:t>
            </a:r>
            <a:r>
              <a:rPr sz="2600" spc="-80" dirty="0">
                <a:latin typeface="Arial"/>
                <a:cs typeface="Arial"/>
              </a:rPr>
              <a:t>u) </a:t>
            </a:r>
            <a:r>
              <a:rPr sz="2600" spc="-225" dirty="0">
                <a:latin typeface="Arial"/>
                <a:cs typeface="Arial"/>
              </a:rPr>
              <a:t>&lt; </a:t>
            </a:r>
            <a:r>
              <a:rPr sz="2600" spc="-65" dirty="0">
                <a:latin typeface="Arial"/>
                <a:cs typeface="Arial"/>
              </a:rPr>
              <a:t>d</a:t>
            </a:r>
            <a:r>
              <a:rPr sz="2550" spc="-97" baseline="-21241" dirty="0">
                <a:latin typeface="Arial"/>
                <a:cs typeface="Arial"/>
              </a:rPr>
              <a:t>u</a:t>
            </a:r>
            <a:r>
              <a:rPr sz="2550" spc="-179" baseline="-21241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,</a:t>
            </a:r>
            <a:endParaRPr sz="2600">
              <a:latin typeface="Arial"/>
              <a:cs typeface="Arial"/>
            </a:endParaRPr>
          </a:p>
          <a:p>
            <a:pPr marL="1010285" marR="1660525">
              <a:lnSpc>
                <a:spcPct val="100000"/>
              </a:lnSpc>
              <a:spcBef>
                <a:spcPts val="625"/>
              </a:spcBef>
            </a:pPr>
            <a:r>
              <a:rPr sz="2600" spc="-85" dirty="0">
                <a:latin typeface="Arial"/>
                <a:cs typeface="Arial"/>
              </a:rPr>
              <a:t>update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the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labels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u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by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100" dirty="0">
                <a:latin typeface="Arial"/>
                <a:cs typeface="Arial"/>
              </a:rPr>
              <a:t>u*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and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d</a:t>
            </a:r>
            <a:r>
              <a:rPr sz="2550" spc="37" baseline="-21241" dirty="0">
                <a:latin typeface="Arial"/>
                <a:cs typeface="Arial"/>
              </a:rPr>
              <a:t>u*</a:t>
            </a:r>
            <a:r>
              <a:rPr sz="2550" spc="-135" baseline="-21241" dirty="0">
                <a:latin typeface="Arial"/>
                <a:cs typeface="Arial"/>
              </a:rPr>
              <a:t> </a:t>
            </a:r>
            <a:r>
              <a:rPr sz="2600" spc="-225" dirty="0">
                <a:latin typeface="Arial"/>
                <a:cs typeface="Arial"/>
              </a:rPr>
              <a:t>+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w(u*,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u),  </a:t>
            </a:r>
            <a:r>
              <a:rPr sz="2600" spc="-105" dirty="0">
                <a:latin typeface="Arial"/>
                <a:cs typeface="Arial"/>
              </a:rPr>
              <a:t>respectively.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60469" y="4311395"/>
            <a:ext cx="2895599" cy="2133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26</a:t>
            </a:fld>
            <a:endParaRPr spc="-6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8322" y="466343"/>
            <a:ext cx="2827224" cy="12207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8925" y="1872996"/>
            <a:ext cx="6580631" cy="2514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5559" y="4600869"/>
            <a:ext cx="6527760" cy="10048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81209" y="5731486"/>
            <a:ext cx="6443293" cy="12053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27</a:t>
            </a:fld>
            <a:endParaRPr spc="-6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5611" y="797339"/>
            <a:ext cx="2737223" cy="944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10017" y="2037078"/>
            <a:ext cx="772033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85" dirty="0">
                <a:latin typeface="Arial"/>
                <a:cs typeface="Arial"/>
              </a:rPr>
              <a:t>The </a:t>
            </a:r>
            <a:r>
              <a:rPr sz="2600" spc="-75" dirty="0">
                <a:latin typeface="Arial"/>
                <a:cs typeface="Arial"/>
              </a:rPr>
              <a:t>shortest </a:t>
            </a:r>
            <a:r>
              <a:rPr sz="2600" spc="-105" dirty="0">
                <a:latin typeface="Arial"/>
                <a:cs typeface="Arial"/>
              </a:rPr>
              <a:t>paths </a:t>
            </a:r>
            <a:r>
              <a:rPr sz="2600" spc="-35" dirty="0">
                <a:latin typeface="Arial"/>
                <a:cs typeface="Arial"/>
              </a:rPr>
              <a:t>(identified </a:t>
            </a:r>
            <a:r>
              <a:rPr sz="2600" spc="-110" dirty="0">
                <a:latin typeface="Arial"/>
                <a:cs typeface="Arial"/>
              </a:rPr>
              <a:t>by </a:t>
            </a:r>
            <a:r>
              <a:rPr sz="2600" spc="-50" dirty="0">
                <a:latin typeface="Arial"/>
                <a:cs typeface="Arial"/>
              </a:rPr>
              <a:t>following</a:t>
            </a:r>
            <a:r>
              <a:rPr sz="2600" spc="-459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nonnumeric  </a:t>
            </a:r>
            <a:r>
              <a:rPr sz="2600" spc="-114" dirty="0">
                <a:latin typeface="Arial"/>
                <a:cs typeface="Arial"/>
              </a:rPr>
              <a:t>labels backward </a:t>
            </a:r>
            <a:r>
              <a:rPr sz="2600" spc="-25" dirty="0">
                <a:latin typeface="Arial"/>
                <a:cs typeface="Arial"/>
              </a:rPr>
              <a:t>from </a:t>
            </a:r>
            <a:r>
              <a:rPr sz="2600" spc="-200" dirty="0">
                <a:latin typeface="Arial"/>
                <a:cs typeface="Arial"/>
              </a:rPr>
              <a:t>a </a:t>
            </a:r>
            <a:r>
              <a:rPr sz="2600" spc="-65" dirty="0">
                <a:latin typeface="Arial"/>
                <a:cs typeface="Arial"/>
              </a:rPr>
              <a:t>destination </a:t>
            </a:r>
            <a:r>
              <a:rPr sz="2600" spc="-85" dirty="0">
                <a:latin typeface="Arial"/>
                <a:cs typeface="Arial"/>
              </a:rPr>
              <a:t>vertex </a:t>
            </a:r>
            <a:r>
              <a:rPr sz="2600" spc="-30" dirty="0">
                <a:latin typeface="Arial"/>
                <a:cs typeface="Arial"/>
              </a:rPr>
              <a:t>in the </a:t>
            </a:r>
            <a:r>
              <a:rPr sz="2600" spc="15" dirty="0">
                <a:latin typeface="Arial"/>
                <a:cs typeface="Arial"/>
              </a:rPr>
              <a:t>left  </a:t>
            </a:r>
            <a:r>
              <a:rPr sz="2600" spc="-90" dirty="0">
                <a:latin typeface="Arial"/>
                <a:cs typeface="Arial"/>
              </a:rPr>
              <a:t>column </a:t>
            </a:r>
            <a:r>
              <a:rPr sz="2600" spc="25" dirty="0">
                <a:latin typeface="Arial"/>
                <a:cs typeface="Arial"/>
              </a:rPr>
              <a:t>to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25" dirty="0">
                <a:latin typeface="Arial"/>
                <a:cs typeface="Arial"/>
              </a:rPr>
              <a:t>source) </a:t>
            </a:r>
            <a:r>
              <a:rPr sz="2600" spc="-120" dirty="0">
                <a:latin typeface="Arial"/>
                <a:cs typeface="Arial"/>
              </a:rPr>
              <a:t>and </a:t>
            </a:r>
            <a:r>
              <a:rPr sz="2600" spc="-5" dirty="0">
                <a:latin typeface="Arial"/>
                <a:cs typeface="Arial"/>
              </a:rPr>
              <a:t>their </a:t>
            </a:r>
            <a:r>
              <a:rPr sz="2600" spc="-100" dirty="0">
                <a:latin typeface="Arial"/>
                <a:cs typeface="Arial"/>
              </a:rPr>
              <a:t>lengths </a:t>
            </a:r>
            <a:r>
              <a:rPr sz="2600" spc="-110" dirty="0">
                <a:latin typeface="Arial"/>
                <a:cs typeface="Arial"/>
              </a:rPr>
              <a:t>(given by  </a:t>
            </a:r>
            <a:r>
              <a:rPr sz="2600" spc="-80" dirty="0">
                <a:latin typeface="Arial"/>
                <a:cs typeface="Arial"/>
              </a:rPr>
              <a:t>numeric </a:t>
            </a:r>
            <a:r>
              <a:rPr sz="2600" spc="-114" dirty="0">
                <a:latin typeface="Arial"/>
                <a:cs typeface="Arial"/>
              </a:rPr>
              <a:t>labels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40" dirty="0">
                <a:latin typeface="Arial"/>
                <a:cs typeface="Arial"/>
              </a:rPr>
              <a:t>tree</a:t>
            </a:r>
            <a:r>
              <a:rPr sz="2600" spc="-520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vertices) </a:t>
            </a:r>
            <a:r>
              <a:rPr sz="2600" spc="-114" dirty="0">
                <a:latin typeface="Arial"/>
                <a:cs typeface="Arial"/>
              </a:rPr>
              <a:t>are </a:t>
            </a:r>
            <a:r>
              <a:rPr sz="2600" spc="-245" dirty="0">
                <a:latin typeface="Arial"/>
                <a:cs typeface="Arial"/>
              </a:rPr>
              <a:t>as </a:t>
            </a:r>
            <a:r>
              <a:rPr sz="2600" spc="-65" dirty="0">
                <a:latin typeface="Arial"/>
                <a:cs typeface="Arial"/>
              </a:rPr>
              <a:t>follows: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65254" y="4063884"/>
            <a:ext cx="6157038" cy="18688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28</a:t>
            </a:fld>
            <a:endParaRPr spc="-6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319" y="653795"/>
            <a:ext cx="8759299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03579" y="375919"/>
            <a:ext cx="36341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Dijkstra’s</a:t>
            </a:r>
            <a:r>
              <a:rPr spc="-265" dirty="0"/>
              <a:t> </a:t>
            </a:r>
            <a:r>
              <a:rPr spc="-80" dirty="0"/>
              <a:t>Algorithm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218290" y="3777995"/>
            <a:ext cx="8471535" cy="3429000"/>
            <a:chOff x="1218290" y="3777995"/>
            <a:chExt cx="8471535" cy="3429000"/>
          </a:xfrm>
        </p:grpSpPr>
        <p:sp>
          <p:nvSpPr>
            <p:cNvPr id="5" name="object 5"/>
            <p:cNvSpPr/>
            <p:nvPr/>
          </p:nvSpPr>
          <p:spPr>
            <a:xfrm>
              <a:off x="1305947" y="4692395"/>
              <a:ext cx="7485531" cy="23780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8290" y="3777995"/>
              <a:ext cx="7640840" cy="914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70070" y="6035039"/>
              <a:ext cx="2819400" cy="117195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9857310" y="7168572"/>
            <a:ext cx="2317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29</a:t>
            </a:fld>
            <a:endParaRPr spc="-6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3300" y="333644"/>
            <a:ext cx="3608704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20"/>
              </a:lnSpc>
            </a:pPr>
            <a:r>
              <a:rPr sz="3600" spc="-155" dirty="0">
                <a:solidFill>
                  <a:srgbClr val="C00000"/>
                </a:solidFill>
                <a:latin typeface="Arial"/>
                <a:cs typeface="Arial"/>
              </a:rPr>
              <a:t>Dijkstra’s</a:t>
            </a:r>
            <a:r>
              <a:rPr sz="3600" spc="-2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spc="-80" dirty="0">
                <a:solidFill>
                  <a:srgbClr val="C00000"/>
                </a:solidFill>
                <a:latin typeface="Arial"/>
                <a:cs typeface="Arial"/>
              </a:rPr>
              <a:t>Algorithm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32215" y="790843"/>
            <a:ext cx="7620000" cy="2900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82147" y="4387596"/>
            <a:ext cx="7485531" cy="2378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51317" y="3865624"/>
            <a:ext cx="1052183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60" dirty="0">
                <a:latin typeface="Arial"/>
                <a:cs typeface="Arial"/>
              </a:rPr>
              <a:t>…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800" spc="-560" dirty="0">
                <a:latin typeface="Arial"/>
                <a:cs typeface="Arial"/>
              </a:rPr>
              <a:t>…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30</a:t>
            </a:fld>
            <a:endParaRPr spc="-60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6112F477-188C-4692-965A-06FC2E82C76F}"/>
              </a:ext>
            </a:extLst>
          </p:cNvPr>
          <p:cNvSpPr/>
          <p:nvPr/>
        </p:nvSpPr>
        <p:spPr>
          <a:xfrm>
            <a:off x="1232215" y="3682350"/>
            <a:ext cx="7620000" cy="533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EBF1E5D9-2248-4119-8B01-B45FEE22938F}"/>
              </a:ext>
            </a:extLst>
          </p:cNvPr>
          <p:cNvSpPr/>
          <p:nvPr/>
        </p:nvSpPr>
        <p:spPr>
          <a:xfrm>
            <a:off x="7712518" y="114471"/>
            <a:ext cx="2737223" cy="9449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C4AF82-956A-4A63-9086-9AA385BF2CFE}"/>
              </a:ext>
            </a:extLst>
          </p:cNvPr>
          <p:cNvSpPr/>
          <p:nvPr/>
        </p:nvSpPr>
        <p:spPr>
          <a:xfrm>
            <a:off x="1232215" y="4034398"/>
            <a:ext cx="7391085" cy="364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5091" y="627379"/>
            <a:ext cx="152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Analysis</a:t>
            </a:r>
          </a:p>
        </p:txBody>
      </p:sp>
      <p:sp>
        <p:nvSpPr>
          <p:cNvPr id="3" name="object 3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59217" y="1502155"/>
            <a:ext cx="7926705" cy="3182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5765" marR="685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406400" algn="l"/>
              </a:tabLst>
            </a:pPr>
            <a:r>
              <a:rPr sz="2800" spc="-130" dirty="0">
                <a:latin typeface="Arial"/>
                <a:cs typeface="Arial"/>
              </a:rPr>
              <a:t>Efficiency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b="1" spc="55" dirty="0">
                <a:latin typeface="Arial"/>
                <a:cs typeface="Arial"/>
              </a:rPr>
              <a:t>Θ(|V|</a:t>
            </a:r>
            <a:r>
              <a:rPr sz="2775" b="1" spc="82" baseline="25525" dirty="0">
                <a:latin typeface="Arial"/>
                <a:cs typeface="Arial"/>
              </a:rPr>
              <a:t>2</a:t>
            </a:r>
            <a:r>
              <a:rPr sz="2800" b="1" spc="55" dirty="0">
                <a:latin typeface="Arial"/>
                <a:cs typeface="Arial"/>
              </a:rPr>
              <a:t>) </a:t>
            </a:r>
            <a:r>
              <a:rPr sz="2800" spc="-10" dirty="0">
                <a:latin typeface="Arial"/>
                <a:cs typeface="Arial"/>
              </a:rPr>
              <a:t>for </a:t>
            </a:r>
            <a:r>
              <a:rPr sz="2800" spc="-165" dirty="0">
                <a:latin typeface="Arial"/>
                <a:cs typeface="Arial"/>
              </a:rPr>
              <a:t>graphs </a:t>
            </a:r>
            <a:r>
              <a:rPr sz="2800" spc="-105" dirty="0">
                <a:latin typeface="Arial"/>
                <a:cs typeface="Arial"/>
              </a:rPr>
              <a:t>represented </a:t>
            </a:r>
            <a:r>
              <a:rPr sz="2800" spc="-125" dirty="0">
                <a:latin typeface="Arial"/>
                <a:cs typeface="Arial"/>
              </a:rPr>
              <a:t>by</a:t>
            </a:r>
            <a:r>
              <a:rPr sz="2800" spc="-49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their  </a:t>
            </a:r>
            <a:r>
              <a:rPr sz="2800" b="1" i="1" spc="-145" dirty="0">
                <a:latin typeface="Arial"/>
                <a:cs typeface="Arial"/>
              </a:rPr>
              <a:t>weight </a:t>
            </a:r>
            <a:r>
              <a:rPr sz="2800" b="1" i="1" spc="-130" dirty="0">
                <a:latin typeface="Arial"/>
                <a:cs typeface="Arial"/>
              </a:rPr>
              <a:t>matrix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0" dirty="0">
                <a:latin typeface="Arial"/>
                <a:cs typeface="Arial"/>
              </a:rPr>
              <a:t>priority </a:t>
            </a:r>
            <a:r>
              <a:rPr sz="2800" spc="-125" dirty="0">
                <a:latin typeface="Arial"/>
                <a:cs typeface="Arial"/>
              </a:rPr>
              <a:t>queue </a:t>
            </a:r>
            <a:r>
              <a:rPr sz="2800" spc="-80" dirty="0">
                <a:latin typeface="Arial"/>
                <a:cs typeface="Arial"/>
              </a:rPr>
              <a:t>implemented  </a:t>
            </a:r>
            <a:r>
              <a:rPr sz="2800" spc="-265" dirty="0">
                <a:latin typeface="Arial"/>
                <a:cs typeface="Arial"/>
              </a:rPr>
              <a:t>as </a:t>
            </a:r>
            <a:r>
              <a:rPr sz="2800" spc="-155" dirty="0">
                <a:latin typeface="Arial"/>
                <a:cs typeface="Arial"/>
              </a:rPr>
              <a:t>an </a:t>
            </a:r>
            <a:r>
              <a:rPr sz="2800" b="1" i="1" spc="-200" dirty="0">
                <a:latin typeface="Arial"/>
                <a:cs typeface="Arial"/>
              </a:rPr>
              <a:t>unordered</a:t>
            </a:r>
            <a:r>
              <a:rPr sz="2800" b="1" i="1" spc="-15" dirty="0">
                <a:latin typeface="Arial"/>
                <a:cs typeface="Arial"/>
              </a:rPr>
              <a:t> </a:t>
            </a:r>
            <a:r>
              <a:rPr sz="2800" b="1" i="1" spc="-120" dirty="0">
                <a:latin typeface="Arial"/>
                <a:cs typeface="Arial"/>
              </a:rPr>
              <a:t>array</a:t>
            </a:r>
            <a:r>
              <a:rPr sz="2800" spc="-12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405765" marR="71755" indent="-342900" algn="just">
              <a:lnSpc>
                <a:spcPct val="100000"/>
              </a:lnSpc>
              <a:buChar char="•"/>
              <a:tabLst>
                <a:tab pos="406400" algn="l"/>
              </a:tabLst>
            </a:pPr>
            <a:r>
              <a:rPr sz="2800" spc="-170" dirty="0">
                <a:latin typeface="Arial"/>
                <a:cs typeface="Arial"/>
              </a:rPr>
              <a:t>For </a:t>
            </a:r>
            <a:r>
              <a:rPr sz="2800" spc="-165" dirty="0">
                <a:latin typeface="Arial"/>
                <a:cs typeface="Arial"/>
              </a:rPr>
              <a:t>graphs </a:t>
            </a:r>
            <a:r>
              <a:rPr sz="2800" spc="-105" dirty="0">
                <a:latin typeface="Arial"/>
                <a:cs typeface="Arial"/>
              </a:rPr>
              <a:t>represented </a:t>
            </a:r>
            <a:r>
              <a:rPr sz="2800" spc="-125" dirty="0">
                <a:latin typeface="Arial"/>
                <a:cs typeface="Arial"/>
              </a:rPr>
              <a:t>by </a:t>
            </a:r>
            <a:r>
              <a:rPr sz="2800" spc="-15" dirty="0">
                <a:latin typeface="Arial"/>
                <a:cs typeface="Arial"/>
              </a:rPr>
              <a:t>their </a:t>
            </a:r>
            <a:r>
              <a:rPr sz="2800" b="1" spc="-225" dirty="0">
                <a:latin typeface="Arial"/>
                <a:cs typeface="Arial"/>
              </a:rPr>
              <a:t>adjacency </a:t>
            </a:r>
            <a:r>
              <a:rPr sz="2800" b="1" spc="-220" dirty="0">
                <a:latin typeface="Arial"/>
                <a:cs typeface="Arial"/>
              </a:rPr>
              <a:t>lists </a:t>
            </a:r>
            <a:r>
              <a:rPr sz="2800" spc="-135" dirty="0">
                <a:latin typeface="Arial"/>
                <a:cs typeface="Arial"/>
              </a:rPr>
              <a:t>and 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0" dirty="0">
                <a:latin typeface="Arial"/>
                <a:cs typeface="Arial"/>
              </a:rPr>
              <a:t>priority </a:t>
            </a:r>
            <a:r>
              <a:rPr sz="2800" spc="-125" dirty="0">
                <a:latin typeface="Arial"/>
                <a:cs typeface="Arial"/>
              </a:rPr>
              <a:t>queue </a:t>
            </a:r>
            <a:r>
              <a:rPr sz="2800" spc="-80" dirty="0">
                <a:latin typeface="Arial"/>
                <a:cs typeface="Arial"/>
              </a:rPr>
              <a:t>implemented </a:t>
            </a:r>
            <a:r>
              <a:rPr sz="2800" spc="-265" dirty="0">
                <a:latin typeface="Arial"/>
                <a:cs typeface="Arial"/>
              </a:rPr>
              <a:t>as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b="1" spc="-165" dirty="0">
                <a:latin typeface="Arial"/>
                <a:cs typeface="Arial"/>
              </a:rPr>
              <a:t>min-heap</a:t>
            </a:r>
            <a:r>
              <a:rPr sz="2800" spc="-165" dirty="0">
                <a:latin typeface="Arial"/>
                <a:cs typeface="Arial"/>
              </a:rPr>
              <a:t>, </a:t>
            </a:r>
            <a:r>
              <a:rPr sz="2800" spc="80" dirty="0">
                <a:latin typeface="Arial"/>
                <a:cs typeface="Arial"/>
              </a:rPr>
              <a:t>it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is 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b="1" spc="-290" dirty="0">
                <a:latin typeface="Arial"/>
                <a:cs typeface="Arial"/>
              </a:rPr>
              <a:t>O </a:t>
            </a:r>
            <a:r>
              <a:rPr sz="2800" b="1" spc="-65" dirty="0">
                <a:latin typeface="Arial"/>
                <a:cs typeface="Arial"/>
              </a:rPr>
              <a:t>( </a:t>
            </a:r>
            <a:r>
              <a:rPr sz="2800" b="1" spc="195" dirty="0">
                <a:latin typeface="Arial"/>
                <a:cs typeface="Arial"/>
              </a:rPr>
              <a:t>|E| </a:t>
            </a:r>
            <a:r>
              <a:rPr sz="2800" b="1" spc="-235" dirty="0">
                <a:latin typeface="Arial"/>
                <a:cs typeface="Arial"/>
              </a:rPr>
              <a:t>log </a:t>
            </a:r>
            <a:r>
              <a:rPr sz="2800" b="1" spc="290" dirty="0">
                <a:latin typeface="Arial"/>
                <a:cs typeface="Arial"/>
              </a:rPr>
              <a:t>|V|</a:t>
            </a:r>
            <a:r>
              <a:rPr sz="2800" b="1" spc="-459" dirty="0">
                <a:latin typeface="Arial"/>
                <a:cs typeface="Arial"/>
              </a:rPr>
              <a:t> </a:t>
            </a:r>
            <a:r>
              <a:rPr sz="2800" b="1" spc="-6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31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5428" y="627379"/>
            <a:ext cx="2240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Home</a:t>
            </a:r>
            <a:r>
              <a:rPr spc="-290" dirty="0"/>
              <a:t> </a:t>
            </a:r>
            <a:r>
              <a:rPr spc="-145" dirty="0"/>
              <a:t>Work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499107"/>
            <a:ext cx="7319009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25" dirty="0">
                <a:latin typeface="Arial"/>
                <a:cs typeface="Arial"/>
              </a:rPr>
              <a:t>Apply </a:t>
            </a:r>
            <a:r>
              <a:rPr sz="3200" spc="-120" dirty="0">
                <a:latin typeface="Arial"/>
                <a:cs typeface="Arial"/>
              </a:rPr>
              <a:t>Dijkstra's </a:t>
            </a:r>
            <a:r>
              <a:rPr sz="3200" spc="-70" dirty="0">
                <a:latin typeface="Arial"/>
                <a:cs typeface="Arial"/>
              </a:rPr>
              <a:t>Algorithm </a:t>
            </a:r>
            <a:r>
              <a:rPr sz="3200" spc="20" dirty="0">
                <a:latin typeface="Arial"/>
                <a:cs typeface="Arial"/>
              </a:rPr>
              <a:t>to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509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following  </a:t>
            </a:r>
            <a:r>
              <a:rPr sz="3200" spc="-140" dirty="0">
                <a:latin typeface="Arial"/>
                <a:cs typeface="Arial"/>
              </a:rPr>
              <a:t>graph. </a:t>
            </a:r>
            <a:r>
              <a:rPr sz="3200" spc="-175" dirty="0">
                <a:latin typeface="Arial"/>
                <a:cs typeface="Arial"/>
              </a:rPr>
              <a:t>Consider </a:t>
            </a:r>
            <a:r>
              <a:rPr sz="3200" spc="-245" dirty="0">
                <a:latin typeface="Arial"/>
                <a:cs typeface="Arial"/>
              </a:rPr>
              <a:t>a </a:t>
            </a:r>
            <a:r>
              <a:rPr sz="3200" spc="-300" dirty="0">
                <a:latin typeface="Arial"/>
                <a:cs typeface="Arial"/>
              </a:rPr>
              <a:t>as </a:t>
            </a:r>
            <a:r>
              <a:rPr sz="3200" spc="-165" dirty="0">
                <a:latin typeface="Arial"/>
                <a:cs typeface="Arial"/>
              </a:rPr>
              <a:t>source</a:t>
            </a:r>
            <a:r>
              <a:rPr sz="3200" spc="2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vertex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17270" y="2711195"/>
            <a:ext cx="3343655" cy="2642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68E41E6-8B78-AC26-1838-4BF92A314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1DDBE2CA-40FA-F72D-93C5-2C35E1367A38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sz="1200" b="0" i="0" u="none" strike="noStrike" kern="1200" cap="none" spc="-6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55C95287-68B7-53F8-85E2-6B3CB0E9AC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1EFF0C6-7AE6-915E-EEA8-46F239E9A37A}"/>
              </a:ext>
            </a:extLst>
          </p:cNvPr>
          <p:cNvSpPr txBox="1"/>
          <p:nvPr/>
        </p:nvSpPr>
        <p:spPr>
          <a:xfrm>
            <a:off x="2696247" y="2559050"/>
            <a:ext cx="52412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lvl="0" indent="-3429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Introduction </a:t>
            </a:r>
            <a:r>
              <a:rPr kumimoji="0" sz="2400" b="0" i="0" u="none" strike="noStrike" kern="1200" cap="none" spc="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00" b="0" i="0" u="none" strike="noStrike" kern="1200" cap="none" spc="-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1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Greedy </a:t>
            </a:r>
            <a:r>
              <a:rPr kumimoji="0" lang="en-US" sz="2400" b="0" i="0" u="none" strike="noStrike" kern="1200" cap="none" spc="-1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2400" b="0" i="0" u="none" strike="noStrike" kern="120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ethod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5025" marR="0" lvl="1" indent="-2870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sz="24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General</a:t>
            </a:r>
            <a:r>
              <a:rPr kumimoji="0" sz="24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method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33705" marR="708025" lvl="0" indent="-34290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Minimum </a:t>
            </a:r>
            <a:r>
              <a:rPr kumimoji="0" sz="2400" b="0" i="0" u="none" strike="noStrike" kern="1200" cap="none" spc="-1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</a:t>
            </a:r>
            <a:r>
              <a:rPr kumimoji="0" sz="2400" b="0" i="0" u="none" strike="noStrike" kern="1200" cap="none" spc="-3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1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spanning  </a:t>
            </a:r>
            <a:r>
              <a:rPr kumimoji="0" sz="2400" b="0" i="0" u="none" strike="noStrike" kern="1200" cap="none" spc="-7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trees: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5025" marR="0" lvl="1" indent="-2870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sz="24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Prim’s</a:t>
            </a:r>
            <a:r>
              <a:rPr kumimoji="0" sz="24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Algorithm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343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lang="en-US" sz="2400" b="0" i="0" u="none" strike="noStrike" kern="1200" cap="none" spc="-1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Single </a:t>
            </a:r>
            <a:r>
              <a:rPr kumimoji="0" lang="en-US" sz="2400" b="0" i="0" u="none" strike="noStrike" kern="1200" cap="none" spc="-1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Source </a:t>
            </a:r>
            <a:r>
              <a:rPr kumimoji="0" lang="en-US" sz="2400" b="0" i="0" u="none" strike="noStrike" kern="1200" cap="none" spc="-7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shortest</a:t>
            </a:r>
            <a:r>
              <a:rPr kumimoji="0" lang="en-US" sz="2400" b="0" i="0" u="none" strike="noStrike" kern="1200" cap="none" spc="-16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0" i="0" u="none" strike="noStrike" kern="1200" cap="none" spc="-1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paths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5025" marR="0" lvl="1" indent="-2870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lang="en-US" sz="24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Dijkstra's Algorithm</a:t>
            </a:r>
          </a:p>
          <a:p>
            <a:pPr marL="433705" marR="708025" lvl="1" indent="-34290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lang="en-US" sz="2400" b="1" i="0" u="none" strike="noStrike" kern="1200" cap="none" spc="-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Optimal Tree problem:</a:t>
            </a:r>
          </a:p>
          <a:p>
            <a:pPr marL="835025" marR="853440" lvl="1" indent="-28702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lang="en-US" sz="24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Huffman </a:t>
            </a:r>
            <a:r>
              <a:rPr kumimoji="0" lang="en-US" sz="24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Trees</a:t>
            </a:r>
            <a:r>
              <a:rPr kumimoji="0" lang="en-US" sz="2400" b="0" i="0" u="none" strike="noStrike" kern="1200" cap="none" spc="-25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 </a:t>
            </a:r>
            <a:r>
              <a:rPr kumimoji="0" lang="en-US" sz="2400" b="0" i="0" u="none" strike="noStrike" kern="1200" cap="none" spc="-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Codes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48005" marR="0" lvl="1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5660" algn="l"/>
              </a:tabLst>
              <a:defRPr/>
            </a:pPr>
            <a:endParaRPr kumimoji="0" lang="en-US" sz="2400" b="0" i="0" u="none" strike="noStrike" kern="1200" cap="none" spc="-5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9970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884" y="627379"/>
            <a:ext cx="4086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Optimal </a:t>
            </a:r>
            <a:r>
              <a:rPr spc="-275" dirty="0"/>
              <a:t>Tree</a:t>
            </a:r>
            <a:r>
              <a:rPr spc="-400" dirty="0"/>
              <a:t> </a:t>
            </a:r>
            <a:r>
              <a:rPr spc="-155" dirty="0"/>
              <a:t>Problem</a:t>
            </a:r>
          </a:p>
        </p:txBody>
      </p:sp>
      <p:sp>
        <p:nvSpPr>
          <p:cNvPr id="3" name="object 3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7463" y="1949450"/>
            <a:ext cx="7775575" cy="446987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265" dirty="0">
                <a:latin typeface="Arial"/>
                <a:cs typeface="Arial"/>
              </a:rPr>
              <a:t>Background</a:t>
            </a:r>
            <a:endParaRPr lang="en-US" sz="2800" b="1" spc="-26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endParaRPr sz="2400" dirty="0">
              <a:latin typeface="Arial"/>
              <a:cs typeface="Arial"/>
            </a:endParaRPr>
          </a:p>
          <a:p>
            <a:pPr marL="354965" marR="27432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4" dirty="0">
                <a:latin typeface="Arial"/>
                <a:cs typeface="Arial"/>
              </a:rPr>
              <a:t>Suppose </a:t>
            </a:r>
            <a:r>
              <a:rPr sz="2800" spc="-105" dirty="0">
                <a:latin typeface="Arial"/>
                <a:cs typeface="Arial"/>
              </a:rPr>
              <a:t>we </a:t>
            </a:r>
            <a:r>
              <a:rPr sz="2800" spc="-175" dirty="0">
                <a:latin typeface="Arial"/>
                <a:cs typeface="Arial"/>
              </a:rPr>
              <a:t>have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40" dirty="0">
                <a:solidFill>
                  <a:srgbClr val="C00000"/>
                </a:solidFill>
                <a:latin typeface="Arial"/>
                <a:cs typeface="Arial"/>
              </a:rPr>
              <a:t>encode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30" dirty="0">
                <a:latin typeface="Arial"/>
                <a:cs typeface="Arial"/>
              </a:rPr>
              <a:t>text </a:t>
            </a:r>
            <a:r>
              <a:rPr sz="2800" spc="-5" dirty="0">
                <a:latin typeface="Arial"/>
                <a:cs typeface="Arial"/>
              </a:rPr>
              <a:t>that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comprises  </a:t>
            </a:r>
            <a:r>
              <a:rPr sz="2800" spc="-135" dirty="0">
                <a:latin typeface="Arial"/>
                <a:cs typeface="Arial"/>
              </a:rPr>
              <a:t>characters </a:t>
            </a:r>
            <a:r>
              <a:rPr sz="2800" spc="-35" dirty="0">
                <a:latin typeface="Arial"/>
                <a:cs typeface="Arial"/>
              </a:rPr>
              <a:t>from </a:t>
            </a:r>
            <a:r>
              <a:rPr sz="2800" spc="-170" dirty="0">
                <a:latin typeface="Arial"/>
                <a:cs typeface="Arial"/>
              </a:rPr>
              <a:t>some 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n-character</a:t>
            </a:r>
            <a:r>
              <a:rPr sz="2800" spc="-2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alphabet</a:t>
            </a:r>
            <a:endParaRPr sz="2800" dirty="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0" dirty="0">
                <a:latin typeface="Arial"/>
                <a:cs typeface="Arial"/>
              </a:rPr>
              <a:t>Encode </a:t>
            </a:r>
            <a:r>
              <a:rPr sz="2800" spc="-125" dirty="0">
                <a:latin typeface="Arial"/>
                <a:cs typeface="Arial"/>
              </a:rPr>
              <a:t>by </a:t>
            </a:r>
            <a:r>
              <a:rPr sz="2800" spc="-170" dirty="0">
                <a:latin typeface="Arial"/>
                <a:cs typeface="Arial"/>
              </a:rPr>
              <a:t>assigning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75" dirty="0">
                <a:latin typeface="Arial"/>
                <a:cs typeface="Arial"/>
              </a:rPr>
              <a:t>each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60" dirty="0">
                <a:latin typeface="Arial"/>
                <a:cs typeface="Arial"/>
              </a:rPr>
              <a:t>text's</a:t>
            </a:r>
            <a:r>
              <a:rPr sz="2800" spc="-39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characters  </a:t>
            </a:r>
            <a:r>
              <a:rPr sz="2800" spc="-170" dirty="0">
                <a:latin typeface="Arial"/>
                <a:cs typeface="Arial"/>
              </a:rPr>
              <a:t>some </a:t>
            </a:r>
            <a:r>
              <a:rPr sz="2800" spc="-165" dirty="0">
                <a:latin typeface="Arial"/>
                <a:cs typeface="Arial"/>
              </a:rPr>
              <a:t>sequence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60" dirty="0">
                <a:solidFill>
                  <a:srgbClr val="C00000"/>
                </a:solidFill>
                <a:latin typeface="Arial"/>
                <a:cs typeface="Arial"/>
              </a:rPr>
              <a:t>bits </a:t>
            </a:r>
            <a:r>
              <a:rPr sz="2800" spc="-120" dirty="0">
                <a:latin typeface="Arial"/>
                <a:cs typeface="Arial"/>
              </a:rPr>
              <a:t>called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295" dirty="0">
                <a:latin typeface="Arial"/>
                <a:cs typeface="Arial"/>
              </a:rPr>
              <a:t> </a:t>
            </a:r>
            <a:r>
              <a:rPr sz="2800" b="1" spc="-190" dirty="0">
                <a:solidFill>
                  <a:srgbClr val="C00000"/>
                </a:solidFill>
                <a:latin typeface="Arial"/>
                <a:cs typeface="Arial"/>
              </a:rPr>
              <a:t>codeword</a:t>
            </a:r>
            <a:r>
              <a:rPr sz="2800" b="1" i="1" spc="-19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4965" marR="2662555" indent="-354965">
              <a:lnSpc>
                <a:spcPct val="12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55" dirty="0">
                <a:latin typeface="Arial"/>
                <a:cs typeface="Arial"/>
              </a:rPr>
              <a:t>There </a:t>
            </a:r>
            <a:r>
              <a:rPr sz="2800" spc="-130" dirty="0">
                <a:latin typeface="Arial"/>
                <a:cs typeface="Arial"/>
              </a:rPr>
              <a:t>are </a:t>
            </a:r>
            <a:r>
              <a:rPr sz="2800" spc="5" dirty="0">
                <a:solidFill>
                  <a:srgbClr val="7030A0"/>
                </a:solidFill>
                <a:latin typeface="Arial"/>
                <a:cs typeface="Arial"/>
              </a:rPr>
              <a:t>two </a:t>
            </a:r>
            <a:r>
              <a:rPr sz="2800" spc="-114" dirty="0">
                <a:solidFill>
                  <a:srgbClr val="7030A0"/>
                </a:solidFill>
                <a:latin typeface="Arial"/>
                <a:cs typeface="Arial"/>
              </a:rPr>
              <a:t>types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380" dirty="0">
                <a:latin typeface="Arial"/>
                <a:cs typeface="Arial"/>
              </a:rPr>
              <a:t> </a:t>
            </a:r>
            <a:r>
              <a:rPr sz="2800" spc="-114" dirty="0">
                <a:solidFill>
                  <a:srgbClr val="7030A0"/>
                </a:solidFill>
                <a:latin typeface="Arial"/>
                <a:cs typeface="Arial"/>
              </a:rPr>
              <a:t>encoding</a:t>
            </a:r>
            <a:r>
              <a:rPr sz="2800" spc="-114" dirty="0">
                <a:latin typeface="Arial"/>
                <a:cs typeface="Arial"/>
              </a:rPr>
              <a:t>:</a:t>
            </a:r>
            <a:endParaRPr lang="en-US" sz="2800" spc="-114" dirty="0">
              <a:latin typeface="Arial"/>
              <a:cs typeface="Arial"/>
            </a:endParaRPr>
          </a:p>
          <a:p>
            <a:pPr marL="812165" marR="2662555" lvl="1" indent="-354965">
              <a:lnSpc>
                <a:spcPct val="12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25" dirty="0">
                <a:latin typeface="Arial"/>
                <a:cs typeface="Arial"/>
              </a:rPr>
              <a:t>Fixed-length </a:t>
            </a:r>
            <a:r>
              <a:rPr sz="2800" spc="-120" dirty="0">
                <a:latin typeface="Arial"/>
                <a:cs typeface="Arial"/>
              </a:rPr>
              <a:t>encoding,  </a:t>
            </a:r>
            <a:endParaRPr lang="en-US" sz="2800" spc="-120" dirty="0">
              <a:latin typeface="Arial"/>
              <a:cs typeface="Arial"/>
            </a:endParaRPr>
          </a:p>
          <a:p>
            <a:pPr marL="812165" marR="2662555" lvl="1" indent="-354965">
              <a:lnSpc>
                <a:spcPct val="12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10" dirty="0">
                <a:latin typeface="Arial"/>
                <a:cs typeface="Arial"/>
              </a:rPr>
              <a:t>Variable-length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encoding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884" y="627379"/>
            <a:ext cx="4086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Optimal </a:t>
            </a:r>
            <a:r>
              <a:rPr spc="-275" dirty="0"/>
              <a:t>Tree</a:t>
            </a:r>
            <a:r>
              <a:rPr spc="-400" dirty="0"/>
              <a:t> </a:t>
            </a:r>
            <a:r>
              <a:rPr spc="-15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416201"/>
            <a:ext cx="7997825" cy="48901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250" dirty="0">
                <a:latin typeface="Arial"/>
                <a:cs typeface="Arial"/>
              </a:rPr>
              <a:t>Fixed </a:t>
            </a:r>
            <a:r>
              <a:rPr sz="2800" b="1" spc="-180" dirty="0">
                <a:latin typeface="Arial"/>
                <a:cs typeface="Arial"/>
              </a:rPr>
              <a:t>length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Coding</a:t>
            </a:r>
            <a:endParaRPr sz="2800">
              <a:latin typeface="Arial"/>
              <a:cs typeface="Arial"/>
            </a:endParaRPr>
          </a:p>
          <a:p>
            <a:pPr marL="354965" marR="14795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This </a:t>
            </a:r>
            <a:r>
              <a:rPr sz="2800" spc="-70" dirty="0">
                <a:latin typeface="Arial"/>
                <a:cs typeface="Arial"/>
              </a:rPr>
              <a:t>method </a:t>
            </a:r>
            <a:r>
              <a:rPr sz="2800" spc="-215" dirty="0">
                <a:latin typeface="Arial"/>
                <a:cs typeface="Arial"/>
              </a:rPr>
              <a:t>assigns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75" dirty="0">
                <a:latin typeface="Arial"/>
                <a:cs typeface="Arial"/>
              </a:rPr>
              <a:t>each </a:t>
            </a:r>
            <a:r>
              <a:rPr sz="2800" spc="-110" dirty="0">
                <a:latin typeface="Arial"/>
                <a:cs typeface="Arial"/>
              </a:rPr>
              <a:t>character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25" dirty="0">
                <a:latin typeface="Arial"/>
                <a:cs typeface="Arial"/>
              </a:rPr>
              <a:t>bit </a:t>
            </a:r>
            <a:r>
              <a:rPr sz="2800" spc="-80" dirty="0">
                <a:latin typeface="Arial"/>
                <a:cs typeface="Arial"/>
              </a:rPr>
              <a:t>string</a:t>
            </a:r>
            <a:r>
              <a:rPr sz="2800" spc="-29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 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200" dirty="0">
                <a:latin typeface="Arial"/>
                <a:cs typeface="Arial"/>
              </a:rPr>
              <a:t>same </a:t>
            </a:r>
            <a:r>
              <a:rPr sz="2800" spc="-80" dirty="0">
                <a:latin typeface="Arial"/>
                <a:cs typeface="Arial"/>
              </a:rPr>
              <a:t>length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b="1" i="1" spc="-16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800" spc="-16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Example: </a:t>
            </a:r>
            <a:r>
              <a:rPr sz="2800" spc="-305" dirty="0">
                <a:latin typeface="Arial"/>
                <a:cs typeface="Arial"/>
              </a:rPr>
              <a:t>ASCII</a:t>
            </a:r>
            <a:r>
              <a:rPr sz="2800" spc="-135" dirty="0">
                <a:latin typeface="Arial"/>
                <a:cs typeface="Arial"/>
              </a:rPr>
              <a:t> code.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Drawback?</a:t>
            </a:r>
            <a:endParaRPr sz="280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140" dirty="0">
                <a:latin typeface="Arial"/>
                <a:cs typeface="Arial"/>
              </a:rPr>
              <a:t>How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30" dirty="0">
                <a:solidFill>
                  <a:srgbClr val="C00000"/>
                </a:solidFill>
                <a:latin typeface="Arial"/>
                <a:cs typeface="Arial"/>
              </a:rPr>
              <a:t>overcome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drawback?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70" dirty="0">
                <a:latin typeface="Arial"/>
                <a:cs typeface="Arial"/>
              </a:rPr>
              <a:t>assigning </a:t>
            </a:r>
            <a:r>
              <a:rPr sz="2800" spc="-65" dirty="0">
                <a:solidFill>
                  <a:srgbClr val="C00000"/>
                </a:solidFill>
                <a:latin typeface="Arial"/>
                <a:cs typeface="Arial"/>
              </a:rPr>
              <a:t>shorter </a:t>
            </a:r>
            <a:r>
              <a:rPr sz="2800" spc="-120" dirty="0">
                <a:latin typeface="Arial"/>
                <a:cs typeface="Arial"/>
              </a:rPr>
              <a:t>code-words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90" dirty="0">
                <a:solidFill>
                  <a:srgbClr val="C00000"/>
                </a:solidFill>
                <a:latin typeface="Arial"/>
                <a:cs typeface="Arial"/>
              </a:rPr>
              <a:t>more </a:t>
            </a:r>
            <a:r>
              <a:rPr sz="2800" spc="-55" dirty="0">
                <a:solidFill>
                  <a:srgbClr val="C00000"/>
                </a:solidFill>
                <a:latin typeface="Arial"/>
                <a:cs typeface="Arial"/>
              </a:rPr>
              <a:t>frequent 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characters and </a:t>
            </a:r>
            <a:r>
              <a:rPr sz="2800" spc="-95" dirty="0">
                <a:solidFill>
                  <a:srgbClr val="C00000"/>
                </a:solidFill>
                <a:latin typeface="Arial"/>
                <a:cs typeface="Arial"/>
              </a:rPr>
              <a:t>longer </a:t>
            </a:r>
            <a:r>
              <a:rPr sz="2800" spc="-120" dirty="0">
                <a:latin typeface="Arial"/>
                <a:cs typeface="Arial"/>
              </a:rPr>
              <a:t>code-words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95" dirty="0">
                <a:solidFill>
                  <a:srgbClr val="C00000"/>
                </a:solidFill>
                <a:latin typeface="Arial"/>
                <a:cs typeface="Arial"/>
              </a:rPr>
              <a:t>less</a:t>
            </a:r>
            <a:r>
              <a:rPr sz="2800" spc="-3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C00000"/>
                </a:solidFill>
                <a:latin typeface="Arial"/>
                <a:cs typeface="Arial"/>
              </a:rPr>
              <a:t>frequent 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characters.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884" y="627379"/>
            <a:ext cx="4086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Optimal </a:t>
            </a:r>
            <a:r>
              <a:rPr spc="-275" dirty="0"/>
              <a:t>Tree</a:t>
            </a:r>
            <a:r>
              <a:rPr spc="-400" dirty="0"/>
              <a:t> </a:t>
            </a:r>
            <a:r>
              <a:rPr spc="-15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0886" y="1720850"/>
            <a:ext cx="7880350" cy="4353560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800" b="1" spc="-175" dirty="0">
                <a:latin typeface="Arial"/>
                <a:cs typeface="Arial"/>
              </a:rPr>
              <a:t>Variable </a:t>
            </a:r>
            <a:r>
              <a:rPr sz="2800" b="1" spc="-180" dirty="0">
                <a:latin typeface="Arial"/>
                <a:cs typeface="Arial"/>
              </a:rPr>
              <a:t>length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Coding</a:t>
            </a:r>
            <a:endParaRPr sz="2800" dirty="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This </a:t>
            </a:r>
            <a:r>
              <a:rPr sz="2800" spc="-70" dirty="0">
                <a:latin typeface="Arial"/>
                <a:cs typeface="Arial"/>
              </a:rPr>
              <a:t>method </a:t>
            </a:r>
            <a:r>
              <a:rPr sz="2800" spc="-215" dirty="0">
                <a:latin typeface="Arial"/>
                <a:cs typeface="Arial"/>
              </a:rPr>
              <a:t>assigns </a:t>
            </a:r>
            <a:r>
              <a:rPr sz="2800" spc="-120" dirty="0">
                <a:latin typeface="Arial"/>
                <a:cs typeface="Arial"/>
              </a:rPr>
              <a:t>code-words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different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lengths 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40" dirty="0">
                <a:latin typeface="Arial"/>
                <a:cs typeface="Arial"/>
              </a:rPr>
              <a:t>different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characters</a:t>
            </a:r>
            <a:endParaRPr sz="2800" dirty="0">
              <a:latin typeface="Arial"/>
              <a:cs typeface="Arial"/>
            </a:endParaRPr>
          </a:p>
          <a:p>
            <a:pPr marL="354965" marR="328295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  <a:tab pos="6395085" algn="l"/>
              </a:tabLst>
            </a:pPr>
            <a:r>
              <a:rPr sz="2800" spc="-100" dirty="0">
                <a:solidFill>
                  <a:srgbClr val="C00000"/>
                </a:solidFill>
                <a:latin typeface="Arial"/>
                <a:cs typeface="Arial"/>
              </a:rPr>
              <a:t>Prefix-free </a:t>
            </a:r>
            <a:r>
              <a:rPr sz="2800" spc="-180" dirty="0">
                <a:latin typeface="Arial"/>
                <a:cs typeface="Arial"/>
              </a:rPr>
              <a:t>codes </a:t>
            </a:r>
            <a:r>
              <a:rPr sz="2800" spc="-70" dirty="0">
                <a:latin typeface="Arial"/>
                <a:cs typeface="Arial"/>
              </a:rPr>
              <a:t>(prefix </a:t>
            </a:r>
            <a:r>
              <a:rPr sz="2800" spc="-165" dirty="0">
                <a:latin typeface="Arial"/>
                <a:cs typeface="Arial"/>
              </a:rPr>
              <a:t>codes)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are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used;</a:t>
            </a:r>
            <a:r>
              <a:rPr sz="2800" spc="-140" dirty="0">
                <a:latin typeface="Times New Roman"/>
                <a:cs typeface="Times New Roman"/>
              </a:rPr>
              <a:t>	</a:t>
            </a:r>
            <a:r>
              <a:rPr sz="2800" spc="-155" dirty="0">
                <a:latin typeface="Arial"/>
                <a:cs typeface="Arial"/>
              </a:rPr>
              <a:t>Here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no  </a:t>
            </a:r>
            <a:r>
              <a:rPr sz="2800" spc="-105" dirty="0">
                <a:latin typeface="Arial"/>
                <a:cs typeface="Arial"/>
              </a:rPr>
              <a:t>codeword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70" dirty="0">
                <a:latin typeface="Arial"/>
                <a:cs typeface="Arial"/>
              </a:rPr>
              <a:t>prefix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05" dirty="0">
                <a:latin typeface="Arial"/>
                <a:cs typeface="Arial"/>
              </a:rPr>
              <a:t>codeword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70" dirty="0">
                <a:latin typeface="Arial"/>
                <a:cs typeface="Arial"/>
              </a:rPr>
              <a:t>another  </a:t>
            </a:r>
            <a:r>
              <a:rPr sz="2800" spc="-135" dirty="0">
                <a:latin typeface="Arial"/>
                <a:cs typeface="Arial"/>
              </a:rPr>
              <a:t>character.</a:t>
            </a:r>
            <a:endParaRPr sz="2800" dirty="0">
              <a:latin typeface="Arial"/>
              <a:cs typeface="Arial"/>
            </a:endParaRPr>
          </a:p>
          <a:p>
            <a:pPr marL="354965" marR="116205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20" dirty="0">
                <a:latin typeface="Arial"/>
                <a:cs typeface="Arial"/>
              </a:rPr>
              <a:t>We </a:t>
            </a:r>
            <a:r>
              <a:rPr sz="2800" spc="-185" dirty="0">
                <a:latin typeface="Arial"/>
                <a:cs typeface="Arial"/>
              </a:rPr>
              <a:t>can </a:t>
            </a:r>
            <a:r>
              <a:rPr sz="2800" spc="-105" dirty="0">
                <a:latin typeface="Arial"/>
                <a:cs typeface="Arial"/>
              </a:rPr>
              <a:t>simply </a:t>
            </a:r>
            <a:r>
              <a:rPr sz="2800" spc="-215" dirty="0">
                <a:latin typeface="Arial"/>
                <a:cs typeface="Arial"/>
              </a:rPr>
              <a:t>scan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25" dirty="0">
                <a:latin typeface="Arial"/>
                <a:cs typeface="Arial"/>
              </a:rPr>
              <a:t>bit </a:t>
            </a:r>
            <a:r>
              <a:rPr sz="2800" spc="-80" dirty="0">
                <a:latin typeface="Arial"/>
                <a:cs typeface="Arial"/>
              </a:rPr>
              <a:t>string </a:t>
            </a:r>
            <a:r>
              <a:rPr sz="2800" spc="-10" dirty="0">
                <a:latin typeface="Arial"/>
                <a:cs typeface="Arial"/>
              </a:rPr>
              <a:t>until </a:t>
            </a:r>
            <a:r>
              <a:rPr sz="2800" spc="-105" dirty="0">
                <a:latin typeface="Arial"/>
                <a:cs typeface="Arial"/>
              </a:rPr>
              <a:t>we </a:t>
            </a:r>
            <a:r>
              <a:rPr sz="2800" spc="-100" dirty="0">
                <a:latin typeface="Arial"/>
                <a:cs typeface="Arial"/>
              </a:rPr>
              <a:t>get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C00000"/>
                </a:solidFill>
                <a:latin typeface="Arial"/>
                <a:cs typeface="Arial"/>
              </a:rPr>
              <a:t>first  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group </a:t>
            </a:r>
            <a:r>
              <a:rPr sz="2800" spc="-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spc="-60" dirty="0">
                <a:solidFill>
                  <a:srgbClr val="C00000"/>
                </a:solidFill>
                <a:latin typeface="Arial"/>
                <a:cs typeface="Arial"/>
              </a:rPr>
              <a:t>bits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codeword </a:t>
            </a:r>
            <a:r>
              <a:rPr sz="2800" spc="-10" dirty="0">
                <a:latin typeface="Arial"/>
                <a:cs typeface="Arial"/>
              </a:rPr>
              <a:t>for</a:t>
            </a:r>
            <a:r>
              <a:rPr sz="2800" spc="-430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some </a:t>
            </a:r>
            <a:r>
              <a:rPr sz="2800" spc="-110" dirty="0">
                <a:latin typeface="Arial"/>
                <a:cs typeface="Arial"/>
              </a:rPr>
              <a:t>character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884" y="627379"/>
            <a:ext cx="4086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Optimal </a:t>
            </a:r>
            <a:r>
              <a:rPr spc="-275" dirty="0"/>
              <a:t>Tree</a:t>
            </a:r>
            <a:r>
              <a:rPr spc="-400" dirty="0"/>
              <a:t> </a:t>
            </a:r>
            <a:r>
              <a:rPr spc="-155" dirty="0"/>
              <a:t>Problem</a:t>
            </a:r>
          </a:p>
        </p:txBody>
      </p:sp>
      <p:sp>
        <p:nvSpPr>
          <p:cNvPr id="3" name="object 3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10017" y="1416201"/>
            <a:ext cx="7895590" cy="47193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75" dirty="0">
                <a:latin typeface="Arial"/>
                <a:cs typeface="Arial"/>
              </a:rPr>
              <a:t>Variable </a:t>
            </a:r>
            <a:r>
              <a:rPr sz="2800" b="1" spc="-180" dirty="0">
                <a:latin typeface="Arial"/>
                <a:cs typeface="Arial"/>
              </a:rPr>
              <a:t>length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Coding</a:t>
            </a:r>
            <a:endParaRPr sz="2800">
              <a:latin typeface="Arial"/>
              <a:cs typeface="Arial"/>
            </a:endParaRPr>
          </a:p>
          <a:p>
            <a:pPr marL="354965" marR="36893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If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we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want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25" dirty="0">
                <a:latin typeface="Arial"/>
                <a:cs typeface="Arial"/>
              </a:rPr>
              <a:t>to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create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220" dirty="0">
                <a:latin typeface="Arial"/>
                <a:cs typeface="Arial"/>
              </a:rPr>
              <a:t>a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binary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prefix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code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for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some  </a:t>
            </a:r>
            <a:r>
              <a:rPr sz="2800" spc="-95" dirty="0">
                <a:latin typeface="Arial"/>
                <a:cs typeface="Arial"/>
              </a:rPr>
              <a:t>alphabet,</a:t>
            </a:r>
            <a:endParaRPr sz="2800">
              <a:latin typeface="Arial"/>
              <a:cs typeface="Arial"/>
            </a:endParaRPr>
          </a:p>
          <a:p>
            <a:pPr marL="756285" marR="5080" lvl="1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756285" algn="l"/>
                <a:tab pos="756920" algn="l"/>
              </a:tabLst>
            </a:pPr>
            <a:r>
              <a:rPr sz="2800" spc="80" dirty="0">
                <a:latin typeface="Arial"/>
                <a:cs typeface="Arial"/>
              </a:rPr>
              <a:t>it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75" dirty="0">
                <a:latin typeface="Arial"/>
                <a:cs typeface="Arial"/>
              </a:rPr>
              <a:t>natural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60" dirty="0">
                <a:latin typeface="Arial"/>
                <a:cs typeface="Arial"/>
              </a:rPr>
              <a:t>associate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54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alphabet's </a:t>
            </a:r>
            <a:r>
              <a:rPr sz="2800" spc="-135" dirty="0">
                <a:latin typeface="Arial"/>
                <a:cs typeface="Arial"/>
              </a:rPr>
              <a:t>characters  </a:t>
            </a:r>
            <a:r>
              <a:rPr sz="2800" spc="10" dirty="0">
                <a:latin typeface="Arial"/>
                <a:cs typeface="Arial"/>
              </a:rPr>
              <a:t>with </a:t>
            </a:r>
            <a:r>
              <a:rPr sz="2800" spc="-180" dirty="0">
                <a:latin typeface="Arial"/>
                <a:cs typeface="Arial"/>
              </a:rPr>
              <a:t>leaves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85" dirty="0">
                <a:solidFill>
                  <a:srgbClr val="C00000"/>
                </a:solidFill>
                <a:latin typeface="Arial"/>
                <a:cs typeface="Arial"/>
              </a:rPr>
              <a:t>binary </a:t>
            </a:r>
            <a:r>
              <a:rPr sz="2800" spc="-45" dirty="0">
                <a:solidFill>
                  <a:srgbClr val="C00000"/>
                </a:solidFill>
                <a:latin typeface="Arial"/>
                <a:cs typeface="Arial"/>
              </a:rPr>
              <a:t>tree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spc="-85" dirty="0">
                <a:latin typeface="Arial"/>
                <a:cs typeface="Arial"/>
              </a:rPr>
              <a:t>which </a:t>
            </a:r>
            <a:r>
              <a:rPr sz="2800" spc="-65" dirty="0">
                <a:latin typeface="Arial"/>
                <a:cs typeface="Arial"/>
              </a:rPr>
              <a:t>all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10" dirty="0">
                <a:solidFill>
                  <a:srgbClr val="C00000"/>
                </a:solidFill>
                <a:latin typeface="Arial"/>
                <a:cs typeface="Arial"/>
              </a:rPr>
              <a:t>left 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200" dirty="0">
                <a:latin typeface="Arial"/>
                <a:cs typeface="Arial"/>
              </a:rPr>
              <a:t>edges </a:t>
            </a:r>
            <a:r>
              <a:rPr sz="2800" spc="-130" dirty="0">
                <a:latin typeface="Arial"/>
                <a:cs typeface="Arial"/>
              </a:rPr>
              <a:t>are </a:t>
            </a:r>
            <a:r>
              <a:rPr sz="2800" spc="-90" dirty="0">
                <a:latin typeface="Arial"/>
                <a:cs typeface="Arial"/>
              </a:rPr>
              <a:t>labelled </a:t>
            </a:r>
            <a:r>
              <a:rPr sz="2800" spc="-125" dirty="0">
                <a:latin typeface="Arial"/>
                <a:cs typeface="Arial"/>
              </a:rPr>
              <a:t>by </a:t>
            </a:r>
            <a:r>
              <a:rPr sz="2800" spc="-145" dirty="0">
                <a:solidFill>
                  <a:srgbClr val="C00000"/>
                </a:solidFill>
                <a:latin typeface="Arial"/>
                <a:cs typeface="Arial"/>
              </a:rPr>
              <a:t>0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65" dirty="0">
                <a:latin typeface="Arial"/>
                <a:cs typeface="Arial"/>
              </a:rPr>
              <a:t>all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35" dirty="0">
                <a:solidFill>
                  <a:srgbClr val="C00000"/>
                </a:solidFill>
                <a:latin typeface="Arial"/>
                <a:cs typeface="Arial"/>
              </a:rPr>
              <a:t>right </a:t>
            </a:r>
            <a:r>
              <a:rPr sz="2800" spc="-200" dirty="0">
                <a:latin typeface="Arial"/>
                <a:cs typeface="Arial"/>
              </a:rPr>
              <a:t>edges</a:t>
            </a:r>
            <a:r>
              <a:rPr sz="2800" spc="-45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are  </a:t>
            </a:r>
            <a:r>
              <a:rPr sz="2800" spc="-90" dirty="0">
                <a:latin typeface="Arial"/>
                <a:cs typeface="Arial"/>
              </a:rPr>
              <a:t>labelled </a:t>
            </a:r>
            <a:r>
              <a:rPr sz="2800" spc="-125" dirty="0">
                <a:latin typeface="Arial"/>
                <a:cs typeface="Arial"/>
              </a:rPr>
              <a:t>by </a:t>
            </a:r>
            <a:r>
              <a:rPr sz="2800" spc="-145" dirty="0">
                <a:solidFill>
                  <a:srgbClr val="C00000"/>
                </a:solidFill>
                <a:latin typeface="Arial"/>
                <a:cs typeface="Arial"/>
              </a:rPr>
              <a:t>1 </a:t>
            </a:r>
            <a:r>
              <a:rPr sz="2800" spc="-45" dirty="0">
                <a:latin typeface="Arial"/>
                <a:cs typeface="Arial"/>
              </a:rPr>
              <a:t>(or </a:t>
            </a:r>
            <a:r>
              <a:rPr sz="2800" spc="-130" dirty="0">
                <a:latin typeface="Arial"/>
                <a:cs typeface="Arial"/>
              </a:rPr>
              <a:t>vice</a:t>
            </a:r>
            <a:r>
              <a:rPr sz="2800" spc="-31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versa).</a:t>
            </a:r>
            <a:endParaRPr sz="2800">
              <a:latin typeface="Arial"/>
              <a:cs typeface="Arial"/>
            </a:endParaRPr>
          </a:p>
          <a:p>
            <a:pPr marL="354965" marR="23876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14" dirty="0">
                <a:latin typeface="Arial"/>
                <a:cs typeface="Arial"/>
              </a:rPr>
              <a:t>Many </a:t>
            </a:r>
            <a:r>
              <a:rPr sz="2800" spc="-100" dirty="0">
                <a:latin typeface="Arial"/>
                <a:cs typeface="Arial"/>
              </a:rPr>
              <a:t>trees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85" dirty="0">
                <a:latin typeface="Arial"/>
                <a:cs typeface="Arial"/>
              </a:rPr>
              <a:t>can </a:t>
            </a:r>
            <a:r>
              <a:rPr sz="2800" spc="-130" dirty="0">
                <a:latin typeface="Arial"/>
                <a:cs typeface="Arial"/>
              </a:rPr>
              <a:t>be </a:t>
            </a:r>
            <a:r>
              <a:rPr sz="2800" spc="-95" dirty="0">
                <a:latin typeface="Arial"/>
                <a:cs typeface="Arial"/>
              </a:rPr>
              <a:t>constructed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spc="-60" dirty="0">
                <a:latin typeface="Arial"/>
                <a:cs typeface="Arial"/>
              </a:rPr>
              <a:t>this</a:t>
            </a:r>
            <a:r>
              <a:rPr sz="2800" spc="-37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manner  </a:t>
            </a:r>
            <a:r>
              <a:rPr sz="2800" spc="-10" dirty="0">
                <a:latin typeface="Arial"/>
                <a:cs typeface="Arial"/>
              </a:rPr>
              <a:t>for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35" dirty="0">
                <a:latin typeface="Arial"/>
                <a:cs typeface="Arial"/>
              </a:rPr>
              <a:t>given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alphabet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55" dirty="0">
                <a:latin typeface="Arial"/>
                <a:cs typeface="Arial"/>
              </a:rPr>
              <a:t>Example...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884" y="627379"/>
            <a:ext cx="4086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Optimal </a:t>
            </a:r>
            <a:r>
              <a:rPr spc="-275" dirty="0"/>
              <a:t>Tree</a:t>
            </a:r>
            <a:r>
              <a:rPr spc="-400" dirty="0"/>
              <a:t> </a:t>
            </a:r>
            <a:r>
              <a:rPr spc="-15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416201"/>
            <a:ext cx="8171815" cy="301244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For </a:t>
            </a:r>
            <a:r>
              <a:rPr sz="2800" spc="-90" dirty="0">
                <a:solidFill>
                  <a:srgbClr val="C00000"/>
                </a:solidFill>
                <a:latin typeface="Arial"/>
                <a:cs typeface="Arial"/>
              </a:rPr>
              <a:t>known </a:t>
            </a:r>
            <a:r>
              <a:rPr sz="2800" spc="-114" dirty="0">
                <a:solidFill>
                  <a:srgbClr val="C00000"/>
                </a:solidFill>
                <a:latin typeface="Arial"/>
                <a:cs typeface="Arial"/>
              </a:rPr>
              <a:t>frequencies </a:t>
            </a:r>
            <a:r>
              <a:rPr sz="2800" spc="-5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sz="2800" spc="-40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sz="2800" spc="-110" dirty="0">
                <a:solidFill>
                  <a:srgbClr val="C00000"/>
                </a:solidFill>
                <a:latin typeface="Arial"/>
                <a:cs typeface="Arial"/>
              </a:rPr>
              <a:t>character</a:t>
            </a:r>
            <a:r>
              <a:rPr sz="2800" spc="-3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C00000"/>
                </a:solidFill>
                <a:latin typeface="Arial"/>
                <a:cs typeface="Arial"/>
              </a:rPr>
              <a:t>occurrences</a:t>
            </a:r>
            <a:r>
              <a:rPr sz="2800" b="1" spc="-135" dirty="0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0" dirty="0">
                <a:latin typeface="Arial"/>
                <a:cs typeface="Arial"/>
              </a:rPr>
              <a:t>Construction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80" dirty="0">
                <a:latin typeface="Arial"/>
                <a:cs typeface="Arial"/>
              </a:rPr>
              <a:t>such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45" dirty="0">
                <a:latin typeface="Arial"/>
                <a:cs typeface="Arial"/>
              </a:rPr>
              <a:t>tree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60" dirty="0">
                <a:latin typeface="Arial"/>
                <a:cs typeface="Arial"/>
              </a:rPr>
              <a:t>would</a:t>
            </a:r>
            <a:r>
              <a:rPr sz="2800" spc="-400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assign</a:t>
            </a:r>
            <a:endParaRPr sz="280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65" dirty="0">
                <a:latin typeface="Arial"/>
                <a:cs typeface="Arial"/>
              </a:rPr>
              <a:t>shorter </a:t>
            </a:r>
            <a:r>
              <a:rPr sz="2800" spc="25" dirty="0">
                <a:latin typeface="Arial"/>
                <a:cs typeface="Arial"/>
              </a:rPr>
              <a:t>bit </a:t>
            </a:r>
            <a:r>
              <a:rPr sz="2800" spc="-114" dirty="0">
                <a:latin typeface="Arial"/>
                <a:cs typeface="Arial"/>
              </a:rPr>
              <a:t>strings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00" dirty="0">
                <a:latin typeface="Arial"/>
                <a:cs typeface="Arial"/>
              </a:rPr>
              <a:t>high-frequency </a:t>
            </a:r>
            <a:r>
              <a:rPr sz="2800" spc="-135" dirty="0">
                <a:latin typeface="Arial"/>
                <a:cs typeface="Arial"/>
              </a:rPr>
              <a:t>characters</a:t>
            </a:r>
            <a:r>
              <a:rPr sz="2800" spc="-57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  <a:p>
            <a:pPr marL="469265" marR="565150" lvl="1">
              <a:lnSpc>
                <a:spcPct val="120000"/>
              </a:lnSpc>
              <a:buChar char="–"/>
              <a:tabLst>
                <a:tab pos="756920" algn="l"/>
              </a:tabLst>
            </a:pPr>
            <a:r>
              <a:rPr sz="2800" spc="-95" dirty="0">
                <a:latin typeface="Arial"/>
                <a:cs typeface="Arial"/>
              </a:rPr>
              <a:t>longer </a:t>
            </a:r>
            <a:r>
              <a:rPr sz="2800" spc="-165" dirty="0">
                <a:latin typeface="Arial"/>
                <a:cs typeface="Arial"/>
              </a:rPr>
              <a:t>ones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85" dirty="0">
                <a:latin typeface="Arial"/>
                <a:cs typeface="Arial"/>
              </a:rPr>
              <a:t>low-frequency </a:t>
            </a:r>
            <a:r>
              <a:rPr sz="2800" spc="-135" dirty="0">
                <a:latin typeface="Arial"/>
                <a:cs typeface="Arial"/>
              </a:rPr>
              <a:t>characters </a:t>
            </a:r>
            <a:r>
              <a:rPr sz="2800" spc="-185" dirty="0">
                <a:latin typeface="Arial"/>
                <a:cs typeface="Arial"/>
              </a:rPr>
              <a:t>can</a:t>
            </a:r>
            <a:r>
              <a:rPr sz="2800" spc="-38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be  </a:t>
            </a:r>
            <a:r>
              <a:rPr sz="2800" spc="-110" dirty="0">
                <a:latin typeface="Arial"/>
                <a:cs typeface="Arial"/>
              </a:rPr>
              <a:t>done </a:t>
            </a:r>
            <a:r>
              <a:rPr sz="2800" spc="-125" dirty="0">
                <a:latin typeface="Arial"/>
                <a:cs typeface="Arial"/>
              </a:rPr>
              <a:t>by </a:t>
            </a:r>
            <a:r>
              <a:rPr sz="2800" spc="-40" dirty="0">
                <a:latin typeface="Arial"/>
                <a:cs typeface="Arial"/>
              </a:rPr>
              <a:t>the </a:t>
            </a:r>
            <a:r>
              <a:rPr sz="2800" spc="-135" dirty="0">
                <a:latin typeface="Arial"/>
                <a:cs typeface="Arial"/>
              </a:rPr>
              <a:t>greedy </a:t>
            </a:r>
            <a:r>
              <a:rPr sz="2800" spc="-65" dirty="0">
                <a:latin typeface="Arial"/>
                <a:cs typeface="Arial"/>
              </a:rPr>
              <a:t>algorithm, </a:t>
            </a:r>
            <a:r>
              <a:rPr sz="2800" spc="-90" dirty="0">
                <a:latin typeface="Arial"/>
                <a:cs typeface="Arial"/>
              </a:rPr>
              <a:t>invented </a:t>
            </a:r>
            <a:r>
              <a:rPr sz="2800" spc="-125" dirty="0">
                <a:latin typeface="Arial"/>
                <a:cs typeface="Arial"/>
              </a:rPr>
              <a:t>by</a:t>
            </a:r>
            <a:r>
              <a:rPr sz="2800" spc="-400" dirty="0">
                <a:latin typeface="Arial"/>
                <a:cs typeface="Arial"/>
              </a:rPr>
              <a:t> </a:t>
            </a:r>
            <a:r>
              <a:rPr sz="2800" b="1" spc="-204" dirty="0">
                <a:latin typeface="Arial"/>
                <a:cs typeface="Arial"/>
              </a:rPr>
              <a:t>David</a:t>
            </a:r>
            <a:endParaRPr sz="2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800" b="1" spc="-155" dirty="0">
                <a:latin typeface="Arial"/>
                <a:cs typeface="Arial"/>
              </a:rPr>
              <a:t>Huffman.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39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884" y="627379"/>
            <a:ext cx="4086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Optimal </a:t>
            </a:r>
            <a:r>
              <a:rPr spc="-275" dirty="0"/>
              <a:t>Tree</a:t>
            </a:r>
            <a:r>
              <a:rPr spc="-400" dirty="0"/>
              <a:t> </a:t>
            </a:r>
            <a:r>
              <a:rPr spc="-15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272945"/>
            <a:ext cx="7880350" cy="4353560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800" b="1" spc="-175" dirty="0">
                <a:latin typeface="Arial"/>
                <a:cs typeface="Arial"/>
              </a:rPr>
              <a:t>Variable </a:t>
            </a:r>
            <a:r>
              <a:rPr sz="2800" b="1" spc="-180" dirty="0">
                <a:latin typeface="Arial"/>
                <a:cs typeface="Arial"/>
              </a:rPr>
              <a:t>length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Coding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This </a:t>
            </a:r>
            <a:r>
              <a:rPr sz="2800" spc="-70" dirty="0">
                <a:latin typeface="Arial"/>
                <a:cs typeface="Arial"/>
              </a:rPr>
              <a:t>method </a:t>
            </a:r>
            <a:r>
              <a:rPr sz="2800" spc="-215" dirty="0">
                <a:latin typeface="Arial"/>
                <a:cs typeface="Arial"/>
              </a:rPr>
              <a:t>assigns </a:t>
            </a:r>
            <a:r>
              <a:rPr sz="2800" spc="-120" dirty="0">
                <a:latin typeface="Arial"/>
                <a:cs typeface="Arial"/>
              </a:rPr>
              <a:t>code-words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different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lengths 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40" dirty="0">
                <a:latin typeface="Arial"/>
                <a:cs typeface="Arial"/>
              </a:rPr>
              <a:t>different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characters</a:t>
            </a:r>
            <a:endParaRPr sz="2800">
              <a:latin typeface="Arial"/>
              <a:cs typeface="Arial"/>
            </a:endParaRPr>
          </a:p>
          <a:p>
            <a:pPr marL="354965" marR="328295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  <a:tab pos="6395085" algn="l"/>
              </a:tabLst>
            </a:pPr>
            <a:r>
              <a:rPr sz="2800" spc="-100" dirty="0">
                <a:solidFill>
                  <a:srgbClr val="C00000"/>
                </a:solidFill>
                <a:latin typeface="Arial"/>
                <a:cs typeface="Arial"/>
              </a:rPr>
              <a:t>Prefix-free </a:t>
            </a:r>
            <a:r>
              <a:rPr sz="2800" spc="-180" dirty="0">
                <a:latin typeface="Arial"/>
                <a:cs typeface="Arial"/>
              </a:rPr>
              <a:t>codes </a:t>
            </a:r>
            <a:r>
              <a:rPr sz="2800" spc="-70" dirty="0">
                <a:latin typeface="Arial"/>
                <a:cs typeface="Arial"/>
              </a:rPr>
              <a:t>(prefix </a:t>
            </a:r>
            <a:r>
              <a:rPr sz="2800" spc="-165" dirty="0">
                <a:latin typeface="Arial"/>
                <a:cs typeface="Arial"/>
              </a:rPr>
              <a:t>codes)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are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used;</a:t>
            </a:r>
            <a:r>
              <a:rPr sz="2800" spc="-140" dirty="0">
                <a:latin typeface="Times New Roman"/>
                <a:cs typeface="Times New Roman"/>
              </a:rPr>
              <a:t>	</a:t>
            </a:r>
            <a:r>
              <a:rPr sz="2800" spc="-155" dirty="0">
                <a:latin typeface="Arial"/>
                <a:cs typeface="Arial"/>
              </a:rPr>
              <a:t>Here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no  </a:t>
            </a:r>
            <a:r>
              <a:rPr sz="2800" spc="-105" dirty="0">
                <a:latin typeface="Arial"/>
                <a:cs typeface="Arial"/>
              </a:rPr>
              <a:t>codeword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70" dirty="0">
                <a:latin typeface="Arial"/>
                <a:cs typeface="Arial"/>
              </a:rPr>
              <a:t>prefix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05" dirty="0">
                <a:latin typeface="Arial"/>
                <a:cs typeface="Arial"/>
              </a:rPr>
              <a:t>codeword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70" dirty="0">
                <a:latin typeface="Arial"/>
                <a:cs typeface="Arial"/>
              </a:rPr>
              <a:t>another  </a:t>
            </a:r>
            <a:r>
              <a:rPr sz="2800" spc="-135" dirty="0">
                <a:latin typeface="Arial"/>
                <a:cs typeface="Arial"/>
              </a:rPr>
              <a:t>character.</a:t>
            </a:r>
            <a:endParaRPr sz="2800">
              <a:latin typeface="Arial"/>
              <a:cs typeface="Arial"/>
            </a:endParaRPr>
          </a:p>
          <a:p>
            <a:pPr marL="354965" marR="13589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5" dirty="0">
                <a:latin typeface="Arial"/>
                <a:cs typeface="Arial"/>
              </a:rPr>
              <a:t>we </a:t>
            </a:r>
            <a:r>
              <a:rPr sz="2800" spc="-185" dirty="0">
                <a:latin typeface="Arial"/>
                <a:cs typeface="Arial"/>
              </a:rPr>
              <a:t>can </a:t>
            </a:r>
            <a:r>
              <a:rPr sz="2800" spc="-105" dirty="0">
                <a:latin typeface="Arial"/>
                <a:cs typeface="Arial"/>
              </a:rPr>
              <a:t>simply </a:t>
            </a:r>
            <a:r>
              <a:rPr sz="2800" spc="-215" dirty="0">
                <a:latin typeface="Arial"/>
                <a:cs typeface="Arial"/>
              </a:rPr>
              <a:t>scan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25" dirty="0">
                <a:latin typeface="Arial"/>
                <a:cs typeface="Arial"/>
              </a:rPr>
              <a:t>bit </a:t>
            </a:r>
            <a:r>
              <a:rPr sz="2800" spc="-80" dirty="0">
                <a:latin typeface="Arial"/>
                <a:cs typeface="Arial"/>
              </a:rPr>
              <a:t>string </a:t>
            </a:r>
            <a:r>
              <a:rPr sz="2800" spc="-10" dirty="0">
                <a:latin typeface="Arial"/>
                <a:cs typeface="Arial"/>
              </a:rPr>
              <a:t>until </a:t>
            </a:r>
            <a:r>
              <a:rPr sz="2800" spc="-105" dirty="0">
                <a:latin typeface="Arial"/>
                <a:cs typeface="Arial"/>
              </a:rPr>
              <a:t>we </a:t>
            </a:r>
            <a:r>
              <a:rPr sz="2800" spc="-100" dirty="0">
                <a:latin typeface="Arial"/>
                <a:cs typeface="Arial"/>
              </a:rPr>
              <a:t>get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45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first  </a:t>
            </a:r>
            <a:r>
              <a:rPr sz="2800" spc="-105" dirty="0">
                <a:latin typeface="Arial"/>
                <a:cs typeface="Arial"/>
              </a:rPr>
              <a:t>group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60" dirty="0">
                <a:latin typeface="Arial"/>
                <a:cs typeface="Arial"/>
              </a:rPr>
              <a:t>bits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50" dirty="0">
                <a:latin typeface="Arial"/>
                <a:cs typeface="Arial"/>
              </a:rPr>
              <a:t>is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05" dirty="0">
                <a:latin typeface="Arial"/>
                <a:cs typeface="Arial"/>
              </a:rPr>
              <a:t>codeword </a:t>
            </a:r>
            <a:r>
              <a:rPr sz="2800" spc="-10" dirty="0">
                <a:latin typeface="Arial"/>
                <a:cs typeface="Arial"/>
              </a:rPr>
              <a:t>for</a:t>
            </a:r>
            <a:r>
              <a:rPr sz="2800" spc="-434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some </a:t>
            </a:r>
            <a:r>
              <a:rPr sz="2800" spc="-110" dirty="0">
                <a:latin typeface="Arial"/>
                <a:cs typeface="Arial"/>
              </a:rPr>
              <a:t>character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71D4D92-B49C-2A9D-7D07-AB95AC4D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03FE5859-AE19-CF79-52CB-155B52A94DC8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sz="1200" b="0" i="0" u="none" strike="noStrike" kern="1200" cap="none" spc="-6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57FE494-FC41-5AF7-B956-C9AC75EF57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3800" y="1368678"/>
            <a:ext cx="8305800" cy="569387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15240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20"/>
              </a:spcBef>
            </a:pPr>
            <a:r>
              <a:rPr lang="en-US" spc="-75" dirty="0">
                <a:solidFill>
                  <a:srgbClr val="000000"/>
                </a:solidFill>
              </a:rPr>
              <a:t>Unit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3: </a:t>
            </a:r>
            <a:r>
              <a:rPr spc="-210" dirty="0">
                <a:solidFill>
                  <a:srgbClr val="000000"/>
                </a:solidFill>
              </a:rPr>
              <a:t>Greedy </a:t>
            </a:r>
            <a:r>
              <a:rPr spc="-50" dirty="0">
                <a:solidFill>
                  <a:srgbClr val="000000"/>
                </a:solidFill>
              </a:rPr>
              <a:t>Method </a:t>
            </a:r>
            <a:r>
              <a:rPr spc="-100" dirty="0">
                <a:solidFill>
                  <a:srgbClr val="000000"/>
                </a:solidFill>
              </a:rPr>
              <a:t>-</a:t>
            </a:r>
            <a:r>
              <a:rPr spc="-59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Outline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3DBEC42-E812-8BDF-4119-5D320322427D}"/>
              </a:ext>
            </a:extLst>
          </p:cNvPr>
          <p:cNvSpPr txBox="1"/>
          <p:nvPr/>
        </p:nvSpPr>
        <p:spPr>
          <a:xfrm>
            <a:off x="2696247" y="2559050"/>
            <a:ext cx="5241253" cy="3913892"/>
          </a:xfrm>
          <a:prstGeom prst="rect">
            <a:avLst/>
          </a:prstGeom>
          <a:solidFill>
            <a:srgbClr val="DBEEF4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3705" marR="843280" lvl="0" indent="-3429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Introduction </a:t>
            </a:r>
            <a:r>
              <a:rPr kumimoji="0" sz="2400" b="0" i="0" u="none" strike="noStrike" kern="1200" cap="none" spc="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00" b="0" i="0" u="none" strike="noStrike" kern="1200" cap="none" spc="-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1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Greedy </a:t>
            </a:r>
            <a:r>
              <a:rPr kumimoji="0" lang="en-US" sz="2400" b="0" i="0" u="none" strike="noStrike" kern="1200" cap="none" spc="-1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2400" b="0" i="0" u="none" strike="noStrike" kern="120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ethod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5025" marR="0" lvl="1" indent="-2870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sz="24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General</a:t>
            </a:r>
            <a:r>
              <a:rPr kumimoji="0" sz="24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method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33705" marR="708025" lvl="0" indent="-34290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Minimum </a:t>
            </a:r>
            <a:r>
              <a:rPr kumimoji="0" sz="2400" b="0" i="0" u="none" strike="noStrike" kern="1200" cap="none" spc="-1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</a:t>
            </a:r>
            <a:r>
              <a:rPr kumimoji="0" sz="2400" b="0" i="0" u="none" strike="noStrike" kern="1200" cap="none" spc="-3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1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spanning  </a:t>
            </a:r>
            <a:r>
              <a:rPr kumimoji="0" sz="2400" b="0" i="0" u="none" strike="noStrike" kern="1200" cap="none" spc="-7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trees: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5025" marR="0" lvl="1" indent="-2870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sz="24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Prim’s</a:t>
            </a:r>
            <a:r>
              <a:rPr kumimoji="0" sz="24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Algorithm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343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lang="en-US" sz="2400" b="0" i="0" u="none" strike="noStrike" kern="1200" cap="none" spc="-1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Single </a:t>
            </a:r>
            <a:r>
              <a:rPr kumimoji="0" lang="en-US" sz="2400" b="0" i="0" u="none" strike="noStrike" kern="1200" cap="none" spc="-1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Source </a:t>
            </a:r>
            <a:r>
              <a:rPr kumimoji="0" lang="en-US" sz="2400" b="0" i="0" u="none" strike="noStrike" kern="1200" cap="none" spc="-7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shortest</a:t>
            </a:r>
            <a:r>
              <a:rPr kumimoji="0" lang="en-US" sz="2400" b="0" i="0" u="none" strike="noStrike" kern="1200" cap="none" spc="-16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0" i="0" u="none" strike="noStrike" kern="1200" cap="none" spc="-1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paths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5025" marR="0" lvl="1" indent="-2870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lang="en-US" sz="24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Dijkstra's Algorithm</a:t>
            </a:r>
          </a:p>
          <a:p>
            <a:pPr marL="433705" marR="708025" lvl="1" indent="-34290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33705" algn="l"/>
                <a:tab pos="434340" algn="l"/>
              </a:tabLst>
              <a:defRPr/>
            </a:pPr>
            <a:r>
              <a:rPr kumimoji="0" lang="en-US" sz="2400" b="1" i="0" u="none" strike="noStrike" kern="1200" cap="none" spc="-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Optimal Tree problem:</a:t>
            </a:r>
          </a:p>
          <a:p>
            <a:pPr marL="835025" marR="853440" lvl="1" indent="-28702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Char char="–"/>
              <a:tabLst>
                <a:tab pos="835660" algn="l"/>
              </a:tabLst>
              <a:defRPr/>
            </a:pPr>
            <a:r>
              <a:rPr kumimoji="0" lang="en-US" sz="2400" b="1" i="0" u="none" strike="noStrike" kern="1200" cap="none" spc="-8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Huffman </a:t>
            </a:r>
            <a:r>
              <a:rPr kumimoji="0" lang="en-US" sz="2400" b="1" i="0" u="none" strike="noStrike" kern="1200" cap="none" spc="-2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Trees</a:t>
            </a:r>
            <a:r>
              <a:rPr kumimoji="0" lang="en-US" sz="2400" b="1" i="0" u="none" strike="noStrike" kern="1200" cap="none" spc="-254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1200" cap="none" spc="-114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 </a:t>
            </a:r>
            <a:r>
              <a:rPr kumimoji="0" lang="en-US" sz="2400" b="1" i="0" u="none" strike="noStrike" kern="1200" cap="none" spc="-204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Codes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48005" marR="0" lvl="1" indent="0" algn="l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>
                <a:tab pos="835660" algn="l"/>
              </a:tabLst>
              <a:defRPr/>
            </a:pPr>
            <a:endParaRPr kumimoji="0" lang="en-US" sz="2400" b="0" i="0" u="none" strike="noStrike" kern="1200" cap="none" spc="-5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607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2032" y="627379"/>
            <a:ext cx="4765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Huffman </a:t>
            </a:r>
            <a:r>
              <a:rPr spc="-300" dirty="0"/>
              <a:t>Trees </a:t>
            </a:r>
            <a:r>
              <a:rPr spc="-170" dirty="0"/>
              <a:t>and</a:t>
            </a:r>
            <a:r>
              <a:rPr spc="-250" dirty="0"/>
              <a:t> </a:t>
            </a:r>
            <a:r>
              <a:rPr spc="-305" dirty="0"/>
              <a:t>Codes</a:t>
            </a:r>
          </a:p>
        </p:txBody>
      </p:sp>
      <p:sp>
        <p:nvSpPr>
          <p:cNvPr id="3" name="object 3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9" y="3428999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905577" y="1644650"/>
            <a:ext cx="8878584" cy="478028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720"/>
              </a:spcBef>
            </a:pPr>
            <a:r>
              <a:rPr spc="-170" dirty="0"/>
              <a:t>Huffman's</a:t>
            </a:r>
            <a:r>
              <a:rPr spc="-160" dirty="0"/>
              <a:t> </a:t>
            </a:r>
            <a:r>
              <a:rPr spc="-170" dirty="0"/>
              <a:t>Algorithm</a:t>
            </a:r>
          </a:p>
          <a:p>
            <a:pPr marL="453390" marR="64262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452755" algn="l"/>
                <a:tab pos="453390" algn="l"/>
              </a:tabLst>
            </a:pPr>
            <a:r>
              <a:rPr i="1" spc="-225" dirty="0">
                <a:latin typeface="Arial"/>
                <a:cs typeface="Arial"/>
              </a:rPr>
              <a:t>Step</a:t>
            </a:r>
            <a:r>
              <a:rPr i="1" spc="-155" dirty="0">
                <a:latin typeface="Arial"/>
                <a:cs typeface="Arial"/>
              </a:rPr>
              <a:t> </a:t>
            </a:r>
            <a:r>
              <a:rPr i="1" spc="-80" dirty="0">
                <a:latin typeface="Arial"/>
                <a:cs typeface="Arial"/>
              </a:rPr>
              <a:t>1</a:t>
            </a:r>
            <a:r>
              <a:rPr b="0" i="1" spc="-80" dirty="0">
                <a:latin typeface="Arial"/>
                <a:cs typeface="Arial"/>
              </a:rPr>
              <a:t>:</a:t>
            </a:r>
            <a:r>
              <a:rPr b="0" i="1" spc="-140" dirty="0">
                <a:latin typeface="Arial"/>
                <a:cs typeface="Arial"/>
              </a:rPr>
              <a:t> </a:t>
            </a:r>
            <a:r>
              <a:rPr b="0" spc="-60" dirty="0">
                <a:solidFill>
                  <a:srgbClr val="C00000"/>
                </a:solidFill>
                <a:latin typeface="Arial"/>
                <a:cs typeface="Arial"/>
              </a:rPr>
              <a:t>Initialize</a:t>
            </a:r>
            <a:r>
              <a:rPr b="0" spc="-1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i="1" spc="-11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b="0" i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100" dirty="0">
                <a:solidFill>
                  <a:srgbClr val="C00000"/>
                </a:solidFill>
                <a:latin typeface="Arial"/>
                <a:cs typeface="Arial"/>
              </a:rPr>
              <a:t>one-node</a:t>
            </a:r>
            <a:r>
              <a:rPr b="0" spc="-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90" dirty="0">
                <a:solidFill>
                  <a:srgbClr val="C00000"/>
                </a:solidFill>
                <a:latin typeface="Arial"/>
                <a:cs typeface="Arial"/>
              </a:rPr>
              <a:t>trees</a:t>
            </a:r>
            <a:r>
              <a:rPr b="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120" dirty="0">
                <a:latin typeface="Arial"/>
                <a:cs typeface="Arial"/>
              </a:rPr>
              <a:t>and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80" dirty="0">
                <a:latin typeface="Arial"/>
                <a:cs typeface="Arial"/>
              </a:rPr>
              <a:t>label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45" dirty="0">
                <a:latin typeface="Arial"/>
                <a:cs typeface="Arial"/>
              </a:rPr>
              <a:t>them</a:t>
            </a:r>
            <a:r>
              <a:rPr b="0" spc="-170" dirty="0">
                <a:latin typeface="Arial"/>
                <a:cs typeface="Arial"/>
              </a:rPr>
              <a:t> </a:t>
            </a:r>
            <a:r>
              <a:rPr b="0" spc="15" dirty="0">
                <a:latin typeface="Arial"/>
                <a:cs typeface="Arial"/>
              </a:rPr>
              <a:t>with</a:t>
            </a:r>
            <a:r>
              <a:rPr b="0" spc="-135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the  </a:t>
            </a:r>
            <a:r>
              <a:rPr b="0" spc="-120" dirty="0">
                <a:latin typeface="Arial"/>
                <a:cs typeface="Arial"/>
              </a:rPr>
              <a:t>characters </a:t>
            </a:r>
            <a:r>
              <a:rPr b="0" spc="-10" dirty="0">
                <a:latin typeface="Arial"/>
                <a:cs typeface="Arial"/>
              </a:rPr>
              <a:t>of </a:t>
            </a:r>
            <a:r>
              <a:rPr b="0" spc="-30" dirty="0">
                <a:latin typeface="Arial"/>
                <a:cs typeface="Arial"/>
              </a:rPr>
              <a:t>the </a:t>
            </a:r>
            <a:r>
              <a:rPr b="0" spc="-80" dirty="0">
                <a:latin typeface="Arial"/>
                <a:cs typeface="Arial"/>
              </a:rPr>
              <a:t>alphabet. </a:t>
            </a:r>
            <a:r>
              <a:rPr b="0" spc="-175" dirty="0">
                <a:solidFill>
                  <a:srgbClr val="C00000"/>
                </a:solidFill>
                <a:latin typeface="Arial"/>
                <a:cs typeface="Arial"/>
              </a:rPr>
              <a:t>Record </a:t>
            </a:r>
            <a:r>
              <a:rPr b="0" spc="-30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b="0" spc="-90" dirty="0">
                <a:solidFill>
                  <a:srgbClr val="C00000"/>
                </a:solidFill>
                <a:latin typeface="Arial"/>
                <a:cs typeface="Arial"/>
              </a:rPr>
              <a:t>frequency </a:t>
            </a:r>
            <a:r>
              <a:rPr b="0" spc="-10" dirty="0">
                <a:latin typeface="Arial"/>
                <a:cs typeface="Arial"/>
              </a:rPr>
              <a:t>of </a:t>
            </a:r>
            <a:r>
              <a:rPr b="0" spc="-160" dirty="0">
                <a:latin typeface="Arial"/>
                <a:cs typeface="Arial"/>
              </a:rPr>
              <a:t>each  </a:t>
            </a:r>
            <a:r>
              <a:rPr b="0" spc="-100" dirty="0">
                <a:latin typeface="Arial"/>
                <a:cs typeface="Arial"/>
              </a:rPr>
              <a:t>character</a:t>
            </a:r>
            <a:r>
              <a:rPr b="0" spc="-170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in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40" dirty="0">
                <a:latin typeface="Arial"/>
                <a:cs typeface="Arial"/>
              </a:rPr>
              <a:t>its</a:t>
            </a:r>
            <a:r>
              <a:rPr b="0" spc="-145" dirty="0">
                <a:latin typeface="Arial"/>
                <a:cs typeface="Arial"/>
              </a:rPr>
              <a:t> </a:t>
            </a:r>
            <a:r>
              <a:rPr b="0" spc="-60" dirty="0">
                <a:latin typeface="Arial"/>
                <a:cs typeface="Arial"/>
              </a:rPr>
              <a:t>tree's</a:t>
            </a:r>
            <a:r>
              <a:rPr b="0" spc="-16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root</a:t>
            </a:r>
            <a:r>
              <a:rPr b="0" spc="-120" dirty="0">
                <a:latin typeface="Arial"/>
                <a:cs typeface="Arial"/>
              </a:rPr>
              <a:t> </a:t>
            </a:r>
            <a:r>
              <a:rPr b="0" spc="25" dirty="0">
                <a:latin typeface="Arial"/>
                <a:cs typeface="Arial"/>
              </a:rPr>
              <a:t>to</a:t>
            </a:r>
            <a:r>
              <a:rPr b="0" spc="-145" dirty="0">
                <a:latin typeface="Arial"/>
                <a:cs typeface="Arial"/>
              </a:rPr>
              <a:t> </a:t>
            </a:r>
            <a:r>
              <a:rPr b="0" spc="-75" dirty="0">
                <a:latin typeface="Arial"/>
                <a:cs typeface="Arial"/>
              </a:rPr>
              <a:t>indicate</a:t>
            </a:r>
            <a:r>
              <a:rPr b="0" spc="-160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the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60" dirty="0">
                <a:latin typeface="Arial"/>
                <a:cs typeface="Arial"/>
              </a:rPr>
              <a:t>tree's</a:t>
            </a:r>
            <a:r>
              <a:rPr b="0" spc="-155" dirty="0">
                <a:latin typeface="Arial"/>
                <a:cs typeface="Arial"/>
              </a:rPr>
              <a:t> </a:t>
            </a:r>
            <a:r>
              <a:rPr b="0" i="1" spc="-50" dirty="0">
                <a:latin typeface="Arial"/>
                <a:cs typeface="Arial"/>
              </a:rPr>
              <a:t>weight.</a:t>
            </a:r>
          </a:p>
          <a:p>
            <a:pPr marL="453390" marR="58674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452755" algn="l"/>
                <a:tab pos="453390" algn="l"/>
              </a:tabLst>
            </a:pPr>
            <a:r>
              <a:rPr i="1" spc="-225" dirty="0">
                <a:latin typeface="Arial"/>
                <a:cs typeface="Arial"/>
              </a:rPr>
              <a:t>Step </a:t>
            </a:r>
            <a:r>
              <a:rPr i="1" spc="-80" dirty="0">
                <a:latin typeface="Arial"/>
                <a:cs typeface="Arial"/>
              </a:rPr>
              <a:t>2</a:t>
            </a:r>
            <a:r>
              <a:rPr b="0" i="1" spc="-80" dirty="0">
                <a:latin typeface="Arial"/>
                <a:cs typeface="Arial"/>
              </a:rPr>
              <a:t>: </a:t>
            </a:r>
            <a:r>
              <a:rPr b="0" spc="-165" dirty="0">
                <a:latin typeface="Arial"/>
                <a:cs typeface="Arial"/>
              </a:rPr>
              <a:t>Repeat </a:t>
            </a:r>
            <a:r>
              <a:rPr b="0" spc="-30" dirty="0">
                <a:latin typeface="Arial"/>
                <a:cs typeface="Arial"/>
              </a:rPr>
              <a:t>the </a:t>
            </a:r>
            <a:r>
              <a:rPr b="0" spc="-50" dirty="0">
                <a:latin typeface="Arial"/>
                <a:cs typeface="Arial"/>
              </a:rPr>
              <a:t>following </a:t>
            </a:r>
            <a:r>
              <a:rPr b="0" spc="-60" dirty="0">
                <a:latin typeface="Arial"/>
                <a:cs typeface="Arial"/>
              </a:rPr>
              <a:t>operation </a:t>
            </a:r>
            <a:r>
              <a:rPr b="0" dirty="0">
                <a:latin typeface="Arial"/>
                <a:cs typeface="Arial"/>
              </a:rPr>
              <a:t>until </a:t>
            </a:r>
            <a:r>
              <a:rPr b="0" spc="-200" dirty="0">
                <a:solidFill>
                  <a:srgbClr val="C00000"/>
                </a:solidFill>
                <a:latin typeface="Arial"/>
                <a:cs typeface="Arial"/>
              </a:rPr>
              <a:t>a </a:t>
            </a:r>
            <a:r>
              <a:rPr b="0" spc="-120" dirty="0">
                <a:solidFill>
                  <a:srgbClr val="C00000"/>
                </a:solidFill>
                <a:latin typeface="Arial"/>
                <a:cs typeface="Arial"/>
              </a:rPr>
              <a:t>single </a:t>
            </a:r>
            <a:r>
              <a:rPr b="0" spc="-40" dirty="0">
                <a:solidFill>
                  <a:srgbClr val="C00000"/>
                </a:solidFill>
                <a:latin typeface="Arial"/>
                <a:cs typeface="Arial"/>
              </a:rPr>
              <a:t>tree</a:t>
            </a:r>
            <a:r>
              <a:rPr b="0" spc="-5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135" dirty="0">
                <a:latin typeface="Arial"/>
                <a:cs typeface="Arial"/>
              </a:rPr>
              <a:t>is  </a:t>
            </a:r>
            <a:r>
              <a:rPr b="0" spc="-70" dirty="0">
                <a:latin typeface="Arial"/>
                <a:cs typeface="Arial"/>
              </a:rPr>
              <a:t>obtained.</a:t>
            </a:r>
          </a:p>
          <a:p>
            <a:pPr marL="854075" marR="5080" indent="-287020">
              <a:lnSpc>
                <a:spcPct val="100000"/>
              </a:lnSpc>
              <a:spcBef>
                <a:spcPts val="625"/>
              </a:spcBef>
            </a:pPr>
            <a:r>
              <a:rPr b="0" dirty="0">
                <a:latin typeface="Arial"/>
                <a:cs typeface="Arial"/>
              </a:rPr>
              <a:t>–</a:t>
            </a:r>
            <a:r>
              <a:rPr b="0" spc="80" dirty="0">
                <a:latin typeface="Arial"/>
                <a:cs typeface="Arial"/>
              </a:rPr>
              <a:t> </a:t>
            </a:r>
            <a:r>
              <a:rPr b="0" spc="-135" dirty="0">
                <a:latin typeface="Arial"/>
                <a:cs typeface="Arial"/>
              </a:rPr>
              <a:t>Find</a:t>
            </a:r>
            <a:r>
              <a:rPr b="0" spc="-165" dirty="0">
                <a:latin typeface="Arial"/>
                <a:cs typeface="Arial"/>
              </a:rPr>
              <a:t> </a:t>
            </a:r>
            <a:r>
              <a:rPr b="0" spc="10" dirty="0">
                <a:solidFill>
                  <a:srgbClr val="C00000"/>
                </a:solidFill>
                <a:latin typeface="Arial"/>
                <a:cs typeface="Arial"/>
              </a:rPr>
              <a:t>two</a:t>
            </a:r>
            <a:r>
              <a:rPr b="0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90" dirty="0">
                <a:solidFill>
                  <a:srgbClr val="C00000"/>
                </a:solidFill>
                <a:latin typeface="Arial"/>
                <a:cs typeface="Arial"/>
              </a:rPr>
              <a:t>trees</a:t>
            </a:r>
            <a:r>
              <a:rPr b="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15" dirty="0">
                <a:solidFill>
                  <a:srgbClr val="C00000"/>
                </a:solidFill>
                <a:latin typeface="Arial"/>
                <a:cs typeface="Arial"/>
              </a:rPr>
              <a:t>with</a:t>
            </a:r>
            <a:r>
              <a:rPr b="0" spc="-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30" dirty="0">
                <a:solidFill>
                  <a:srgbClr val="C00000"/>
                </a:solidFill>
                <a:latin typeface="Arial"/>
                <a:cs typeface="Arial"/>
              </a:rPr>
              <a:t>the</a:t>
            </a:r>
            <a:r>
              <a:rPr b="0" spc="-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105" dirty="0">
                <a:solidFill>
                  <a:srgbClr val="C00000"/>
                </a:solidFill>
                <a:latin typeface="Arial"/>
                <a:cs typeface="Arial"/>
              </a:rPr>
              <a:t>smallest</a:t>
            </a:r>
            <a:r>
              <a:rPr b="0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60" dirty="0">
                <a:solidFill>
                  <a:srgbClr val="C00000"/>
                </a:solidFill>
                <a:latin typeface="Arial"/>
                <a:cs typeface="Arial"/>
              </a:rPr>
              <a:t>weight</a:t>
            </a:r>
            <a:r>
              <a:rPr b="0" spc="-60" dirty="0">
                <a:latin typeface="Arial"/>
                <a:cs typeface="Arial"/>
              </a:rPr>
              <a:t>.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120" dirty="0">
                <a:latin typeface="Arial"/>
                <a:cs typeface="Arial"/>
              </a:rPr>
              <a:t>Make</a:t>
            </a:r>
            <a:r>
              <a:rPr b="0" spc="-145" dirty="0">
                <a:latin typeface="Arial"/>
                <a:cs typeface="Arial"/>
              </a:rPr>
              <a:t> </a:t>
            </a:r>
            <a:r>
              <a:rPr b="0" spc="-45" dirty="0">
                <a:latin typeface="Arial"/>
                <a:cs typeface="Arial"/>
              </a:rPr>
              <a:t>them</a:t>
            </a:r>
            <a:r>
              <a:rPr b="0" spc="-170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the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15" dirty="0">
                <a:latin typeface="Arial"/>
                <a:cs typeface="Arial"/>
              </a:rPr>
              <a:t>left  </a:t>
            </a:r>
            <a:r>
              <a:rPr b="0" spc="-120" dirty="0">
                <a:latin typeface="Arial"/>
                <a:cs typeface="Arial"/>
              </a:rPr>
              <a:t>and </a:t>
            </a:r>
            <a:r>
              <a:rPr b="0" spc="-25" dirty="0">
                <a:latin typeface="Arial"/>
                <a:cs typeface="Arial"/>
              </a:rPr>
              <a:t>right </a:t>
            </a:r>
            <a:r>
              <a:rPr b="0" spc="-90" dirty="0">
                <a:latin typeface="Arial"/>
                <a:cs typeface="Arial"/>
              </a:rPr>
              <a:t>subtree </a:t>
            </a:r>
            <a:r>
              <a:rPr b="0" spc="-10" dirty="0">
                <a:latin typeface="Arial"/>
                <a:cs typeface="Arial"/>
              </a:rPr>
              <a:t>of </a:t>
            </a:r>
            <a:r>
              <a:rPr b="0" spc="-200" dirty="0">
                <a:latin typeface="Arial"/>
                <a:cs typeface="Arial"/>
              </a:rPr>
              <a:t>a </a:t>
            </a:r>
            <a:r>
              <a:rPr b="0" spc="-90" dirty="0">
                <a:latin typeface="Arial"/>
                <a:cs typeface="Arial"/>
              </a:rPr>
              <a:t>new </a:t>
            </a:r>
            <a:r>
              <a:rPr b="0" spc="-40" dirty="0">
                <a:latin typeface="Arial"/>
                <a:cs typeface="Arial"/>
              </a:rPr>
              <a:t>tree </a:t>
            </a:r>
            <a:r>
              <a:rPr b="0" spc="-120" dirty="0">
                <a:latin typeface="Arial"/>
                <a:cs typeface="Arial"/>
              </a:rPr>
              <a:t>and </a:t>
            </a:r>
            <a:r>
              <a:rPr b="0" spc="-90" dirty="0">
                <a:latin typeface="Arial"/>
                <a:cs typeface="Arial"/>
              </a:rPr>
              <a:t>record </a:t>
            </a:r>
            <a:r>
              <a:rPr b="0" spc="-30" dirty="0">
                <a:latin typeface="Arial"/>
                <a:cs typeface="Arial"/>
              </a:rPr>
              <a:t>the </a:t>
            </a:r>
            <a:r>
              <a:rPr b="0" spc="-150" dirty="0">
                <a:solidFill>
                  <a:srgbClr val="C00000"/>
                </a:solidFill>
                <a:latin typeface="Arial"/>
                <a:cs typeface="Arial"/>
              </a:rPr>
              <a:t>sum </a:t>
            </a:r>
            <a:r>
              <a:rPr b="0" spc="-10" dirty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b="0" spc="-5" dirty="0">
                <a:solidFill>
                  <a:srgbClr val="C00000"/>
                </a:solidFill>
                <a:latin typeface="Arial"/>
                <a:cs typeface="Arial"/>
              </a:rPr>
              <a:t>their  </a:t>
            </a:r>
            <a:r>
              <a:rPr b="0" spc="-95" dirty="0">
                <a:solidFill>
                  <a:srgbClr val="C00000"/>
                </a:solidFill>
                <a:latin typeface="Arial"/>
                <a:cs typeface="Arial"/>
              </a:rPr>
              <a:t>weights</a:t>
            </a:r>
            <a:r>
              <a:rPr b="0" spc="-1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in</a:t>
            </a:r>
            <a:r>
              <a:rPr b="0" spc="-135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the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root</a:t>
            </a:r>
            <a:r>
              <a:rPr b="0" spc="-13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of</a:t>
            </a:r>
            <a:r>
              <a:rPr b="0" spc="-140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the</a:t>
            </a:r>
            <a:r>
              <a:rPr b="0" spc="-145" dirty="0">
                <a:latin typeface="Arial"/>
                <a:cs typeface="Arial"/>
              </a:rPr>
              <a:t> </a:t>
            </a:r>
            <a:r>
              <a:rPr b="0" spc="-90" dirty="0">
                <a:latin typeface="Arial"/>
                <a:cs typeface="Arial"/>
              </a:rPr>
              <a:t>new</a:t>
            </a:r>
            <a:r>
              <a:rPr b="0" spc="-155" dirty="0">
                <a:latin typeface="Arial"/>
                <a:cs typeface="Arial"/>
              </a:rPr>
              <a:t> </a:t>
            </a:r>
            <a:r>
              <a:rPr b="0" spc="-40" dirty="0">
                <a:latin typeface="Arial"/>
                <a:cs typeface="Arial"/>
              </a:rPr>
              <a:t>tree</a:t>
            </a:r>
            <a:r>
              <a:rPr b="0" spc="-145" dirty="0">
                <a:latin typeface="Arial"/>
                <a:cs typeface="Arial"/>
              </a:rPr>
              <a:t> </a:t>
            </a:r>
            <a:r>
              <a:rPr b="0" spc="-245" dirty="0">
                <a:latin typeface="Arial"/>
                <a:cs typeface="Arial"/>
              </a:rPr>
              <a:t>as</a:t>
            </a:r>
            <a:r>
              <a:rPr b="0" spc="-145" dirty="0">
                <a:latin typeface="Arial"/>
                <a:cs typeface="Arial"/>
              </a:rPr>
              <a:t> </a:t>
            </a:r>
            <a:r>
              <a:rPr b="0" spc="-40" dirty="0">
                <a:latin typeface="Arial"/>
                <a:cs typeface="Arial"/>
              </a:rPr>
              <a:t>its</a:t>
            </a:r>
            <a:r>
              <a:rPr b="0" spc="-150" dirty="0">
                <a:latin typeface="Arial"/>
                <a:cs typeface="Arial"/>
              </a:rPr>
              <a:t> </a:t>
            </a:r>
            <a:r>
              <a:rPr b="0" spc="-60" dirty="0">
                <a:latin typeface="Arial"/>
                <a:cs typeface="Arial"/>
              </a:rPr>
              <a:t>weight.</a:t>
            </a:r>
          </a:p>
          <a:p>
            <a:pPr marL="453390" marR="88900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452755" algn="l"/>
                <a:tab pos="453390" algn="l"/>
              </a:tabLst>
            </a:pPr>
            <a:r>
              <a:rPr b="0" spc="-229" dirty="0">
                <a:latin typeface="Arial"/>
                <a:cs typeface="Arial"/>
              </a:rPr>
              <a:t>A </a:t>
            </a:r>
            <a:r>
              <a:rPr b="0" spc="-40" dirty="0">
                <a:latin typeface="Arial"/>
                <a:cs typeface="Arial"/>
              </a:rPr>
              <a:t>tree </a:t>
            </a:r>
            <a:r>
              <a:rPr b="0" spc="-85" dirty="0">
                <a:latin typeface="Arial"/>
                <a:cs typeface="Arial"/>
              </a:rPr>
              <a:t>constructed </a:t>
            </a:r>
            <a:r>
              <a:rPr b="0" spc="-110" dirty="0">
                <a:latin typeface="Arial"/>
                <a:cs typeface="Arial"/>
              </a:rPr>
              <a:t>by </a:t>
            </a:r>
            <a:r>
              <a:rPr b="0" spc="-30" dirty="0">
                <a:latin typeface="Arial"/>
                <a:cs typeface="Arial"/>
              </a:rPr>
              <a:t>the </a:t>
            </a:r>
            <a:r>
              <a:rPr b="0" spc="-135" dirty="0">
                <a:latin typeface="Arial"/>
                <a:cs typeface="Arial"/>
              </a:rPr>
              <a:t>above </a:t>
            </a:r>
            <a:r>
              <a:rPr b="0" spc="-55" dirty="0">
                <a:latin typeface="Arial"/>
                <a:cs typeface="Arial"/>
              </a:rPr>
              <a:t>algorithm </a:t>
            </a:r>
            <a:r>
              <a:rPr b="0" spc="-135" dirty="0">
                <a:latin typeface="Arial"/>
                <a:cs typeface="Arial"/>
              </a:rPr>
              <a:t>is </a:t>
            </a:r>
            <a:r>
              <a:rPr b="0" spc="-105" dirty="0">
                <a:latin typeface="Arial"/>
                <a:cs typeface="Arial"/>
              </a:rPr>
              <a:t>called </a:t>
            </a:r>
            <a:r>
              <a:rPr spc="-165" dirty="0"/>
              <a:t>a</a:t>
            </a:r>
            <a:r>
              <a:rPr spc="-505" dirty="0"/>
              <a:t> </a:t>
            </a:r>
            <a:r>
              <a:rPr i="1" spc="-150" dirty="0">
                <a:latin typeface="Arial"/>
                <a:cs typeface="Arial"/>
              </a:rPr>
              <a:t>Huffman  </a:t>
            </a:r>
            <a:r>
              <a:rPr i="1" spc="-95" dirty="0">
                <a:latin typeface="Arial"/>
                <a:cs typeface="Arial"/>
              </a:rPr>
              <a:t>tree</a:t>
            </a:r>
            <a:r>
              <a:rPr b="0" i="1" spc="-95" dirty="0">
                <a:latin typeface="Arial"/>
                <a:cs typeface="Arial"/>
              </a:rPr>
              <a:t>. </a:t>
            </a:r>
            <a:r>
              <a:rPr b="0" spc="40" dirty="0">
                <a:latin typeface="Arial"/>
                <a:cs typeface="Arial"/>
              </a:rPr>
              <a:t>It</a:t>
            </a:r>
            <a:r>
              <a:rPr b="0" spc="-535" dirty="0">
                <a:latin typeface="Arial"/>
                <a:cs typeface="Arial"/>
              </a:rPr>
              <a:t> </a:t>
            </a:r>
            <a:r>
              <a:rPr b="0" spc="-85" dirty="0">
                <a:latin typeface="Arial"/>
                <a:cs typeface="Arial"/>
              </a:rPr>
              <a:t>defines-in </a:t>
            </a:r>
            <a:r>
              <a:rPr b="0" spc="-30" dirty="0">
                <a:latin typeface="Arial"/>
                <a:cs typeface="Arial"/>
              </a:rPr>
              <a:t>the </a:t>
            </a:r>
            <a:r>
              <a:rPr b="0" spc="-95" dirty="0">
                <a:latin typeface="Arial"/>
                <a:cs typeface="Arial"/>
              </a:rPr>
              <a:t>manner </a:t>
            </a:r>
            <a:r>
              <a:rPr b="0" spc="-114" dirty="0">
                <a:latin typeface="Arial"/>
                <a:cs typeface="Arial"/>
              </a:rPr>
              <a:t>described-a </a:t>
            </a:r>
            <a:r>
              <a:rPr i="1" spc="-150" dirty="0">
                <a:latin typeface="Arial"/>
                <a:cs typeface="Arial"/>
              </a:rPr>
              <a:t>Huffman </a:t>
            </a:r>
            <a:r>
              <a:rPr i="1" spc="-215" dirty="0">
                <a:latin typeface="Arial"/>
                <a:cs typeface="Arial"/>
              </a:rPr>
              <a:t>code</a:t>
            </a:r>
            <a:r>
              <a:rPr b="0" i="1" spc="-215" dirty="0">
                <a:latin typeface="Arial"/>
                <a:cs typeface="Arial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41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6991" y="627379"/>
            <a:ext cx="1597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0" dirty="0"/>
              <a:t>Example</a:t>
            </a:r>
          </a:p>
        </p:txBody>
      </p:sp>
      <p:sp>
        <p:nvSpPr>
          <p:cNvPr id="3" name="object 3"/>
          <p:cNvSpPr/>
          <p:nvPr/>
        </p:nvSpPr>
        <p:spPr>
          <a:xfrm>
            <a:off x="1129720" y="1415795"/>
            <a:ext cx="6005855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19652" y="2558795"/>
            <a:ext cx="4062229" cy="6322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26669" y="3467100"/>
            <a:ext cx="5867400" cy="15240"/>
          </a:xfrm>
          <a:custGeom>
            <a:avLst/>
            <a:gdLst/>
            <a:ahLst/>
            <a:cxnLst/>
            <a:rect l="l" t="t" r="r" b="b"/>
            <a:pathLst>
              <a:path w="5867400" h="15239">
                <a:moveTo>
                  <a:pt x="5867399" y="15239"/>
                </a:moveTo>
                <a:lnTo>
                  <a:pt x="5867399" y="1523"/>
                </a:lnTo>
                <a:lnTo>
                  <a:pt x="0" y="0"/>
                </a:lnTo>
                <a:lnTo>
                  <a:pt x="0" y="13715"/>
                </a:lnTo>
                <a:lnTo>
                  <a:pt x="5867399" y="15239"/>
                </a:lnTo>
                <a:close/>
              </a:path>
            </a:pathLst>
          </a:custGeom>
          <a:solidFill>
            <a:srgbClr val="4A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88670" y="3625596"/>
            <a:ext cx="4038599" cy="14676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74402" y="5550387"/>
            <a:ext cx="4162790" cy="1275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26669" y="5219700"/>
            <a:ext cx="5867400" cy="15240"/>
          </a:xfrm>
          <a:custGeom>
            <a:avLst/>
            <a:gdLst/>
            <a:ahLst/>
            <a:cxnLst/>
            <a:rect l="l" t="t" r="r" b="b"/>
            <a:pathLst>
              <a:path w="5867400" h="15239">
                <a:moveTo>
                  <a:pt x="5867399" y="15239"/>
                </a:moveTo>
                <a:lnTo>
                  <a:pt x="5867399" y="1523"/>
                </a:lnTo>
                <a:lnTo>
                  <a:pt x="0" y="0"/>
                </a:lnTo>
                <a:lnTo>
                  <a:pt x="0" y="13715"/>
                </a:lnTo>
                <a:lnTo>
                  <a:pt x="5867399" y="15239"/>
                </a:lnTo>
                <a:close/>
              </a:path>
            </a:pathLst>
          </a:custGeom>
          <a:solidFill>
            <a:srgbClr val="4A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0804" y="615716"/>
            <a:ext cx="4162790" cy="1277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5071" y="2253996"/>
            <a:ext cx="4325111" cy="2106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2673" y="2171700"/>
            <a:ext cx="5867400" cy="15240"/>
          </a:xfrm>
          <a:custGeom>
            <a:avLst/>
            <a:gdLst/>
            <a:ahLst/>
            <a:cxnLst/>
            <a:rect l="l" t="t" r="r" b="b"/>
            <a:pathLst>
              <a:path w="5867400" h="15239">
                <a:moveTo>
                  <a:pt x="5867396" y="15239"/>
                </a:moveTo>
                <a:lnTo>
                  <a:pt x="5867396" y="1523"/>
                </a:lnTo>
                <a:lnTo>
                  <a:pt x="0" y="0"/>
                </a:lnTo>
                <a:lnTo>
                  <a:pt x="0" y="13715"/>
                </a:lnTo>
                <a:lnTo>
                  <a:pt x="5867396" y="15239"/>
                </a:lnTo>
                <a:close/>
              </a:path>
            </a:pathLst>
          </a:custGeom>
          <a:solidFill>
            <a:srgbClr val="4A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74073" y="3930396"/>
            <a:ext cx="8592820" cy="2944495"/>
            <a:chOff x="774073" y="3930396"/>
            <a:chExt cx="8592820" cy="2944495"/>
          </a:xfrm>
        </p:grpSpPr>
        <p:sp>
          <p:nvSpPr>
            <p:cNvPr id="6" name="object 6"/>
            <p:cNvSpPr/>
            <p:nvPr/>
          </p:nvSpPr>
          <p:spPr>
            <a:xfrm>
              <a:off x="774073" y="4457700"/>
              <a:ext cx="5867400" cy="15240"/>
            </a:xfrm>
            <a:custGeom>
              <a:avLst/>
              <a:gdLst/>
              <a:ahLst/>
              <a:cxnLst/>
              <a:rect l="l" t="t" r="r" b="b"/>
              <a:pathLst>
                <a:path w="5867400" h="15239">
                  <a:moveTo>
                    <a:pt x="5867396" y="15239"/>
                  </a:moveTo>
                  <a:lnTo>
                    <a:pt x="5867396" y="1523"/>
                  </a:lnTo>
                  <a:lnTo>
                    <a:pt x="0" y="0"/>
                  </a:lnTo>
                  <a:lnTo>
                    <a:pt x="0" y="13715"/>
                  </a:lnTo>
                  <a:lnTo>
                    <a:pt x="5867396" y="15239"/>
                  </a:lnTo>
                  <a:close/>
                </a:path>
              </a:pathLst>
            </a:custGeom>
            <a:solidFill>
              <a:srgbClr val="4A7E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88869" y="3930396"/>
              <a:ext cx="4477511" cy="29443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43</a:t>
            </a:fld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1296" y="627379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Huffman</a:t>
            </a:r>
            <a:r>
              <a:rPr spc="-275" dirty="0"/>
              <a:t> </a:t>
            </a:r>
            <a:r>
              <a:rPr spc="-229" dirty="0"/>
              <a:t>codes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502155"/>
            <a:ext cx="6043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spc="-85" dirty="0">
                <a:latin typeface="Arial"/>
                <a:cs typeface="Arial"/>
              </a:rPr>
              <a:t>resulting </a:t>
            </a:r>
            <a:r>
              <a:rPr sz="2800" spc="-125" dirty="0">
                <a:latin typeface="Arial"/>
                <a:cs typeface="Arial"/>
              </a:rPr>
              <a:t>codewords </a:t>
            </a:r>
            <a:r>
              <a:rPr sz="2800" spc="-130" dirty="0">
                <a:latin typeface="Arial"/>
                <a:cs typeface="Arial"/>
              </a:rPr>
              <a:t>are </a:t>
            </a:r>
            <a:r>
              <a:rPr sz="2800" spc="-265" dirty="0">
                <a:latin typeface="Arial"/>
                <a:cs typeface="Arial"/>
              </a:rPr>
              <a:t>as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follows: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19222" y="2391370"/>
            <a:ext cx="4436745" cy="3012440"/>
            <a:chOff x="1719222" y="2391370"/>
            <a:chExt cx="4436745" cy="3012440"/>
          </a:xfrm>
        </p:grpSpPr>
        <p:sp>
          <p:nvSpPr>
            <p:cNvPr id="5" name="object 5"/>
            <p:cNvSpPr/>
            <p:nvPr/>
          </p:nvSpPr>
          <p:spPr>
            <a:xfrm>
              <a:off x="1953250" y="2391370"/>
              <a:ext cx="3673222" cy="13866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9222" y="3777995"/>
              <a:ext cx="4436357" cy="16255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90093" y="2153659"/>
            <a:ext cx="4436357" cy="931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95" dirty="0">
                <a:latin typeface="Arial"/>
                <a:cs typeface="Arial"/>
              </a:rPr>
              <a:t>DAD </a:t>
            </a:r>
            <a:r>
              <a:rPr sz="2400" spc="-100" dirty="0">
                <a:latin typeface="Arial"/>
                <a:cs typeface="Arial"/>
              </a:rPr>
              <a:t>is </a:t>
            </a:r>
            <a:r>
              <a:rPr sz="2400" spc="-85" dirty="0">
                <a:latin typeface="Arial"/>
                <a:cs typeface="Arial"/>
              </a:rPr>
              <a:t>encoded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as</a:t>
            </a:r>
            <a:r>
              <a:rPr lang="en-US" sz="2400" spc="-170" dirty="0">
                <a:latin typeface="Arial"/>
                <a:cs typeface="Arial"/>
              </a:rPr>
              <a:t>  011101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95" dirty="0">
                <a:latin typeface="Arial"/>
                <a:cs typeface="Arial"/>
              </a:rPr>
              <a:t>1001101101</a:t>
            </a:r>
            <a:r>
              <a:rPr lang="en-US" sz="2400" spc="-95" dirty="0">
                <a:latin typeface="Arial"/>
                <a:cs typeface="Arial"/>
              </a:rPr>
              <a:t>00</a:t>
            </a:r>
            <a:r>
              <a:rPr sz="2400" spc="-95" dirty="0">
                <a:latin typeface="Arial"/>
                <a:cs typeface="Arial"/>
              </a:rPr>
              <a:t>1101 </a:t>
            </a:r>
            <a:r>
              <a:rPr sz="2400" spc="-100" dirty="0">
                <a:latin typeface="Arial"/>
                <a:cs typeface="Arial"/>
              </a:rPr>
              <a:t>is </a:t>
            </a:r>
            <a:r>
              <a:rPr sz="2400" spc="-85" dirty="0">
                <a:latin typeface="Arial"/>
                <a:cs typeface="Arial"/>
              </a:rPr>
              <a:t>decoded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as</a:t>
            </a:r>
            <a:r>
              <a:rPr lang="en-US" sz="2400" spc="-170" dirty="0">
                <a:latin typeface="Arial"/>
                <a:cs typeface="Arial"/>
              </a:rPr>
              <a:t>         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71478" y="5670804"/>
            <a:ext cx="6350635" cy="1245235"/>
            <a:chOff x="1371478" y="5670804"/>
            <a:chExt cx="6350635" cy="1245235"/>
          </a:xfrm>
        </p:grpSpPr>
        <p:sp>
          <p:nvSpPr>
            <p:cNvPr id="9" name="object 9"/>
            <p:cNvSpPr/>
            <p:nvPr/>
          </p:nvSpPr>
          <p:spPr>
            <a:xfrm>
              <a:off x="1383673" y="5682995"/>
              <a:ext cx="6324599" cy="12191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1478" y="5670804"/>
              <a:ext cx="6350635" cy="1245235"/>
            </a:xfrm>
            <a:custGeom>
              <a:avLst/>
              <a:gdLst/>
              <a:ahLst/>
              <a:cxnLst/>
              <a:rect l="l" t="t" r="r" b="b"/>
              <a:pathLst>
                <a:path w="6350634" h="1245234">
                  <a:moveTo>
                    <a:pt x="6350508" y="1245108"/>
                  </a:moveTo>
                  <a:lnTo>
                    <a:pt x="6350508" y="0"/>
                  </a:lnTo>
                  <a:lnTo>
                    <a:pt x="0" y="0"/>
                  </a:lnTo>
                  <a:lnTo>
                    <a:pt x="0" y="1245108"/>
                  </a:lnTo>
                  <a:lnTo>
                    <a:pt x="6099" y="1245108"/>
                  </a:lnTo>
                  <a:lnTo>
                    <a:pt x="6099" y="12192"/>
                  </a:lnTo>
                  <a:lnTo>
                    <a:pt x="12195" y="6096"/>
                  </a:lnTo>
                  <a:lnTo>
                    <a:pt x="12195" y="12192"/>
                  </a:lnTo>
                  <a:lnTo>
                    <a:pt x="6336792" y="12192"/>
                  </a:lnTo>
                  <a:lnTo>
                    <a:pt x="6336792" y="6096"/>
                  </a:lnTo>
                  <a:lnTo>
                    <a:pt x="6344412" y="12192"/>
                  </a:lnTo>
                  <a:lnTo>
                    <a:pt x="6344412" y="1245108"/>
                  </a:lnTo>
                  <a:lnTo>
                    <a:pt x="6350508" y="1245108"/>
                  </a:lnTo>
                  <a:close/>
                </a:path>
                <a:path w="6350634" h="1245234">
                  <a:moveTo>
                    <a:pt x="12195" y="12192"/>
                  </a:moveTo>
                  <a:lnTo>
                    <a:pt x="12195" y="6096"/>
                  </a:lnTo>
                  <a:lnTo>
                    <a:pt x="6099" y="12192"/>
                  </a:lnTo>
                  <a:lnTo>
                    <a:pt x="12195" y="12192"/>
                  </a:lnTo>
                  <a:close/>
                </a:path>
                <a:path w="6350634" h="1245234">
                  <a:moveTo>
                    <a:pt x="12195" y="1231392"/>
                  </a:moveTo>
                  <a:lnTo>
                    <a:pt x="12195" y="12192"/>
                  </a:lnTo>
                  <a:lnTo>
                    <a:pt x="6099" y="12192"/>
                  </a:lnTo>
                  <a:lnTo>
                    <a:pt x="6099" y="1231392"/>
                  </a:lnTo>
                  <a:lnTo>
                    <a:pt x="12195" y="1231392"/>
                  </a:lnTo>
                  <a:close/>
                </a:path>
                <a:path w="6350634" h="1245234">
                  <a:moveTo>
                    <a:pt x="6344412" y="1231392"/>
                  </a:moveTo>
                  <a:lnTo>
                    <a:pt x="6099" y="1231392"/>
                  </a:lnTo>
                  <a:lnTo>
                    <a:pt x="12195" y="1239012"/>
                  </a:lnTo>
                  <a:lnTo>
                    <a:pt x="12195" y="1245108"/>
                  </a:lnTo>
                  <a:lnTo>
                    <a:pt x="6336792" y="1245108"/>
                  </a:lnTo>
                  <a:lnTo>
                    <a:pt x="6336792" y="1239012"/>
                  </a:lnTo>
                  <a:lnTo>
                    <a:pt x="6344412" y="1231392"/>
                  </a:lnTo>
                  <a:close/>
                </a:path>
                <a:path w="6350634" h="1245234">
                  <a:moveTo>
                    <a:pt x="12195" y="1245108"/>
                  </a:moveTo>
                  <a:lnTo>
                    <a:pt x="12195" y="1239012"/>
                  </a:lnTo>
                  <a:lnTo>
                    <a:pt x="6099" y="1231392"/>
                  </a:lnTo>
                  <a:lnTo>
                    <a:pt x="6099" y="1245108"/>
                  </a:lnTo>
                  <a:lnTo>
                    <a:pt x="12195" y="1245108"/>
                  </a:lnTo>
                  <a:close/>
                </a:path>
                <a:path w="6350634" h="1245234">
                  <a:moveTo>
                    <a:pt x="6344412" y="12192"/>
                  </a:moveTo>
                  <a:lnTo>
                    <a:pt x="6336792" y="6096"/>
                  </a:lnTo>
                  <a:lnTo>
                    <a:pt x="6336792" y="12192"/>
                  </a:lnTo>
                  <a:lnTo>
                    <a:pt x="6344412" y="12192"/>
                  </a:lnTo>
                  <a:close/>
                </a:path>
                <a:path w="6350634" h="1245234">
                  <a:moveTo>
                    <a:pt x="6344412" y="1231392"/>
                  </a:moveTo>
                  <a:lnTo>
                    <a:pt x="6344412" y="12192"/>
                  </a:lnTo>
                  <a:lnTo>
                    <a:pt x="6336792" y="12192"/>
                  </a:lnTo>
                  <a:lnTo>
                    <a:pt x="6336792" y="1231392"/>
                  </a:lnTo>
                  <a:lnTo>
                    <a:pt x="6344412" y="1231392"/>
                  </a:lnTo>
                  <a:close/>
                </a:path>
                <a:path w="6350634" h="1245234">
                  <a:moveTo>
                    <a:pt x="6344412" y="1245108"/>
                  </a:moveTo>
                  <a:lnTo>
                    <a:pt x="6344412" y="1231392"/>
                  </a:lnTo>
                  <a:lnTo>
                    <a:pt x="6336792" y="1239012"/>
                  </a:lnTo>
                  <a:lnTo>
                    <a:pt x="6336792" y="1245108"/>
                  </a:lnTo>
                  <a:lnTo>
                    <a:pt x="6344412" y="1245108"/>
                  </a:lnTo>
                  <a:close/>
                </a:path>
              </a:pathLst>
            </a:custGeom>
            <a:solidFill>
              <a:srgbClr val="4A4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44</a:t>
            </a:fld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45</a:t>
            </a:fld>
            <a:endParaRPr sz="12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5091" y="627379"/>
            <a:ext cx="152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2629" y="2711450"/>
            <a:ext cx="8063230" cy="395160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0" dirty="0">
                <a:latin typeface="Arial"/>
                <a:cs typeface="Arial"/>
              </a:rPr>
              <a:t>Average </a:t>
            </a:r>
            <a:r>
              <a:rPr sz="2800" spc="-85" dirty="0">
                <a:latin typeface="Arial"/>
                <a:cs typeface="Arial"/>
              </a:rPr>
              <a:t>number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60" dirty="0">
                <a:latin typeface="Arial"/>
                <a:cs typeface="Arial"/>
              </a:rPr>
              <a:t>bits </a:t>
            </a:r>
            <a:r>
              <a:rPr sz="2800" spc="-75" dirty="0">
                <a:latin typeface="Arial"/>
                <a:cs typeface="Arial"/>
              </a:rPr>
              <a:t>per </a:t>
            </a:r>
            <a:r>
              <a:rPr sz="2800" spc="-130" dirty="0">
                <a:latin typeface="Arial"/>
                <a:cs typeface="Arial"/>
              </a:rPr>
              <a:t>symbol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spc="-60" dirty="0">
                <a:latin typeface="Arial"/>
                <a:cs typeface="Arial"/>
              </a:rPr>
              <a:t>this</a:t>
            </a:r>
            <a:r>
              <a:rPr sz="2800" spc="-50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code</a:t>
            </a:r>
            <a:endParaRPr sz="2800" dirty="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  <a:spcBef>
                <a:spcPts val="675"/>
              </a:spcBef>
            </a:pPr>
            <a:r>
              <a:rPr sz="2800" spc="-145" dirty="0">
                <a:latin typeface="Arial"/>
                <a:cs typeface="Arial"/>
              </a:rPr>
              <a:t>2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i="1" spc="300" dirty="0">
                <a:latin typeface="Arial"/>
                <a:cs typeface="Arial"/>
              </a:rPr>
              <a:t>*</a:t>
            </a:r>
            <a:r>
              <a:rPr sz="2800" i="1" spc="-130" dirty="0">
                <a:latin typeface="Arial"/>
                <a:cs typeface="Arial"/>
              </a:rPr>
              <a:t> </a:t>
            </a:r>
            <a:r>
              <a:rPr sz="2800" spc="-13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2800" i="1" spc="-13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spc="-130" dirty="0">
                <a:solidFill>
                  <a:srgbClr val="C00000"/>
                </a:solidFill>
                <a:latin typeface="Arial"/>
                <a:cs typeface="Arial"/>
              </a:rPr>
              <a:t>35</a:t>
            </a:r>
            <a:r>
              <a:rPr sz="2800" spc="-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245" dirty="0">
                <a:latin typeface="Arial"/>
                <a:cs typeface="Arial"/>
              </a:rPr>
              <a:t>+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3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i="1" spc="300" dirty="0">
                <a:latin typeface="Arial"/>
                <a:cs typeface="Arial"/>
              </a:rPr>
              <a:t>*</a:t>
            </a:r>
            <a:r>
              <a:rPr sz="2800" i="1" spc="-135" dirty="0">
                <a:latin typeface="Arial"/>
                <a:cs typeface="Arial"/>
              </a:rPr>
              <a:t> </a:t>
            </a:r>
            <a:r>
              <a:rPr sz="2800" spc="-155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2800" i="1" spc="-15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spc="-15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2800" spc="-155" dirty="0">
                <a:latin typeface="Arial"/>
                <a:cs typeface="Arial"/>
              </a:rPr>
              <a:t>+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2 </a:t>
            </a:r>
            <a:r>
              <a:rPr sz="2800" i="1" spc="300" dirty="0">
                <a:latin typeface="Arial"/>
                <a:cs typeface="Arial"/>
              </a:rPr>
              <a:t>*</a:t>
            </a:r>
            <a:r>
              <a:rPr sz="2800" i="1" spc="-135" dirty="0"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2800" i="1" spc="-12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2800" spc="-245" dirty="0">
                <a:latin typeface="Arial"/>
                <a:cs typeface="Arial"/>
              </a:rPr>
              <a:t>+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2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i="1" spc="300" dirty="0">
                <a:latin typeface="Arial"/>
                <a:cs typeface="Arial"/>
              </a:rPr>
              <a:t>*</a:t>
            </a:r>
            <a:r>
              <a:rPr sz="2800" i="1" spc="-130" dirty="0"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2800" i="1" spc="-12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2800" spc="-245" dirty="0">
                <a:latin typeface="Arial"/>
                <a:cs typeface="Arial"/>
              </a:rPr>
              <a:t>+</a:t>
            </a:r>
            <a:r>
              <a:rPr sz="2800" spc="-145" dirty="0">
                <a:latin typeface="Arial"/>
                <a:cs typeface="Arial"/>
              </a:rPr>
              <a:t> 3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i="1" spc="300" dirty="0">
                <a:latin typeface="Arial"/>
                <a:cs typeface="Arial"/>
              </a:rPr>
              <a:t>*</a:t>
            </a:r>
            <a:r>
              <a:rPr sz="2800" i="1" spc="-135" dirty="0">
                <a:latin typeface="Arial"/>
                <a:cs typeface="Arial"/>
              </a:rPr>
              <a:t> </a:t>
            </a:r>
            <a:r>
              <a:rPr sz="2800" spc="-13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2800" i="1" spc="-13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2800" spc="-130" dirty="0">
                <a:solidFill>
                  <a:srgbClr val="C00000"/>
                </a:solidFill>
                <a:latin typeface="Arial"/>
                <a:cs typeface="Arial"/>
              </a:rPr>
              <a:t>15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245" dirty="0">
                <a:latin typeface="Arial"/>
                <a:cs typeface="Arial"/>
              </a:rPr>
              <a:t>=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2</a:t>
            </a:r>
            <a:r>
              <a:rPr sz="2800" i="1" spc="-120" dirty="0">
                <a:latin typeface="Arial"/>
                <a:cs typeface="Arial"/>
              </a:rPr>
              <a:t>.</a:t>
            </a:r>
            <a:r>
              <a:rPr sz="2800" spc="-120" dirty="0">
                <a:latin typeface="Arial"/>
                <a:cs typeface="Arial"/>
              </a:rPr>
              <a:t>25</a:t>
            </a:r>
            <a:r>
              <a:rPr sz="2800" i="1" spc="-12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3669665" algn="l"/>
              </a:tabLst>
            </a:pPr>
            <a:r>
              <a:rPr sz="2800" spc="-165" dirty="0">
                <a:latin typeface="Arial"/>
                <a:cs typeface="Arial"/>
              </a:rPr>
              <a:t>Compression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ratio</a:t>
            </a:r>
            <a:r>
              <a:rPr sz="2800" spc="-40" dirty="0">
                <a:latin typeface="Times New Roman"/>
                <a:cs typeface="Times New Roman"/>
              </a:rPr>
              <a:t>	</a:t>
            </a:r>
            <a:r>
              <a:rPr sz="2800" spc="-75" dirty="0">
                <a:latin typeface="Arial"/>
                <a:cs typeface="Arial"/>
              </a:rPr>
              <a:t>(3−2.25)/3*100 </a:t>
            </a:r>
            <a:r>
              <a:rPr sz="2800" spc="-245" dirty="0">
                <a:latin typeface="Arial"/>
                <a:cs typeface="Arial"/>
              </a:rPr>
              <a:t>=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265" dirty="0">
                <a:latin typeface="Arial"/>
                <a:cs typeface="Arial"/>
              </a:rPr>
              <a:t>25%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 dirty="0">
              <a:latin typeface="Arial"/>
              <a:cs typeface="Arial"/>
            </a:endParaRPr>
          </a:p>
          <a:p>
            <a:pPr marL="354965" marR="5080">
              <a:lnSpc>
                <a:spcPct val="100000"/>
              </a:lnSpc>
            </a:pPr>
            <a:r>
              <a:rPr sz="2800" spc="-85" dirty="0">
                <a:latin typeface="Arial"/>
                <a:cs typeface="Arial"/>
              </a:rPr>
              <a:t>In </a:t>
            </a:r>
            <a:r>
              <a:rPr sz="2800" spc="-30" dirty="0">
                <a:latin typeface="Arial"/>
                <a:cs typeface="Arial"/>
              </a:rPr>
              <a:t>other </a:t>
            </a:r>
            <a:r>
              <a:rPr sz="2800" spc="-105" dirty="0">
                <a:latin typeface="Arial"/>
                <a:cs typeface="Arial"/>
              </a:rPr>
              <a:t>words, </a:t>
            </a:r>
            <a:r>
              <a:rPr sz="2800" spc="-120" dirty="0">
                <a:latin typeface="Arial"/>
                <a:cs typeface="Arial"/>
              </a:rPr>
              <a:t>Huffman’s </a:t>
            </a:r>
            <a:r>
              <a:rPr sz="2800" spc="-125" dirty="0">
                <a:latin typeface="Arial"/>
                <a:cs typeface="Arial"/>
              </a:rPr>
              <a:t>encoding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the</a:t>
            </a:r>
            <a:r>
              <a:rPr sz="2800" spc="-48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above </a:t>
            </a:r>
            <a:r>
              <a:rPr sz="2800" spc="-30" dirty="0">
                <a:latin typeface="Arial"/>
                <a:cs typeface="Arial"/>
              </a:rPr>
              <a:t>text  </a:t>
            </a:r>
            <a:r>
              <a:rPr sz="2800" spc="5" dirty="0">
                <a:latin typeface="Arial"/>
                <a:cs typeface="Arial"/>
              </a:rPr>
              <a:t>will </a:t>
            </a:r>
            <a:r>
              <a:rPr sz="2800" spc="-195" dirty="0">
                <a:latin typeface="Arial"/>
                <a:cs typeface="Arial"/>
              </a:rPr>
              <a:t>use </a:t>
            </a:r>
            <a:r>
              <a:rPr sz="2800" spc="-265" dirty="0">
                <a:latin typeface="Arial"/>
                <a:cs typeface="Arial"/>
              </a:rPr>
              <a:t>25% </a:t>
            </a:r>
            <a:r>
              <a:rPr sz="2800" spc="-195" dirty="0">
                <a:latin typeface="Arial"/>
                <a:cs typeface="Arial"/>
              </a:rPr>
              <a:t>less </a:t>
            </a:r>
            <a:r>
              <a:rPr sz="2800" spc="-95" dirty="0">
                <a:latin typeface="Arial"/>
                <a:cs typeface="Arial"/>
              </a:rPr>
              <a:t>memory </a:t>
            </a:r>
            <a:r>
              <a:rPr sz="2800" spc="-65" dirty="0">
                <a:latin typeface="Arial"/>
                <a:cs typeface="Arial"/>
              </a:rPr>
              <a:t>than </a:t>
            </a:r>
            <a:r>
              <a:rPr sz="2800" spc="-50" dirty="0">
                <a:latin typeface="Arial"/>
                <a:cs typeface="Arial"/>
              </a:rPr>
              <a:t>its </a:t>
            </a:r>
            <a:r>
              <a:rPr sz="2800" spc="-85" dirty="0">
                <a:latin typeface="Arial"/>
                <a:cs typeface="Arial"/>
              </a:rPr>
              <a:t>fixed-length  </a:t>
            </a:r>
            <a:r>
              <a:rPr sz="2800" spc="-120" dirty="0">
                <a:latin typeface="Arial"/>
                <a:cs typeface="Arial"/>
              </a:rPr>
              <a:t>encoding.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6" name="object 8">
            <a:extLst>
              <a:ext uri="{FF2B5EF4-FFF2-40B4-BE49-F238E27FC236}">
                <a16:creationId xmlns:a16="http://schemas.microsoft.com/office/drawing/2014/main" id="{A045897E-15F1-4DA0-B274-6B94A95775CA}"/>
              </a:ext>
            </a:extLst>
          </p:cNvPr>
          <p:cNvGrpSpPr/>
          <p:nvPr/>
        </p:nvGrpSpPr>
        <p:grpSpPr>
          <a:xfrm>
            <a:off x="2170503" y="1466215"/>
            <a:ext cx="6350635" cy="1245235"/>
            <a:chOff x="1371478" y="5670804"/>
            <a:chExt cx="6350635" cy="1245235"/>
          </a:xfrm>
        </p:grpSpPr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6E09733D-6900-47B5-8EDF-2CA2E57D0E13}"/>
                </a:ext>
              </a:extLst>
            </p:cNvPr>
            <p:cNvSpPr/>
            <p:nvPr/>
          </p:nvSpPr>
          <p:spPr>
            <a:xfrm>
              <a:off x="1383673" y="5682995"/>
              <a:ext cx="6324599" cy="12191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7B813F4A-D295-4FA6-B2A9-316E96A3540E}"/>
                </a:ext>
              </a:extLst>
            </p:cNvPr>
            <p:cNvSpPr/>
            <p:nvPr/>
          </p:nvSpPr>
          <p:spPr>
            <a:xfrm>
              <a:off x="1371478" y="5670804"/>
              <a:ext cx="6350635" cy="1245235"/>
            </a:xfrm>
            <a:custGeom>
              <a:avLst/>
              <a:gdLst/>
              <a:ahLst/>
              <a:cxnLst/>
              <a:rect l="l" t="t" r="r" b="b"/>
              <a:pathLst>
                <a:path w="6350634" h="1245234">
                  <a:moveTo>
                    <a:pt x="6350508" y="1245108"/>
                  </a:moveTo>
                  <a:lnTo>
                    <a:pt x="6350508" y="0"/>
                  </a:lnTo>
                  <a:lnTo>
                    <a:pt x="0" y="0"/>
                  </a:lnTo>
                  <a:lnTo>
                    <a:pt x="0" y="1245108"/>
                  </a:lnTo>
                  <a:lnTo>
                    <a:pt x="6099" y="1245108"/>
                  </a:lnTo>
                  <a:lnTo>
                    <a:pt x="6099" y="12192"/>
                  </a:lnTo>
                  <a:lnTo>
                    <a:pt x="12195" y="6096"/>
                  </a:lnTo>
                  <a:lnTo>
                    <a:pt x="12195" y="12192"/>
                  </a:lnTo>
                  <a:lnTo>
                    <a:pt x="6336792" y="12192"/>
                  </a:lnTo>
                  <a:lnTo>
                    <a:pt x="6336792" y="6096"/>
                  </a:lnTo>
                  <a:lnTo>
                    <a:pt x="6344412" y="12192"/>
                  </a:lnTo>
                  <a:lnTo>
                    <a:pt x="6344412" y="1245108"/>
                  </a:lnTo>
                  <a:lnTo>
                    <a:pt x="6350508" y="1245108"/>
                  </a:lnTo>
                  <a:close/>
                </a:path>
                <a:path w="6350634" h="1245234">
                  <a:moveTo>
                    <a:pt x="12195" y="12192"/>
                  </a:moveTo>
                  <a:lnTo>
                    <a:pt x="12195" y="6096"/>
                  </a:lnTo>
                  <a:lnTo>
                    <a:pt x="6099" y="12192"/>
                  </a:lnTo>
                  <a:lnTo>
                    <a:pt x="12195" y="12192"/>
                  </a:lnTo>
                  <a:close/>
                </a:path>
                <a:path w="6350634" h="1245234">
                  <a:moveTo>
                    <a:pt x="12195" y="1231392"/>
                  </a:moveTo>
                  <a:lnTo>
                    <a:pt x="12195" y="12192"/>
                  </a:lnTo>
                  <a:lnTo>
                    <a:pt x="6099" y="12192"/>
                  </a:lnTo>
                  <a:lnTo>
                    <a:pt x="6099" y="1231392"/>
                  </a:lnTo>
                  <a:lnTo>
                    <a:pt x="12195" y="1231392"/>
                  </a:lnTo>
                  <a:close/>
                </a:path>
                <a:path w="6350634" h="1245234">
                  <a:moveTo>
                    <a:pt x="6344412" y="1231392"/>
                  </a:moveTo>
                  <a:lnTo>
                    <a:pt x="6099" y="1231392"/>
                  </a:lnTo>
                  <a:lnTo>
                    <a:pt x="12195" y="1239012"/>
                  </a:lnTo>
                  <a:lnTo>
                    <a:pt x="12195" y="1245108"/>
                  </a:lnTo>
                  <a:lnTo>
                    <a:pt x="6336792" y="1245108"/>
                  </a:lnTo>
                  <a:lnTo>
                    <a:pt x="6336792" y="1239012"/>
                  </a:lnTo>
                  <a:lnTo>
                    <a:pt x="6344412" y="1231392"/>
                  </a:lnTo>
                  <a:close/>
                </a:path>
                <a:path w="6350634" h="1245234">
                  <a:moveTo>
                    <a:pt x="12195" y="1245108"/>
                  </a:moveTo>
                  <a:lnTo>
                    <a:pt x="12195" y="1239012"/>
                  </a:lnTo>
                  <a:lnTo>
                    <a:pt x="6099" y="1231392"/>
                  </a:lnTo>
                  <a:lnTo>
                    <a:pt x="6099" y="1245108"/>
                  </a:lnTo>
                  <a:lnTo>
                    <a:pt x="12195" y="1245108"/>
                  </a:lnTo>
                  <a:close/>
                </a:path>
                <a:path w="6350634" h="1245234">
                  <a:moveTo>
                    <a:pt x="6344412" y="12192"/>
                  </a:moveTo>
                  <a:lnTo>
                    <a:pt x="6336792" y="6096"/>
                  </a:lnTo>
                  <a:lnTo>
                    <a:pt x="6336792" y="12192"/>
                  </a:lnTo>
                  <a:lnTo>
                    <a:pt x="6344412" y="12192"/>
                  </a:lnTo>
                  <a:close/>
                </a:path>
                <a:path w="6350634" h="1245234">
                  <a:moveTo>
                    <a:pt x="6344412" y="1231392"/>
                  </a:moveTo>
                  <a:lnTo>
                    <a:pt x="6344412" y="12192"/>
                  </a:lnTo>
                  <a:lnTo>
                    <a:pt x="6336792" y="12192"/>
                  </a:lnTo>
                  <a:lnTo>
                    <a:pt x="6336792" y="1231392"/>
                  </a:lnTo>
                  <a:lnTo>
                    <a:pt x="6344412" y="1231392"/>
                  </a:lnTo>
                  <a:close/>
                </a:path>
                <a:path w="6350634" h="1245234">
                  <a:moveTo>
                    <a:pt x="6344412" y="1245108"/>
                  </a:moveTo>
                  <a:lnTo>
                    <a:pt x="6344412" y="1231392"/>
                  </a:lnTo>
                  <a:lnTo>
                    <a:pt x="6336792" y="1239012"/>
                  </a:lnTo>
                  <a:lnTo>
                    <a:pt x="6336792" y="1245108"/>
                  </a:lnTo>
                  <a:lnTo>
                    <a:pt x="6344412" y="1245108"/>
                  </a:lnTo>
                  <a:close/>
                </a:path>
              </a:pathLst>
            </a:custGeom>
            <a:solidFill>
              <a:srgbClr val="4A4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96614" y="6948929"/>
            <a:ext cx="3092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7431" y="627379"/>
            <a:ext cx="2174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Home</a:t>
            </a:r>
            <a:r>
              <a:rPr spc="-295" dirty="0"/>
              <a:t> </a:t>
            </a:r>
            <a:r>
              <a:rPr spc="-75" dirty="0"/>
              <a:t>work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499107"/>
            <a:ext cx="7131684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80" dirty="0">
                <a:latin typeface="Arial"/>
                <a:cs typeface="Arial"/>
              </a:rPr>
              <a:t>Represent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30" dirty="0">
                <a:latin typeface="Arial"/>
                <a:cs typeface="Arial"/>
              </a:rPr>
              <a:t>text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409" dirty="0">
                <a:latin typeface="Arial"/>
                <a:cs typeface="Arial"/>
              </a:rPr>
              <a:t>“ABCDEBCDECDEDEE”  </a:t>
            </a:r>
            <a:r>
              <a:rPr sz="3200" spc="-165" dirty="0">
                <a:latin typeface="Arial"/>
                <a:cs typeface="Arial"/>
              </a:rPr>
              <a:t>using </a:t>
            </a:r>
            <a:r>
              <a:rPr sz="3200" spc="-80" dirty="0">
                <a:latin typeface="Arial"/>
                <a:cs typeface="Arial"/>
              </a:rPr>
              <a:t>huffman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coding.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</TotalTime>
  <Words>1765</Words>
  <Application>Microsoft Office PowerPoint</Application>
  <PresentationFormat>Custom</PresentationFormat>
  <Paragraphs>252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Times New Roman</vt:lpstr>
      <vt:lpstr>Trebuchet MS</vt:lpstr>
      <vt:lpstr>Office Theme</vt:lpstr>
      <vt:lpstr>PowerPoint Presentation</vt:lpstr>
      <vt:lpstr>Unit 3: Greedy Method - Outline</vt:lpstr>
      <vt:lpstr>Unit 3: Greedy Method - Outline</vt:lpstr>
      <vt:lpstr>Greedy – General Method</vt:lpstr>
      <vt:lpstr>General method</vt:lpstr>
      <vt:lpstr>Greedy Method</vt:lpstr>
      <vt:lpstr>Unit 3: Greedy Method - Outline</vt:lpstr>
      <vt:lpstr>Minimum Spanning Tree MST</vt:lpstr>
      <vt:lpstr>MST - Example</vt:lpstr>
      <vt:lpstr>PowerPoint Presentation</vt:lpstr>
      <vt:lpstr>Unit 3: Greedy Method - Outline</vt:lpstr>
      <vt:lpstr>Prims Algorithm-Example</vt:lpstr>
      <vt:lpstr>PowerPoint Presentation</vt:lpstr>
      <vt:lpstr>Example from Text book</vt:lpstr>
      <vt:lpstr>Example from Text book</vt:lpstr>
      <vt:lpstr>Prim’s Algorithm</vt:lpstr>
      <vt:lpstr>Analysis of Efficiency</vt:lpstr>
      <vt:lpstr>Home Work</vt:lpstr>
      <vt:lpstr>Unit 3: Greedy Method - Outline</vt:lpstr>
      <vt:lpstr>Single Source Shortest Path</vt:lpstr>
      <vt:lpstr>Dijkstra's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Dijkstra’s Algorithm</vt:lpstr>
      <vt:lpstr>PowerPoint Presentation</vt:lpstr>
      <vt:lpstr>Analysis</vt:lpstr>
      <vt:lpstr>Home Work</vt:lpstr>
      <vt:lpstr>Unit 3: Greedy Method - Outline</vt:lpstr>
      <vt:lpstr>Optimal Tree Problem</vt:lpstr>
      <vt:lpstr>Optimal Tree Problem</vt:lpstr>
      <vt:lpstr>Optimal Tree Problem</vt:lpstr>
      <vt:lpstr>Optimal Tree Problem</vt:lpstr>
      <vt:lpstr>Optimal Tree Problem</vt:lpstr>
      <vt:lpstr>Optimal Tree Problem</vt:lpstr>
      <vt:lpstr>Unit 3: Greedy Method - Outline</vt:lpstr>
      <vt:lpstr>Huffman Trees and Codes</vt:lpstr>
      <vt:lpstr>Example</vt:lpstr>
      <vt:lpstr>PowerPoint Presentation</vt:lpstr>
      <vt:lpstr>Huffman codes</vt:lpstr>
      <vt:lpstr>Analysis</vt:lpstr>
      <vt:lpstr>Home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hn-daa-m3-slides</dc:title>
  <dc:creator>DELL</dc:creator>
  <cp:lastModifiedBy>Shobha T</cp:lastModifiedBy>
  <cp:revision>50</cp:revision>
  <dcterms:created xsi:type="dcterms:W3CDTF">2021-05-25T09:38:48Z</dcterms:created>
  <dcterms:modified xsi:type="dcterms:W3CDTF">2025-04-20T15:30:33Z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2020-03-13T00:00:00Z</vt:filetime>
  </property>
  <property fmtid="{D5CDD505-2E9C-101B-9397-08002B2CF9AE}" pid="3" name="Creator">
    <vt:lpwstr>PDFCreator 3.2.1.13159</vt:lpwstr>
  </property>
  <property fmtid="{D5CDD505-2E9C-101B-9397-08002B2CF9AE}" pid="4" name="LastSaved">
    <vt:filetime>2021-05-25T00:00:00Z</vt:filetime>
  </property>
</Properties>
</file>