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350" r:id="rId15"/>
    <p:sldId id="293" r:id="rId16"/>
    <p:sldId id="294" r:id="rId17"/>
    <p:sldId id="295" r:id="rId18"/>
    <p:sldId id="297" r:id="rId19"/>
    <p:sldId id="298" r:id="rId20"/>
    <p:sldId id="299" r:id="rId21"/>
    <p:sldId id="300" r:id="rId22"/>
    <p:sldId id="301" r:id="rId23"/>
    <p:sldId id="302" r:id="rId24"/>
    <p:sldId id="311" r:id="rId25"/>
    <p:sldId id="312" r:id="rId26"/>
    <p:sldId id="313" r:id="rId27"/>
    <p:sldId id="314" r:id="rId28"/>
    <p:sldId id="315" r:id="rId29"/>
    <p:sldId id="316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42" r:id="rId44"/>
    <p:sldId id="343" r:id="rId45"/>
    <p:sldId id="344" r:id="rId46"/>
    <p:sldId id="345" r:id="rId47"/>
    <p:sldId id="346" r:id="rId48"/>
    <p:sldId id="347" r:id="rId49"/>
    <p:sldId id="348" r:id="rId50"/>
    <p:sldId id="349" r:id="rId5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30245" y="245110"/>
            <a:ext cx="3683508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Feb-May</a:t>
            </a:r>
            <a:r>
              <a:rPr spc="-90" dirty="0"/>
              <a:t> </a:t>
            </a:r>
            <a:r>
              <a:rPr dirty="0"/>
              <a:t>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Feb-May</a:t>
            </a:r>
            <a:r>
              <a:rPr spc="-90" dirty="0"/>
              <a:t> </a:t>
            </a:r>
            <a:r>
              <a:rPr dirty="0"/>
              <a:t>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9740" y="1140574"/>
            <a:ext cx="3747135" cy="449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0099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Feb-May</a:t>
            </a:r>
            <a:r>
              <a:rPr spc="-90" dirty="0"/>
              <a:t> </a:t>
            </a:r>
            <a:r>
              <a:rPr dirty="0"/>
              <a:t>2020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Feb-May</a:t>
            </a:r>
            <a:r>
              <a:rPr spc="-90" dirty="0"/>
              <a:t> </a:t>
            </a:r>
            <a:r>
              <a:rPr dirty="0"/>
              <a:t>2020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Feb-May</a:t>
            </a:r>
            <a:r>
              <a:rPr spc="-90" dirty="0"/>
              <a:t> </a:t>
            </a:r>
            <a:r>
              <a:rPr dirty="0"/>
              <a:t>2020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8277" y="245110"/>
            <a:ext cx="318744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077213"/>
            <a:ext cx="8072119" cy="4122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76905" y="6674916"/>
            <a:ext cx="262255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15325" y="6674916"/>
            <a:ext cx="9144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Feb-May</a:t>
            </a:r>
            <a:r>
              <a:rPr spc="-90" dirty="0"/>
              <a:t> </a:t>
            </a:r>
            <a:r>
              <a:rPr dirty="0"/>
              <a:t>2020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78011" y="6614566"/>
            <a:ext cx="231775" cy="24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2843530"/>
            <a:ext cx="7543800" cy="527067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3429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70"/>
              </a:spcBef>
            </a:pPr>
            <a:r>
              <a:rPr lang="en-GB" sz="3200" b="1" spc="-5" dirty="0">
                <a:solidFill>
                  <a:srgbClr val="000099"/>
                </a:solidFill>
                <a:latin typeface="Caladea"/>
                <a:cs typeface="Caladea"/>
              </a:rPr>
              <a:t>Unit</a:t>
            </a:r>
            <a:r>
              <a:rPr sz="3200" b="1" spc="-5" dirty="0">
                <a:solidFill>
                  <a:srgbClr val="000099"/>
                </a:solidFill>
                <a:latin typeface="Caladea"/>
                <a:cs typeface="Caladea"/>
              </a:rPr>
              <a:t> </a:t>
            </a:r>
            <a:r>
              <a:rPr sz="3200" b="1" dirty="0">
                <a:solidFill>
                  <a:srgbClr val="000099"/>
                </a:solidFill>
                <a:latin typeface="Caladea"/>
                <a:cs typeface="Caladea"/>
              </a:rPr>
              <a:t>5: </a:t>
            </a:r>
            <a:r>
              <a:rPr sz="3200" b="1" spc="-10" dirty="0">
                <a:solidFill>
                  <a:srgbClr val="000099"/>
                </a:solidFill>
                <a:latin typeface="Caladea"/>
                <a:cs typeface="Caladea"/>
              </a:rPr>
              <a:t>Backtracking</a:t>
            </a:r>
            <a:endParaRPr sz="3200" dirty="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200" y="278638"/>
            <a:ext cx="3048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Backtracking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000476"/>
            <a:ext cx="7893050" cy="4832092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Some </a:t>
            </a:r>
            <a:r>
              <a:rPr sz="2400" spc="-10" dirty="0">
                <a:latin typeface="Carlito"/>
                <a:cs typeface="Carlito"/>
              </a:rPr>
              <a:t>problems can </a:t>
            </a:r>
            <a:r>
              <a:rPr sz="2400" spc="-5" dirty="0">
                <a:latin typeface="Carlito"/>
                <a:cs typeface="Carlito"/>
              </a:rPr>
              <a:t>be solved, </a:t>
            </a:r>
            <a:r>
              <a:rPr sz="2400" spc="-10" dirty="0">
                <a:latin typeface="Carlito"/>
                <a:cs typeface="Carlito"/>
              </a:rPr>
              <a:t>by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exhaustive</a:t>
            </a:r>
            <a:r>
              <a:rPr sz="2400" spc="-8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search</a:t>
            </a:r>
            <a:r>
              <a:rPr sz="2400" spc="-5" dirty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  <a:p>
            <a:pPr marL="355600" marR="934085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Backtracking </a:t>
            </a:r>
            <a:r>
              <a:rPr sz="2400" dirty="0">
                <a:latin typeface="Carlito"/>
                <a:cs typeface="Carlito"/>
              </a:rPr>
              <a:t>is a </a:t>
            </a:r>
            <a:r>
              <a:rPr sz="2400" spc="-10" dirty="0">
                <a:latin typeface="Carlito"/>
                <a:cs typeface="Carlito"/>
              </a:rPr>
              <a:t>more intelligent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variatio</a:t>
            </a:r>
            <a:r>
              <a:rPr sz="2400" spc="-5" dirty="0">
                <a:latin typeface="Carlito"/>
                <a:cs typeface="Carlito"/>
              </a:rPr>
              <a:t>n </a:t>
            </a:r>
            <a:r>
              <a:rPr sz="2400" dirty="0">
                <a:latin typeface="Carlito"/>
                <a:cs typeface="Carlito"/>
              </a:rPr>
              <a:t>of this  </a:t>
            </a:r>
            <a:r>
              <a:rPr sz="2400" spc="-5" dirty="0">
                <a:latin typeface="Carlito"/>
                <a:cs typeface="Carlito"/>
              </a:rPr>
              <a:t>approach.</a:t>
            </a:r>
            <a:endParaRPr sz="2400" dirty="0">
              <a:latin typeface="Carlito"/>
              <a:cs typeface="Carlito"/>
            </a:endParaRPr>
          </a:p>
          <a:p>
            <a:pPr marL="355600" marR="107061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The principal </a:t>
            </a:r>
            <a:r>
              <a:rPr sz="2400" dirty="0">
                <a:latin typeface="Carlito"/>
                <a:cs typeface="Carlito"/>
              </a:rPr>
              <a:t>idea is </a:t>
            </a:r>
            <a:r>
              <a:rPr sz="2400" spc="-10" dirty="0">
                <a:latin typeface="Carlito"/>
                <a:cs typeface="Carlito"/>
              </a:rPr>
              <a:t>to construct </a:t>
            </a:r>
            <a:r>
              <a:rPr sz="2400" spc="-5" dirty="0">
                <a:latin typeface="Carlito"/>
                <a:cs typeface="Carlito"/>
              </a:rPr>
              <a:t>solutions one  </a:t>
            </a:r>
            <a:r>
              <a:rPr sz="2400" spc="-10" dirty="0">
                <a:latin typeface="Carlito"/>
                <a:cs typeface="Carlito"/>
              </a:rPr>
              <a:t>component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dirty="0">
                <a:latin typeface="Carlito"/>
                <a:cs typeface="Carlito"/>
              </a:rPr>
              <a:t>a time and </a:t>
            </a:r>
            <a:r>
              <a:rPr sz="2400" spc="-15" dirty="0">
                <a:latin typeface="Carlito"/>
                <a:cs typeface="Carlito"/>
              </a:rPr>
              <a:t>evaluate </a:t>
            </a:r>
            <a:r>
              <a:rPr sz="2400" spc="-5" dirty="0">
                <a:latin typeface="Carlito"/>
                <a:cs typeface="Carlito"/>
              </a:rPr>
              <a:t>such partially  constructed </a:t>
            </a:r>
            <a:r>
              <a:rPr sz="2400" spc="-10" dirty="0">
                <a:latin typeface="Carlito"/>
                <a:cs typeface="Carlito"/>
              </a:rPr>
              <a:t>candidates </a:t>
            </a:r>
            <a:r>
              <a:rPr sz="2400" dirty="0">
                <a:latin typeface="Carlito"/>
                <a:cs typeface="Carlito"/>
              </a:rPr>
              <a:t>as</a:t>
            </a:r>
            <a:r>
              <a:rPr sz="2400" spc="-8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follows.</a:t>
            </a:r>
            <a:endParaRPr sz="2400" dirty="0">
              <a:latin typeface="Carlito"/>
              <a:cs typeface="Carlito"/>
            </a:endParaRPr>
          </a:p>
          <a:p>
            <a:pPr marL="756285" marR="189865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rlito"/>
                <a:cs typeface="Carlito"/>
              </a:rPr>
              <a:t>If a </a:t>
            </a:r>
            <a:r>
              <a:rPr sz="2400" spc="-5" dirty="0">
                <a:latin typeface="Carlito"/>
                <a:cs typeface="Carlito"/>
              </a:rPr>
              <a:t>partially </a:t>
            </a:r>
            <a:r>
              <a:rPr sz="2400" spc="-10" dirty="0">
                <a:latin typeface="Carlito"/>
                <a:cs typeface="Carlito"/>
              </a:rPr>
              <a:t>constructed </a:t>
            </a:r>
            <a:r>
              <a:rPr sz="2400" spc="-5" dirty="0">
                <a:latin typeface="Carlito"/>
                <a:cs typeface="Carlito"/>
              </a:rPr>
              <a:t>solution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developed,  continue.</a:t>
            </a:r>
            <a:endParaRPr sz="2400" dirty="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rlito"/>
                <a:cs typeface="Carlito"/>
              </a:rPr>
              <a:t>If </a:t>
            </a:r>
            <a:r>
              <a:rPr sz="2400" spc="-5" dirty="0">
                <a:latin typeface="Carlito"/>
                <a:cs typeface="Carlito"/>
              </a:rPr>
              <a:t>there </a:t>
            </a:r>
            <a:r>
              <a:rPr sz="2400" dirty="0">
                <a:latin typeface="Carlito"/>
                <a:cs typeface="Carlito"/>
              </a:rPr>
              <a:t>is no </a:t>
            </a:r>
            <a:r>
              <a:rPr sz="2400" spc="-5" dirty="0">
                <a:latin typeface="Carlito"/>
                <a:cs typeface="Carlito"/>
              </a:rPr>
              <a:t>legitimate option </a:t>
            </a:r>
            <a:r>
              <a:rPr sz="2400" spc="-25" dirty="0">
                <a:latin typeface="Carlito"/>
                <a:cs typeface="Carlito"/>
              </a:rPr>
              <a:t>for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next  component, </a:t>
            </a:r>
            <a:r>
              <a:rPr sz="2400" b="1" spc="-10" dirty="0">
                <a:latin typeface="Carlito"/>
                <a:cs typeface="Carlito"/>
              </a:rPr>
              <a:t>backtrack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replace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last </a:t>
            </a:r>
            <a:r>
              <a:rPr sz="2400" spc="-10" dirty="0">
                <a:latin typeface="Carlito"/>
                <a:cs typeface="Carlito"/>
              </a:rPr>
              <a:t>component 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partially </a:t>
            </a:r>
            <a:r>
              <a:rPr sz="2400" spc="-10" dirty="0">
                <a:latin typeface="Carlito"/>
                <a:cs typeface="Carlito"/>
              </a:rPr>
              <a:t>constructed </a:t>
            </a:r>
            <a:r>
              <a:rPr sz="2400" spc="-5" dirty="0">
                <a:latin typeface="Carlito"/>
                <a:cs typeface="Carlito"/>
              </a:rPr>
              <a:t>solution </a:t>
            </a:r>
            <a:r>
              <a:rPr sz="2400" dirty="0">
                <a:latin typeface="Carlito"/>
                <a:cs typeface="Carlito"/>
              </a:rPr>
              <a:t>with its </a:t>
            </a:r>
            <a:r>
              <a:rPr sz="2400" spc="-10" dirty="0">
                <a:latin typeface="Carlito"/>
                <a:cs typeface="Carlito"/>
              </a:rPr>
              <a:t>next  </a:t>
            </a:r>
            <a:r>
              <a:rPr sz="2400" spc="-5" dirty="0">
                <a:latin typeface="Carlito"/>
                <a:cs typeface="Carlito"/>
              </a:rPr>
              <a:t>option.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35896"/>
            <a:ext cx="333400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Backtracking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00476"/>
            <a:ext cx="7766684" cy="5062924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rlito"/>
                <a:cs typeface="Carlito"/>
              </a:rPr>
              <a:t>State-space tree, </a:t>
            </a:r>
            <a:r>
              <a:rPr sz="2400" spc="-10" dirty="0">
                <a:latin typeface="Carlito"/>
                <a:cs typeface="Carlito"/>
              </a:rPr>
              <a:t>represents </a:t>
            </a:r>
            <a:r>
              <a:rPr sz="2400" dirty="0">
                <a:latin typeface="Carlito"/>
                <a:cs typeface="Carlito"/>
              </a:rPr>
              <a:t>the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processing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rlito"/>
                <a:cs typeface="Carlito"/>
              </a:rPr>
              <a:t>Its </a:t>
            </a:r>
            <a:r>
              <a:rPr sz="2400" spc="-15" dirty="0">
                <a:solidFill>
                  <a:srgbClr val="C00000"/>
                </a:solidFill>
                <a:latin typeface="Carlito"/>
                <a:cs typeface="Carlito"/>
              </a:rPr>
              <a:t>root </a:t>
            </a:r>
            <a:r>
              <a:rPr sz="2400" spc="-10" dirty="0">
                <a:latin typeface="Carlito"/>
                <a:cs typeface="Carlito"/>
              </a:rPr>
              <a:t>represents </a:t>
            </a:r>
            <a:r>
              <a:rPr sz="2400" dirty="0">
                <a:latin typeface="Carlito"/>
                <a:cs typeface="Carlito"/>
              </a:rPr>
              <a:t>an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initial</a:t>
            </a:r>
            <a:r>
              <a:rPr sz="2400" spc="-4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400" spc="-20" dirty="0">
                <a:solidFill>
                  <a:srgbClr val="C00000"/>
                </a:solidFill>
                <a:latin typeface="Carlito"/>
                <a:cs typeface="Carlito"/>
              </a:rPr>
              <a:t>state</a:t>
            </a:r>
            <a:endParaRPr sz="2400" dirty="0">
              <a:latin typeface="Carlito"/>
              <a:cs typeface="Carlito"/>
            </a:endParaRPr>
          </a:p>
          <a:p>
            <a:pPr marL="355600" marR="485775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The nodes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20" dirty="0">
                <a:latin typeface="Carlito"/>
                <a:cs typeface="Carlito"/>
              </a:rPr>
              <a:t>first </a:t>
            </a:r>
            <a:r>
              <a:rPr sz="2400" spc="-10" dirty="0">
                <a:latin typeface="Carlito"/>
                <a:cs typeface="Carlito"/>
              </a:rPr>
              <a:t>level </a:t>
            </a:r>
            <a:r>
              <a:rPr sz="2400" dirty="0">
                <a:latin typeface="Carlito"/>
                <a:cs typeface="Carlito"/>
              </a:rPr>
              <a:t>in the </a:t>
            </a:r>
            <a:r>
              <a:rPr sz="2400" spc="-10" dirty="0">
                <a:latin typeface="Carlito"/>
                <a:cs typeface="Carlito"/>
              </a:rPr>
              <a:t>tree represent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 choices made </a:t>
            </a:r>
            <a:r>
              <a:rPr sz="2400" spc="-25" dirty="0">
                <a:solidFill>
                  <a:srgbClr val="C00000"/>
                </a:solidFill>
                <a:latin typeface="Carlito"/>
                <a:cs typeface="Carlito"/>
              </a:rPr>
              <a:t>for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the </a:t>
            </a:r>
            <a:r>
              <a:rPr sz="2400" spc="-20" dirty="0">
                <a:solidFill>
                  <a:srgbClr val="C00000"/>
                </a:solidFill>
                <a:latin typeface="Carlito"/>
                <a:cs typeface="Carlito"/>
              </a:rPr>
              <a:t>first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component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1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solution</a:t>
            </a:r>
            <a:endParaRPr sz="2400" dirty="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The nodes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second level represent </a:t>
            </a:r>
            <a:r>
              <a:rPr sz="2400" dirty="0">
                <a:latin typeface="Carlito"/>
                <a:cs typeface="Carlito"/>
              </a:rPr>
              <a:t>the choices</a:t>
            </a:r>
            <a:r>
              <a:rPr sz="2400" spc="-130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for 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second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component</a:t>
            </a:r>
            <a:r>
              <a:rPr sz="2400" spc="-10" dirty="0">
                <a:latin typeface="Carlito"/>
                <a:cs typeface="Carlito"/>
              </a:rPr>
              <a:t>, </a:t>
            </a:r>
            <a:r>
              <a:rPr sz="2400" dirty="0">
                <a:latin typeface="Carlito"/>
                <a:cs typeface="Carlito"/>
              </a:rPr>
              <a:t>and so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on.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node </a:t>
            </a:r>
            <a:r>
              <a:rPr sz="2400" dirty="0">
                <a:latin typeface="Carlito"/>
                <a:cs typeface="Carlito"/>
              </a:rPr>
              <a:t>in a </a:t>
            </a:r>
            <a:r>
              <a:rPr sz="2400" spc="-15" dirty="0">
                <a:latin typeface="Carlito"/>
                <a:cs typeface="Carlito"/>
              </a:rPr>
              <a:t>state-space </a:t>
            </a:r>
            <a:r>
              <a:rPr sz="2400" spc="-10" dirty="0">
                <a:latin typeface="Carlito"/>
                <a:cs typeface="Carlito"/>
              </a:rPr>
              <a:t>tree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said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be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promising</a:t>
            </a:r>
            <a:endParaRPr sz="2400" dirty="0">
              <a:latin typeface="Carlito"/>
              <a:cs typeface="Carlito"/>
            </a:endParaRPr>
          </a:p>
          <a:p>
            <a:pPr marL="756285" marR="242570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rlito"/>
                <a:cs typeface="Carlito"/>
              </a:rPr>
              <a:t>if it </a:t>
            </a:r>
            <a:r>
              <a:rPr sz="2400" spc="-5" dirty="0">
                <a:latin typeface="Carlito"/>
                <a:cs typeface="Carlito"/>
              </a:rPr>
              <a:t>corresponds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partially </a:t>
            </a:r>
            <a:r>
              <a:rPr sz="2400" spc="-10" dirty="0">
                <a:latin typeface="Carlito"/>
                <a:cs typeface="Carlito"/>
              </a:rPr>
              <a:t>constructed </a:t>
            </a:r>
            <a:r>
              <a:rPr sz="2400" spc="-5" dirty="0">
                <a:latin typeface="Carlito"/>
                <a:cs typeface="Carlito"/>
              </a:rPr>
              <a:t>solution  that </a:t>
            </a:r>
            <a:r>
              <a:rPr sz="2400" spc="-15" dirty="0">
                <a:latin typeface="Carlito"/>
                <a:cs typeface="Carlito"/>
              </a:rPr>
              <a:t>may </a:t>
            </a:r>
            <a:r>
              <a:rPr sz="2400" spc="-5" dirty="0">
                <a:latin typeface="Carlito"/>
                <a:cs typeface="Carlito"/>
              </a:rPr>
              <a:t>still </a:t>
            </a:r>
            <a:r>
              <a:rPr sz="2400" dirty="0">
                <a:latin typeface="Carlito"/>
                <a:cs typeface="Carlito"/>
              </a:rPr>
              <a:t>lead </a:t>
            </a:r>
            <a:r>
              <a:rPr sz="2400" spc="-10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complete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solution;</a:t>
            </a:r>
            <a:endParaRPr sz="24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rlito"/>
                <a:cs typeface="Carlito"/>
              </a:rPr>
              <a:t>otherwise, it is </a:t>
            </a:r>
            <a:r>
              <a:rPr sz="2400" spc="-5" dirty="0">
                <a:latin typeface="Carlito"/>
                <a:cs typeface="Carlito"/>
              </a:rPr>
              <a:t>called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nonpromising</a:t>
            </a:r>
            <a:r>
              <a:rPr sz="2400" spc="-5" dirty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  <a:p>
            <a:pPr marL="355600" marR="511809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rlito"/>
                <a:cs typeface="Carlito"/>
              </a:rPr>
              <a:t>Leaves </a:t>
            </a:r>
            <a:r>
              <a:rPr sz="2400" spc="-10" dirty="0">
                <a:latin typeface="Carlito"/>
                <a:cs typeface="Carlito"/>
              </a:rPr>
              <a:t>represent </a:t>
            </a:r>
            <a:r>
              <a:rPr sz="2400" dirty="0">
                <a:latin typeface="Carlito"/>
                <a:cs typeface="Carlito"/>
              </a:rPr>
              <a:t>either </a:t>
            </a:r>
            <a:r>
              <a:rPr sz="2400" spc="-5" dirty="0">
                <a:latin typeface="Carlito"/>
                <a:cs typeface="Carlito"/>
              </a:rPr>
              <a:t>nonpromising dead </a:t>
            </a:r>
            <a:r>
              <a:rPr sz="2400" dirty="0">
                <a:latin typeface="Carlito"/>
                <a:cs typeface="Carlito"/>
              </a:rPr>
              <a:t>ends</a:t>
            </a:r>
            <a:r>
              <a:rPr sz="2400" spc="-1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or  </a:t>
            </a:r>
            <a:r>
              <a:rPr sz="2400" spc="-10" dirty="0">
                <a:latin typeface="Carlito"/>
                <a:cs typeface="Carlito"/>
              </a:rPr>
              <a:t>complete </a:t>
            </a:r>
            <a:r>
              <a:rPr sz="2400" spc="-5" dirty="0">
                <a:latin typeface="Carlito"/>
                <a:cs typeface="Carlito"/>
              </a:rPr>
              <a:t>solutions </a:t>
            </a:r>
            <a:r>
              <a:rPr sz="2400" spc="-15" dirty="0">
                <a:latin typeface="Carlito"/>
                <a:cs typeface="Carlito"/>
              </a:rPr>
              <a:t>found </a:t>
            </a:r>
            <a:r>
              <a:rPr sz="2400" spc="-5" dirty="0">
                <a:latin typeface="Carlito"/>
                <a:cs typeface="Carlito"/>
              </a:rPr>
              <a:t>by </a:t>
            </a:r>
            <a:r>
              <a:rPr sz="2400" dirty="0">
                <a:latin typeface="Carlito"/>
                <a:cs typeface="Carlito"/>
              </a:rPr>
              <a:t>the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algorithm.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6905" y="245110"/>
            <a:ext cx="3247898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Backtracking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888605" cy="3098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In the majority of cases, a </a:t>
            </a:r>
            <a:r>
              <a:rPr sz="2800" spc="-15" dirty="0">
                <a:latin typeface="Carlito"/>
                <a:cs typeface="Carlito"/>
              </a:rPr>
              <a:t>states-pace tree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a  </a:t>
            </a:r>
            <a:r>
              <a:rPr sz="2800" spc="-10" dirty="0">
                <a:latin typeface="Carlito"/>
                <a:cs typeface="Carlito"/>
              </a:rPr>
              <a:t>backtracking algorithm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5" dirty="0">
                <a:latin typeface="Carlito"/>
                <a:cs typeface="Carlito"/>
              </a:rPr>
              <a:t>constructed </a:t>
            </a:r>
            <a:r>
              <a:rPr sz="2800" spc="-5" dirty="0">
                <a:latin typeface="Carlito"/>
                <a:cs typeface="Carlito"/>
              </a:rPr>
              <a:t>in the manner  of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depth-first</a:t>
            </a:r>
            <a:r>
              <a:rPr sz="2800" spc="6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search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355600" marR="208279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If </a:t>
            </a:r>
            <a:r>
              <a:rPr sz="2800" spc="-10" dirty="0">
                <a:latin typeface="Carlito"/>
                <a:cs typeface="Carlito"/>
              </a:rPr>
              <a:t>the algorithm reaches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complete </a:t>
            </a:r>
            <a:r>
              <a:rPr sz="2800" spc="-10" dirty="0">
                <a:latin typeface="Carlito"/>
                <a:cs typeface="Carlito"/>
              </a:rPr>
              <a:t>solution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the  </a:t>
            </a:r>
            <a:r>
              <a:rPr sz="2800" spc="-15" dirty="0">
                <a:latin typeface="Carlito"/>
                <a:cs typeface="Carlito"/>
              </a:rPr>
              <a:t>problem, </a:t>
            </a:r>
            <a:r>
              <a:rPr sz="2800" spc="-5" dirty="0">
                <a:latin typeface="Carlito"/>
                <a:cs typeface="Carlito"/>
              </a:rPr>
              <a:t>it either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stops </a:t>
            </a:r>
            <a:r>
              <a:rPr sz="2800" spc="-5" dirty="0">
                <a:latin typeface="Carlito"/>
                <a:cs typeface="Carlito"/>
              </a:rPr>
              <a:t>(if </a:t>
            </a:r>
            <a:r>
              <a:rPr sz="2800" spc="-15" dirty="0">
                <a:latin typeface="Carlito"/>
                <a:cs typeface="Carlito"/>
              </a:rPr>
              <a:t>just </a:t>
            </a:r>
            <a:r>
              <a:rPr sz="2800" spc="-10" dirty="0">
                <a:latin typeface="Carlito"/>
                <a:cs typeface="Carlito"/>
              </a:rPr>
              <a:t>one solution </a:t>
            </a:r>
            <a:r>
              <a:rPr sz="2800" spc="-5" dirty="0">
                <a:latin typeface="Carlito"/>
                <a:cs typeface="Carlito"/>
              </a:rPr>
              <a:t>is  </a:t>
            </a:r>
            <a:r>
              <a:rPr sz="2800" spc="-15" dirty="0">
                <a:latin typeface="Carlito"/>
                <a:cs typeface="Carlito"/>
              </a:rPr>
              <a:t>required) </a:t>
            </a:r>
            <a:r>
              <a:rPr sz="2800" spc="-5" dirty="0">
                <a:latin typeface="Carlito"/>
                <a:cs typeface="Carlito"/>
              </a:rPr>
              <a:t>or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continues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searching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10" dirty="0">
                <a:latin typeface="Carlito"/>
                <a:cs typeface="Carlito"/>
              </a:rPr>
              <a:t>other possible  solutions.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1082" y="245110"/>
            <a:ext cx="4754118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N-Queens</a:t>
            </a:r>
            <a:r>
              <a:rPr spc="-15" dirty="0"/>
              <a:t> 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1638"/>
            <a:ext cx="7961630" cy="37807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10" dirty="0">
                <a:latin typeface="Carlito"/>
                <a:cs typeface="Carlito"/>
              </a:rPr>
              <a:t>Problem</a:t>
            </a:r>
            <a:r>
              <a:rPr sz="2800" b="1" spc="10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Definition</a:t>
            </a:r>
            <a:endParaRPr sz="2800" dirty="0">
              <a:latin typeface="Carlito"/>
              <a:cs typeface="Carlito"/>
            </a:endParaRPr>
          </a:p>
          <a:p>
            <a:pPr marL="355600" marR="4635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place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n queens </a:t>
            </a:r>
            <a:r>
              <a:rPr sz="2800" spc="-5" dirty="0">
                <a:latin typeface="Carlito"/>
                <a:cs typeface="Carlito"/>
              </a:rPr>
              <a:t>on an </a:t>
            </a:r>
            <a:r>
              <a:rPr sz="2800" b="1" spc="-5" dirty="0">
                <a:solidFill>
                  <a:srgbClr val="C00000"/>
                </a:solidFill>
                <a:latin typeface="Carlito"/>
                <a:cs typeface="Carlito"/>
              </a:rPr>
              <a:t>n × n </a:t>
            </a:r>
            <a:r>
              <a:rPr sz="2800" b="1" spc="-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chessboard </a:t>
            </a:r>
            <a:r>
              <a:rPr sz="2800" spc="-5" dirty="0">
                <a:latin typeface="Carlito"/>
                <a:cs typeface="Carlito"/>
              </a:rPr>
              <a:t>so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no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two queens </a:t>
            </a:r>
            <a:r>
              <a:rPr sz="2800" spc="-20" dirty="0">
                <a:latin typeface="Carlito"/>
                <a:cs typeface="Carlito"/>
              </a:rPr>
              <a:t>attack </a:t>
            </a:r>
            <a:r>
              <a:rPr sz="2800" spc="-5" dirty="0">
                <a:latin typeface="Carlito"/>
                <a:cs typeface="Carlito"/>
              </a:rPr>
              <a:t>each </a:t>
            </a:r>
            <a:r>
              <a:rPr sz="2800" spc="-10" dirty="0">
                <a:latin typeface="Carlito"/>
                <a:cs typeface="Carlito"/>
              </a:rPr>
              <a:t>other 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10" dirty="0">
                <a:latin typeface="Carlito"/>
                <a:cs typeface="Carlito"/>
              </a:rPr>
              <a:t>being </a:t>
            </a:r>
            <a:r>
              <a:rPr sz="2800" spc="-5" dirty="0">
                <a:latin typeface="Carlito"/>
                <a:cs typeface="Carlito"/>
              </a:rPr>
              <a:t>in the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same </a:t>
            </a:r>
            <a:r>
              <a:rPr sz="2800" spc="-25" dirty="0">
                <a:solidFill>
                  <a:srgbClr val="C00000"/>
                </a:solidFill>
                <a:latin typeface="Carlito"/>
                <a:cs typeface="Carlito"/>
              </a:rPr>
              <a:t>row </a:t>
            </a:r>
            <a:r>
              <a:rPr sz="2800" spc="-5" dirty="0">
                <a:latin typeface="Carlito"/>
                <a:cs typeface="Carlito"/>
              </a:rPr>
              <a:t>or in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the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same column </a:t>
            </a:r>
            <a:r>
              <a:rPr sz="2800" spc="-10" dirty="0">
                <a:latin typeface="Carlito"/>
                <a:cs typeface="Carlito"/>
              </a:rPr>
              <a:t>or  </a:t>
            </a:r>
            <a:r>
              <a:rPr sz="2800" spc="-5" dirty="0">
                <a:latin typeface="Carlito"/>
                <a:cs typeface="Carlito"/>
              </a:rPr>
              <a:t>on the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same</a:t>
            </a:r>
            <a:r>
              <a:rPr sz="2800" spc="1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diagonal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850" dirty="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So let us </a:t>
            </a:r>
            <a:r>
              <a:rPr sz="2800" spc="-10" dirty="0">
                <a:latin typeface="Carlito"/>
                <a:cs typeface="Carlito"/>
              </a:rPr>
              <a:t>consider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b="1" spc="-5" dirty="0">
                <a:latin typeface="Carlito"/>
                <a:cs typeface="Carlito"/>
              </a:rPr>
              <a:t>4-queens </a:t>
            </a:r>
            <a:r>
              <a:rPr sz="2800" b="1" spc="-10" dirty="0">
                <a:latin typeface="Carlito"/>
                <a:cs typeface="Carlito"/>
              </a:rPr>
              <a:t>problem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5" dirty="0">
                <a:latin typeface="Carlito"/>
                <a:cs typeface="Carlito"/>
              </a:rPr>
              <a:t>solve </a:t>
            </a:r>
            <a:r>
              <a:rPr sz="2800" spc="-5" dirty="0">
                <a:latin typeface="Carlito"/>
                <a:cs typeface="Carlito"/>
              </a:rPr>
              <a:t>it 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backtracking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technique.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7657" y="245110"/>
            <a:ext cx="448894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4-Queens</a:t>
            </a:r>
            <a:r>
              <a:rPr spc="-3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84987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Since </a:t>
            </a:r>
            <a:r>
              <a:rPr sz="2800" spc="-5" dirty="0">
                <a:latin typeface="Carlito"/>
                <a:cs typeface="Carlito"/>
              </a:rPr>
              <a:t>each of the </a:t>
            </a:r>
            <a:r>
              <a:rPr sz="2800" spc="-25" dirty="0">
                <a:latin typeface="Carlito"/>
                <a:cs typeface="Carlito"/>
              </a:rPr>
              <a:t>four </a:t>
            </a:r>
            <a:r>
              <a:rPr sz="2800" spc="-10" dirty="0">
                <a:latin typeface="Carlito"/>
                <a:cs typeface="Carlito"/>
              </a:rPr>
              <a:t>queens has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10" dirty="0">
                <a:latin typeface="Carlito"/>
                <a:cs typeface="Carlito"/>
              </a:rPr>
              <a:t>placed </a:t>
            </a:r>
            <a:r>
              <a:rPr sz="2800" spc="-5" dirty="0">
                <a:latin typeface="Carlito"/>
                <a:cs typeface="Carlito"/>
              </a:rPr>
              <a:t>in its  </a:t>
            </a:r>
            <a:r>
              <a:rPr sz="2800" spc="-10" dirty="0">
                <a:latin typeface="Carlito"/>
                <a:cs typeface="Carlito"/>
              </a:rPr>
              <a:t>own </a:t>
            </a:r>
            <a:r>
              <a:rPr sz="2800" spc="-80" dirty="0">
                <a:latin typeface="Carlito"/>
                <a:cs typeface="Carlito"/>
              </a:rPr>
              <a:t>row, </a:t>
            </a:r>
            <a:r>
              <a:rPr sz="2800" spc="-5" dirty="0">
                <a:latin typeface="Carlito"/>
                <a:cs typeface="Carlito"/>
              </a:rPr>
              <a:t>all </a:t>
            </a:r>
            <a:r>
              <a:rPr sz="2800" spc="-15" dirty="0">
                <a:latin typeface="Carlito"/>
                <a:cs typeface="Carlito"/>
              </a:rPr>
              <a:t>we </a:t>
            </a:r>
            <a:r>
              <a:rPr sz="2800" spc="-5" dirty="0">
                <a:latin typeface="Carlito"/>
                <a:cs typeface="Carlito"/>
              </a:rPr>
              <a:t>need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do is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assign a </a:t>
            </a:r>
            <a:r>
              <a:rPr sz="2800" spc="-10" dirty="0">
                <a:latin typeface="Carlito"/>
                <a:cs typeface="Carlito"/>
              </a:rPr>
              <a:t>column </a:t>
            </a:r>
            <a:r>
              <a:rPr sz="2800" spc="-30" dirty="0">
                <a:latin typeface="Carlito"/>
                <a:cs typeface="Carlito"/>
              </a:rPr>
              <a:t>for  </a:t>
            </a:r>
            <a:r>
              <a:rPr sz="2800" spc="-5" dirty="0">
                <a:latin typeface="Carlito"/>
                <a:cs typeface="Carlito"/>
              </a:rPr>
              <a:t>each </a:t>
            </a:r>
            <a:r>
              <a:rPr sz="2800" spc="-10" dirty="0">
                <a:latin typeface="Carlito"/>
                <a:cs typeface="Carlito"/>
              </a:rPr>
              <a:t>queen </a:t>
            </a:r>
            <a:r>
              <a:rPr sz="2800" spc="-5" dirty="0">
                <a:latin typeface="Carlito"/>
                <a:cs typeface="Carlito"/>
              </a:rPr>
              <a:t>on the </a:t>
            </a:r>
            <a:r>
              <a:rPr sz="2800" spc="-15" dirty="0">
                <a:latin typeface="Carlito"/>
                <a:cs typeface="Carlito"/>
              </a:rPr>
              <a:t>board presented </a:t>
            </a:r>
            <a:r>
              <a:rPr sz="2800" spc="-5" dirty="0">
                <a:latin typeface="Carlito"/>
                <a:cs typeface="Carlito"/>
              </a:rPr>
              <a:t>in</a:t>
            </a:r>
            <a:r>
              <a:rPr sz="2800" spc="10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figure.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65238" y="3063640"/>
            <a:ext cx="3783432" cy="1690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82300" y="1163378"/>
            <a:ext cx="6121055" cy="5293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7657" y="245110"/>
            <a:ext cx="486994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4-Queens</a:t>
            </a:r>
            <a:r>
              <a:rPr spc="-3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077213"/>
            <a:ext cx="3678554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state-space tree </a:t>
            </a:r>
            <a:r>
              <a:rPr sz="2800" spc="-10" dirty="0">
                <a:latin typeface="Carlito"/>
                <a:cs typeface="Carlito"/>
              </a:rPr>
              <a:t>of  </a:t>
            </a:r>
            <a:r>
              <a:rPr sz="2800" spc="-5" dirty="0">
                <a:latin typeface="Carlito"/>
                <a:cs typeface="Carlito"/>
              </a:rPr>
              <a:t>this </a:t>
            </a:r>
            <a:r>
              <a:rPr sz="2800" spc="-15" dirty="0">
                <a:latin typeface="Carlito"/>
                <a:cs typeface="Carlito"/>
              </a:rPr>
              <a:t>search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shown </a:t>
            </a:r>
            <a:r>
              <a:rPr sz="2800" spc="-5" dirty="0">
                <a:latin typeface="Carlito"/>
                <a:cs typeface="Carlito"/>
              </a:rPr>
              <a:t>in  </a:t>
            </a:r>
            <a:r>
              <a:rPr sz="2800" spc="-15" dirty="0">
                <a:latin typeface="Carlito"/>
                <a:cs typeface="Carlito"/>
              </a:rPr>
              <a:t>figure.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5656275"/>
            <a:ext cx="419544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Note: This tree </a:t>
            </a:r>
            <a:r>
              <a:rPr sz="2000" spc="-10" dirty="0">
                <a:latin typeface="Carlito"/>
                <a:cs typeface="Carlito"/>
              </a:rPr>
              <a:t>shows expansion </a:t>
            </a:r>
            <a:r>
              <a:rPr sz="2000" spc="-5" dirty="0">
                <a:latin typeface="Carlito"/>
                <a:cs typeface="Carlito"/>
              </a:rPr>
              <a:t>of  </a:t>
            </a:r>
            <a:r>
              <a:rPr sz="2000" dirty="0">
                <a:latin typeface="Carlito"/>
                <a:cs typeface="Carlito"/>
              </a:rPr>
              <a:t>nodes </a:t>
            </a:r>
            <a:r>
              <a:rPr sz="2000" spc="-5" dirty="0">
                <a:latin typeface="Carlito"/>
                <a:cs typeface="Carlito"/>
              </a:rPr>
              <a:t>till </a:t>
            </a:r>
            <a:r>
              <a:rPr sz="2000" dirty="0">
                <a:latin typeface="Carlito"/>
                <a:cs typeface="Carlito"/>
              </a:rPr>
              <a:t>it </a:t>
            </a:r>
            <a:r>
              <a:rPr sz="2000" spc="-5" dirty="0">
                <a:latin typeface="Carlito"/>
                <a:cs typeface="Carlito"/>
              </a:rPr>
              <a:t>gets </a:t>
            </a:r>
            <a:r>
              <a:rPr sz="2000" dirty="0">
                <a:latin typeface="Carlito"/>
                <a:cs typeface="Carlito"/>
              </a:rPr>
              <a:t>a </a:t>
            </a:r>
            <a:r>
              <a:rPr sz="2000" spc="-5" dirty="0">
                <a:latin typeface="Carlito"/>
                <a:cs typeface="Carlito"/>
              </a:rPr>
              <a:t>solution. </a:t>
            </a:r>
            <a:r>
              <a:rPr sz="2000" spc="-10" dirty="0">
                <a:latin typeface="Carlito"/>
                <a:cs typeface="Carlito"/>
              </a:rPr>
              <a:t>For </a:t>
            </a:r>
            <a:r>
              <a:rPr sz="2000" dirty="0">
                <a:latin typeface="Carlito"/>
                <a:cs typeface="Carlito"/>
              </a:rPr>
              <a:t>multiple  </a:t>
            </a:r>
            <a:r>
              <a:rPr sz="2000" spc="-5" dirty="0">
                <a:latin typeface="Carlito"/>
                <a:cs typeface="Carlito"/>
              </a:rPr>
              <a:t>solutions </a:t>
            </a:r>
            <a:r>
              <a:rPr sz="2000" dirty="0">
                <a:latin typeface="Carlito"/>
                <a:cs typeface="Carlito"/>
              </a:rPr>
              <a:t>it </a:t>
            </a:r>
            <a:r>
              <a:rPr sz="2000" spc="-5" dirty="0">
                <a:latin typeface="Carlito"/>
                <a:cs typeface="Carlito"/>
              </a:rPr>
              <a:t>need </a:t>
            </a:r>
            <a:r>
              <a:rPr sz="2000" spc="-10" dirty="0">
                <a:latin typeface="Carlito"/>
                <a:cs typeface="Carlito"/>
              </a:rPr>
              <a:t>to </a:t>
            </a:r>
            <a:r>
              <a:rPr sz="2000" dirty="0">
                <a:latin typeface="Carlito"/>
                <a:cs typeface="Carlito"/>
              </a:rPr>
              <a:t>be </a:t>
            </a:r>
            <a:r>
              <a:rPr sz="2000" spc="-10" dirty="0">
                <a:latin typeface="Carlito"/>
                <a:cs typeface="Carlito"/>
              </a:rPr>
              <a:t>expanded</a:t>
            </a:r>
            <a:r>
              <a:rPr sz="2000" spc="-4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further</a:t>
            </a:r>
            <a:endParaRPr sz="20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5757" y="245110"/>
            <a:ext cx="460324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4-queens</a:t>
            </a:r>
            <a:r>
              <a:rPr spc="-5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988300" cy="3609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064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If </a:t>
            </a:r>
            <a:r>
              <a:rPr sz="2800" spc="-10" dirty="0">
                <a:latin typeface="Carlito"/>
                <a:cs typeface="Carlito"/>
              </a:rPr>
              <a:t>other solutions need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20" dirty="0">
                <a:latin typeface="Carlito"/>
                <a:cs typeface="Carlito"/>
              </a:rPr>
              <a:t>found,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algorithm  can simply resume </a:t>
            </a:r>
            <a:r>
              <a:rPr sz="2800" spc="-5" dirty="0">
                <a:latin typeface="Carlito"/>
                <a:cs typeface="Carlito"/>
              </a:rPr>
              <a:t>its </a:t>
            </a:r>
            <a:r>
              <a:rPr sz="2800" spc="-15" dirty="0">
                <a:latin typeface="Carlito"/>
                <a:cs typeface="Carlito"/>
              </a:rPr>
              <a:t>operations at </a:t>
            </a:r>
            <a:r>
              <a:rPr sz="2800" spc="-5" dirty="0">
                <a:latin typeface="Carlito"/>
                <a:cs typeface="Carlito"/>
              </a:rPr>
              <a:t>the leaf </a:t>
            </a:r>
            <a:r>
              <a:rPr sz="2800" spc="-15" dirty="0">
                <a:latin typeface="Carlito"/>
                <a:cs typeface="Carlito"/>
              </a:rPr>
              <a:t>at </a:t>
            </a:r>
            <a:r>
              <a:rPr sz="2800" spc="-5" dirty="0">
                <a:latin typeface="Carlito"/>
                <a:cs typeface="Carlito"/>
              </a:rPr>
              <a:t>which  it </a:t>
            </a:r>
            <a:r>
              <a:rPr sz="2800" spc="-15" dirty="0">
                <a:latin typeface="Carlito"/>
                <a:cs typeface="Carlito"/>
              </a:rPr>
              <a:t>stopped.</a:t>
            </a:r>
            <a:endParaRPr sz="2800">
              <a:latin typeface="Carlito"/>
              <a:cs typeface="Carlito"/>
            </a:endParaRPr>
          </a:p>
          <a:p>
            <a:pPr marL="355600" marR="33401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25" dirty="0">
                <a:latin typeface="Carlito"/>
                <a:cs typeface="Carlito"/>
              </a:rPr>
              <a:t>Alternatively, </a:t>
            </a:r>
            <a:r>
              <a:rPr sz="2800" spc="-1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can use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30" dirty="0">
                <a:solidFill>
                  <a:srgbClr val="C00000"/>
                </a:solidFill>
                <a:latin typeface="Arial"/>
                <a:cs typeface="Arial"/>
              </a:rPr>
              <a:t>board’s 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symmetry </a:t>
            </a:r>
            <a:r>
              <a:rPr sz="2800" spc="-30" dirty="0">
                <a:latin typeface="Carlito"/>
                <a:cs typeface="Carlito"/>
              </a:rPr>
              <a:t>for  </a:t>
            </a:r>
            <a:r>
              <a:rPr sz="2800" spc="-10" dirty="0">
                <a:latin typeface="Carlito"/>
                <a:cs typeface="Carlito"/>
              </a:rPr>
              <a:t>this</a:t>
            </a:r>
            <a:r>
              <a:rPr sz="2800" spc="1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purpose.</a:t>
            </a:r>
            <a:endParaRPr sz="28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35" dirty="0">
                <a:latin typeface="Carlito"/>
                <a:cs typeface="Carlito"/>
              </a:rPr>
              <a:t>Finally, </a:t>
            </a:r>
            <a:r>
              <a:rPr sz="2800" spc="-5" dirty="0">
                <a:latin typeface="Carlito"/>
                <a:cs typeface="Carlito"/>
              </a:rPr>
              <a:t>it </a:t>
            </a:r>
            <a:r>
              <a:rPr sz="2800" spc="-10" dirty="0">
                <a:latin typeface="Carlito"/>
                <a:cs typeface="Carlito"/>
              </a:rPr>
              <a:t>should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15" dirty="0">
                <a:latin typeface="Carlito"/>
                <a:cs typeface="Carlito"/>
              </a:rPr>
              <a:t>pointed </a:t>
            </a:r>
            <a:r>
              <a:rPr sz="2800" spc="-10" dirty="0">
                <a:latin typeface="Carlito"/>
                <a:cs typeface="Carlito"/>
              </a:rPr>
              <a:t>out that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single </a:t>
            </a:r>
            <a:r>
              <a:rPr sz="2800" spc="-5" dirty="0">
                <a:latin typeface="Carlito"/>
                <a:cs typeface="Carlito"/>
              </a:rPr>
              <a:t>solution 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20" dirty="0">
                <a:latin typeface="Carlito"/>
                <a:cs typeface="Carlito"/>
              </a:rPr>
              <a:t>n-</a:t>
            </a:r>
            <a:r>
              <a:rPr sz="2800" spc="-120" dirty="0">
                <a:latin typeface="Arial"/>
                <a:cs typeface="Arial"/>
              </a:rPr>
              <a:t>queens </a:t>
            </a:r>
            <a:r>
              <a:rPr sz="2800" spc="-80" dirty="0">
                <a:latin typeface="Arial"/>
                <a:cs typeface="Arial"/>
              </a:rPr>
              <a:t>problem </a:t>
            </a:r>
            <a:r>
              <a:rPr sz="2800" spc="-15" dirty="0">
                <a:latin typeface="Arial"/>
                <a:cs typeface="Arial"/>
              </a:rPr>
              <a:t>for </a:t>
            </a:r>
            <a:r>
              <a:rPr sz="2800" spc="-165" dirty="0">
                <a:latin typeface="Arial"/>
                <a:cs typeface="Arial"/>
              </a:rPr>
              <a:t>any </a:t>
            </a:r>
            <a:r>
              <a:rPr sz="2800" spc="-90" dirty="0">
                <a:latin typeface="Arial"/>
                <a:cs typeface="Arial"/>
              </a:rPr>
              <a:t>n </a:t>
            </a:r>
            <a:r>
              <a:rPr sz="2800" spc="-145" dirty="0">
                <a:latin typeface="Arial"/>
                <a:cs typeface="Arial"/>
              </a:rPr>
              <a:t>≥ 4 </a:t>
            </a:r>
            <a:r>
              <a:rPr sz="2800" spc="-185" dirty="0">
                <a:latin typeface="Arial"/>
                <a:cs typeface="Arial"/>
              </a:rPr>
              <a:t>can </a:t>
            </a:r>
            <a:r>
              <a:rPr sz="2800" spc="-130" dirty="0">
                <a:latin typeface="Arial"/>
                <a:cs typeface="Arial"/>
              </a:rPr>
              <a:t>be </a:t>
            </a:r>
            <a:r>
              <a:rPr sz="2800" spc="-75" dirty="0">
                <a:latin typeface="Arial"/>
                <a:cs typeface="Arial"/>
              </a:rPr>
              <a:t>found 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b="1" spc="-5" dirty="0">
                <a:latin typeface="Carlito"/>
                <a:cs typeface="Carlito"/>
              </a:rPr>
              <a:t>linear</a:t>
            </a:r>
            <a:r>
              <a:rPr sz="2800" b="1" spc="30" dirty="0">
                <a:latin typeface="Carlito"/>
                <a:cs typeface="Carlito"/>
              </a:rPr>
              <a:t> </a:t>
            </a:r>
            <a:r>
              <a:rPr sz="2800" b="1" dirty="0">
                <a:latin typeface="Carlito"/>
                <a:cs typeface="Carlito"/>
              </a:rPr>
              <a:t>time</a:t>
            </a:r>
            <a:r>
              <a:rPr sz="280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0244" y="245110"/>
            <a:ext cx="43563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C00000"/>
                </a:solidFill>
                <a:latin typeface="Carlito"/>
                <a:cs typeface="Carlito"/>
              </a:rPr>
              <a:t>N-queens</a:t>
            </a:r>
            <a:r>
              <a:rPr sz="4000" b="1" spc="-4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4000" b="1" spc="-5" dirty="0">
                <a:solidFill>
                  <a:srgbClr val="C00000"/>
                </a:solidFill>
                <a:latin typeface="Carlito"/>
                <a:cs typeface="Carlito"/>
              </a:rPr>
              <a:t>prblem</a:t>
            </a:r>
            <a:endParaRPr sz="40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3652" y="1078738"/>
            <a:ext cx="6874509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5" dirty="0">
                <a:latin typeface="Carlito"/>
                <a:cs typeface="Carlito"/>
              </a:rPr>
              <a:t>Algorithm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5" dirty="0">
                <a:latin typeface="Carlito"/>
                <a:cs typeface="Carlito"/>
              </a:rPr>
              <a:t>find </a:t>
            </a:r>
            <a:r>
              <a:rPr sz="2600" dirty="0">
                <a:latin typeface="Carlito"/>
                <a:cs typeface="Carlito"/>
              </a:rPr>
              <a:t>all </a:t>
            </a:r>
            <a:r>
              <a:rPr sz="2600" spc="-5" dirty="0">
                <a:latin typeface="Carlito"/>
                <a:cs typeface="Carlito"/>
              </a:rPr>
              <a:t>solutions </a:t>
            </a:r>
            <a:r>
              <a:rPr sz="2600" spc="-10" dirty="0">
                <a:latin typeface="Carlito"/>
                <a:cs typeface="Carlito"/>
              </a:rPr>
              <a:t>of </a:t>
            </a:r>
            <a:r>
              <a:rPr sz="2600" dirty="0">
                <a:latin typeface="Carlito"/>
                <a:cs typeface="Carlito"/>
              </a:rPr>
              <a:t>n-queens</a:t>
            </a:r>
            <a:r>
              <a:rPr sz="2600" spc="-5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problem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3928" y="1891395"/>
            <a:ext cx="6728847" cy="4510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0244" y="245110"/>
            <a:ext cx="466115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N-queens</a:t>
            </a:r>
            <a:r>
              <a:rPr spc="-45" dirty="0"/>
              <a:t> </a:t>
            </a:r>
            <a:r>
              <a:rPr spc="-5" dirty="0" err="1"/>
              <a:t>pr</a:t>
            </a:r>
            <a:r>
              <a:rPr lang="en-GB" spc="-5" dirty="0"/>
              <a:t>o</a:t>
            </a:r>
            <a:r>
              <a:rPr spc="-5" dirty="0" err="1"/>
              <a:t>blem</a:t>
            </a: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687371" y="1525699"/>
            <a:ext cx="8059960" cy="4412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7488" y="245110"/>
            <a:ext cx="6069711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Sum of </a:t>
            </a:r>
            <a:r>
              <a:rPr spc="-10" dirty="0"/>
              <a:t>Subsets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840" y="991638"/>
            <a:ext cx="7917815" cy="480568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770"/>
              </a:spcBef>
            </a:pPr>
            <a:r>
              <a:rPr sz="2800" b="1" spc="-10" dirty="0">
                <a:latin typeface="Carlito"/>
                <a:cs typeface="Carlito"/>
              </a:rPr>
              <a:t>Problem</a:t>
            </a:r>
            <a:r>
              <a:rPr sz="2800" b="1" spc="10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definition</a:t>
            </a:r>
            <a:endParaRPr sz="2800">
              <a:latin typeface="Carlito"/>
              <a:cs typeface="Carlito"/>
            </a:endParaRPr>
          </a:p>
          <a:p>
            <a:pPr marL="393700" marR="6146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10" dirty="0">
                <a:latin typeface="Carlito"/>
                <a:cs typeface="Carlito"/>
              </a:rPr>
              <a:t>Find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subset </a:t>
            </a:r>
            <a:r>
              <a:rPr sz="2800" spc="-5" dirty="0">
                <a:latin typeface="Carlito"/>
                <a:cs typeface="Carlito"/>
              </a:rPr>
              <a:t>of a </a:t>
            </a:r>
            <a:r>
              <a:rPr sz="2800" spc="-10" dirty="0">
                <a:latin typeface="Carlito"/>
                <a:cs typeface="Carlito"/>
              </a:rPr>
              <a:t>given set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A = </a:t>
            </a:r>
            <a:r>
              <a:rPr sz="2800" dirty="0">
                <a:solidFill>
                  <a:srgbClr val="C00000"/>
                </a:solidFill>
                <a:latin typeface="Carlito"/>
                <a:cs typeface="Carlito"/>
              </a:rPr>
              <a:t>{a</a:t>
            </a:r>
            <a:r>
              <a:rPr sz="2775" baseline="-21021" dirty="0">
                <a:solidFill>
                  <a:srgbClr val="C00000"/>
                </a:solidFill>
                <a:latin typeface="Carlito"/>
                <a:cs typeface="Carlito"/>
              </a:rPr>
              <a:t>1</a:t>
            </a:r>
            <a:r>
              <a:rPr sz="2800" dirty="0">
                <a:solidFill>
                  <a:srgbClr val="C00000"/>
                </a:solidFill>
                <a:latin typeface="Carlito"/>
                <a:cs typeface="Carlito"/>
              </a:rPr>
              <a:t>,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. . . , </a:t>
            </a:r>
            <a:r>
              <a:rPr sz="2800" spc="5" dirty="0">
                <a:solidFill>
                  <a:srgbClr val="C00000"/>
                </a:solidFill>
                <a:latin typeface="Carlito"/>
                <a:cs typeface="Carlito"/>
              </a:rPr>
              <a:t>a</a:t>
            </a:r>
            <a:r>
              <a:rPr sz="2775" spc="7" baseline="-21021" dirty="0">
                <a:solidFill>
                  <a:srgbClr val="C00000"/>
                </a:solidFill>
                <a:latin typeface="Carlito"/>
                <a:cs typeface="Carlito"/>
              </a:rPr>
              <a:t>n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} </a:t>
            </a:r>
            <a:r>
              <a:rPr sz="2800" spc="-5" dirty="0">
                <a:latin typeface="Carlito"/>
                <a:cs typeface="Carlito"/>
              </a:rPr>
              <a:t>of n  </a:t>
            </a:r>
            <a:r>
              <a:rPr sz="2800" spc="-10" dirty="0">
                <a:latin typeface="Carlito"/>
                <a:cs typeface="Carlito"/>
              </a:rPr>
              <a:t>positive </a:t>
            </a:r>
            <a:r>
              <a:rPr sz="2800" spc="-20" dirty="0">
                <a:latin typeface="Carlito"/>
                <a:cs typeface="Carlito"/>
              </a:rPr>
              <a:t>integers </a:t>
            </a:r>
            <a:r>
              <a:rPr sz="2800" spc="-5" dirty="0">
                <a:latin typeface="Carlito"/>
                <a:cs typeface="Carlito"/>
              </a:rPr>
              <a:t>whose </a:t>
            </a:r>
            <a:r>
              <a:rPr sz="2800" spc="-10" dirty="0">
                <a:latin typeface="Carlito"/>
                <a:cs typeface="Carlito"/>
              </a:rPr>
              <a:t>sum </a:t>
            </a:r>
            <a:r>
              <a:rPr sz="2800" spc="-5" dirty="0">
                <a:latin typeface="Carlito"/>
                <a:cs typeface="Carlito"/>
              </a:rPr>
              <a:t>is equal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given  </a:t>
            </a:r>
            <a:r>
              <a:rPr sz="2800" spc="-10" dirty="0">
                <a:latin typeface="Carlito"/>
                <a:cs typeface="Carlito"/>
              </a:rPr>
              <a:t>positive </a:t>
            </a:r>
            <a:r>
              <a:rPr sz="2800" spc="-15" dirty="0">
                <a:latin typeface="Carlito"/>
                <a:cs typeface="Carlito"/>
              </a:rPr>
              <a:t>integer</a:t>
            </a:r>
            <a:r>
              <a:rPr sz="2800" spc="2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d.</a:t>
            </a:r>
            <a:endParaRPr sz="2800">
              <a:latin typeface="Carlito"/>
              <a:cs typeface="Carlito"/>
            </a:endParaRPr>
          </a:p>
          <a:p>
            <a:pPr marL="50800">
              <a:lnSpc>
                <a:spcPct val="100000"/>
              </a:lnSpc>
              <a:spcBef>
                <a:spcPts val="675"/>
              </a:spcBef>
            </a:pPr>
            <a:r>
              <a:rPr sz="2800" b="1" spc="-10" dirty="0">
                <a:latin typeface="Carlito"/>
                <a:cs typeface="Carlito"/>
              </a:rPr>
              <a:t>Example</a:t>
            </a:r>
            <a:endParaRPr sz="2800">
              <a:latin typeface="Carlito"/>
              <a:cs typeface="Carlito"/>
            </a:endParaRPr>
          </a:p>
          <a:p>
            <a:pPr marL="393700" marR="1069975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20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A = {1, 2, 5, 6, 8} and d = 9, </a:t>
            </a:r>
            <a:r>
              <a:rPr sz="2800" spc="-15" dirty="0">
                <a:latin typeface="Carlito"/>
                <a:cs typeface="Carlito"/>
              </a:rPr>
              <a:t>there are </a:t>
            </a:r>
            <a:r>
              <a:rPr sz="2800" spc="-10" dirty="0">
                <a:latin typeface="Carlito"/>
                <a:cs typeface="Carlito"/>
              </a:rPr>
              <a:t>two  solutions: </a:t>
            </a:r>
            <a:r>
              <a:rPr sz="2800" spc="-5" dirty="0">
                <a:latin typeface="Carlito"/>
                <a:cs typeface="Carlito"/>
              </a:rPr>
              <a:t>{1, 2, 6} and {1,</a:t>
            </a:r>
            <a:r>
              <a:rPr sz="2800" spc="10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8}.</a:t>
            </a:r>
            <a:endParaRPr sz="2800">
              <a:latin typeface="Carlito"/>
              <a:cs typeface="Carlito"/>
            </a:endParaRPr>
          </a:p>
          <a:p>
            <a:pPr marL="393700" marR="177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20" dirty="0">
                <a:latin typeface="Carlito"/>
                <a:cs typeface="Carlito"/>
              </a:rPr>
              <a:t>course, </a:t>
            </a:r>
            <a:r>
              <a:rPr sz="2800" spc="-5" dirty="0">
                <a:latin typeface="Carlito"/>
                <a:cs typeface="Carlito"/>
              </a:rPr>
              <a:t>some </a:t>
            </a:r>
            <a:r>
              <a:rPr sz="2800" spc="-15" dirty="0">
                <a:latin typeface="Carlito"/>
                <a:cs typeface="Carlito"/>
              </a:rPr>
              <a:t>instances </a:t>
            </a:r>
            <a:r>
              <a:rPr sz="2800" spc="-5" dirty="0">
                <a:latin typeface="Carlito"/>
                <a:cs typeface="Carlito"/>
              </a:rPr>
              <a:t>of this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20" dirty="0">
                <a:latin typeface="Carlito"/>
                <a:cs typeface="Carlito"/>
              </a:rPr>
              <a:t>may </a:t>
            </a:r>
            <a:r>
              <a:rPr sz="2800" spc="-25" dirty="0">
                <a:latin typeface="Carlito"/>
                <a:cs typeface="Carlito"/>
              </a:rPr>
              <a:t>have  </a:t>
            </a:r>
            <a:r>
              <a:rPr sz="2800" spc="-5" dirty="0">
                <a:latin typeface="Carlito"/>
                <a:cs typeface="Carlito"/>
              </a:rPr>
              <a:t>no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solutions.</a:t>
            </a:r>
            <a:endParaRPr sz="2800">
              <a:latin typeface="Carlito"/>
              <a:cs typeface="Carlito"/>
            </a:endParaRPr>
          </a:p>
          <a:p>
            <a:pPr marL="3937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25" dirty="0">
                <a:latin typeface="Carlito"/>
                <a:cs typeface="Carlito"/>
              </a:rPr>
              <a:t>State </a:t>
            </a:r>
            <a:r>
              <a:rPr sz="2800" spc="-10" dirty="0">
                <a:latin typeface="Carlito"/>
                <a:cs typeface="Carlito"/>
              </a:rPr>
              <a:t>space </a:t>
            </a:r>
            <a:r>
              <a:rPr sz="2800" spc="-15" dirty="0">
                <a:latin typeface="Carlito"/>
                <a:cs typeface="Carlito"/>
              </a:rPr>
              <a:t>tree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shown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5" dirty="0">
                <a:latin typeface="Carlito"/>
                <a:cs typeface="Carlito"/>
              </a:rPr>
              <a:t>next</a:t>
            </a:r>
            <a:r>
              <a:rPr sz="2800" spc="12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slide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5780" y="123313"/>
            <a:ext cx="6120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Sum of </a:t>
            </a:r>
            <a:r>
              <a:rPr spc="-10" dirty="0"/>
              <a:t>Subsets</a:t>
            </a:r>
            <a:r>
              <a:rPr spc="-4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8738"/>
            <a:ext cx="7975600" cy="2087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4417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Carlito"/>
                <a:cs typeface="Carlito"/>
              </a:rPr>
              <a:t>It is</a:t>
            </a:r>
            <a:r>
              <a:rPr sz="2600" spc="-20" dirty="0">
                <a:latin typeface="Carlito"/>
                <a:cs typeface="Carlito"/>
              </a:rPr>
              <a:t> </a:t>
            </a:r>
            <a:r>
              <a:rPr sz="2600" spc="-15" dirty="0">
                <a:solidFill>
                  <a:srgbClr val="000099"/>
                </a:solidFill>
                <a:latin typeface="Carlito"/>
                <a:cs typeface="Carlito"/>
              </a:rPr>
              <a:t>convenient</a:t>
            </a:r>
            <a:r>
              <a:rPr sz="2600" spc="-2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45" dirty="0">
                <a:latin typeface="Arial"/>
                <a:cs typeface="Arial"/>
              </a:rPr>
              <a:t>sort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set’s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elements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in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increasing  </a:t>
            </a:r>
            <a:r>
              <a:rPr sz="2600" spc="-55" dirty="0">
                <a:latin typeface="Carlito"/>
                <a:cs typeface="Carlito"/>
              </a:rPr>
              <a:t>order.</a:t>
            </a:r>
            <a:endParaRPr sz="26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Carlito"/>
                <a:cs typeface="Carlito"/>
              </a:rPr>
              <a:t>In the </a:t>
            </a:r>
            <a:r>
              <a:rPr sz="2600" spc="-25" dirty="0">
                <a:latin typeface="Carlito"/>
                <a:cs typeface="Carlito"/>
              </a:rPr>
              <a:t>state </a:t>
            </a:r>
            <a:r>
              <a:rPr sz="2600" spc="-5" dirty="0">
                <a:latin typeface="Carlito"/>
                <a:cs typeface="Carlito"/>
              </a:rPr>
              <a:t>space </a:t>
            </a:r>
            <a:r>
              <a:rPr sz="2600" spc="-10" dirty="0">
                <a:latin typeface="Carlito"/>
                <a:cs typeface="Carlito"/>
              </a:rPr>
              <a:t>tree </a:t>
            </a:r>
            <a:r>
              <a:rPr sz="2600" spc="-15" dirty="0">
                <a:latin typeface="Carlito"/>
                <a:cs typeface="Carlito"/>
              </a:rPr>
              <a:t>at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5" dirty="0">
                <a:latin typeface="Carlito"/>
                <a:cs typeface="Carlito"/>
              </a:rPr>
              <a:t>node, </a:t>
            </a:r>
            <a:r>
              <a:rPr sz="2600" dirty="0">
                <a:latin typeface="Carlito"/>
                <a:cs typeface="Carlito"/>
              </a:rPr>
              <a:t>If </a:t>
            </a:r>
            <a:r>
              <a:rPr sz="2600" spc="-5" dirty="0">
                <a:latin typeface="Carlito"/>
                <a:cs typeface="Carlito"/>
              </a:rPr>
              <a:t>sum </a:t>
            </a:r>
            <a:r>
              <a:rPr sz="2600" dirty="0">
                <a:latin typeface="Carlito"/>
                <a:cs typeface="Carlito"/>
              </a:rPr>
              <a:t>is </a:t>
            </a:r>
            <a:r>
              <a:rPr sz="2600" spc="-5" dirty="0">
                <a:latin typeface="Carlito"/>
                <a:cs typeface="Carlito"/>
              </a:rPr>
              <a:t>not </a:t>
            </a:r>
            <a:r>
              <a:rPr sz="2600" dirty="0">
                <a:latin typeface="Carlito"/>
                <a:cs typeface="Carlito"/>
              </a:rPr>
              <a:t>equal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5" dirty="0">
                <a:latin typeface="Carlito"/>
                <a:cs typeface="Carlito"/>
              </a:rPr>
              <a:t>d,  </a:t>
            </a:r>
            <a:r>
              <a:rPr sz="2600" spc="-15" dirty="0">
                <a:latin typeface="Carlito"/>
                <a:cs typeface="Carlito"/>
              </a:rPr>
              <a:t>we </a:t>
            </a:r>
            <a:r>
              <a:rPr sz="2600" spc="-10" dirty="0">
                <a:latin typeface="Carlito"/>
                <a:cs typeface="Carlito"/>
              </a:rPr>
              <a:t>can terminate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5" dirty="0">
                <a:latin typeface="Carlito"/>
                <a:cs typeface="Carlito"/>
              </a:rPr>
              <a:t>node </a:t>
            </a:r>
            <a:r>
              <a:rPr sz="2600" dirty="0">
                <a:latin typeface="Carlito"/>
                <a:cs typeface="Carlito"/>
              </a:rPr>
              <a:t>as </a:t>
            </a:r>
            <a:r>
              <a:rPr sz="2600" spc="-10" dirty="0">
                <a:solidFill>
                  <a:srgbClr val="000099"/>
                </a:solidFill>
                <a:latin typeface="Carlito"/>
                <a:cs typeface="Carlito"/>
              </a:rPr>
              <a:t>non-promising </a:t>
            </a:r>
            <a:r>
              <a:rPr sz="2600" dirty="0">
                <a:latin typeface="Carlito"/>
                <a:cs typeface="Carlito"/>
              </a:rPr>
              <a:t>if either </a:t>
            </a:r>
            <a:r>
              <a:rPr sz="2600" spc="-5" dirty="0">
                <a:latin typeface="Carlito"/>
                <a:cs typeface="Carlito"/>
              </a:rPr>
              <a:t>of 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following two </a:t>
            </a:r>
            <a:r>
              <a:rPr sz="2600" spc="-5" dirty="0">
                <a:latin typeface="Carlito"/>
                <a:cs typeface="Carlito"/>
              </a:rPr>
              <a:t>inequalities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holds: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9403" y="3515716"/>
            <a:ext cx="5245204" cy="13009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498671"/>
            <a:ext cx="7668259" cy="3591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92710"/>
            <a:ext cx="68554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Sum of </a:t>
            </a:r>
            <a:r>
              <a:rPr spc="-10" dirty="0"/>
              <a:t>Subsets</a:t>
            </a:r>
            <a:r>
              <a:rPr spc="-4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5" name="object 5"/>
          <p:cNvSpPr/>
          <p:nvPr/>
        </p:nvSpPr>
        <p:spPr>
          <a:xfrm>
            <a:off x="2365377" y="5407704"/>
            <a:ext cx="4589554" cy="11058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5CD540FD-3C82-6C89-FE3F-352B2B3E431E}"/>
              </a:ext>
            </a:extLst>
          </p:cNvPr>
          <p:cNvSpPr txBox="1"/>
          <p:nvPr/>
        </p:nvSpPr>
        <p:spPr>
          <a:xfrm>
            <a:off x="535940" y="911714"/>
            <a:ext cx="616966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20" dirty="0">
                <a:latin typeface="Carlito"/>
                <a:cs typeface="Carlito"/>
              </a:rPr>
              <a:t>State </a:t>
            </a:r>
            <a:r>
              <a:rPr sz="2600" spc="-5" dirty="0">
                <a:latin typeface="Carlito"/>
                <a:cs typeface="Carlito"/>
              </a:rPr>
              <a:t>space</a:t>
            </a:r>
            <a:r>
              <a:rPr sz="2600" spc="-5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tree</a:t>
            </a:r>
            <a:r>
              <a:rPr lang="en-US" sz="2600" spc="-10" dirty="0">
                <a:latin typeface="Carlito"/>
                <a:cs typeface="Carlito"/>
              </a:rPr>
              <a:t> of </a:t>
            </a:r>
            <a:r>
              <a:rPr lang="en-US" sz="2800" dirty="0"/>
              <a:t>A={3, 5, 6, 7} and d=15</a:t>
            </a:r>
            <a:endParaRPr lang="en-IN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81D9-6889-14D2-1BB8-4FF021F4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66320"/>
            <a:ext cx="7315200" cy="593090"/>
          </a:xfrm>
        </p:spPr>
        <p:txBody>
          <a:bodyPr/>
          <a:lstStyle/>
          <a:p>
            <a:r>
              <a:rPr lang="en-IN" spc="-5" dirty="0"/>
              <a:t>Sum of </a:t>
            </a:r>
            <a:r>
              <a:rPr lang="en-IN" spc="-10" dirty="0"/>
              <a:t>Subsets</a:t>
            </a:r>
            <a:r>
              <a:rPr lang="en-IN" spc="-45" dirty="0"/>
              <a:t> </a:t>
            </a:r>
            <a:r>
              <a:rPr lang="en-IN" spc="-10" dirty="0"/>
              <a:t>Problem Algorithm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2C217A-CB50-8EFA-51FE-BE7E89595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76163"/>
            <a:ext cx="7315200" cy="533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81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6614" y="245110"/>
            <a:ext cx="468858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Branch </a:t>
            </a:r>
            <a:r>
              <a:rPr spc="-5" dirty="0"/>
              <a:t>and</a:t>
            </a:r>
            <a:r>
              <a:rPr spc="-25" dirty="0"/>
              <a:t> </a:t>
            </a:r>
            <a:r>
              <a:rPr spc="-5" dirty="0"/>
              <a:t>Bound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24813"/>
            <a:ext cx="7991475" cy="5488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5753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Backtracking </a:t>
            </a:r>
            <a:r>
              <a:rPr sz="2800" spc="-5" dirty="0">
                <a:latin typeface="Carlito"/>
                <a:cs typeface="Carlito"/>
              </a:rPr>
              <a:t>- </a:t>
            </a:r>
            <a:r>
              <a:rPr sz="2800" spc="-50" dirty="0">
                <a:latin typeface="Arial"/>
                <a:cs typeface="Arial"/>
              </a:rPr>
              <a:t>cut </a:t>
            </a:r>
            <a:r>
              <a:rPr sz="2800" spc="10" dirty="0">
                <a:latin typeface="Arial"/>
                <a:cs typeface="Arial"/>
              </a:rPr>
              <a:t>off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25" dirty="0">
                <a:latin typeface="Arial"/>
                <a:cs typeface="Arial"/>
              </a:rPr>
              <a:t>branch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10" dirty="0">
                <a:latin typeface="Arial"/>
                <a:cs typeface="Arial"/>
              </a:rPr>
              <a:t>problem’s  </a:t>
            </a:r>
            <a:r>
              <a:rPr sz="2800" spc="-20" dirty="0">
                <a:latin typeface="Carlito"/>
                <a:cs typeface="Carlito"/>
              </a:rPr>
              <a:t>state-space </a:t>
            </a:r>
            <a:r>
              <a:rPr sz="2800" spc="-15" dirty="0">
                <a:latin typeface="Carlito"/>
                <a:cs typeface="Carlito"/>
              </a:rPr>
              <a:t>tree </a:t>
            </a:r>
            <a:r>
              <a:rPr sz="2800" spc="-5" dirty="0">
                <a:latin typeface="Carlito"/>
                <a:cs typeface="Carlito"/>
              </a:rPr>
              <a:t>as soon as </a:t>
            </a:r>
            <a:r>
              <a:rPr sz="2800" spc="-10" dirty="0">
                <a:latin typeface="Carlito"/>
                <a:cs typeface="Carlito"/>
              </a:rPr>
              <a:t>we can deduce that </a:t>
            </a:r>
            <a:r>
              <a:rPr sz="2800" spc="-5" dirty="0">
                <a:latin typeface="Carlito"/>
                <a:cs typeface="Carlito"/>
              </a:rPr>
              <a:t>it  cannot lead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</a:t>
            </a:r>
            <a:r>
              <a:rPr sz="2800" spc="3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solution</a:t>
            </a:r>
            <a:endParaRPr sz="28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This </a:t>
            </a:r>
            <a:r>
              <a:rPr sz="2800" spc="-5" dirty="0">
                <a:latin typeface="Carlito"/>
                <a:cs typeface="Carlito"/>
              </a:rPr>
              <a:t>idea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15" dirty="0">
                <a:latin typeface="Carlito"/>
                <a:cs typeface="Carlito"/>
              </a:rPr>
              <a:t>strengthened </a:t>
            </a:r>
            <a:r>
              <a:rPr sz="2800" spc="-5" dirty="0">
                <a:latin typeface="Carlito"/>
                <a:cs typeface="Carlito"/>
              </a:rPr>
              <a:t>further if </a:t>
            </a:r>
            <a:r>
              <a:rPr sz="2800" spc="-1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deal </a:t>
            </a:r>
            <a:r>
              <a:rPr sz="2800" spc="-5" dirty="0">
                <a:latin typeface="Carlito"/>
                <a:cs typeface="Carlito"/>
              </a:rPr>
              <a:t>with  an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optimization</a:t>
            </a:r>
            <a:r>
              <a:rPr sz="2800" spc="2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problem.</a:t>
            </a:r>
            <a:endParaRPr sz="2800">
              <a:latin typeface="Carlito"/>
              <a:cs typeface="Carlito"/>
            </a:endParaRPr>
          </a:p>
          <a:p>
            <a:pPr marL="355600" marR="100584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5" dirty="0">
                <a:latin typeface="Carlito"/>
                <a:cs typeface="Carlito"/>
              </a:rPr>
              <a:t>optimization problem seeks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5" dirty="0">
                <a:latin typeface="Carlito"/>
                <a:cs typeface="Carlito"/>
              </a:rPr>
              <a:t>minimize </a:t>
            </a:r>
            <a:r>
              <a:rPr sz="2800" spc="-10" dirty="0">
                <a:latin typeface="Carlito"/>
                <a:cs typeface="Carlito"/>
              </a:rPr>
              <a:t>or  </a:t>
            </a:r>
            <a:r>
              <a:rPr sz="2800" spc="-20" dirty="0">
                <a:latin typeface="Carlito"/>
                <a:cs typeface="Carlito"/>
              </a:rPr>
              <a:t>maximize </a:t>
            </a:r>
            <a:r>
              <a:rPr sz="2800" spc="-10" dirty="0">
                <a:latin typeface="Carlito"/>
                <a:cs typeface="Carlito"/>
              </a:rPr>
              <a:t>some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objective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function</a:t>
            </a:r>
            <a:r>
              <a:rPr sz="2800" spc="9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30" dirty="0">
                <a:latin typeface="Carlito"/>
                <a:cs typeface="Carlito"/>
              </a:rPr>
              <a:t>like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tour length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5" dirty="0">
                <a:latin typeface="Carlito"/>
                <a:cs typeface="Carlito"/>
              </a:rPr>
              <a:t>in</a:t>
            </a:r>
            <a:r>
              <a:rPr sz="2800" spc="85" dirty="0">
                <a:latin typeface="Carlito"/>
                <a:cs typeface="Carlito"/>
              </a:rPr>
              <a:t> </a:t>
            </a:r>
            <a:r>
              <a:rPr sz="2800" spc="-95" dirty="0">
                <a:latin typeface="Carlito"/>
                <a:cs typeface="Carlito"/>
              </a:rPr>
              <a:t>TSP,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value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items selected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5" dirty="0">
                <a:latin typeface="Carlito"/>
                <a:cs typeface="Carlito"/>
              </a:rPr>
              <a:t>in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knapsack</a:t>
            </a:r>
            <a:endParaRPr sz="2800">
              <a:latin typeface="Carlito"/>
              <a:cs typeface="Carlito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latin typeface="Carlito"/>
                <a:cs typeface="Carlito"/>
              </a:rPr>
              <a:t>subject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some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constraints.</a:t>
            </a:r>
            <a:endParaRPr sz="2800">
              <a:latin typeface="Carlito"/>
              <a:cs typeface="Carlito"/>
            </a:endParaRPr>
          </a:p>
          <a:p>
            <a:pPr marL="355600" marR="51117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optimal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solution </a:t>
            </a:r>
            <a:r>
              <a:rPr sz="2800" spc="-5" dirty="0">
                <a:latin typeface="Carlito"/>
                <a:cs typeface="Carlito"/>
              </a:rPr>
              <a:t>is a </a:t>
            </a:r>
            <a:r>
              <a:rPr sz="2800" spc="-15" dirty="0">
                <a:latin typeface="Carlito"/>
                <a:cs typeface="Carlito"/>
              </a:rPr>
              <a:t>feasible </a:t>
            </a:r>
            <a:r>
              <a:rPr sz="2800" spc="-5" dirty="0">
                <a:latin typeface="Carlito"/>
                <a:cs typeface="Carlito"/>
              </a:rPr>
              <a:t>solution with the  </a:t>
            </a:r>
            <a:r>
              <a:rPr sz="2800" spc="-20" dirty="0">
                <a:latin typeface="Carlito"/>
                <a:cs typeface="Carlito"/>
              </a:rPr>
              <a:t>best </a:t>
            </a:r>
            <a:r>
              <a:rPr sz="2800" spc="-15" dirty="0">
                <a:latin typeface="Carlito"/>
                <a:cs typeface="Carlito"/>
              </a:rPr>
              <a:t>value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0" dirty="0">
                <a:latin typeface="Carlito"/>
                <a:cs typeface="Carlito"/>
              </a:rPr>
              <a:t>objective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function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6614" y="245110"/>
            <a:ext cx="453618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Branch </a:t>
            </a:r>
            <a:r>
              <a:rPr spc="-5" dirty="0"/>
              <a:t>and</a:t>
            </a:r>
            <a:r>
              <a:rPr spc="-25" dirty="0"/>
              <a:t> </a:t>
            </a:r>
            <a:r>
              <a:rPr spc="-5" dirty="0"/>
              <a:t>Bound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8000365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3975" indent="-343535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rlito"/>
                <a:cs typeface="Carlito"/>
              </a:rPr>
              <a:t>Compared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backtracking, branch-and-bound </a:t>
            </a:r>
            <a:r>
              <a:rPr sz="2800" spc="-15" dirty="0">
                <a:latin typeface="Carlito"/>
                <a:cs typeface="Carlito"/>
              </a:rPr>
              <a:t>requires 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two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additional</a:t>
            </a:r>
            <a:r>
              <a:rPr sz="2800" spc="1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items</a:t>
            </a:r>
            <a:r>
              <a:rPr sz="2800" spc="-10" dirty="0">
                <a:latin typeface="Carlito"/>
                <a:cs typeface="Carlito"/>
              </a:rPr>
              <a:t>:</a:t>
            </a:r>
            <a:endParaRPr sz="2800">
              <a:latin typeface="Carlito"/>
              <a:cs typeface="Carlito"/>
            </a:endParaRPr>
          </a:p>
          <a:p>
            <a:pPr marL="527685" marR="453390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30" dirty="0">
                <a:latin typeface="Carlito"/>
                <a:cs typeface="Carlito"/>
              </a:rPr>
              <a:t>way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5" dirty="0">
                <a:latin typeface="Carlito"/>
                <a:cs typeface="Carlito"/>
              </a:rPr>
              <a:t>provide,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10" dirty="0">
                <a:latin typeface="Carlito"/>
                <a:cs typeface="Carlito"/>
              </a:rPr>
              <a:t>every node </a:t>
            </a:r>
            <a:r>
              <a:rPr sz="2800" spc="-5" dirty="0">
                <a:latin typeface="Carlito"/>
                <a:cs typeface="Carlito"/>
              </a:rPr>
              <a:t>of a </a:t>
            </a:r>
            <a:r>
              <a:rPr sz="2800" spc="-15" dirty="0">
                <a:latin typeface="Carlito"/>
                <a:cs typeface="Carlito"/>
              </a:rPr>
              <a:t>state-space  </a:t>
            </a:r>
            <a:r>
              <a:rPr sz="2800" spc="-10" dirty="0">
                <a:latin typeface="Carlito"/>
                <a:cs typeface="Carlito"/>
              </a:rPr>
              <a:t>tree,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a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bound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on the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best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value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0" dirty="0">
                <a:latin typeface="Carlito"/>
                <a:cs typeface="Carlito"/>
              </a:rPr>
              <a:t>objective  </a:t>
            </a:r>
            <a:r>
              <a:rPr sz="2800" spc="-5" dirty="0">
                <a:latin typeface="Carlito"/>
                <a:cs typeface="Carlito"/>
              </a:rPr>
              <a:t>function on </a:t>
            </a:r>
            <a:r>
              <a:rPr sz="2800" spc="-20" dirty="0">
                <a:latin typeface="Carlito"/>
                <a:cs typeface="Carlito"/>
              </a:rPr>
              <a:t>any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solution,</a:t>
            </a:r>
            <a:endParaRPr sz="2800">
              <a:latin typeface="Carlito"/>
              <a:cs typeface="Carlito"/>
            </a:endParaRPr>
          </a:p>
          <a:p>
            <a:pPr marL="527685" marR="5080" algn="just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latin typeface="Carlito"/>
                <a:cs typeface="Carlito"/>
              </a:rPr>
              <a:t>that can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10" dirty="0">
                <a:latin typeface="Carlito"/>
                <a:cs typeface="Carlito"/>
              </a:rPr>
              <a:t>obtained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10" dirty="0">
                <a:latin typeface="Carlito"/>
                <a:cs typeface="Carlito"/>
              </a:rPr>
              <a:t>adding </a:t>
            </a:r>
            <a:r>
              <a:rPr sz="2800" spc="-5" dirty="0">
                <a:latin typeface="Carlito"/>
                <a:cs typeface="Carlito"/>
              </a:rPr>
              <a:t>further </a:t>
            </a:r>
            <a:r>
              <a:rPr sz="2800" spc="-15" dirty="0">
                <a:latin typeface="Carlito"/>
                <a:cs typeface="Carlito"/>
              </a:rPr>
              <a:t>components 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partially </a:t>
            </a:r>
            <a:r>
              <a:rPr sz="2800" spc="-15" dirty="0">
                <a:latin typeface="Carlito"/>
                <a:cs typeface="Carlito"/>
              </a:rPr>
              <a:t>constructed </a:t>
            </a:r>
            <a:r>
              <a:rPr sz="2800" spc="-5" dirty="0">
                <a:latin typeface="Carlito"/>
                <a:cs typeface="Carlito"/>
              </a:rPr>
              <a:t>solution </a:t>
            </a:r>
            <a:r>
              <a:rPr sz="2800" spc="-15" dirty="0">
                <a:latin typeface="Carlito"/>
                <a:cs typeface="Carlito"/>
              </a:rPr>
              <a:t>represented by  </a:t>
            </a:r>
            <a:r>
              <a:rPr sz="2800" spc="-5" dirty="0">
                <a:latin typeface="Carlito"/>
                <a:cs typeface="Carlito"/>
              </a:rPr>
              <a:t>the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node</a:t>
            </a:r>
            <a:endParaRPr sz="2800">
              <a:latin typeface="Carlito"/>
              <a:cs typeface="Carlito"/>
            </a:endParaRPr>
          </a:p>
          <a:p>
            <a:pPr marL="527685" indent="-515620" algn="just">
              <a:lnSpc>
                <a:spcPct val="100000"/>
              </a:lnSpc>
              <a:spcBef>
                <a:spcPts val="670"/>
              </a:spcBef>
              <a:buAutoNum type="arabicPeriod" startAt="2"/>
              <a:tabLst>
                <a:tab pos="528320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value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of the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best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solution </a:t>
            </a:r>
            <a:r>
              <a:rPr sz="2800" spc="-5" dirty="0">
                <a:latin typeface="Carlito"/>
                <a:cs typeface="Carlito"/>
              </a:rPr>
              <a:t>seen so</a:t>
            </a:r>
            <a:r>
              <a:rPr sz="2800" spc="14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far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6614" y="245110"/>
            <a:ext cx="461238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Branch </a:t>
            </a:r>
            <a:r>
              <a:rPr spc="-5" dirty="0"/>
              <a:t>and</a:t>
            </a:r>
            <a:r>
              <a:rPr spc="-25" dirty="0"/>
              <a:t> </a:t>
            </a:r>
            <a:r>
              <a:rPr spc="-5" dirty="0"/>
              <a:t>Bound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8065770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06400" indent="-343535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5" dirty="0">
                <a:latin typeface="Carlito"/>
                <a:cs typeface="Carlito"/>
              </a:rPr>
              <a:t>general, </a:t>
            </a:r>
            <a:r>
              <a:rPr sz="2800" spc="-15" dirty="0">
                <a:solidFill>
                  <a:srgbClr val="006FC0"/>
                </a:solidFill>
                <a:latin typeface="Carlito"/>
                <a:cs typeface="Carlito"/>
              </a:rPr>
              <a:t>we terminate </a:t>
            </a:r>
            <a:r>
              <a:rPr sz="2800" spc="-5" dirty="0">
                <a:solidFill>
                  <a:srgbClr val="006FC0"/>
                </a:solidFill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006FC0"/>
                </a:solidFill>
                <a:latin typeface="Carlito"/>
                <a:cs typeface="Carlito"/>
              </a:rPr>
              <a:t>search </a:t>
            </a:r>
            <a:r>
              <a:rPr sz="2800" spc="-10" dirty="0">
                <a:solidFill>
                  <a:srgbClr val="006FC0"/>
                </a:solidFill>
                <a:latin typeface="Carlito"/>
                <a:cs typeface="Carlito"/>
              </a:rPr>
              <a:t>path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20" dirty="0">
                <a:latin typeface="Carlito"/>
                <a:cs typeface="Carlito"/>
              </a:rPr>
              <a:t>any </a:t>
            </a:r>
            <a:r>
              <a:rPr sz="2800" spc="-10" dirty="0">
                <a:latin typeface="Carlito"/>
                <a:cs typeface="Carlito"/>
              </a:rPr>
              <a:t>one of 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following </a:t>
            </a:r>
            <a:r>
              <a:rPr sz="2800" spc="-10" dirty="0">
                <a:latin typeface="Carlito"/>
                <a:cs typeface="Carlito"/>
              </a:rPr>
              <a:t>three</a:t>
            </a:r>
            <a:r>
              <a:rPr sz="2800" spc="2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reasons:</a:t>
            </a:r>
            <a:endParaRPr sz="2800">
              <a:latin typeface="Carlito"/>
              <a:cs typeface="Carlito"/>
            </a:endParaRPr>
          </a:p>
          <a:p>
            <a:pPr marL="527685" marR="5080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Carlito"/>
                <a:cs typeface="Carlito"/>
              </a:rPr>
              <a:t>The value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45" dirty="0">
                <a:solidFill>
                  <a:srgbClr val="006FC0"/>
                </a:solidFill>
                <a:latin typeface="Arial"/>
                <a:cs typeface="Arial"/>
              </a:rPr>
              <a:t>node’s </a:t>
            </a:r>
            <a:r>
              <a:rPr sz="2800" spc="-95" dirty="0">
                <a:solidFill>
                  <a:srgbClr val="006FC0"/>
                </a:solidFill>
                <a:latin typeface="Arial"/>
                <a:cs typeface="Arial"/>
              </a:rPr>
              <a:t>bound </a:t>
            </a:r>
            <a:r>
              <a:rPr sz="2800" spc="-145" dirty="0">
                <a:solidFill>
                  <a:srgbClr val="006FC0"/>
                </a:solidFill>
                <a:latin typeface="Arial"/>
                <a:cs typeface="Arial"/>
              </a:rPr>
              <a:t>is </a:t>
            </a:r>
            <a:r>
              <a:rPr sz="2800" spc="-10" dirty="0">
                <a:solidFill>
                  <a:srgbClr val="006FC0"/>
                </a:solidFill>
                <a:latin typeface="Arial"/>
                <a:cs typeface="Arial"/>
              </a:rPr>
              <a:t>not </a:t>
            </a:r>
            <a:r>
              <a:rPr sz="2800" spc="-30" dirty="0">
                <a:solidFill>
                  <a:srgbClr val="006FC0"/>
                </a:solidFill>
                <a:latin typeface="Arial"/>
                <a:cs typeface="Arial"/>
              </a:rPr>
              <a:t>better </a:t>
            </a:r>
            <a:r>
              <a:rPr sz="2800" spc="-60" dirty="0">
                <a:solidFill>
                  <a:srgbClr val="006FC0"/>
                </a:solidFill>
                <a:latin typeface="Arial"/>
                <a:cs typeface="Arial"/>
              </a:rPr>
              <a:t>than</a:t>
            </a:r>
            <a:r>
              <a:rPr sz="2800" spc="-3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800" spc="-35" dirty="0">
                <a:solidFill>
                  <a:srgbClr val="006FC0"/>
                </a:solidFill>
                <a:latin typeface="Arial"/>
                <a:cs typeface="Arial"/>
              </a:rPr>
              <a:t>the  </a:t>
            </a:r>
            <a:r>
              <a:rPr sz="2800" spc="-10" dirty="0">
                <a:solidFill>
                  <a:srgbClr val="006FC0"/>
                </a:solidFill>
                <a:latin typeface="Carlito"/>
                <a:cs typeface="Carlito"/>
              </a:rPr>
              <a:t>value </a:t>
            </a:r>
            <a:r>
              <a:rPr sz="2800" spc="-5" dirty="0">
                <a:solidFill>
                  <a:srgbClr val="006FC0"/>
                </a:solidFill>
                <a:latin typeface="Carlito"/>
                <a:cs typeface="Carlito"/>
              </a:rPr>
              <a:t>of the </a:t>
            </a:r>
            <a:r>
              <a:rPr sz="2800" spc="-20" dirty="0">
                <a:solidFill>
                  <a:srgbClr val="006FC0"/>
                </a:solidFill>
                <a:latin typeface="Carlito"/>
                <a:cs typeface="Carlito"/>
              </a:rPr>
              <a:t>best </a:t>
            </a:r>
            <a:r>
              <a:rPr sz="2800" spc="-5" dirty="0">
                <a:solidFill>
                  <a:srgbClr val="006FC0"/>
                </a:solidFill>
                <a:latin typeface="Carlito"/>
                <a:cs typeface="Carlito"/>
              </a:rPr>
              <a:t>solution </a:t>
            </a:r>
            <a:r>
              <a:rPr sz="2800" spc="-10" dirty="0">
                <a:latin typeface="Carlito"/>
                <a:cs typeface="Carlito"/>
              </a:rPr>
              <a:t>seen </a:t>
            </a:r>
            <a:r>
              <a:rPr sz="2800" spc="-5" dirty="0">
                <a:latin typeface="Carlito"/>
                <a:cs typeface="Carlito"/>
              </a:rPr>
              <a:t>so</a:t>
            </a:r>
            <a:r>
              <a:rPr sz="2800" spc="110" dirty="0">
                <a:latin typeface="Carlito"/>
                <a:cs typeface="Carlito"/>
              </a:rPr>
              <a:t> </a:t>
            </a:r>
            <a:r>
              <a:rPr sz="2800" spc="-90" dirty="0">
                <a:latin typeface="Carlito"/>
                <a:cs typeface="Carlito"/>
              </a:rPr>
              <a:t>far.</a:t>
            </a:r>
            <a:endParaRPr sz="2800">
              <a:latin typeface="Carlito"/>
              <a:cs typeface="Carlito"/>
            </a:endParaRPr>
          </a:p>
          <a:p>
            <a:pPr marL="527685" marR="121285" indent="-51562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Carlito"/>
                <a:cs typeface="Carlito"/>
              </a:rPr>
              <a:t>The node </a:t>
            </a:r>
            <a:r>
              <a:rPr sz="2800" spc="-15" dirty="0">
                <a:latin typeface="Carlito"/>
                <a:cs typeface="Carlito"/>
              </a:rPr>
              <a:t>represents </a:t>
            </a:r>
            <a:r>
              <a:rPr sz="2800" spc="-5" dirty="0">
                <a:solidFill>
                  <a:srgbClr val="006FC0"/>
                </a:solidFill>
                <a:latin typeface="Carlito"/>
                <a:cs typeface="Carlito"/>
              </a:rPr>
              <a:t>no </a:t>
            </a:r>
            <a:r>
              <a:rPr sz="2800" spc="-15" dirty="0">
                <a:solidFill>
                  <a:srgbClr val="006FC0"/>
                </a:solidFill>
                <a:latin typeface="Carlito"/>
                <a:cs typeface="Carlito"/>
              </a:rPr>
              <a:t>feasible </a:t>
            </a:r>
            <a:r>
              <a:rPr sz="2800" spc="-10" dirty="0">
                <a:solidFill>
                  <a:srgbClr val="006FC0"/>
                </a:solidFill>
                <a:latin typeface="Carlito"/>
                <a:cs typeface="Carlito"/>
              </a:rPr>
              <a:t>solutions </a:t>
            </a:r>
            <a:r>
              <a:rPr sz="2800" spc="-10" dirty="0">
                <a:latin typeface="Carlito"/>
                <a:cs typeface="Carlito"/>
              </a:rPr>
              <a:t>because 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20" dirty="0">
                <a:latin typeface="Carlito"/>
                <a:cs typeface="Carlito"/>
              </a:rPr>
              <a:t>constraints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already</a:t>
            </a:r>
            <a:r>
              <a:rPr sz="2800" spc="17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violated.</a:t>
            </a:r>
            <a:endParaRPr sz="2800">
              <a:latin typeface="Carlito"/>
              <a:cs typeface="Carlito"/>
            </a:endParaRPr>
          </a:p>
          <a:p>
            <a:pPr marL="527685" marR="180975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Carlito"/>
                <a:cs typeface="Carlito"/>
              </a:rPr>
              <a:t>The subset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5" dirty="0">
                <a:latin typeface="Carlito"/>
                <a:cs typeface="Carlito"/>
              </a:rPr>
              <a:t>feasible </a:t>
            </a:r>
            <a:r>
              <a:rPr sz="2800" spc="-10" dirty="0">
                <a:latin typeface="Carlito"/>
                <a:cs typeface="Carlito"/>
              </a:rPr>
              <a:t>solutions </a:t>
            </a:r>
            <a:r>
              <a:rPr sz="2800" spc="-15" dirty="0">
                <a:latin typeface="Carlito"/>
                <a:cs typeface="Carlito"/>
              </a:rPr>
              <a:t>represented by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0" dirty="0">
                <a:latin typeface="Carlito"/>
                <a:cs typeface="Carlito"/>
              </a:rPr>
              <a:t>node </a:t>
            </a:r>
            <a:r>
              <a:rPr sz="2800" spc="-15" dirty="0">
                <a:latin typeface="Carlito"/>
                <a:cs typeface="Carlito"/>
              </a:rPr>
              <a:t>consists </a:t>
            </a:r>
            <a:r>
              <a:rPr sz="2800" spc="-5" dirty="0">
                <a:latin typeface="Carlito"/>
                <a:cs typeface="Carlito"/>
              </a:rPr>
              <a:t>of a </a:t>
            </a:r>
            <a:r>
              <a:rPr sz="2800" spc="-10" dirty="0">
                <a:solidFill>
                  <a:srgbClr val="006FC0"/>
                </a:solidFill>
                <a:latin typeface="Carlito"/>
                <a:cs typeface="Carlito"/>
              </a:rPr>
              <a:t>single </a:t>
            </a:r>
            <a:r>
              <a:rPr sz="2800" spc="-15" dirty="0">
                <a:solidFill>
                  <a:srgbClr val="006FC0"/>
                </a:solidFill>
                <a:latin typeface="Carlito"/>
                <a:cs typeface="Carlito"/>
              </a:rPr>
              <a:t>point </a:t>
            </a:r>
            <a:r>
              <a:rPr sz="2800" spc="-5" dirty="0">
                <a:latin typeface="Carlito"/>
                <a:cs typeface="Carlito"/>
              </a:rPr>
              <a:t>(and </a:t>
            </a:r>
            <a:r>
              <a:rPr sz="2800" spc="-10" dirty="0">
                <a:latin typeface="Carlito"/>
                <a:cs typeface="Carlito"/>
              </a:rPr>
              <a:t>hence no  </a:t>
            </a:r>
            <a:r>
              <a:rPr sz="2800" spc="-5" dirty="0">
                <a:latin typeface="Carlito"/>
                <a:cs typeface="Carlito"/>
              </a:rPr>
              <a:t>further choices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be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made)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6676" y="245110"/>
            <a:ext cx="554812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Assignment</a:t>
            </a:r>
            <a:r>
              <a:rPr spc="-50" dirty="0"/>
              <a:t> </a:t>
            </a:r>
            <a:r>
              <a:rPr spc="-15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1638"/>
            <a:ext cx="8045450" cy="480568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10" dirty="0">
                <a:latin typeface="Carlito"/>
                <a:cs typeface="Carlito"/>
              </a:rPr>
              <a:t>Problem</a:t>
            </a:r>
            <a:r>
              <a:rPr sz="2800" b="1" spc="10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Definition</a:t>
            </a:r>
            <a:endParaRPr sz="2800">
              <a:latin typeface="Carlito"/>
              <a:cs typeface="Carlito"/>
            </a:endParaRPr>
          </a:p>
          <a:p>
            <a:pPr marL="355600" marR="16700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Assigning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n people </a:t>
            </a:r>
            <a:r>
              <a:rPr sz="2800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n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jobs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so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that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total </a:t>
            </a:r>
            <a:r>
              <a:rPr sz="2800" spc="-20" dirty="0">
                <a:solidFill>
                  <a:srgbClr val="0000CC"/>
                </a:solidFill>
                <a:latin typeface="Carlito"/>
                <a:cs typeface="Carlito"/>
              </a:rPr>
              <a:t>cost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of 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assignment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2800" dirty="0">
                <a:solidFill>
                  <a:srgbClr val="0000CC"/>
                </a:solidFill>
                <a:latin typeface="Carlito"/>
                <a:cs typeface="Carlito"/>
              </a:rPr>
              <a:t>as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small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as</a:t>
            </a:r>
            <a:r>
              <a:rPr sz="2800" spc="4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possible.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3850">
              <a:latin typeface="Carlito"/>
              <a:cs typeface="Carlito"/>
            </a:endParaRPr>
          </a:p>
          <a:p>
            <a:pPr marL="355600" marR="36576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5" dirty="0">
                <a:latin typeface="Carlito"/>
                <a:cs typeface="Carlito"/>
              </a:rPr>
              <a:t>instance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0" dirty="0">
                <a:latin typeface="Carlito"/>
                <a:cs typeface="Carlito"/>
              </a:rPr>
              <a:t>assignment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5" dirty="0">
                <a:latin typeface="Carlito"/>
                <a:cs typeface="Carlito"/>
              </a:rPr>
              <a:t>is specified 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an n × n </a:t>
            </a:r>
            <a:r>
              <a:rPr sz="2800" spc="-20" dirty="0">
                <a:latin typeface="Carlito"/>
                <a:cs typeface="Carlito"/>
              </a:rPr>
              <a:t>cost </a:t>
            </a:r>
            <a:r>
              <a:rPr sz="2800" spc="-10" dirty="0">
                <a:latin typeface="Carlito"/>
                <a:cs typeface="Carlito"/>
              </a:rPr>
              <a:t>matrix</a:t>
            </a:r>
            <a:r>
              <a:rPr sz="2800" spc="110" dirty="0">
                <a:latin typeface="Carlito"/>
                <a:cs typeface="Carlito"/>
              </a:rPr>
              <a:t> </a:t>
            </a:r>
            <a:r>
              <a:rPr sz="2800" b="1" spc="-5" dirty="0">
                <a:latin typeface="Carlito"/>
                <a:cs typeface="Carlito"/>
              </a:rPr>
              <a:t>C</a:t>
            </a:r>
            <a:endParaRPr sz="2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6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30" dirty="0">
                <a:latin typeface="Carlito"/>
                <a:cs typeface="Carlito"/>
              </a:rPr>
              <a:t>state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5" dirty="0">
                <a:latin typeface="Carlito"/>
                <a:cs typeface="Carlito"/>
              </a:rPr>
              <a:t>as</a:t>
            </a:r>
            <a:r>
              <a:rPr sz="2800" spc="17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follows:</a:t>
            </a:r>
            <a:endParaRPr sz="2800">
              <a:latin typeface="Carlito"/>
              <a:cs typeface="Carlito"/>
            </a:endParaRPr>
          </a:p>
          <a:p>
            <a:pPr marL="355600" marR="5080">
              <a:lnSpc>
                <a:spcPct val="100000"/>
              </a:lnSpc>
              <a:spcBef>
                <a:spcPts val="675"/>
              </a:spcBef>
            </a:pPr>
            <a:r>
              <a:rPr sz="2800" spc="-75" dirty="0">
                <a:latin typeface="Arial"/>
                <a:cs typeface="Arial"/>
              </a:rPr>
              <a:t>“select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one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element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in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each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row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of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matrix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200" dirty="0">
                <a:latin typeface="Arial"/>
                <a:cs typeface="Arial"/>
              </a:rPr>
              <a:t>so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that  </a:t>
            </a:r>
            <a:r>
              <a:rPr sz="2800" spc="-5" dirty="0">
                <a:latin typeface="Carlito"/>
                <a:cs typeface="Carlito"/>
              </a:rPr>
              <a:t>no </a:t>
            </a:r>
            <a:r>
              <a:rPr sz="2800" spc="-10" dirty="0">
                <a:latin typeface="Carlito"/>
                <a:cs typeface="Carlito"/>
              </a:rPr>
              <a:t>two selected elements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5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same column 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0" dirty="0">
                <a:latin typeface="Arial"/>
                <a:cs typeface="Arial"/>
              </a:rPr>
              <a:t>their </a:t>
            </a:r>
            <a:r>
              <a:rPr sz="2800" spc="-170" dirty="0">
                <a:latin typeface="Arial"/>
                <a:cs typeface="Arial"/>
              </a:rPr>
              <a:t>sum </a:t>
            </a:r>
            <a:r>
              <a:rPr sz="2800" spc="-145" dirty="0">
                <a:latin typeface="Arial"/>
                <a:cs typeface="Arial"/>
              </a:rPr>
              <a:t>is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20" dirty="0">
                <a:latin typeface="Arial"/>
                <a:cs typeface="Arial"/>
              </a:rPr>
              <a:t>smallest</a:t>
            </a:r>
            <a:r>
              <a:rPr sz="2800" spc="-32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possible”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39" y="245110"/>
            <a:ext cx="21409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101723"/>
            <a:ext cx="7966709" cy="4207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3213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How can we find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lower bound </a:t>
            </a:r>
            <a:r>
              <a:rPr sz="2800" spc="-5" dirty="0">
                <a:latin typeface="Carlito"/>
                <a:cs typeface="Carlito"/>
              </a:rPr>
              <a:t>on the </a:t>
            </a:r>
            <a:r>
              <a:rPr sz="2800" spc="-20" dirty="0">
                <a:latin typeface="Carlito"/>
                <a:cs typeface="Carlito"/>
              </a:rPr>
              <a:t>cost </a:t>
            </a:r>
            <a:r>
              <a:rPr sz="2800" spc="-5" dirty="0">
                <a:latin typeface="Carlito"/>
                <a:cs typeface="Carlito"/>
              </a:rPr>
              <a:t>of an  </a:t>
            </a:r>
            <a:r>
              <a:rPr sz="2800" spc="-10" dirty="0">
                <a:latin typeface="Carlito"/>
                <a:cs typeface="Carlito"/>
              </a:rPr>
              <a:t>optimal </a:t>
            </a:r>
            <a:r>
              <a:rPr sz="2800" spc="-5" dirty="0">
                <a:latin typeface="Carlito"/>
                <a:cs typeface="Carlito"/>
              </a:rPr>
              <a:t>selection without actually </a:t>
            </a:r>
            <a:r>
              <a:rPr sz="2800" spc="-10" dirty="0">
                <a:latin typeface="Carlito"/>
                <a:cs typeface="Carlito"/>
              </a:rPr>
              <a:t>solving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5" dirty="0">
                <a:latin typeface="Carlito"/>
                <a:cs typeface="Carlito"/>
              </a:rPr>
              <a:t>problem?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850">
              <a:latin typeface="Carlito"/>
              <a:cs typeface="Carlito"/>
            </a:endParaRPr>
          </a:p>
          <a:p>
            <a:pPr marL="355600" indent="-343535" algn="just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800" spc="-6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do </a:t>
            </a:r>
            <a:r>
              <a:rPr sz="2800" spc="-10" dirty="0">
                <a:latin typeface="Carlito"/>
                <a:cs typeface="Carlito"/>
              </a:rPr>
              <a:t>this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20" dirty="0">
                <a:latin typeface="Carlito"/>
                <a:cs typeface="Carlito"/>
              </a:rPr>
              <a:t>several</a:t>
            </a:r>
            <a:r>
              <a:rPr sz="2800" spc="13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methods.</a:t>
            </a:r>
            <a:endParaRPr sz="2800">
              <a:latin typeface="Carlito"/>
              <a:cs typeface="Carlito"/>
            </a:endParaRPr>
          </a:p>
          <a:p>
            <a:pPr marL="756285" marR="168910" lvl="1" indent="-287020" algn="just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0" dirty="0">
                <a:latin typeface="Carlito"/>
                <a:cs typeface="Carlito"/>
              </a:rPr>
              <a:t>For example, </a:t>
            </a:r>
            <a:r>
              <a:rPr sz="2800" spc="-10" dirty="0">
                <a:latin typeface="Carlito"/>
                <a:cs typeface="Carlito"/>
              </a:rPr>
              <a:t>optimal solution </a:t>
            </a:r>
            <a:r>
              <a:rPr sz="2800" spc="-5" dirty="0">
                <a:latin typeface="Carlito"/>
                <a:cs typeface="Carlito"/>
              </a:rPr>
              <a:t>cannot be </a:t>
            </a:r>
            <a:r>
              <a:rPr sz="2800" spc="-10" dirty="0">
                <a:latin typeface="Carlito"/>
                <a:cs typeface="Carlito"/>
              </a:rPr>
              <a:t>smaller  </a:t>
            </a:r>
            <a:r>
              <a:rPr sz="2800" spc="-5" dirty="0">
                <a:latin typeface="Carlito"/>
                <a:cs typeface="Carlito"/>
              </a:rPr>
              <a:t>than the </a:t>
            </a:r>
            <a:r>
              <a:rPr sz="2800" spc="-10" dirty="0">
                <a:latin typeface="Carlito"/>
                <a:cs typeface="Carlito"/>
              </a:rPr>
              <a:t>sum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smallest </a:t>
            </a:r>
            <a:r>
              <a:rPr sz="2800" spc="-10" dirty="0">
                <a:latin typeface="Carlito"/>
                <a:cs typeface="Carlito"/>
              </a:rPr>
              <a:t>elements </a:t>
            </a:r>
            <a:r>
              <a:rPr sz="2800" spc="-5" dirty="0">
                <a:latin typeface="Carlito"/>
                <a:cs typeface="Carlito"/>
              </a:rPr>
              <a:t>in each </a:t>
            </a:r>
            <a:r>
              <a:rPr sz="2800" spc="-10" dirty="0">
                <a:latin typeface="Carlito"/>
                <a:cs typeface="Carlito"/>
              </a:rPr>
              <a:t>of 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85" dirty="0">
                <a:latin typeface="Arial"/>
                <a:cs typeface="Arial"/>
              </a:rPr>
              <a:t>matrix’s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rows.</a:t>
            </a:r>
            <a:endParaRPr sz="2800">
              <a:latin typeface="Arial"/>
              <a:cs typeface="Arial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0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instance here, </a:t>
            </a:r>
            <a:r>
              <a:rPr sz="2800" spc="-10" dirty="0">
                <a:latin typeface="Carlito"/>
                <a:cs typeface="Carlito"/>
              </a:rPr>
              <a:t>this sum </a:t>
            </a:r>
            <a:r>
              <a:rPr sz="2800" spc="-5" dirty="0">
                <a:latin typeface="Carlito"/>
                <a:cs typeface="Carlito"/>
              </a:rPr>
              <a:t>is 2 + 3+ 1+ 4 =</a:t>
            </a:r>
            <a:r>
              <a:rPr sz="2800" spc="27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10.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9747" y="261937"/>
            <a:ext cx="4520200" cy="1522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735" y="2099787"/>
            <a:ext cx="8638943" cy="2506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8347" y="261937"/>
            <a:ext cx="4520200" cy="15224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4733" y="5046726"/>
            <a:ext cx="8173720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Figure: </a:t>
            </a:r>
            <a:r>
              <a:rPr sz="2000" spc="-10" dirty="0">
                <a:latin typeface="Carlito"/>
                <a:cs typeface="Carlito"/>
              </a:rPr>
              <a:t>Lower </a:t>
            </a:r>
            <a:r>
              <a:rPr sz="2000" dirty="0">
                <a:latin typeface="Carlito"/>
                <a:cs typeface="Carlito"/>
              </a:rPr>
              <a:t>bound</a:t>
            </a:r>
            <a:r>
              <a:rPr sz="2000" spc="-4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computation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latin typeface="Carlito"/>
                <a:cs typeface="Carlito"/>
              </a:rPr>
              <a:t>Note: </a:t>
            </a:r>
            <a:r>
              <a:rPr sz="2000" spc="-15" dirty="0">
                <a:latin typeface="Carlito"/>
                <a:cs typeface="Carlito"/>
              </a:rPr>
              <a:t>Avoid </a:t>
            </a:r>
            <a:r>
              <a:rPr sz="2000" dirty="0">
                <a:latin typeface="Carlito"/>
                <a:cs typeface="Carlito"/>
              </a:rPr>
              <a:t>the assigned </a:t>
            </a:r>
            <a:r>
              <a:rPr sz="2000" spc="-5" dirty="0">
                <a:latin typeface="Carlito"/>
                <a:cs typeface="Carlito"/>
              </a:rPr>
              <a:t>jobs column </a:t>
            </a:r>
            <a:r>
              <a:rPr sz="2000" spc="-15" dirty="0">
                <a:latin typeface="Carlito"/>
                <a:cs typeface="Carlito"/>
              </a:rPr>
              <a:t>for </a:t>
            </a:r>
            <a:r>
              <a:rPr sz="2000" spc="-5" dirty="0">
                <a:latin typeface="Carlito"/>
                <a:cs typeface="Carlito"/>
              </a:rPr>
              <a:t>computation of </a:t>
            </a:r>
            <a:r>
              <a:rPr sz="2000" dirty="0">
                <a:latin typeface="Carlito"/>
                <a:cs typeface="Carlito"/>
              </a:rPr>
              <a:t>lb, as it is </a:t>
            </a:r>
            <a:r>
              <a:rPr sz="2000" spc="-5" dirty="0">
                <a:latin typeface="Carlito"/>
                <a:cs typeface="Carlito"/>
              </a:rPr>
              <a:t>not</a:t>
            </a:r>
            <a:r>
              <a:rPr sz="2000" spc="-4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feasible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543813"/>
            <a:ext cx="8289925" cy="5061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96215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Rather than </a:t>
            </a:r>
            <a:r>
              <a:rPr sz="2800" spc="-15" dirty="0">
                <a:latin typeface="Carlito"/>
                <a:cs typeface="Carlito"/>
              </a:rPr>
              <a:t>generating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single </a:t>
            </a:r>
            <a:r>
              <a:rPr sz="2800" spc="-5" dirty="0">
                <a:latin typeface="Carlito"/>
                <a:cs typeface="Carlito"/>
              </a:rPr>
              <a:t>child of the </a:t>
            </a:r>
            <a:r>
              <a:rPr sz="2800" spc="-15" dirty="0">
                <a:latin typeface="Carlito"/>
                <a:cs typeface="Carlito"/>
              </a:rPr>
              <a:t>last  promising </a:t>
            </a:r>
            <a:r>
              <a:rPr sz="2800" spc="-10" dirty="0">
                <a:latin typeface="Carlito"/>
                <a:cs typeface="Carlito"/>
              </a:rPr>
              <a:t>node </a:t>
            </a:r>
            <a:r>
              <a:rPr sz="2800" spc="-5" dirty="0">
                <a:latin typeface="Carlito"/>
                <a:cs typeface="Carlito"/>
              </a:rPr>
              <a:t>as </a:t>
            </a:r>
            <a:r>
              <a:rPr sz="2800" spc="-10" dirty="0">
                <a:latin typeface="Carlito"/>
                <a:cs typeface="Carlito"/>
              </a:rPr>
              <a:t>we did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0" dirty="0">
                <a:latin typeface="Carlito"/>
                <a:cs typeface="Carlito"/>
              </a:rPr>
              <a:t>backtracking, </a:t>
            </a:r>
            <a:r>
              <a:rPr sz="2800" spc="-1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will  </a:t>
            </a:r>
            <a:r>
              <a:rPr sz="2800" spc="-20" dirty="0">
                <a:latin typeface="Carlito"/>
                <a:cs typeface="Carlito"/>
              </a:rPr>
              <a:t>generate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all the </a:t>
            </a:r>
            <a:r>
              <a:rPr sz="2800" b="1" spc="-10" dirty="0">
                <a:solidFill>
                  <a:srgbClr val="000099"/>
                </a:solidFill>
                <a:latin typeface="Carlito"/>
                <a:cs typeface="Carlito"/>
              </a:rPr>
              <a:t>children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of the </a:t>
            </a:r>
            <a:r>
              <a:rPr sz="2800" b="1" spc="-15" dirty="0">
                <a:solidFill>
                  <a:srgbClr val="000099"/>
                </a:solidFill>
                <a:latin typeface="Carlito"/>
                <a:cs typeface="Carlito"/>
              </a:rPr>
              <a:t>most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promising node </a:t>
            </a:r>
            <a:r>
              <a:rPr sz="2800" b="1" spc="-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among </a:t>
            </a:r>
            <a:r>
              <a:rPr sz="2800" spc="-15" dirty="0">
                <a:latin typeface="Carlito"/>
                <a:cs typeface="Carlito"/>
              </a:rPr>
              <a:t>non-terminated leaves </a:t>
            </a:r>
            <a:r>
              <a:rPr sz="2800" spc="-5" dirty="0">
                <a:latin typeface="Carlito"/>
                <a:cs typeface="Carlito"/>
              </a:rPr>
              <a:t>in the </a:t>
            </a:r>
            <a:r>
              <a:rPr sz="2800" spc="-15" dirty="0">
                <a:latin typeface="Carlito"/>
                <a:cs typeface="Carlito"/>
              </a:rPr>
              <a:t>current</a:t>
            </a:r>
            <a:r>
              <a:rPr sz="2800" spc="10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tree.</a:t>
            </a:r>
            <a:endParaRPr sz="2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How can we tell </a:t>
            </a:r>
            <a:r>
              <a:rPr sz="2800" spc="-5" dirty="0">
                <a:latin typeface="Carlito"/>
                <a:cs typeface="Carlito"/>
              </a:rPr>
              <a:t>which of the </a:t>
            </a:r>
            <a:r>
              <a:rPr sz="2800" spc="-10" dirty="0">
                <a:latin typeface="Carlito"/>
                <a:cs typeface="Carlito"/>
              </a:rPr>
              <a:t>nodes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most</a:t>
            </a:r>
            <a:r>
              <a:rPr sz="2800" spc="10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promising?</a:t>
            </a:r>
            <a:endParaRPr sz="2800">
              <a:latin typeface="Carlito"/>
              <a:cs typeface="Carlito"/>
            </a:endParaRPr>
          </a:p>
          <a:p>
            <a:pPr marL="756285" marR="359410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6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do </a:t>
            </a:r>
            <a:r>
              <a:rPr sz="2800" spc="-10" dirty="0">
                <a:latin typeface="Carlito"/>
                <a:cs typeface="Carlito"/>
              </a:rPr>
              <a:t>this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10" dirty="0">
                <a:latin typeface="Carlito"/>
                <a:cs typeface="Carlito"/>
              </a:rPr>
              <a:t>comparing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lower bounds of 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live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nodes.</a:t>
            </a:r>
            <a:endParaRPr sz="280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Carlito"/>
                <a:cs typeface="Carlito"/>
              </a:rPr>
              <a:t>It is </a:t>
            </a:r>
            <a:r>
              <a:rPr sz="2800" spc="-10" dirty="0">
                <a:latin typeface="Carlito"/>
                <a:cs typeface="Carlito"/>
              </a:rPr>
              <a:t>sensible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consider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node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with the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best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bound </a:t>
            </a:r>
            <a:r>
              <a:rPr sz="2800" spc="-1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as </a:t>
            </a:r>
            <a:r>
              <a:rPr sz="2800" spc="-10" dirty="0">
                <a:latin typeface="Carlito"/>
                <a:cs typeface="Carlito"/>
              </a:rPr>
              <a:t>most </a:t>
            </a:r>
            <a:r>
              <a:rPr sz="2800" spc="-15" dirty="0">
                <a:latin typeface="Carlito"/>
                <a:cs typeface="Carlito"/>
              </a:rPr>
              <a:t>promising </a:t>
            </a:r>
            <a:r>
              <a:rPr sz="2800" spc="-5" dirty="0">
                <a:latin typeface="Carlito"/>
                <a:cs typeface="Carlito"/>
              </a:rPr>
              <a:t>(as of</a:t>
            </a:r>
            <a:r>
              <a:rPr sz="2800" spc="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now)</a:t>
            </a:r>
            <a:endParaRPr sz="2800">
              <a:latin typeface="Carlito"/>
              <a:cs typeface="Carlito"/>
            </a:endParaRPr>
          </a:p>
          <a:p>
            <a:pPr marL="355600" marR="62484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This </a:t>
            </a:r>
            <a:r>
              <a:rPr sz="2800" spc="-15" dirty="0">
                <a:latin typeface="Carlito"/>
                <a:cs typeface="Carlito"/>
              </a:rPr>
              <a:t>variation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20" dirty="0">
                <a:latin typeface="Carlito"/>
                <a:cs typeface="Carlito"/>
              </a:rPr>
              <a:t>strategy </a:t>
            </a:r>
            <a:r>
              <a:rPr sz="2800" spc="-10" dirty="0">
                <a:latin typeface="Carlito"/>
                <a:cs typeface="Carlito"/>
              </a:rPr>
              <a:t>is called the </a:t>
            </a:r>
            <a:r>
              <a:rPr sz="2800" b="1" spc="-15" dirty="0">
                <a:solidFill>
                  <a:srgbClr val="000099"/>
                </a:solidFill>
                <a:latin typeface="Carlito"/>
                <a:cs typeface="Carlito"/>
              </a:rPr>
              <a:t>best-first  </a:t>
            </a:r>
            <a:r>
              <a:rPr sz="2800" b="1" spc="-10" dirty="0">
                <a:solidFill>
                  <a:srgbClr val="000099"/>
                </a:solidFill>
                <a:latin typeface="Carlito"/>
                <a:cs typeface="Carlito"/>
              </a:rPr>
              <a:t>branch-and-bound</a:t>
            </a:r>
            <a:r>
              <a:rPr sz="2800" b="1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024" y="209253"/>
            <a:ext cx="8468360" cy="5796280"/>
            <a:chOff x="295024" y="209253"/>
            <a:chExt cx="8468360" cy="5796280"/>
          </a:xfrm>
        </p:grpSpPr>
        <p:sp>
          <p:nvSpPr>
            <p:cNvPr id="3" name="object 3"/>
            <p:cNvSpPr/>
            <p:nvPr/>
          </p:nvSpPr>
          <p:spPr>
            <a:xfrm>
              <a:off x="295024" y="209253"/>
              <a:ext cx="8085735" cy="57959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29199" y="3810000"/>
              <a:ext cx="3733738" cy="11429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000" y="2314955"/>
              <a:ext cx="4762500" cy="2943225"/>
            </a:xfrm>
            <a:custGeom>
              <a:avLst/>
              <a:gdLst/>
              <a:ahLst/>
              <a:cxnLst/>
              <a:rect l="l" t="t" r="r" b="b"/>
              <a:pathLst>
                <a:path w="4762500" h="2943225">
                  <a:moveTo>
                    <a:pt x="1143000" y="1533144"/>
                  </a:moveTo>
                  <a:lnTo>
                    <a:pt x="0" y="1533144"/>
                  </a:lnTo>
                  <a:lnTo>
                    <a:pt x="0" y="2942844"/>
                  </a:lnTo>
                  <a:lnTo>
                    <a:pt x="1143000" y="2942844"/>
                  </a:lnTo>
                  <a:lnTo>
                    <a:pt x="1143000" y="1533144"/>
                  </a:lnTo>
                  <a:close/>
                </a:path>
                <a:path w="4762500" h="2943225">
                  <a:moveTo>
                    <a:pt x="2837688" y="1491996"/>
                  </a:moveTo>
                  <a:lnTo>
                    <a:pt x="1467612" y="1491996"/>
                  </a:lnTo>
                  <a:lnTo>
                    <a:pt x="1467612" y="2942844"/>
                  </a:lnTo>
                  <a:lnTo>
                    <a:pt x="2837688" y="2942844"/>
                  </a:lnTo>
                  <a:lnTo>
                    <a:pt x="2837688" y="1491996"/>
                  </a:lnTo>
                  <a:close/>
                </a:path>
                <a:path w="4762500" h="2943225">
                  <a:moveTo>
                    <a:pt x="4762500" y="377952"/>
                  </a:moveTo>
                  <a:lnTo>
                    <a:pt x="4648200" y="377952"/>
                  </a:lnTo>
                  <a:lnTo>
                    <a:pt x="4648200" y="0"/>
                  </a:lnTo>
                  <a:lnTo>
                    <a:pt x="1333500" y="0"/>
                  </a:lnTo>
                  <a:lnTo>
                    <a:pt x="1333500" y="239268"/>
                  </a:lnTo>
                  <a:lnTo>
                    <a:pt x="819912" y="239268"/>
                  </a:lnTo>
                  <a:lnTo>
                    <a:pt x="819912" y="1133856"/>
                  </a:lnTo>
                  <a:lnTo>
                    <a:pt x="1790700" y="1133856"/>
                  </a:lnTo>
                  <a:lnTo>
                    <a:pt x="1790700" y="381000"/>
                  </a:lnTo>
                  <a:lnTo>
                    <a:pt x="2305812" y="381000"/>
                  </a:lnTo>
                  <a:lnTo>
                    <a:pt x="2305812" y="1342644"/>
                  </a:lnTo>
                  <a:lnTo>
                    <a:pt x="3276600" y="1342644"/>
                  </a:lnTo>
                  <a:lnTo>
                    <a:pt x="3276600" y="381000"/>
                  </a:lnTo>
                  <a:lnTo>
                    <a:pt x="3791712" y="381000"/>
                  </a:lnTo>
                  <a:lnTo>
                    <a:pt x="3791712" y="1342644"/>
                  </a:lnTo>
                  <a:lnTo>
                    <a:pt x="4762500" y="1342644"/>
                  </a:lnTo>
                  <a:lnTo>
                    <a:pt x="4762500" y="377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2184" y="6160414"/>
            <a:ext cx="856043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00"/>
              </a:lnSpc>
            </a:pP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Note: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After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Computation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of </a:t>
            </a:r>
            <a:r>
              <a:rPr sz="1800" spc="5" dirty="0">
                <a:solidFill>
                  <a:srgbClr val="C00000"/>
                </a:solidFill>
                <a:latin typeface="Carlito"/>
                <a:cs typeface="Carlito"/>
              </a:rPr>
              <a:t>9</a:t>
            </a:r>
            <a:r>
              <a:rPr sz="1800" spc="7" baseline="25462" dirty="0">
                <a:solidFill>
                  <a:srgbClr val="C00000"/>
                </a:solidFill>
                <a:latin typeface="Carlito"/>
                <a:cs typeface="Carlito"/>
              </a:rPr>
              <a:t>th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Node, </a:t>
            </a:r>
            <a:r>
              <a:rPr sz="1800" spc="-35" dirty="0">
                <a:solidFill>
                  <a:srgbClr val="C00000"/>
                </a:solidFill>
                <a:latin typeface="Carlito"/>
                <a:cs typeface="Carlito"/>
              </a:rPr>
              <a:t>We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have to </a:t>
            </a:r>
            <a:r>
              <a:rPr sz="1800" spc="-15" dirty="0">
                <a:solidFill>
                  <a:srgbClr val="C00000"/>
                </a:solidFill>
                <a:latin typeface="Carlito"/>
                <a:cs typeface="Carlito"/>
              </a:rPr>
              <a:t>explore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nodes that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have </a:t>
            </a:r>
            <a:r>
              <a:rPr sz="1800" spc="-15" dirty="0">
                <a:solidFill>
                  <a:srgbClr val="C00000"/>
                </a:solidFill>
                <a:latin typeface="Carlito"/>
                <a:cs typeface="Carlito"/>
              </a:rPr>
              <a:t>better </a:t>
            </a:r>
            <a:r>
              <a:rPr sz="1800" b="1" i="1" dirty="0">
                <a:solidFill>
                  <a:srgbClr val="C00000"/>
                </a:solidFill>
                <a:latin typeface="Carlito"/>
                <a:cs typeface="Carlito"/>
              </a:rPr>
              <a:t>lb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than</a:t>
            </a:r>
            <a:r>
              <a:rPr sz="1800" spc="7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13.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In this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example we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do not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have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such nodes. So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we stop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at</a:t>
            </a:r>
            <a:r>
              <a:rPr sz="1800" spc="8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9.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024" y="209253"/>
            <a:ext cx="8468360" cy="5796280"/>
            <a:chOff x="295024" y="209253"/>
            <a:chExt cx="8468360" cy="5796280"/>
          </a:xfrm>
        </p:grpSpPr>
        <p:sp>
          <p:nvSpPr>
            <p:cNvPr id="3" name="object 3"/>
            <p:cNvSpPr/>
            <p:nvPr/>
          </p:nvSpPr>
          <p:spPr>
            <a:xfrm>
              <a:off x="295024" y="209253"/>
              <a:ext cx="8085735" cy="57959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29199" y="3810000"/>
              <a:ext cx="3733738" cy="11429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02184" y="6160414"/>
            <a:ext cx="856043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00"/>
              </a:lnSpc>
            </a:pP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Note: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After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Computation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of </a:t>
            </a:r>
            <a:r>
              <a:rPr sz="1800" spc="5" dirty="0">
                <a:solidFill>
                  <a:srgbClr val="C00000"/>
                </a:solidFill>
                <a:latin typeface="Carlito"/>
                <a:cs typeface="Carlito"/>
              </a:rPr>
              <a:t>9</a:t>
            </a:r>
            <a:r>
              <a:rPr sz="1800" spc="7" baseline="25462" dirty="0">
                <a:solidFill>
                  <a:srgbClr val="C00000"/>
                </a:solidFill>
                <a:latin typeface="Carlito"/>
                <a:cs typeface="Carlito"/>
              </a:rPr>
              <a:t>th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Node, </a:t>
            </a:r>
            <a:r>
              <a:rPr sz="1800" spc="-35" dirty="0">
                <a:solidFill>
                  <a:srgbClr val="C00000"/>
                </a:solidFill>
                <a:latin typeface="Carlito"/>
                <a:cs typeface="Carlito"/>
              </a:rPr>
              <a:t>We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have to </a:t>
            </a:r>
            <a:r>
              <a:rPr sz="1800" spc="-15" dirty="0">
                <a:solidFill>
                  <a:srgbClr val="C00000"/>
                </a:solidFill>
                <a:latin typeface="Carlito"/>
                <a:cs typeface="Carlito"/>
              </a:rPr>
              <a:t>explore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nodes that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have </a:t>
            </a:r>
            <a:r>
              <a:rPr sz="1800" spc="-15" dirty="0">
                <a:solidFill>
                  <a:srgbClr val="C00000"/>
                </a:solidFill>
                <a:latin typeface="Carlito"/>
                <a:cs typeface="Carlito"/>
              </a:rPr>
              <a:t>better </a:t>
            </a:r>
            <a:r>
              <a:rPr sz="1800" b="1" i="1" dirty="0">
                <a:solidFill>
                  <a:srgbClr val="C00000"/>
                </a:solidFill>
                <a:latin typeface="Carlito"/>
                <a:cs typeface="Carlito"/>
              </a:rPr>
              <a:t>lb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than</a:t>
            </a:r>
            <a:r>
              <a:rPr sz="1800" spc="7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13.</a:t>
            </a:r>
            <a:endParaRPr sz="1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In this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example we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do not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have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such nodes. So </a:t>
            </a:r>
            <a:r>
              <a:rPr sz="1800" spc="-10" dirty="0">
                <a:solidFill>
                  <a:srgbClr val="C00000"/>
                </a:solidFill>
                <a:latin typeface="Carlito"/>
                <a:cs typeface="Carlito"/>
              </a:rPr>
              <a:t>we stop </a:t>
            </a:r>
            <a:r>
              <a:rPr sz="1800" spc="-5" dirty="0">
                <a:solidFill>
                  <a:srgbClr val="C00000"/>
                </a:solidFill>
                <a:latin typeface="Carlito"/>
                <a:cs typeface="Carlito"/>
              </a:rPr>
              <a:t>at</a:t>
            </a:r>
            <a:r>
              <a:rPr sz="1800" spc="8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C00000"/>
                </a:solidFill>
                <a:latin typeface="Carlito"/>
                <a:cs typeface="Carlito"/>
              </a:rPr>
              <a:t>9.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6464" y="245110"/>
            <a:ext cx="557593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6FC0"/>
                </a:solidFill>
              </a:rPr>
              <a:t>0/1 </a:t>
            </a:r>
            <a:r>
              <a:rPr spc="-10" dirty="0">
                <a:solidFill>
                  <a:srgbClr val="006FC0"/>
                </a:solidFill>
              </a:rPr>
              <a:t>Knapsack</a:t>
            </a:r>
            <a:r>
              <a:rPr spc="-15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199515"/>
            <a:ext cx="7887334" cy="32689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68300" algn="l"/>
                <a:tab pos="368935" algn="l"/>
              </a:tabLst>
            </a:pPr>
            <a:r>
              <a:rPr sz="2800" spc="-15" dirty="0">
                <a:latin typeface="Carlito"/>
                <a:cs typeface="Carlito"/>
              </a:rPr>
              <a:t>Branch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0" dirty="0">
                <a:latin typeface="Carlito"/>
                <a:cs typeface="Carlito"/>
              </a:rPr>
              <a:t>Solution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0/1 </a:t>
            </a:r>
            <a:r>
              <a:rPr sz="2800" spc="-15" dirty="0">
                <a:latin typeface="Carlito"/>
                <a:cs typeface="Carlito"/>
              </a:rPr>
              <a:t>Knapsack</a:t>
            </a:r>
            <a:r>
              <a:rPr sz="2800" spc="16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850">
              <a:latin typeface="Carlito"/>
              <a:cs typeface="Carlito"/>
            </a:endParaRPr>
          </a:p>
          <a:p>
            <a:pPr marL="25400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Problem</a:t>
            </a:r>
            <a:r>
              <a:rPr sz="2800" b="1" spc="10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Definition</a:t>
            </a:r>
            <a:endParaRPr sz="2800">
              <a:latin typeface="Carlito"/>
              <a:cs typeface="Carlito"/>
            </a:endParaRPr>
          </a:p>
          <a:p>
            <a:pPr marL="368300" marR="177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68300" algn="l"/>
                <a:tab pos="368935" algn="l"/>
              </a:tabLst>
            </a:pPr>
            <a:r>
              <a:rPr sz="2800" spc="-10" dirty="0">
                <a:latin typeface="Carlito"/>
                <a:cs typeface="Carlito"/>
              </a:rPr>
              <a:t>Given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n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items </a:t>
            </a:r>
            <a:r>
              <a:rPr sz="2800" spc="-5" dirty="0">
                <a:latin typeface="Carlito"/>
                <a:cs typeface="Carlito"/>
              </a:rPr>
              <a:t>of known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weights 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w</a:t>
            </a:r>
            <a:r>
              <a:rPr sz="2775" baseline="-21021" dirty="0">
                <a:solidFill>
                  <a:srgbClr val="000099"/>
                </a:solidFill>
                <a:latin typeface="Carlito"/>
                <a:cs typeface="Carlito"/>
              </a:rPr>
              <a:t>i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values 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v</a:t>
            </a:r>
            <a:r>
              <a:rPr sz="2775" baseline="-21021" dirty="0">
                <a:solidFill>
                  <a:srgbClr val="000099"/>
                </a:solidFill>
                <a:latin typeface="Carlito"/>
                <a:cs typeface="Carlito"/>
              </a:rPr>
              <a:t>i </a:t>
            </a:r>
            <a:r>
              <a:rPr sz="2800" spc="-5" dirty="0">
                <a:latin typeface="Carlito"/>
                <a:cs typeface="Carlito"/>
              </a:rPr>
              <a:t>, i =  1, 2, . . . , n, and a knapsack of capacity </a:t>
            </a:r>
            <a:r>
              <a:rPr sz="2800" spc="-160" dirty="0">
                <a:solidFill>
                  <a:srgbClr val="000099"/>
                </a:solidFill>
                <a:latin typeface="Carlito"/>
                <a:cs typeface="Carlito"/>
              </a:rPr>
              <a:t>W</a:t>
            </a:r>
            <a:r>
              <a:rPr sz="2800" spc="-160" dirty="0">
                <a:latin typeface="Carlito"/>
                <a:cs typeface="Carlito"/>
              </a:rPr>
              <a:t>, </a:t>
            </a:r>
            <a:r>
              <a:rPr sz="2800" spc="-10" dirty="0">
                <a:latin typeface="Carlito"/>
                <a:cs typeface="Carlito"/>
              </a:rPr>
              <a:t>find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most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valuable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subset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0" dirty="0">
                <a:latin typeface="Carlito"/>
                <a:cs typeface="Carlito"/>
              </a:rPr>
              <a:t>items that </a:t>
            </a:r>
            <a:r>
              <a:rPr sz="2800" spc="-5" dirty="0">
                <a:latin typeface="Carlito"/>
                <a:cs typeface="Carlito"/>
              </a:rPr>
              <a:t>fit in the  knapsack.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" y="4665133"/>
            <a:ext cx="7603235" cy="711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6464" y="245110"/>
            <a:ext cx="549973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6FC0"/>
                </a:solidFill>
              </a:rPr>
              <a:t>0/1 </a:t>
            </a:r>
            <a:r>
              <a:rPr spc="-10" dirty="0">
                <a:solidFill>
                  <a:srgbClr val="006FC0"/>
                </a:solidFill>
              </a:rPr>
              <a:t>Knapsack</a:t>
            </a:r>
            <a:r>
              <a:rPr spc="-15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801115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It is </a:t>
            </a:r>
            <a:r>
              <a:rPr sz="2800" spc="-20" dirty="0">
                <a:latin typeface="Carlito"/>
                <a:cs typeface="Carlito"/>
              </a:rPr>
              <a:t>convenient to </a:t>
            </a:r>
            <a:r>
              <a:rPr sz="2800" spc="-15" dirty="0">
                <a:latin typeface="Carlito"/>
                <a:cs typeface="Carlito"/>
              </a:rPr>
              <a:t>order </a:t>
            </a:r>
            <a:r>
              <a:rPr sz="2800" spc="-10" dirty="0">
                <a:latin typeface="Carlito"/>
                <a:cs typeface="Carlito"/>
              </a:rPr>
              <a:t>the items </a:t>
            </a:r>
            <a:r>
              <a:rPr sz="2800" spc="-5" dirty="0">
                <a:latin typeface="Carlito"/>
                <a:cs typeface="Carlito"/>
              </a:rPr>
              <a:t>of a </a:t>
            </a:r>
            <a:r>
              <a:rPr sz="2800" spc="-15" dirty="0">
                <a:latin typeface="Carlito"/>
                <a:cs typeface="Carlito"/>
              </a:rPr>
              <a:t>given instance  </a:t>
            </a:r>
            <a:r>
              <a:rPr sz="2800" spc="-5" dirty="0">
                <a:latin typeface="Carlito"/>
                <a:cs typeface="Carlito"/>
              </a:rPr>
              <a:t>in descending </a:t>
            </a:r>
            <a:r>
              <a:rPr sz="2800" spc="-15" dirty="0">
                <a:latin typeface="Carlito"/>
                <a:cs typeface="Carlito"/>
              </a:rPr>
              <a:t>order by </a:t>
            </a:r>
            <a:r>
              <a:rPr sz="2800" spc="-5" dirty="0">
                <a:latin typeface="Carlito"/>
                <a:cs typeface="Carlito"/>
              </a:rPr>
              <a:t>their </a:t>
            </a:r>
            <a:r>
              <a:rPr sz="2800" spc="-10" dirty="0">
                <a:latin typeface="Carlito"/>
                <a:cs typeface="Carlito"/>
              </a:rPr>
              <a:t>value-to-weight</a:t>
            </a:r>
            <a:r>
              <a:rPr sz="2800" spc="8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ratios.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7840" y="3040202"/>
            <a:ext cx="7964805" cy="3098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700" marR="30607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15" dirty="0">
                <a:latin typeface="Carlito"/>
                <a:cs typeface="Carlito"/>
              </a:rPr>
              <a:t>Each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node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on the 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i</a:t>
            </a:r>
            <a:r>
              <a:rPr sz="2775" baseline="25525" dirty="0">
                <a:solidFill>
                  <a:srgbClr val="000099"/>
                </a:solidFill>
                <a:latin typeface="Carlito"/>
                <a:cs typeface="Carlito"/>
              </a:rPr>
              <a:t>th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level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60" dirty="0">
                <a:latin typeface="Arial"/>
                <a:cs typeface="Arial"/>
              </a:rPr>
              <a:t>this </a:t>
            </a:r>
            <a:r>
              <a:rPr sz="2800" spc="-55" dirty="0">
                <a:latin typeface="Arial"/>
                <a:cs typeface="Arial"/>
              </a:rPr>
              <a:t>tree, </a:t>
            </a:r>
            <a:r>
              <a:rPr sz="2800" spc="-140" dirty="0">
                <a:latin typeface="Arial"/>
                <a:cs typeface="Arial"/>
              </a:rPr>
              <a:t>0 </a:t>
            </a:r>
            <a:r>
              <a:rPr sz="2800" spc="-145" dirty="0">
                <a:latin typeface="Arial"/>
                <a:cs typeface="Arial"/>
              </a:rPr>
              <a:t>≤ </a:t>
            </a:r>
            <a:r>
              <a:rPr sz="2800" spc="-5" dirty="0">
                <a:latin typeface="Carlito"/>
                <a:cs typeface="Carlito"/>
              </a:rPr>
              <a:t>i </a:t>
            </a:r>
            <a:r>
              <a:rPr sz="2800" spc="-145" dirty="0">
                <a:latin typeface="Arial"/>
                <a:cs typeface="Arial"/>
              </a:rPr>
              <a:t>≤ </a:t>
            </a:r>
            <a:r>
              <a:rPr sz="2800" spc="-90" dirty="0">
                <a:latin typeface="Arial"/>
                <a:cs typeface="Arial"/>
              </a:rPr>
              <a:t>n,  </a:t>
            </a:r>
            <a:r>
              <a:rPr sz="2800" spc="-15" dirty="0">
                <a:latin typeface="Carlito"/>
                <a:cs typeface="Carlito"/>
              </a:rPr>
              <a:t>represents </a:t>
            </a:r>
            <a:r>
              <a:rPr sz="2800" spc="-5" dirty="0">
                <a:latin typeface="Carlito"/>
                <a:cs typeface="Carlito"/>
              </a:rPr>
              <a:t>all the </a:t>
            </a:r>
            <a:r>
              <a:rPr sz="2800" spc="-10" dirty="0">
                <a:latin typeface="Carlito"/>
                <a:cs typeface="Carlito"/>
              </a:rPr>
              <a:t>subsets </a:t>
            </a:r>
            <a:r>
              <a:rPr sz="2800" spc="-5" dirty="0">
                <a:latin typeface="Carlito"/>
                <a:cs typeface="Carlito"/>
              </a:rPr>
              <a:t>of n </a:t>
            </a:r>
            <a:r>
              <a:rPr sz="2800" spc="-10" dirty="0">
                <a:latin typeface="Carlito"/>
                <a:cs typeface="Carlito"/>
              </a:rPr>
              <a:t>items that </a:t>
            </a:r>
            <a:r>
              <a:rPr sz="2800" spc="-5" dirty="0">
                <a:latin typeface="Carlito"/>
                <a:cs typeface="Carlito"/>
              </a:rPr>
              <a:t>include a  </a:t>
            </a:r>
            <a:r>
              <a:rPr sz="2800" spc="-10" dirty="0">
                <a:latin typeface="Carlito"/>
                <a:cs typeface="Carlito"/>
              </a:rPr>
              <a:t>particular </a:t>
            </a:r>
            <a:r>
              <a:rPr sz="2800" spc="-5" dirty="0">
                <a:latin typeface="Carlito"/>
                <a:cs typeface="Carlito"/>
              </a:rPr>
              <a:t>selection made </a:t>
            </a:r>
            <a:r>
              <a:rPr sz="2800" spc="-20" dirty="0">
                <a:latin typeface="Carlito"/>
                <a:cs typeface="Carlito"/>
              </a:rPr>
              <a:t>from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25" dirty="0">
                <a:latin typeface="Carlito"/>
                <a:cs typeface="Carlito"/>
              </a:rPr>
              <a:t>first </a:t>
            </a:r>
            <a:r>
              <a:rPr sz="2800" spc="-5" dirty="0">
                <a:latin typeface="Carlito"/>
                <a:cs typeface="Carlito"/>
              </a:rPr>
              <a:t>i </a:t>
            </a:r>
            <a:r>
              <a:rPr sz="2800" spc="-20" dirty="0">
                <a:latin typeface="Carlito"/>
                <a:cs typeface="Carlito"/>
              </a:rPr>
              <a:t>ordered  </a:t>
            </a:r>
            <a:r>
              <a:rPr sz="2800" spc="-10" dirty="0">
                <a:latin typeface="Carlito"/>
                <a:cs typeface="Carlito"/>
              </a:rPr>
              <a:t>items</a:t>
            </a:r>
            <a:endParaRPr sz="2800">
              <a:latin typeface="Carlito"/>
              <a:cs typeface="Carlito"/>
            </a:endParaRPr>
          </a:p>
          <a:p>
            <a:pPr marL="393700" marR="55880" indent="-34353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65" dirty="0">
                <a:latin typeface="Carlito"/>
                <a:cs typeface="Carlito"/>
              </a:rPr>
              <a:t>We </a:t>
            </a:r>
            <a:r>
              <a:rPr sz="2800" spc="-20" dirty="0">
                <a:latin typeface="Carlito"/>
                <a:cs typeface="Carlito"/>
              </a:rPr>
              <a:t>record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20" dirty="0">
                <a:latin typeface="Carlito"/>
                <a:cs typeface="Carlito"/>
              </a:rPr>
              <a:t>total </a:t>
            </a:r>
            <a:r>
              <a:rPr sz="2800" b="1" i="1" spc="-10" dirty="0">
                <a:solidFill>
                  <a:srgbClr val="000099"/>
                </a:solidFill>
                <a:latin typeface="Carlito"/>
                <a:cs typeface="Carlito"/>
              </a:rPr>
              <a:t>weight </a:t>
            </a:r>
            <a:r>
              <a:rPr sz="2800" b="1" i="1" spc="-5" dirty="0">
                <a:solidFill>
                  <a:srgbClr val="000099"/>
                </a:solidFill>
                <a:latin typeface="Carlito"/>
                <a:cs typeface="Carlito"/>
              </a:rPr>
              <a:t>w </a:t>
            </a:r>
            <a:r>
              <a:rPr sz="2800" spc="-5" dirty="0">
                <a:latin typeface="Carlito"/>
                <a:cs typeface="Carlito"/>
              </a:rPr>
              <a:t>and the </a:t>
            </a:r>
            <a:r>
              <a:rPr sz="2800" spc="-20" dirty="0">
                <a:latin typeface="Carlito"/>
                <a:cs typeface="Carlito"/>
              </a:rPr>
              <a:t>total </a:t>
            </a:r>
            <a:r>
              <a:rPr sz="2800" b="1" i="1" spc="-10" dirty="0">
                <a:solidFill>
                  <a:srgbClr val="000099"/>
                </a:solidFill>
                <a:latin typeface="Carlito"/>
                <a:cs typeface="Carlito"/>
              </a:rPr>
              <a:t>value </a:t>
            </a:r>
            <a:r>
              <a:rPr sz="2800" b="1" i="1" spc="-5" dirty="0">
                <a:solidFill>
                  <a:srgbClr val="000099"/>
                </a:solidFill>
                <a:latin typeface="Carlito"/>
                <a:cs typeface="Carlito"/>
              </a:rPr>
              <a:t>v </a:t>
            </a:r>
            <a:r>
              <a:rPr sz="2800" b="1" i="1" spc="-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of this selection in the </a:t>
            </a:r>
            <a:r>
              <a:rPr sz="2800" spc="-10" dirty="0">
                <a:latin typeface="Carlito"/>
                <a:cs typeface="Carlito"/>
              </a:rPr>
              <a:t>node, </a:t>
            </a:r>
            <a:r>
              <a:rPr sz="2800" spc="-5" dirty="0">
                <a:latin typeface="Carlito"/>
                <a:cs typeface="Carlito"/>
              </a:rPr>
              <a:t>along with </a:t>
            </a:r>
            <a:r>
              <a:rPr sz="2800" spc="-10" dirty="0">
                <a:latin typeface="Carlito"/>
                <a:cs typeface="Carlito"/>
              </a:rPr>
              <a:t>some upper  bound</a:t>
            </a:r>
            <a:r>
              <a:rPr sz="2800" spc="35" dirty="0">
                <a:latin typeface="Carlito"/>
                <a:cs typeface="Carlito"/>
              </a:rPr>
              <a:t> </a:t>
            </a:r>
            <a:r>
              <a:rPr sz="2800" b="1" i="1" spc="-5" dirty="0">
                <a:solidFill>
                  <a:srgbClr val="000099"/>
                </a:solidFill>
                <a:latin typeface="Carlito"/>
                <a:cs typeface="Carlito"/>
              </a:rPr>
              <a:t>ub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87462" y="2244430"/>
            <a:ext cx="4718116" cy="378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45110"/>
            <a:ext cx="8686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6FC0"/>
                </a:solidFill>
              </a:rPr>
              <a:t>How </a:t>
            </a:r>
            <a:r>
              <a:rPr spc="-20" dirty="0">
                <a:solidFill>
                  <a:srgbClr val="006FC0"/>
                </a:solidFill>
              </a:rPr>
              <a:t>to </a:t>
            </a:r>
            <a:r>
              <a:rPr spc="-15" dirty="0">
                <a:solidFill>
                  <a:srgbClr val="006FC0"/>
                </a:solidFill>
              </a:rPr>
              <a:t>compute </a:t>
            </a:r>
            <a:r>
              <a:rPr spc="-5" dirty="0">
                <a:solidFill>
                  <a:srgbClr val="006FC0"/>
                </a:solidFill>
              </a:rPr>
              <a:t>the upper</a:t>
            </a:r>
            <a:r>
              <a:rPr spc="20" dirty="0">
                <a:solidFill>
                  <a:srgbClr val="006FC0"/>
                </a:solidFill>
              </a:rPr>
              <a:t> </a:t>
            </a:r>
            <a:r>
              <a:rPr spc="-5" dirty="0">
                <a:solidFill>
                  <a:srgbClr val="006FC0"/>
                </a:solidFill>
              </a:rPr>
              <a:t>bound?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991638"/>
            <a:ext cx="7703820" cy="35915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68300" indent="-343535" algn="just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68935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simple </a:t>
            </a:r>
            <a:r>
              <a:rPr sz="2800" spc="-30" dirty="0">
                <a:latin typeface="Carlito"/>
                <a:cs typeface="Carlito"/>
              </a:rPr>
              <a:t>way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5" dirty="0">
                <a:latin typeface="Carlito"/>
                <a:cs typeface="Carlito"/>
              </a:rPr>
              <a:t>compute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upper bound </a:t>
            </a:r>
            <a:r>
              <a:rPr sz="2800" b="1" i="1" spc="-5" dirty="0">
                <a:latin typeface="Carlito"/>
                <a:cs typeface="Carlito"/>
              </a:rPr>
              <a:t>ub </a:t>
            </a:r>
            <a:r>
              <a:rPr sz="2800" spc="-5" dirty="0">
                <a:latin typeface="Carlito"/>
                <a:cs typeface="Carlito"/>
              </a:rPr>
              <a:t>is</a:t>
            </a:r>
            <a:r>
              <a:rPr sz="2800" spc="23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to</a:t>
            </a:r>
            <a:endParaRPr sz="2800">
              <a:latin typeface="Carlito"/>
              <a:cs typeface="Carlito"/>
            </a:endParaRPr>
          </a:p>
          <a:p>
            <a:pPr marL="768985" marR="533400" lvl="1" indent="-287020" algn="just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69620" algn="l"/>
              </a:tabLst>
            </a:pPr>
            <a:r>
              <a:rPr sz="2800" spc="-5" dirty="0">
                <a:latin typeface="Carlito"/>
                <a:cs typeface="Carlito"/>
              </a:rPr>
              <a:t>add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b="1" i="1" spc="-5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, the </a:t>
            </a:r>
            <a:r>
              <a:rPr sz="2800" spc="-15" dirty="0">
                <a:latin typeface="Carlito"/>
                <a:cs typeface="Carlito"/>
              </a:rPr>
              <a:t>total value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0" dirty="0">
                <a:latin typeface="Carlito"/>
                <a:cs typeface="Carlito"/>
              </a:rPr>
              <a:t>items already  selected,</a:t>
            </a:r>
            <a:endParaRPr sz="2800">
              <a:latin typeface="Carlito"/>
              <a:cs typeface="Carlito"/>
            </a:endParaRPr>
          </a:p>
          <a:p>
            <a:pPr marL="768985" marR="361950" lvl="1" indent="-287020" algn="just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69620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product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0" dirty="0">
                <a:latin typeface="Carlito"/>
                <a:cs typeface="Carlito"/>
              </a:rPr>
              <a:t>remaining </a:t>
            </a:r>
            <a:r>
              <a:rPr sz="2800" spc="-5" dirty="0">
                <a:latin typeface="Carlito"/>
                <a:cs typeface="Carlito"/>
              </a:rPr>
              <a:t>capacity of </a:t>
            </a:r>
            <a:r>
              <a:rPr sz="2800" spc="-10" dirty="0">
                <a:latin typeface="Carlito"/>
                <a:cs typeface="Carlito"/>
              </a:rPr>
              <a:t>the  knapsack </a:t>
            </a:r>
            <a:r>
              <a:rPr sz="2800" b="1" i="1" spc="-5" dirty="0">
                <a:latin typeface="Carlito"/>
                <a:cs typeface="Carlito"/>
              </a:rPr>
              <a:t>W − w </a:t>
            </a:r>
            <a:r>
              <a:rPr sz="2800" spc="-5" dirty="0">
                <a:latin typeface="Carlito"/>
                <a:cs typeface="Carlito"/>
              </a:rPr>
              <a:t>and the </a:t>
            </a:r>
            <a:r>
              <a:rPr sz="2800" spc="-15" dirty="0">
                <a:latin typeface="Carlito"/>
                <a:cs typeface="Carlito"/>
              </a:rPr>
              <a:t>best </a:t>
            </a:r>
            <a:r>
              <a:rPr sz="2800" spc="-5" dirty="0">
                <a:latin typeface="Carlito"/>
                <a:cs typeface="Carlito"/>
              </a:rPr>
              <a:t>per </a:t>
            </a:r>
            <a:r>
              <a:rPr sz="2800" spc="-10" dirty="0">
                <a:latin typeface="Carlito"/>
                <a:cs typeface="Carlito"/>
              </a:rPr>
              <a:t>unit </a:t>
            </a:r>
            <a:r>
              <a:rPr sz="2800" spc="-25" dirty="0">
                <a:latin typeface="Carlito"/>
                <a:cs typeface="Carlito"/>
              </a:rPr>
              <a:t>payoff  </a:t>
            </a:r>
            <a:r>
              <a:rPr sz="2800" spc="-5" dirty="0">
                <a:latin typeface="Carlito"/>
                <a:cs typeface="Carlito"/>
              </a:rPr>
              <a:t>among the </a:t>
            </a:r>
            <a:r>
              <a:rPr sz="2800" spc="-10" dirty="0">
                <a:latin typeface="Carlito"/>
                <a:cs typeface="Carlito"/>
              </a:rPr>
              <a:t>remaining items, </a:t>
            </a:r>
            <a:r>
              <a:rPr sz="2800" spc="-5" dirty="0">
                <a:latin typeface="Carlito"/>
                <a:cs typeface="Carlito"/>
              </a:rPr>
              <a:t>which is</a:t>
            </a:r>
            <a:r>
              <a:rPr sz="2800" spc="95" dirty="0">
                <a:latin typeface="Carlito"/>
                <a:cs typeface="Carlito"/>
              </a:rPr>
              <a:t> </a:t>
            </a:r>
            <a:r>
              <a:rPr sz="2800" b="1" dirty="0">
                <a:latin typeface="Carlito"/>
                <a:cs typeface="Carlito"/>
              </a:rPr>
              <a:t>v</a:t>
            </a:r>
            <a:r>
              <a:rPr sz="2775" b="1" baseline="-21021" dirty="0">
                <a:latin typeface="Carlito"/>
                <a:cs typeface="Carlito"/>
              </a:rPr>
              <a:t>i+1</a:t>
            </a:r>
            <a:r>
              <a:rPr sz="2800" b="1" dirty="0">
                <a:latin typeface="Carlito"/>
                <a:cs typeface="Carlito"/>
              </a:rPr>
              <a:t>/w</a:t>
            </a:r>
            <a:r>
              <a:rPr sz="2775" b="1" baseline="-21021" dirty="0">
                <a:latin typeface="Carlito"/>
                <a:cs typeface="Carlito"/>
              </a:rPr>
              <a:t>i+1</a:t>
            </a:r>
            <a:endParaRPr sz="2775" baseline="-21021">
              <a:latin typeface="Carlito"/>
              <a:cs typeface="Carlito"/>
            </a:endParaRPr>
          </a:p>
          <a:p>
            <a:pPr marL="67310" algn="ctr">
              <a:lnSpc>
                <a:spcPct val="100000"/>
              </a:lnSpc>
              <a:spcBef>
                <a:spcPts val="2540"/>
              </a:spcBef>
            </a:pPr>
            <a:r>
              <a:rPr sz="2800" b="1" i="1" spc="-5" dirty="0">
                <a:solidFill>
                  <a:srgbClr val="000099"/>
                </a:solidFill>
                <a:latin typeface="Carlito"/>
                <a:cs typeface="Carlito"/>
              </a:rPr>
              <a:t>ub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= </a:t>
            </a:r>
            <a:r>
              <a:rPr sz="2800" b="1" i="1" spc="-5" dirty="0">
                <a:solidFill>
                  <a:srgbClr val="000099"/>
                </a:solidFill>
                <a:latin typeface="Carlito"/>
                <a:cs typeface="Carlito"/>
              </a:rPr>
              <a:t>v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+ </a:t>
            </a:r>
            <a:r>
              <a:rPr sz="2800" b="1" i="1" spc="-5" dirty="0">
                <a:solidFill>
                  <a:srgbClr val="000099"/>
                </a:solidFill>
                <a:latin typeface="Carlito"/>
                <a:cs typeface="Carlito"/>
              </a:rPr>
              <a:t>(W </a:t>
            </a:r>
            <a:r>
              <a:rPr sz="2800" b="1" spc="-250" dirty="0">
                <a:solidFill>
                  <a:srgbClr val="000099"/>
                </a:solidFill>
                <a:latin typeface="Trebuchet MS"/>
                <a:cs typeface="Trebuchet MS"/>
              </a:rPr>
              <a:t>−</a:t>
            </a:r>
            <a:r>
              <a:rPr sz="2800" b="1" spc="-17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800" b="1" i="1" dirty="0">
                <a:solidFill>
                  <a:srgbClr val="000099"/>
                </a:solidFill>
                <a:latin typeface="Carlito"/>
                <a:cs typeface="Carlito"/>
              </a:rPr>
              <a:t>w)(v</a:t>
            </a:r>
            <a:r>
              <a:rPr sz="2775" b="1" i="1" baseline="-25525" dirty="0">
                <a:solidFill>
                  <a:srgbClr val="000099"/>
                </a:solidFill>
                <a:latin typeface="Carlito"/>
                <a:cs typeface="Carlito"/>
              </a:rPr>
              <a:t>i</a:t>
            </a:r>
            <a:r>
              <a:rPr sz="2775" b="1" baseline="-25525" dirty="0">
                <a:solidFill>
                  <a:srgbClr val="000099"/>
                </a:solidFill>
                <a:latin typeface="Carlito"/>
                <a:cs typeface="Carlito"/>
              </a:rPr>
              <a:t>+1</a:t>
            </a:r>
            <a:r>
              <a:rPr sz="2800" b="1" i="1" dirty="0">
                <a:solidFill>
                  <a:srgbClr val="000099"/>
                </a:solidFill>
                <a:latin typeface="Carlito"/>
                <a:cs typeface="Carlito"/>
              </a:rPr>
              <a:t>/w</a:t>
            </a:r>
            <a:r>
              <a:rPr sz="2775" b="1" i="1" baseline="-25525" dirty="0">
                <a:solidFill>
                  <a:srgbClr val="000099"/>
                </a:solidFill>
                <a:latin typeface="Carlito"/>
                <a:cs typeface="Carlito"/>
              </a:rPr>
              <a:t>i</a:t>
            </a:r>
            <a:r>
              <a:rPr sz="2775" b="1" baseline="-25525" dirty="0">
                <a:solidFill>
                  <a:srgbClr val="000099"/>
                </a:solidFill>
                <a:latin typeface="Carlito"/>
                <a:cs typeface="Carlito"/>
              </a:rPr>
              <a:t>+1</a:t>
            </a:r>
            <a:r>
              <a:rPr sz="2800" b="1" i="1" dirty="0">
                <a:solidFill>
                  <a:srgbClr val="000099"/>
                </a:solidFill>
                <a:latin typeface="Carlito"/>
                <a:cs typeface="Carlito"/>
              </a:rPr>
              <a:t>).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458" y="245110"/>
            <a:ext cx="2507742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1638"/>
            <a:ext cx="8025765" cy="14763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Consider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following</a:t>
            </a:r>
            <a:r>
              <a:rPr sz="2800" spc="3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problem.</a:t>
            </a:r>
            <a:endParaRPr sz="28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items </a:t>
            </a:r>
            <a:r>
              <a:rPr sz="2800" spc="-15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already </a:t>
            </a:r>
            <a:r>
              <a:rPr sz="2800" spc="-20" dirty="0">
                <a:latin typeface="Carlito"/>
                <a:cs typeface="Carlito"/>
              </a:rPr>
              <a:t>ordered </a:t>
            </a:r>
            <a:r>
              <a:rPr sz="2800" spc="-5" dirty="0">
                <a:latin typeface="Carlito"/>
                <a:cs typeface="Carlito"/>
              </a:rPr>
              <a:t>in descending </a:t>
            </a:r>
            <a:r>
              <a:rPr sz="2800" spc="-15" dirty="0">
                <a:latin typeface="Carlito"/>
                <a:cs typeface="Carlito"/>
              </a:rPr>
              <a:t>order </a:t>
            </a:r>
            <a:r>
              <a:rPr sz="2800" spc="-10" dirty="0">
                <a:latin typeface="Carlito"/>
                <a:cs typeface="Carlito"/>
              </a:rPr>
              <a:t>of  </a:t>
            </a:r>
            <a:r>
              <a:rPr sz="2800" spc="-5" dirty="0">
                <a:latin typeface="Carlito"/>
                <a:cs typeface="Carlito"/>
              </a:rPr>
              <a:t>their </a:t>
            </a:r>
            <a:r>
              <a:rPr sz="2800" spc="-15" dirty="0">
                <a:latin typeface="Carlito"/>
                <a:cs typeface="Carlito"/>
              </a:rPr>
              <a:t>value-to-weight</a:t>
            </a:r>
            <a:r>
              <a:rPr sz="2800" spc="1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ratios.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5601411"/>
            <a:ext cx="699515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Let </a:t>
            </a:r>
            <a:r>
              <a:rPr sz="2800" spc="-5" dirty="0">
                <a:latin typeface="Carlito"/>
                <a:cs typeface="Carlito"/>
              </a:rPr>
              <a:t>us apply the </a:t>
            </a:r>
            <a:r>
              <a:rPr sz="2800" spc="-10" dirty="0">
                <a:latin typeface="Carlito"/>
                <a:cs typeface="Carlito"/>
              </a:rPr>
              <a:t>branch-and-bound</a:t>
            </a:r>
            <a:r>
              <a:rPr sz="2800" spc="1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algorithm.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8283" y="2953295"/>
            <a:ext cx="8159396" cy="2110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9832"/>
            <a:ext cx="8926195" cy="6221095"/>
            <a:chOff x="0" y="259832"/>
            <a:chExt cx="8926195" cy="6221095"/>
          </a:xfrm>
        </p:grpSpPr>
        <p:sp>
          <p:nvSpPr>
            <p:cNvPr id="3" name="object 3"/>
            <p:cNvSpPr/>
            <p:nvPr/>
          </p:nvSpPr>
          <p:spPr>
            <a:xfrm>
              <a:off x="130827" y="259832"/>
              <a:ext cx="8795087" cy="62205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67399" y="3200374"/>
              <a:ext cx="3047998" cy="15240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67399" y="4876802"/>
              <a:ext cx="2432471" cy="380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060447"/>
              <a:ext cx="8915400" cy="3807460"/>
            </a:xfrm>
            <a:custGeom>
              <a:avLst/>
              <a:gdLst/>
              <a:ahLst/>
              <a:cxnLst/>
              <a:rect l="l" t="t" r="r" b="b"/>
              <a:pathLst>
                <a:path w="8915400" h="3807460">
                  <a:moveTo>
                    <a:pt x="5029200" y="1173480"/>
                  </a:moveTo>
                  <a:lnTo>
                    <a:pt x="3864864" y="1173480"/>
                  </a:lnTo>
                  <a:lnTo>
                    <a:pt x="3864864" y="0"/>
                  </a:lnTo>
                  <a:lnTo>
                    <a:pt x="0" y="0"/>
                  </a:lnTo>
                  <a:lnTo>
                    <a:pt x="0" y="1524000"/>
                  </a:lnTo>
                  <a:lnTo>
                    <a:pt x="1295400" y="1524000"/>
                  </a:lnTo>
                  <a:lnTo>
                    <a:pt x="1295400" y="2282952"/>
                  </a:lnTo>
                  <a:lnTo>
                    <a:pt x="501396" y="2282952"/>
                  </a:lnTo>
                  <a:lnTo>
                    <a:pt x="501396" y="3806952"/>
                  </a:lnTo>
                  <a:lnTo>
                    <a:pt x="3396996" y="3806952"/>
                  </a:lnTo>
                  <a:lnTo>
                    <a:pt x="3396996" y="2697480"/>
                  </a:lnTo>
                  <a:lnTo>
                    <a:pt x="5029200" y="2697480"/>
                  </a:lnTo>
                  <a:lnTo>
                    <a:pt x="5029200" y="1173480"/>
                  </a:lnTo>
                  <a:close/>
                </a:path>
                <a:path w="8915400" h="3807460">
                  <a:moveTo>
                    <a:pt x="8915400" y="44196"/>
                  </a:moveTo>
                  <a:lnTo>
                    <a:pt x="7772400" y="44196"/>
                  </a:lnTo>
                  <a:lnTo>
                    <a:pt x="7772400" y="682752"/>
                  </a:lnTo>
                  <a:lnTo>
                    <a:pt x="8915400" y="682752"/>
                  </a:lnTo>
                  <a:lnTo>
                    <a:pt x="8915400" y="44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0827" y="259832"/>
            <a:ext cx="8795385" cy="6221095"/>
            <a:chOff x="130827" y="259832"/>
            <a:chExt cx="8795385" cy="6221095"/>
          </a:xfrm>
        </p:grpSpPr>
        <p:sp>
          <p:nvSpPr>
            <p:cNvPr id="3" name="object 3"/>
            <p:cNvSpPr/>
            <p:nvPr/>
          </p:nvSpPr>
          <p:spPr>
            <a:xfrm>
              <a:off x="130827" y="259832"/>
              <a:ext cx="8795087" cy="62205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67399" y="3200374"/>
              <a:ext cx="3047998" cy="15240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67399" y="4876802"/>
              <a:ext cx="2432471" cy="380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503411" y="66398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61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8470" y="245110"/>
            <a:ext cx="41643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Basic</a:t>
            </a:r>
            <a:r>
              <a:rPr spc="-55" dirty="0"/>
              <a:t> </a:t>
            </a:r>
            <a:r>
              <a:rPr spc="-10" dirty="0"/>
              <a:t>Concepts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078738"/>
            <a:ext cx="8082280" cy="4843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0" marR="349885" indent="-34353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68935" algn="l"/>
              </a:tabLst>
            </a:pPr>
            <a:r>
              <a:rPr sz="2600" spc="-15" dirty="0">
                <a:latin typeface="Carlito"/>
                <a:cs typeface="Carlito"/>
              </a:rPr>
              <a:t>For many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problems </a:t>
            </a:r>
            <a:r>
              <a:rPr sz="2600" spc="-15" dirty="0">
                <a:latin typeface="Carlito"/>
                <a:cs typeface="Carlito"/>
              </a:rPr>
              <a:t>we </a:t>
            </a:r>
            <a:r>
              <a:rPr sz="2600" spc="-5" dirty="0">
                <a:latin typeface="Carlito"/>
                <a:cs typeface="Carlito"/>
              </a:rPr>
              <a:t>know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35" dirty="0">
                <a:latin typeface="Carlito"/>
                <a:cs typeface="Carlito"/>
              </a:rPr>
              <a:t>study,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best  </a:t>
            </a:r>
            <a:r>
              <a:rPr sz="2600" spc="-5" dirty="0">
                <a:latin typeface="Carlito"/>
                <a:cs typeface="Carlito"/>
              </a:rPr>
              <a:t>algorithms </a:t>
            </a:r>
            <a:r>
              <a:rPr sz="2600" spc="-25" dirty="0">
                <a:latin typeface="Carlito"/>
                <a:cs typeface="Carlito"/>
              </a:rPr>
              <a:t>for </a:t>
            </a:r>
            <a:r>
              <a:rPr sz="2600" dirty="0">
                <a:latin typeface="Carlito"/>
                <a:cs typeface="Carlito"/>
              </a:rPr>
              <a:t>their </a:t>
            </a:r>
            <a:r>
              <a:rPr sz="2600" spc="-5" dirty="0">
                <a:latin typeface="Carlito"/>
                <a:cs typeface="Carlito"/>
              </a:rPr>
              <a:t>solution </a:t>
            </a:r>
            <a:r>
              <a:rPr sz="2600" spc="-20" dirty="0">
                <a:latin typeface="Carlito"/>
                <a:cs typeface="Carlito"/>
              </a:rPr>
              <a:t>have </a:t>
            </a:r>
            <a:r>
              <a:rPr sz="2600" spc="-5" dirty="0">
                <a:latin typeface="Carlito"/>
                <a:cs typeface="Carlito"/>
              </a:rPr>
              <a:t>computing </a:t>
            </a:r>
            <a:r>
              <a:rPr sz="2600" dirty="0">
                <a:latin typeface="Carlito"/>
                <a:cs typeface="Carlito"/>
              </a:rPr>
              <a:t>times </a:t>
            </a:r>
            <a:r>
              <a:rPr sz="2600" spc="-10" dirty="0">
                <a:latin typeface="Carlito"/>
                <a:cs typeface="Carlito"/>
              </a:rPr>
              <a:t>can  </a:t>
            </a:r>
            <a:r>
              <a:rPr sz="2600" spc="-5" dirty="0">
                <a:latin typeface="Carlito"/>
                <a:cs typeface="Carlito"/>
              </a:rPr>
              <a:t>be </a:t>
            </a:r>
            <a:r>
              <a:rPr sz="2600" spc="-10" dirty="0">
                <a:latin typeface="Carlito"/>
                <a:cs typeface="Carlito"/>
              </a:rPr>
              <a:t>clustered into two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groups;</a:t>
            </a:r>
            <a:endParaRPr sz="2600">
              <a:latin typeface="Carlito"/>
              <a:cs typeface="Carlito"/>
            </a:endParaRPr>
          </a:p>
          <a:p>
            <a:pPr marL="768985" marR="17780" lvl="1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769620" algn="l"/>
                <a:tab pos="1915160" algn="l"/>
              </a:tabLst>
            </a:pP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Solutions </a:t>
            </a:r>
            <a:r>
              <a:rPr sz="2600" spc="-15" dirty="0">
                <a:solidFill>
                  <a:srgbClr val="000099"/>
                </a:solidFill>
                <a:latin typeface="Carlito"/>
                <a:cs typeface="Carlito"/>
              </a:rPr>
              <a:t>are </a:t>
            </a: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bounded </a:t>
            </a:r>
            <a:r>
              <a:rPr sz="2600" spc="-10" dirty="0">
                <a:solidFill>
                  <a:srgbClr val="000099"/>
                </a:solidFill>
                <a:latin typeface="Carlito"/>
                <a:cs typeface="Carlito"/>
              </a:rPr>
              <a:t>by </a:t>
            </a:r>
            <a:r>
              <a:rPr sz="2600" dirty="0">
                <a:solidFill>
                  <a:srgbClr val="000099"/>
                </a:solidFill>
                <a:latin typeface="Carlito"/>
                <a:cs typeface="Carlito"/>
              </a:rPr>
              <a:t>the </a:t>
            </a:r>
            <a:r>
              <a:rPr sz="2600" b="1" dirty="0">
                <a:solidFill>
                  <a:srgbClr val="000099"/>
                </a:solidFill>
                <a:latin typeface="Carlito"/>
                <a:cs typeface="Carlito"/>
              </a:rPr>
              <a:t>polynomial</a:t>
            </a:r>
            <a:r>
              <a:rPr sz="2600" dirty="0">
                <a:solidFill>
                  <a:srgbClr val="000099"/>
                </a:solidFill>
                <a:latin typeface="Carlito"/>
                <a:cs typeface="Carlito"/>
              </a:rPr>
              <a:t>- </a:t>
            </a:r>
            <a:r>
              <a:rPr sz="2600" spc="-5" dirty="0">
                <a:latin typeface="Carlito"/>
                <a:cs typeface="Carlito"/>
              </a:rPr>
              <a:t>Examples  </a:t>
            </a:r>
            <a:r>
              <a:rPr sz="2600" dirty="0">
                <a:latin typeface="Carlito"/>
                <a:cs typeface="Carlito"/>
              </a:rPr>
              <a:t>include Binary </a:t>
            </a:r>
            <a:r>
              <a:rPr sz="2600" spc="-10" dirty="0">
                <a:latin typeface="Carlito"/>
                <a:cs typeface="Carlito"/>
              </a:rPr>
              <a:t>search </a:t>
            </a:r>
            <a:r>
              <a:rPr sz="2600" spc="-5" dirty="0">
                <a:latin typeface="Carlito"/>
                <a:cs typeface="Carlito"/>
              </a:rPr>
              <a:t>O(log n), Linear </a:t>
            </a:r>
            <a:r>
              <a:rPr sz="2600" spc="-10" dirty="0">
                <a:latin typeface="Carlito"/>
                <a:cs typeface="Carlito"/>
              </a:rPr>
              <a:t>search </a:t>
            </a:r>
            <a:r>
              <a:rPr sz="2600" spc="-5" dirty="0">
                <a:latin typeface="Carlito"/>
                <a:cs typeface="Carlito"/>
              </a:rPr>
              <a:t>O(n) or </a:t>
            </a:r>
            <a:r>
              <a:rPr sz="2600" dirty="0">
                <a:latin typeface="Carlito"/>
                <a:cs typeface="Carlito"/>
              </a:rPr>
              <a:t>in  </a:t>
            </a:r>
            <a:r>
              <a:rPr sz="2600" spc="-10" dirty="0">
                <a:latin typeface="Carlito"/>
                <a:cs typeface="Carlito"/>
              </a:rPr>
              <a:t>general	</a:t>
            </a:r>
            <a:r>
              <a:rPr sz="2600" dirty="0">
                <a:latin typeface="Carlito"/>
                <a:cs typeface="Carlito"/>
              </a:rPr>
              <a:t>O(n</a:t>
            </a:r>
            <a:r>
              <a:rPr sz="2550" baseline="26143" dirty="0">
                <a:latin typeface="Carlito"/>
                <a:cs typeface="Carlito"/>
              </a:rPr>
              <a:t>k</a:t>
            </a:r>
            <a:r>
              <a:rPr sz="2600" dirty="0">
                <a:latin typeface="Carlito"/>
                <a:cs typeface="Carlito"/>
              </a:rPr>
              <a:t>) </a:t>
            </a:r>
            <a:r>
              <a:rPr sz="2600" spc="-5" dirty="0">
                <a:latin typeface="Carlito"/>
                <a:cs typeface="Carlito"/>
              </a:rPr>
              <a:t>where </a:t>
            </a:r>
            <a:r>
              <a:rPr sz="2600" dirty="0">
                <a:latin typeface="Carlito"/>
                <a:cs typeface="Carlito"/>
              </a:rPr>
              <a:t>k is a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spc="-15" dirty="0">
                <a:latin typeface="Carlito"/>
                <a:cs typeface="Carlito"/>
              </a:rPr>
              <a:t>constant.</a:t>
            </a:r>
            <a:endParaRPr sz="2600">
              <a:latin typeface="Carlito"/>
              <a:cs typeface="Carlito"/>
            </a:endParaRPr>
          </a:p>
          <a:p>
            <a:pPr marL="768985" marR="78740" lvl="1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769620" algn="l"/>
              </a:tabLst>
            </a:pP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Solutions </a:t>
            </a:r>
            <a:r>
              <a:rPr sz="2600" spc="-15" dirty="0">
                <a:solidFill>
                  <a:srgbClr val="000099"/>
                </a:solidFill>
                <a:latin typeface="Carlito"/>
                <a:cs typeface="Carlito"/>
              </a:rPr>
              <a:t>are </a:t>
            </a: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bounded </a:t>
            </a:r>
            <a:r>
              <a:rPr sz="2600" spc="-10" dirty="0">
                <a:solidFill>
                  <a:srgbClr val="000099"/>
                </a:solidFill>
                <a:latin typeface="Carlito"/>
                <a:cs typeface="Carlito"/>
              </a:rPr>
              <a:t>by </a:t>
            </a:r>
            <a:r>
              <a:rPr sz="2600" dirty="0">
                <a:solidFill>
                  <a:srgbClr val="000099"/>
                </a:solidFill>
                <a:latin typeface="Carlito"/>
                <a:cs typeface="Carlito"/>
              </a:rPr>
              <a:t>a </a:t>
            </a:r>
            <a:r>
              <a:rPr sz="2600" b="1" dirty="0">
                <a:solidFill>
                  <a:srgbClr val="000099"/>
                </a:solidFill>
                <a:latin typeface="Carlito"/>
                <a:cs typeface="Carlito"/>
              </a:rPr>
              <a:t>non-polynomial </a:t>
            </a:r>
            <a:r>
              <a:rPr sz="2600" dirty="0">
                <a:solidFill>
                  <a:srgbClr val="000099"/>
                </a:solidFill>
                <a:latin typeface="Carlito"/>
                <a:cs typeface="Carlito"/>
              </a:rPr>
              <a:t>- </a:t>
            </a:r>
            <a:r>
              <a:rPr sz="260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Examples </a:t>
            </a:r>
            <a:r>
              <a:rPr sz="2600" dirty="0">
                <a:latin typeface="Carlito"/>
                <a:cs typeface="Carlito"/>
              </a:rPr>
              <a:t>include </a:t>
            </a:r>
            <a:r>
              <a:rPr sz="2600" spc="-15" dirty="0">
                <a:latin typeface="Carlito"/>
                <a:cs typeface="Carlito"/>
              </a:rPr>
              <a:t>travelling </a:t>
            </a:r>
            <a:r>
              <a:rPr sz="2600" spc="-5" dirty="0">
                <a:latin typeface="Carlito"/>
                <a:cs typeface="Carlito"/>
              </a:rPr>
              <a:t>salesman </a:t>
            </a:r>
            <a:r>
              <a:rPr sz="2600" spc="-10" dirty="0">
                <a:latin typeface="Carlito"/>
                <a:cs typeface="Carlito"/>
              </a:rPr>
              <a:t>problem </a:t>
            </a:r>
            <a:r>
              <a:rPr sz="2600" spc="5" dirty="0">
                <a:latin typeface="Carlito"/>
                <a:cs typeface="Carlito"/>
              </a:rPr>
              <a:t>O(n</a:t>
            </a:r>
            <a:r>
              <a:rPr sz="2550" spc="7" baseline="26143" dirty="0">
                <a:latin typeface="Carlito"/>
                <a:cs typeface="Carlito"/>
              </a:rPr>
              <a:t>2</a:t>
            </a:r>
            <a:r>
              <a:rPr sz="2600" spc="5" dirty="0">
                <a:latin typeface="Carlito"/>
                <a:cs typeface="Carlito"/>
              </a:rPr>
              <a:t>2</a:t>
            </a:r>
            <a:r>
              <a:rPr sz="2550" spc="7" baseline="26143" dirty="0">
                <a:latin typeface="Carlito"/>
                <a:cs typeface="Carlito"/>
              </a:rPr>
              <a:t>n</a:t>
            </a:r>
            <a:r>
              <a:rPr sz="2600" spc="5" dirty="0">
                <a:latin typeface="Carlito"/>
                <a:cs typeface="Carlito"/>
              </a:rPr>
              <a:t>)  </a:t>
            </a:r>
            <a:r>
              <a:rPr sz="2600" dirty="0">
                <a:latin typeface="Carlito"/>
                <a:cs typeface="Carlito"/>
              </a:rPr>
              <a:t>&amp; </a:t>
            </a:r>
            <a:r>
              <a:rPr sz="2600" spc="-5" dirty="0">
                <a:latin typeface="Carlito"/>
                <a:cs typeface="Carlito"/>
              </a:rPr>
              <a:t>knapsack </a:t>
            </a:r>
            <a:r>
              <a:rPr sz="2600" spc="-10" dirty="0">
                <a:latin typeface="Carlito"/>
                <a:cs typeface="Carlito"/>
              </a:rPr>
              <a:t>problem</a:t>
            </a:r>
            <a:r>
              <a:rPr sz="2600" spc="-55" dirty="0">
                <a:latin typeface="Carlito"/>
                <a:cs typeface="Carlito"/>
              </a:rPr>
              <a:t> </a:t>
            </a:r>
            <a:r>
              <a:rPr sz="2600" spc="5" dirty="0">
                <a:latin typeface="Carlito"/>
                <a:cs typeface="Carlito"/>
              </a:rPr>
              <a:t>O(2</a:t>
            </a:r>
            <a:r>
              <a:rPr sz="2550" spc="7" baseline="26143" dirty="0">
                <a:latin typeface="Carlito"/>
                <a:cs typeface="Carlito"/>
              </a:rPr>
              <a:t>n/2</a:t>
            </a:r>
            <a:r>
              <a:rPr sz="2600" spc="5" dirty="0">
                <a:latin typeface="Carlito"/>
                <a:cs typeface="Carlito"/>
              </a:rPr>
              <a:t>).</a:t>
            </a:r>
            <a:endParaRPr sz="2600">
              <a:latin typeface="Carlito"/>
              <a:cs typeface="Carlito"/>
            </a:endParaRPr>
          </a:p>
          <a:p>
            <a:pPr marL="768985" marR="409575">
              <a:lnSpc>
                <a:spcPct val="100000"/>
              </a:lnSpc>
              <a:spcBef>
                <a:spcPts val="1205"/>
              </a:spcBef>
            </a:pPr>
            <a:r>
              <a:rPr sz="2600" dirty="0">
                <a:latin typeface="Carlito"/>
                <a:cs typeface="Carlito"/>
              </a:rPr>
              <a:t>As the time </a:t>
            </a:r>
            <a:r>
              <a:rPr sz="2600" spc="-5" dirty="0">
                <a:latin typeface="Carlito"/>
                <a:cs typeface="Carlito"/>
              </a:rPr>
              <a:t>increases </a:t>
            </a:r>
            <a:r>
              <a:rPr sz="2600" spc="-20" dirty="0">
                <a:latin typeface="Carlito"/>
                <a:cs typeface="Carlito"/>
              </a:rPr>
              <a:t>exponentially, </a:t>
            </a:r>
            <a:r>
              <a:rPr sz="2600" spc="-10" dirty="0">
                <a:latin typeface="Carlito"/>
                <a:cs typeface="Carlito"/>
              </a:rPr>
              <a:t>even </a:t>
            </a:r>
            <a:r>
              <a:rPr sz="2600" spc="-15" dirty="0">
                <a:latin typeface="Carlito"/>
                <a:cs typeface="Carlito"/>
              </a:rPr>
              <a:t>moderate  size </a:t>
            </a:r>
            <a:r>
              <a:rPr sz="2600" spc="-10" dirty="0">
                <a:latin typeface="Carlito"/>
                <a:cs typeface="Carlito"/>
              </a:rPr>
              <a:t>problems </a:t>
            </a:r>
            <a:r>
              <a:rPr sz="2600" spc="-5" dirty="0">
                <a:latin typeface="Carlito"/>
                <a:cs typeface="Carlito"/>
              </a:rPr>
              <a:t>cannot be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solved.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8470" y="245110"/>
            <a:ext cx="39357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Basic</a:t>
            </a:r>
            <a:r>
              <a:rPr spc="-55" dirty="0"/>
              <a:t> </a:t>
            </a:r>
            <a:r>
              <a:rPr spc="-10" dirty="0"/>
              <a:t>Concepts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729855" cy="275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So </a:t>
            </a:r>
            <a:r>
              <a:rPr sz="2800" spc="-80" dirty="0">
                <a:latin typeface="Carlito"/>
                <a:cs typeface="Carlito"/>
              </a:rPr>
              <a:t>far,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no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one </a:t>
            </a:r>
            <a:r>
              <a:rPr sz="2800" spc="-10" dirty="0">
                <a:latin typeface="Carlito"/>
                <a:cs typeface="Carlito"/>
              </a:rPr>
              <a:t>has been </a:t>
            </a:r>
            <a:r>
              <a:rPr sz="2800" spc="-5" dirty="0">
                <a:latin typeface="Carlito"/>
                <a:cs typeface="Carlito"/>
              </a:rPr>
              <a:t>able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device </a:t>
            </a: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0" dirty="0">
                <a:latin typeface="Carlito"/>
                <a:cs typeface="Carlito"/>
              </a:rPr>
              <a:t>algorithm  </a:t>
            </a:r>
            <a:r>
              <a:rPr sz="2800" spc="-5" dirty="0">
                <a:latin typeface="Carlito"/>
                <a:cs typeface="Carlito"/>
              </a:rPr>
              <a:t>which is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bounded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by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the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polynomial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5" dirty="0">
                <a:latin typeface="Carlito"/>
                <a:cs typeface="Carlito"/>
              </a:rPr>
              <a:t>problems </a:t>
            </a:r>
            <a:r>
              <a:rPr sz="2800" spc="-10" dirty="0">
                <a:latin typeface="Carlito"/>
                <a:cs typeface="Carlito"/>
              </a:rPr>
              <a:t>belonging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the</a:t>
            </a:r>
            <a:r>
              <a:rPr sz="2800" spc="114" dirty="0"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non-polynomial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850">
              <a:latin typeface="Carlito"/>
              <a:cs typeface="Carlito"/>
            </a:endParaRPr>
          </a:p>
          <a:p>
            <a:pPr marL="355600" marR="268605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rlito"/>
                <a:cs typeface="Carlito"/>
              </a:rPr>
              <a:t>However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impossibility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of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such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an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algorithm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not  </a:t>
            </a:r>
            <a:r>
              <a:rPr sz="2800" spc="-20" dirty="0">
                <a:latin typeface="Carlito"/>
                <a:cs typeface="Carlito"/>
              </a:rPr>
              <a:t>proved.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7804" y="245110"/>
            <a:ext cx="71227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Non </a:t>
            </a:r>
            <a:r>
              <a:rPr spc="-15" dirty="0"/>
              <a:t>deterministic</a:t>
            </a:r>
            <a:r>
              <a:rPr spc="5" dirty="0"/>
              <a:t> </a:t>
            </a:r>
            <a:r>
              <a:rPr spc="-10" dirty="0"/>
              <a:t>algorithms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34542"/>
            <a:ext cx="8015605" cy="501840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431800" indent="-343535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65" dirty="0">
                <a:latin typeface="Carlito"/>
                <a:cs typeface="Carlito"/>
              </a:rPr>
              <a:t>We </a:t>
            </a:r>
            <a:r>
              <a:rPr sz="2800" spc="-5" dirty="0">
                <a:latin typeface="Carlito"/>
                <a:cs typeface="Carlito"/>
              </a:rPr>
              <a:t>also </a:t>
            </a:r>
            <a:r>
              <a:rPr sz="2800" spc="-10" dirty="0">
                <a:latin typeface="Carlito"/>
                <a:cs typeface="Carlito"/>
              </a:rPr>
              <a:t>need </a:t>
            </a:r>
            <a:r>
              <a:rPr sz="2800" spc="-5" dirty="0">
                <a:latin typeface="Carlito"/>
                <a:cs typeface="Carlito"/>
              </a:rPr>
              <a:t>the idea of </a:t>
            </a:r>
            <a:r>
              <a:rPr sz="2800" spc="-10" dirty="0">
                <a:latin typeface="Carlito"/>
                <a:cs typeface="Carlito"/>
              </a:rPr>
              <a:t>two </a:t>
            </a:r>
            <a:r>
              <a:rPr sz="2800" spc="-5" dirty="0">
                <a:latin typeface="Carlito"/>
                <a:cs typeface="Carlito"/>
              </a:rPr>
              <a:t>models of </a:t>
            </a:r>
            <a:r>
              <a:rPr sz="2800" spc="-15" dirty="0">
                <a:latin typeface="Carlito"/>
                <a:cs typeface="Carlito"/>
              </a:rPr>
              <a:t>computer  </a:t>
            </a:r>
            <a:r>
              <a:rPr sz="2800" spc="-35" dirty="0">
                <a:latin typeface="Carlito"/>
                <a:cs typeface="Carlito"/>
              </a:rPr>
              <a:t>(Turing </a:t>
            </a:r>
            <a:r>
              <a:rPr sz="2800" spc="-5" dirty="0">
                <a:latin typeface="Carlito"/>
                <a:cs typeface="Carlito"/>
              </a:rPr>
              <a:t>machine):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deterministic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non- 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deterministic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2050" dirty="0">
              <a:latin typeface="Carlito"/>
              <a:cs typeface="Carlito"/>
            </a:endParaRPr>
          </a:p>
          <a:p>
            <a:pPr marL="355600" marR="5080" indent="-343535">
              <a:lnSpc>
                <a:spcPts val="302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deterministic computer </a:t>
            </a:r>
            <a:r>
              <a:rPr sz="2800" spc="-5" dirty="0">
                <a:latin typeface="Carlito"/>
                <a:cs typeface="Carlito"/>
              </a:rPr>
              <a:t>is the </a:t>
            </a:r>
            <a:r>
              <a:rPr sz="2800" spc="-10" dirty="0">
                <a:latin typeface="Carlito"/>
                <a:cs typeface="Carlito"/>
              </a:rPr>
              <a:t>regular </a:t>
            </a:r>
            <a:r>
              <a:rPr sz="2800" spc="-15" dirty="0">
                <a:latin typeface="Carlito"/>
                <a:cs typeface="Carlito"/>
              </a:rPr>
              <a:t>computer we  </a:t>
            </a:r>
            <a:r>
              <a:rPr sz="2800" spc="-25" dirty="0">
                <a:latin typeface="Carlito"/>
                <a:cs typeface="Carlito"/>
              </a:rPr>
              <a:t>always </a:t>
            </a:r>
            <a:r>
              <a:rPr sz="2800" spc="-10" dirty="0">
                <a:latin typeface="Carlito"/>
                <a:cs typeface="Carlito"/>
              </a:rPr>
              <a:t>thinking</a:t>
            </a:r>
            <a:r>
              <a:rPr sz="2800" spc="35" dirty="0">
                <a:latin typeface="Carlito"/>
                <a:cs typeface="Carlito"/>
              </a:rPr>
              <a:t> </a:t>
            </a:r>
            <a:r>
              <a:rPr sz="2800" spc="-65" dirty="0">
                <a:latin typeface="Carlito"/>
                <a:cs typeface="Carlito"/>
              </a:rPr>
              <a:t>of.</a:t>
            </a:r>
            <a:endParaRPr sz="2800" dirty="0">
              <a:latin typeface="Carlito"/>
              <a:cs typeface="Carlito"/>
            </a:endParaRPr>
          </a:p>
          <a:p>
            <a:pPr marL="355600" marR="661670" indent="-343535">
              <a:lnSpc>
                <a:spcPts val="3020"/>
              </a:lnSpc>
              <a:spcBef>
                <a:spcPts val="6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When the </a:t>
            </a:r>
            <a:r>
              <a:rPr sz="2800" spc="-15" dirty="0">
                <a:latin typeface="Carlito"/>
                <a:cs typeface="Carlito"/>
              </a:rPr>
              <a:t>result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every </a:t>
            </a:r>
            <a:r>
              <a:rPr sz="2800" spc="-15" dirty="0">
                <a:latin typeface="Carlito"/>
                <a:cs typeface="Carlito"/>
              </a:rPr>
              <a:t>operation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uniquely  </a:t>
            </a:r>
            <a:r>
              <a:rPr sz="2800" spc="-15" dirty="0">
                <a:latin typeface="Carlito"/>
                <a:cs typeface="Carlito"/>
              </a:rPr>
              <a:t>defined </a:t>
            </a:r>
            <a:r>
              <a:rPr sz="2800" spc="-5" dirty="0">
                <a:latin typeface="Carlito"/>
                <a:cs typeface="Carlito"/>
              </a:rPr>
              <a:t>then it </a:t>
            </a:r>
            <a:r>
              <a:rPr sz="2800" spc="-10" dirty="0">
                <a:latin typeface="Carlito"/>
                <a:cs typeface="Carlito"/>
              </a:rPr>
              <a:t>is called </a:t>
            </a:r>
            <a:r>
              <a:rPr sz="2800" b="1" spc="-15" dirty="0">
                <a:solidFill>
                  <a:srgbClr val="001F5F"/>
                </a:solidFill>
                <a:latin typeface="Carlito"/>
                <a:cs typeface="Carlito"/>
              </a:rPr>
              <a:t>deterministic</a:t>
            </a:r>
            <a:r>
              <a:rPr sz="2800" b="1" spc="200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rlito"/>
                <a:cs typeface="Carlito"/>
              </a:rPr>
              <a:t>algorithm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355600" marR="104139" indent="-343535">
              <a:lnSpc>
                <a:spcPct val="90000"/>
              </a:lnSpc>
              <a:spcBef>
                <a:spcPts val="24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non-deterministic computer </a:t>
            </a:r>
            <a:r>
              <a:rPr sz="2800" spc="-5" dirty="0">
                <a:latin typeface="Carlito"/>
                <a:cs typeface="Carlito"/>
              </a:rPr>
              <a:t>is one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5" dirty="0">
                <a:latin typeface="Carlito"/>
                <a:cs typeface="Carlito"/>
              </a:rPr>
              <a:t>just </a:t>
            </a:r>
            <a:r>
              <a:rPr sz="2800" spc="-30" dirty="0">
                <a:latin typeface="Carlito"/>
                <a:cs typeface="Carlito"/>
              </a:rPr>
              <a:t>like  </a:t>
            </a:r>
            <a:r>
              <a:rPr sz="2800" spc="-75" dirty="0">
                <a:latin typeface="Arial"/>
                <a:cs typeface="Arial"/>
              </a:rPr>
              <a:t>we’re </a:t>
            </a:r>
            <a:r>
              <a:rPr sz="2800" spc="-170" dirty="0">
                <a:latin typeface="Arial"/>
                <a:cs typeface="Arial"/>
              </a:rPr>
              <a:t>used </a:t>
            </a:r>
            <a:r>
              <a:rPr sz="2800" spc="20" dirty="0">
                <a:latin typeface="Arial"/>
                <a:cs typeface="Arial"/>
              </a:rPr>
              <a:t>to </a:t>
            </a:r>
            <a:r>
              <a:rPr sz="2800" spc="-135" dirty="0">
                <a:latin typeface="Arial"/>
                <a:cs typeface="Arial"/>
              </a:rPr>
              <a:t>except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85" dirty="0">
                <a:latin typeface="Arial"/>
                <a:cs typeface="Arial"/>
              </a:rPr>
              <a:t>it </a:t>
            </a:r>
            <a:r>
              <a:rPr sz="2800" spc="-210" dirty="0">
                <a:latin typeface="Arial"/>
                <a:cs typeface="Arial"/>
              </a:rPr>
              <a:t>has </a:t>
            </a:r>
            <a:r>
              <a:rPr sz="2800" spc="-45" dirty="0">
                <a:latin typeface="Arial"/>
                <a:cs typeface="Arial"/>
              </a:rPr>
              <a:t>unlimited  </a:t>
            </a:r>
            <a:r>
              <a:rPr sz="2800" spc="-15" dirty="0">
                <a:latin typeface="Carlito"/>
                <a:cs typeface="Carlito"/>
              </a:rPr>
              <a:t>parallelism, </a:t>
            </a:r>
            <a:r>
              <a:rPr sz="2800" spc="-5" dirty="0">
                <a:latin typeface="Carlito"/>
                <a:cs typeface="Carlito"/>
              </a:rPr>
              <a:t>so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20" dirty="0">
                <a:latin typeface="Carlito"/>
                <a:cs typeface="Carlito"/>
              </a:rPr>
              <a:t>any </a:t>
            </a:r>
            <a:r>
              <a:rPr sz="2800" spc="-5" dirty="0">
                <a:latin typeface="Carlito"/>
                <a:cs typeface="Carlito"/>
              </a:rPr>
              <a:t>time </a:t>
            </a:r>
            <a:r>
              <a:rPr sz="2800" spc="-20" dirty="0">
                <a:latin typeface="Carlito"/>
                <a:cs typeface="Carlito"/>
              </a:rPr>
              <a:t>you </a:t>
            </a:r>
            <a:r>
              <a:rPr sz="2800" spc="-10" dirty="0">
                <a:latin typeface="Carlito"/>
                <a:cs typeface="Carlito"/>
              </a:rPr>
              <a:t>come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branch,  </a:t>
            </a:r>
            <a:r>
              <a:rPr sz="2800" spc="-120" dirty="0">
                <a:latin typeface="Arial"/>
                <a:cs typeface="Arial"/>
              </a:rPr>
              <a:t>you </a:t>
            </a:r>
            <a:r>
              <a:rPr sz="2800" spc="-155" dirty="0">
                <a:latin typeface="Arial"/>
                <a:cs typeface="Arial"/>
              </a:rPr>
              <a:t>spawn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05" dirty="0">
                <a:latin typeface="Arial"/>
                <a:cs typeface="Arial"/>
              </a:rPr>
              <a:t>new </a:t>
            </a:r>
            <a:r>
              <a:rPr sz="2800" spc="-85" dirty="0">
                <a:latin typeface="Arial"/>
                <a:cs typeface="Arial"/>
              </a:rPr>
              <a:t>“process”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45" dirty="0">
                <a:latin typeface="Arial"/>
                <a:cs typeface="Arial"/>
              </a:rPr>
              <a:t>examine </a:t>
            </a:r>
            <a:r>
              <a:rPr sz="2800" spc="-30" dirty="0">
                <a:latin typeface="Arial"/>
                <a:cs typeface="Arial"/>
              </a:rPr>
              <a:t>both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sides.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7804" y="245110"/>
            <a:ext cx="7221981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Non </a:t>
            </a:r>
            <a:r>
              <a:rPr spc="-15" dirty="0"/>
              <a:t>deterministic</a:t>
            </a:r>
            <a:r>
              <a:rPr spc="5" dirty="0"/>
              <a:t> </a:t>
            </a:r>
            <a:r>
              <a:rPr spc="-10" dirty="0"/>
              <a:t>algorithms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91083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When the </a:t>
            </a:r>
            <a:r>
              <a:rPr sz="2800" spc="-15" dirty="0">
                <a:latin typeface="Carlito"/>
                <a:cs typeface="Carlito"/>
              </a:rPr>
              <a:t>outcome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not uniquely </a:t>
            </a:r>
            <a:r>
              <a:rPr sz="2800" spc="-15" dirty="0">
                <a:latin typeface="Carlito"/>
                <a:cs typeface="Carlito"/>
              </a:rPr>
              <a:t>defined </a:t>
            </a:r>
            <a:r>
              <a:rPr sz="2800" spc="-10" dirty="0">
                <a:latin typeface="Carlito"/>
                <a:cs typeface="Carlito"/>
              </a:rPr>
              <a:t>but </a:t>
            </a:r>
            <a:r>
              <a:rPr sz="2800" spc="-5" dirty="0">
                <a:latin typeface="Carlito"/>
                <a:cs typeface="Carlito"/>
              </a:rPr>
              <a:t>is  </a:t>
            </a:r>
            <a:r>
              <a:rPr sz="2800" spc="-10" dirty="0">
                <a:latin typeface="Carlito"/>
                <a:cs typeface="Carlito"/>
              </a:rPr>
              <a:t>limited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 specific </a:t>
            </a:r>
            <a:r>
              <a:rPr sz="2800" spc="-10" dirty="0">
                <a:latin typeface="Carlito"/>
                <a:cs typeface="Carlito"/>
              </a:rPr>
              <a:t>set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possibilities, </a:t>
            </a:r>
            <a:r>
              <a:rPr sz="2800" spc="-1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call </a:t>
            </a:r>
            <a:r>
              <a:rPr sz="2800" spc="-5" dirty="0">
                <a:latin typeface="Carlito"/>
                <a:cs typeface="Carlito"/>
              </a:rPr>
              <a:t>it </a:t>
            </a:r>
            <a:r>
              <a:rPr sz="2800" b="1" spc="-5" dirty="0">
                <a:solidFill>
                  <a:srgbClr val="001F5F"/>
                </a:solidFill>
                <a:latin typeface="Carlito"/>
                <a:cs typeface="Carlito"/>
              </a:rPr>
              <a:t>non  </a:t>
            </a:r>
            <a:r>
              <a:rPr sz="2800" b="1" spc="-15" dirty="0">
                <a:solidFill>
                  <a:srgbClr val="001F5F"/>
                </a:solidFill>
                <a:latin typeface="Carlito"/>
                <a:cs typeface="Carlito"/>
              </a:rPr>
              <a:t>deterministic</a:t>
            </a:r>
            <a:r>
              <a:rPr sz="2800" b="1" spc="4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algorithm.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503411" y="6677964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81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1802" y="277659"/>
            <a:ext cx="799297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Decision vs </a:t>
            </a:r>
            <a:r>
              <a:rPr sz="3600" spc="-10" dirty="0"/>
              <a:t>Optimization</a:t>
            </a:r>
            <a:r>
              <a:rPr sz="3600" spc="-40" dirty="0"/>
              <a:t> </a:t>
            </a:r>
            <a:r>
              <a:rPr sz="3600" spc="-5" dirty="0"/>
              <a:t>algorithms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914640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84835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5" dirty="0">
                <a:latin typeface="Carlito"/>
                <a:cs typeface="Carlito"/>
              </a:rPr>
              <a:t>optimization problem </a:t>
            </a:r>
            <a:r>
              <a:rPr sz="2800" spc="-5" dirty="0">
                <a:latin typeface="Carlito"/>
                <a:cs typeface="Carlito"/>
              </a:rPr>
              <a:t>tries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find </a:t>
            </a: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optimal  solution</a:t>
            </a:r>
            <a:r>
              <a:rPr sz="2800" spc="-10" dirty="0">
                <a:solidFill>
                  <a:srgbClr val="001F5F"/>
                </a:solidFill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355600" marR="1223645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decision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5" dirty="0">
                <a:latin typeface="Carlito"/>
                <a:cs typeface="Carlito"/>
              </a:rPr>
              <a:t>tries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answer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yes/no </a:t>
            </a:r>
            <a:r>
              <a:rPr sz="2800" spc="-10" dirty="0">
                <a:latin typeface="Carlito"/>
                <a:cs typeface="Carlito"/>
              </a:rPr>
              <a:t> question.</a:t>
            </a:r>
            <a:endParaRPr sz="2800" dirty="0">
              <a:latin typeface="Carlito"/>
              <a:cs typeface="Carlito"/>
            </a:endParaRPr>
          </a:p>
          <a:p>
            <a:pPr marL="355600" marR="40894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rlito"/>
                <a:cs typeface="Carlito"/>
              </a:rPr>
              <a:t>Most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5" dirty="0">
                <a:latin typeface="Carlito"/>
                <a:cs typeface="Carlito"/>
              </a:rPr>
              <a:t>problems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be specified in </a:t>
            </a:r>
            <a:r>
              <a:rPr sz="2800" spc="-10" dirty="0">
                <a:latin typeface="Carlito"/>
                <a:cs typeface="Carlito"/>
              </a:rPr>
              <a:t>decision 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5" dirty="0">
                <a:latin typeface="Carlito"/>
                <a:cs typeface="Carlito"/>
              </a:rPr>
              <a:t>optimization</a:t>
            </a:r>
            <a:r>
              <a:rPr sz="2800" spc="2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versions.</a:t>
            </a:r>
            <a:endParaRPr sz="28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rlito"/>
                <a:cs typeface="Carlito"/>
              </a:rPr>
              <a:t>For </a:t>
            </a:r>
            <a:r>
              <a:rPr sz="2800" spc="-15" dirty="0">
                <a:latin typeface="Carlito"/>
                <a:cs typeface="Carlito"/>
              </a:rPr>
              <a:t>example, </a:t>
            </a:r>
            <a:r>
              <a:rPr sz="2800" spc="-10" dirty="0">
                <a:latin typeface="Carlito"/>
                <a:cs typeface="Carlito"/>
              </a:rPr>
              <a:t>TSP can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25" dirty="0">
                <a:latin typeface="Carlito"/>
                <a:cs typeface="Carlito"/>
              </a:rPr>
              <a:t>stated </a:t>
            </a:r>
            <a:r>
              <a:rPr sz="2800" spc="-5" dirty="0">
                <a:latin typeface="Carlito"/>
                <a:cs typeface="Carlito"/>
              </a:rPr>
              <a:t>as </a:t>
            </a:r>
            <a:r>
              <a:rPr sz="2800" spc="-10" dirty="0">
                <a:latin typeface="Carlito"/>
                <a:cs typeface="Carlito"/>
              </a:rPr>
              <a:t>two</a:t>
            </a:r>
            <a:r>
              <a:rPr sz="2800" spc="80" dirty="0">
                <a:latin typeface="Carlito"/>
                <a:cs typeface="Carlito"/>
              </a:rPr>
              <a:t> </a:t>
            </a:r>
            <a:r>
              <a:rPr sz="2800" spc="-30" dirty="0">
                <a:latin typeface="Carlito"/>
                <a:cs typeface="Carlito"/>
              </a:rPr>
              <a:t>ways</a:t>
            </a:r>
            <a:endParaRPr sz="2800" dirty="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5" dirty="0">
                <a:solidFill>
                  <a:srgbClr val="006FC0"/>
                </a:solidFill>
                <a:latin typeface="Carlito"/>
                <a:cs typeface="Carlito"/>
              </a:rPr>
              <a:t>Optimization </a:t>
            </a:r>
            <a:r>
              <a:rPr sz="2800" spc="-5" dirty="0">
                <a:latin typeface="Carlito"/>
                <a:cs typeface="Carlito"/>
              </a:rPr>
              <a:t>- </a:t>
            </a:r>
            <a:r>
              <a:rPr sz="2800" spc="-10" dirty="0">
                <a:latin typeface="Carlito"/>
                <a:cs typeface="Carlito"/>
              </a:rPr>
              <a:t>find hamiltonian cycle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minimum  </a:t>
            </a:r>
            <a:r>
              <a:rPr sz="2800" spc="-15" dirty="0">
                <a:latin typeface="Carlito"/>
                <a:cs typeface="Carlito"/>
              </a:rPr>
              <a:t>weight</a:t>
            </a:r>
            <a:endParaRPr sz="2800" dirty="0">
              <a:latin typeface="Carlito"/>
              <a:cs typeface="Carlito"/>
            </a:endParaRPr>
          </a:p>
          <a:p>
            <a:pPr marL="756285" lvl="1" indent="-287020">
              <a:lnSpc>
                <a:spcPts val="3340"/>
              </a:lnSpc>
              <a:spcBef>
                <a:spcPts val="71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solidFill>
                  <a:srgbClr val="006FC0"/>
                </a:solidFill>
                <a:latin typeface="Carlito"/>
                <a:cs typeface="Carlito"/>
              </a:rPr>
              <a:t>Decision </a:t>
            </a:r>
            <a:r>
              <a:rPr sz="2800" spc="-5" dirty="0">
                <a:latin typeface="Carlito"/>
                <a:cs typeface="Carlito"/>
              </a:rPr>
              <a:t>- is </a:t>
            </a:r>
            <a:r>
              <a:rPr sz="2800" spc="-10" dirty="0">
                <a:latin typeface="Carlito"/>
                <a:cs typeface="Carlito"/>
              </a:rPr>
              <a:t>there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hamiltonian cycle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5" dirty="0">
                <a:latin typeface="Carlito"/>
                <a:cs typeface="Carlito"/>
              </a:rPr>
              <a:t>weight</a:t>
            </a:r>
            <a:r>
              <a:rPr sz="2800" spc="105" dirty="0">
                <a:latin typeface="Carlito"/>
                <a:cs typeface="Carlito"/>
              </a:rPr>
              <a:t> </a:t>
            </a:r>
            <a:r>
              <a:rPr sz="2800" spc="-5" dirty="0">
                <a:latin typeface="Symbol"/>
                <a:cs typeface="Symbol"/>
              </a:rPr>
              <a:t></a:t>
            </a:r>
            <a:r>
              <a:rPr sz="2800" spc="-5" dirty="0">
                <a:latin typeface="Carlito"/>
                <a:cs typeface="Carlito"/>
              </a:rPr>
              <a:t>k?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503411" y="6677964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82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1025" y="278638"/>
            <a:ext cx="78843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Decision vs </a:t>
            </a:r>
            <a:r>
              <a:rPr sz="3600" spc="-10" dirty="0"/>
              <a:t>Optimization</a:t>
            </a:r>
            <a:r>
              <a:rPr sz="3600" spc="-40" dirty="0"/>
              <a:t> </a:t>
            </a:r>
            <a:r>
              <a:rPr sz="3600" spc="-5" dirty="0"/>
              <a:t>algorithms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991602"/>
            <a:ext cx="8499475" cy="445904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spc="-15" dirty="0">
                <a:latin typeface="Carlito"/>
                <a:cs typeface="Carlito"/>
              </a:rPr>
              <a:t>graph </a:t>
            </a:r>
            <a:r>
              <a:rPr sz="2400" spc="-10" dirty="0">
                <a:latin typeface="Carlito"/>
                <a:cs typeface="Carlito"/>
              </a:rPr>
              <a:t>coloring</a:t>
            </a:r>
            <a:r>
              <a:rPr sz="2400" spc="4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problem,</a:t>
            </a:r>
            <a:endParaRPr sz="2400" dirty="0">
              <a:latin typeface="Carlito"/>
              <a:cs typeface="Carlito"/>
            </a:endParaRPr>
          </a:p>
          <a:p>
            <a:pPr marL="756285" marR="394335" lvl="1" indent="-287020">
              <a:lnSpc>
                <a:spcPct val="9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5" dirty="0">
                <a:solidFill>
                  <a:srgbClr val="0000CC"/>
                </a:solidFill>
                <a:latin typeface="Carlito"/>
                <a:cs typeface="Carlito"/>
              </a:rPr>
              <a:t>Optimization </a:t>
            </a:r>
            <a:r>
              <a:rPr sz="2400" spc="-165" dirty="0">
                <a:latin typeface="Arial"/>
                <a:cs typeface="Arial"/>
              </a:rPr>
              <a:t>– </a:t>
            </a:r>
            <a:r>
              <a:rPr sz="2400" spc="-10" dirty="0">
                <a:latin typeface="Carlito"/>
                <a:cs typeface="Carlito"/>
              </a:rPr>
              <a:t>find </a:t>
            </a:r>
            <a:r>
              <a:rPr sz="2400" spc="-5" dirty="0">
                <a:latin typeface="Carlito"/>
                <a:cs typeface="Carlito"/>
              </a:rPr>
              <a:t>the minimum </a:t>
            </a:r>
            <a:r>
              <a:rPr sz="2400" spc="-10" dirty="0">
                <a:latin typeface="Carlito"/>
                <a:cs typeface="Carlito"/>
              </a:rPr>
              <a:t>number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20" dirty="0">
                <a:latin typeface="Carlito"/>
                <a:cs typeface="Carlito"/>
              </a:rPr>
              <a:t>colors  </a:t>
            </a:r>
            <a:r>
              <a:rPr sz="2400" spc="-10" dirty="0">
                <a:latin typeface="Carlito"/>
                <a:cs typeface="Carlito"/>
              </a:rPr>
              <a:t>needed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color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vertices </a:t>
            </a:r>
            <a:r>
              <a:rPr sz="2400" dirty="0">
                <a:latin typeface="Carlito"/>
                <a:cs typeface="Carlito"/>
              </a:rPr>
              <a:t>of </a:t>
            </a:r>
            <a:r>
              <a:rPr sz="2400" spc="-5" dirty="0">
                <a:latin typeface="Carlito"/>
                <a:cs typeface="Carlito"/>
              </a:rPr>
              <a:t>a </a:t>
            </a:r>
            <a:r>
              <a:rPr sz="2400" spc="-15" dirty="0">
                <a:latin typeface="Carlito"/>
                <a:cs typeface="Carlito"/>
              </a:rPr>
              <a:t>graph </a:t>
            </a:r>
            <a:r>
              <a:rPr sz="2400" spc="-5" dirty="0">
                <a:latin typeface="Carlito"/>
                <a:cs typeface="Carlito"/>
              </a:rPr>
              <a:t>so </a:t>
            </a:r>
            <a:r>
              <a:rPr sz="2400" spc="-10" dirty="0">
                <a:latin typeface="Carlito"/>
                <a:cs typeface="Carlito"/>
              </a:rPr>
              <a:t>that no  two adjacent vertices </a:t>
            </a:r>
            <a:r>
              <a:rPr sz="2400" spc="-20" dirty="0">
                <a:latin typeface="Carlito"/>
                <a:cs typeface="Carlito"/>
              </a:rPr>
              <a:t>are </a:t>
            </a:r>
            <a:r>
              <a:rPr sz="2400" spc="-15" dirty="0">
                <a:latin typeface="Carlito"/>
                <a:cs typeface="Carlito"/>
              </a:rPr>
              <a:t>colored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same</a:t>
            </a:r>
            <a:r>
              <a:rPr sz="2400" spc="9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color</a:t>
            </a:r>
            <a:endParaRPr sz="2400" dirty="0">
              <a:latin typeface="Carlito"/>
              <a:cs typeface="Carlito"/>
            </a:endParaRPr>
          </a:p>
          <a:p>
            <a:pPr marL="756285" marR="102870" lvl="1" indent="-287020">
              <a:lnSpc>
                <a:spcPts val="3020"/>
              </a:lnSpc>
              <a:spcBef>
                <a:spcPts val="72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solidFill>
                  <a:srgbClr val="0000CC"/>
                </a:solidFill>
                <a:latin typeface="Carlito"/>
                <a:cs typeface="Carlito"/>
              </a:rPr>
              <a:t>Decision </a:t>
            </a:r>
            <a:r>
              <a:rPr sz="2400" spc="-5" dirty="0">
                <a:latin typeface="Carlito"/>
                <a:cs typeface="Carlito"/>
              </a:rPr>
              <a:t>- whether </a:t>
            </a:r>
            <a:r>
              <a:rPr sz="2400" spc="-15" dirty="0">
                <a:latin typeface="Carlito"/>
                <a:cs typeface="Carlito"/>
              </a:rPr>
              <a:t>there </a:t>
            </a:r>
            <a:r>
              <a:rPr sz="2400" spc="-20" dirty="0">
                <a:latin typeface="Carlito"/>
                <a:cs typeface="Carlito"/>
              </a:rPr>
              <a:t>exists </a:t>
            </a:r>
            <a:r>
              <a:rPr sz="2400" spc="-10" dirty="0">
                <a:latin typeface="Carlito"/>
                <a:cs typeface="Carlito"/>
              </a:rPr>
              <a:t>such </a:t>
            </a:r>
            <a:r>
              <a:rPr sz="2400" spc="-5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coloring </a:t>
            </a:r>
            <a:r>
              <a:rPr sz="2400" spc="-5" dirty="0">
                <a:latin typeface="Carlito"/>
                <a:cs typeface="Carlito"/>
              </a:rPr>
              <a:t>of the  </a:t>
            </a:r>
            <a:r>
              <a:rPr sz="2400" spc="-155" dirty="0">
                <a:latin typeface="Arial"/>
                <a:cs typeface="Arial"/>
              </a:rPr>
              <a:t>graph’s </a:t>
            </a:r>
            <a:r>
              <a:rPr sz="2400" spc="-105" dirty="0">
                <a:latin typeface="Arial"/>
                <a:cs typeface="Arial"/>
              </a:rPr>
              <a:t>vertices </a:t>
            </a:r>
            <a:r>
              <a:rPr sz="2400" spc="15" dirty="0">
                <a:latin typeface="Arial"/>
                <a:cs typeface="Arial"/>
              </a:rPr>
              <a:t>with </a:t>
            </a:r>
            <a:r>
              <a:rPr sz="2400" spc="-90" dirty="0">
                <a:latin typeface="Arial"/>
                <a:cs typeface="Arial"/>
              </a:rPr>
              <a:t>no more </a:t>
            </a:r>
            <a:r>
              <a:rPr sz="2400" spc="-60" dirty="0">
                <a:latin typeface="Arial"/>
                <a:cs typeface="Arial"/>
              </a:rPr>
              <a:t>than </a:t>
            </a:r>
            <a:r>
              <a:rPr sz="2400" spc="-100" dirty="0">
                <a:latin typeface="Arial"/>
                <a:cs typeface="Arial"/>
              </a:rPr>
              <a:t>m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colors?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har char="–"/>
            </a:pPr>
            <a:endParaRPr sz="2400" dirty="0">
              <a:latin typeface="Arial"/>
              <a:cs typeface="Arial"/>
            </a:endParaRPr>
          </a:p>
          <a:p>
            <a:pPr marL="355600" marR="5080" indent="-343535">
              <a:lnSpc>
                <a:spcPts val="302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20" dirty="0">
                <a:latin typeface="Carlito"/>
                <a:cs typeface="Carlito"/>
              </a:rPr>
              <a:t>Many </a:t>
            </a:r>
            <a:r>
              <a:rPr sz="2400" spc="-15" dirty="0">
                <a:latin typeface="Carlito"/>
                <a:cs typeface="Carlito"/>
              </a:rPr>
              <a:t>optimization problems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20" dirty="0">
                <a:latin typeface="Carlito"/>
                <a:cs typeface="Carlito"/>
              </a:rPr>
              <a:t>recast </a:t>
            </a:r>
            <a:r>
              <a:rPr sz="2400" spc="-5" dirty="0">
                <a:latin typeface="Carlito"/>
                <a:cs typeface="Carlito"/>
              </a:rPr>
              <a:t>in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decision  </a:t>
            </a:r>
            <a:r>
              <a:rPr sz="2400" spc="-15" dirty="0">
                <a:latin typeface="Carlito"/>
                <a:cs typeface="Carlito"/>
              </a:rPr>
              <a:t>problems </a:t>
            </a:r>
            <a:r>
              <a:rPr sz="2400" spc="-5" dirty="0">
                <a:latin typeface="Carlito"/>
                <a:cs typeface="Carlito"/>
              </a:rPr>
              <a:t>with the </a:t>
            </a:r>
            <a:r>
              <a:rPr sz="2400" spc="-15" dirty="0">
                <a:latin typeface="Carlito"/>
                <a:cs typeface="Carlito"/>
              </a:rPr>
              <a:t>property</a:t>
            </a:r>
            <a:r>
              <a:rPr sz="2400" spc="6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that,</a:t>
            </a:r>
            <a:endParaRPr sz="2400" dirty="0">
              <a:latin typeface="Carlito"/>
              <a:cs typeface="Carlito"/>
            </a:endParaRPr>
          </a:p>
          <a:p>
            <a:pPr marL="756285" marR="433705" lvl="1" indent="-287020">
              <a:lnSpc>
                <a:spcPts val="302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decision algorithm can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5" dirty="0">
                <a:latin typeface="Carlito"/>
                <a:cs typeface="Carlito"/>
              </a:rPr>
              <a:t>solved </a:t>
            </a:r>
            <a:r>
              <a:rPr sz="2400" spc="-5" dirty="0">
                <a:latin typeface="Carlito"/>
                <a:cs typeface="Carlito"/>
              </a:rPr>
              <a:t>in </a:t>
            </a:r>
            <a:r>
              <a:rPr sz="2400" spc="-10" dirty="0">
                <a:latin typeface="Carlito"/>
                <a:cs typeface="Carlito"/>
              </a:rPr>
              <a:t>polynomial  </a:t>
            </a:r>
            <a:r>
              <a:rPr sz="2400" spc="-5" dirty="0">
                <a:latin typeface="Carlito"/>
                <a:cs typeface="Carlito"/>
              </a:rPr>
              <a:t>time if and </a:t>
            </a:r>
            <a:r>
              <a:rPr sz="2400" spc="-10" dirty="0">
                <a:latin typeface="Carlito"/>
                <a:cs typeface="Carlito"/>
              </a:rPr>
              <a:t>only </a:t>
            </a:r>
            <a:r>
              <a:rPr sz="2400" spc="-5" dirty="0">
                <a:latin typeface="Carlito"/>
                <a:cs typeface="Carlito"/>
              </a:rPr>
              <a:t>if the </a:t>
            </a:r>
            <a:r>
              <a:rPr sz="2400" spc="-10" dirty="0">
                <a:latin typeface="Carlito"/>
                <a:cs typeface="Carlito"/>
              </a:rPr>
              <a:t>corresponding</a:t>
            </a:r>
            <a:r>
              <a:rPr sz="2400" spc="12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optimization</a:t>
            </a:r>
            <a:r>
              <a:rPr lang="en-GB" sz="2400" spc="-15" dirty="0">
                <a:latin typeface="Carlito"/>
                <a:cs typeface="Carlito"/>
              </a:rPr>
              <a:t> 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8947" y="278638"/>
            <a:ext cx="229565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320" algn="l"/>
              </a:tabLst>
            </a:pPr>
            <a:r>
              <a:rPr sz="3600" spc="-395" dirty="0"/>
              <a:t>P</a:t>
            </a:r>
            <a:r>
              <a:rPr sz="3600" dirty="0"/>
              <a:t>,	NP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991638"/>
            <a:ext cx="8032750" cy="28422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NP </a:t>
            </a:r>
            <a:r>
              <a:rPr sz="2800" spc="-20" dirty="0">
                <a:latin typeface="Carlito"/>
                <a:cs typeface="Carlito"/>
              </a:rPr>
              <a:t>stands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Non-deterministic Polynomial</a:t>
            </a:r>
            <a:r>
              <a:rPr sz="2800" spc="21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0000CC"/>
                </a:solidFill>
                <a:latin typeface="Carlito"/>
                <a:cs typeface="Carlito"/>
              </a:rPr>
              <a:t>time</a:t>
            </a:r>
            <a:r>
              <a:rPr sz="2800" dirty="0">
                <a:latin typeface="Carlito"/>
                <a:cs typeface="Carlito"/>
              </a:rPr>
              <a:t>.</a:t>
            </a: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latin typeface="Carlito"/>
                <a:cs typeface="Carlito"/>
              </a:rPr>
              <a:t>Definition: </a:t>
            </a:r>
            <a:r>
              <a:rPr sz="2800" b="1" spc="-5" dirty="0">
                <a:latin typeface="Carlito"/>
                <a:cs typeface="Carlito"/>
              </a:rPr>
              <a:t>P </a:t>
            </a:r>
            <a:r>
              <a:rPr sz="2800" spc="-5" dirty="0">
                <a:latin typeface="Carlito"/>
                <a:cs typeface="Carlito"/>
              </a:rPr>
              <a:t>is a </a:t>
            </a:r>
            <a:r>
              <a:rPr sz="2800" spc="-10" dirty="0">
                <a:latin typeface="Carlito"/>
                <a:cs typeface="Carlito"/>
              </a:rPr>
              <a:t>set </a:t>
            </a:r>
            <a:r>
              <a:rPr sz="2800" spc="-5" dirty="0">
                <a:latin typeface="Carlito"/>
                <a:cs typeface="Carlito"/>
              </a:rPr>
              <a:t>of all decision </a:t>
            </a:r>
            <a:r>
              <a:rPr sz="2800" spc="-15" dirty="0">
                <a:latin typeface="Carlito"/>
                <a:cs typeface="Carlito"/>
              </a:rPr>
              <a:t>problems </a:t>
            </a:r>
            <a:r>
              <a:rPr sz="2800" spc="-10" dirty="0">
                <a:latin typeface="Carlito"/>
                <a:cs typeface="Carlito"/>
              </a:rPr>
              <a:t>solvable 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deterministic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algorithm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polynomial</a:t>
            </a:r>
            <a:r>
              <a:rPr sz="2800" spc="14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time</a:t>
            </a:r>
            <a:r>
              <a:rPr sz="2800" spc="-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355600" marR="719455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latin typeface="Carlito"/>
                <a:cs typeface="Carlito"/>
              </a:rPr>
              <a:t>Definition: </a:t>
            </a:r>
            <a:r>
              <a:rPr sz="2800" b="1" spc="-5" dirty="0">
                <a:latin typeface="Carlito"/>
                <a:cs typeface="Carlito"/>
              </a:rPr>
              <a:t>NP </a:t>
            </a:r>
            <a:r>
              <a:rPr sz="2800" spc="-5" dirty="0">
                <a:latin typeface="Carlito"/>
                <a:cs typeface="Carlito"/>
              </a:rPr>
              <a:t>is the </a:t>
            </a:r>
            <a:r>
              <a:rPr sz="2800" spc="-10" dirty="0">
                <a:latin typeface="Carlito"/>
                <a:cs typeface="Carlito"/>
              </a:rPr>
              <a:t>set </a:t>
            </a:r>
            <a:r>
              <a:rPr sz="2800" spc="-5" dirty="0">
                <a:latin typeface="Carlito"/>
                <a:cs typeface="Carlito"/>
              </a:rPr>
              <a:t>of all </a:t>
            </a:r>
            <a:r>
              <a:rPr sz="2800" spc="-10" dirty="0">
                <a:latin typeface="Carlito"/>
                <a:cs typeface="Carlito"/>
              </a:rPr>
              <a:t>decision </a:t>
            </a:r>
            <a:r>
              <a:rPr sz="2800" spc="-15" dirty="0">
                <a:latin typeface="Carlito"/>
                <a:cs typeface="Carlito"/>
              </a:rPr>
              <a:t>problems  </a:t>
            </a:r>
            <a:r>
              <a:rPr sz="2800" spc="-10" dirty="0">
                <a:latin typeface="Carlito"/>
                <a:cs typeface="Carlito"/>
              </a:rPr>
              <a:t>solvable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nondeterministic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algorithm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in 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polynomial</a:t>
            </a:r>
            <a:r>
              <a:rPr sz="2800" spc="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time.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772112"/>
            <a:ext cx="4417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This </a:t>
            </a:r>
            <a:r>
              <a:rPr sz="2800" spc="-5" dirty="0">
                <a:latin typeface="Carlito"/>
                <a:cs typeface="Carlito"/>
              </a:rPr>
              <a:t>also </a:t>
            </a:r>
            <a:r>
              <a:rPr sz="2800" spc="-10" dirty="0">
                <a:latin typeface="Carlito"/>
                <a:cs typeface="Carlito"/>
              </a:rPr>
              <a:t>implies </a:t>
            </a:r>
            <a:r>
              <a:rPr sz="2800" spc="-5" dirty="0">
                <a:latin typeface="Carlito"/>
                <a:cs typeface="Carlito"/>
              </a:rPr>
              <a:t>P </a:t>
            </a:r>
            <a:r>
              <a:rPr sz="2800" spc="305" dirty="0">
                <a:latin typeface="FreeSerif"/>
                <a:cs typeface="FreeSerif"/>
              </a:rPr>
              <a:t>⊆</a:t>
            </a:r>
            <a:r>
              <a:rPr sz="2800" spc="-10" dirty="0">
                <a:latin typeface="Carlito"/>
                <a:cs typeface="Carlito"/>
              </a:rPr>
              <a:t>NP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96000" y="3972990"/>
            <a:ext cx="2125133" cy="1460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5800" y="5579034"/>
            <a:ext cx="7792211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60"/>
              </a:lnSpc>
            </a:pPr>
            <a:r>
              <a:rPr sz="2800" spc="-5" dirty="0">
                <a:latin typeface="Carlito"/>
                <a:cs typeface="Carlito"/>
              </a:rPr>
              <a:t>i.e. </a:t>
            </a:r>
            <a:r>
              <a:rPr sz="2800" spc="-15" dirty="0">
                <a:latin typeface="Carlito"/>
                <a:cs typeface="Carlito"/>
              </a:rPr>
              <a:t>Problems </a:t>
            </a:r>
            <a:r>
              <a:rPr sz="2800" spc="-5" dirty="0">
                <a:latin typeface="Carlito"/>
                <a:cs typeface="Carlito"/>
              </a:rPr>
              <a:t>known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be in P </a:t>
            </a:r>
            <a:r>
              <a:rPr sz="2800" spc="-15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trivially </a:t>
            </a:r>
            <a:r>
              <a:rPr sz="2800" spc="-5" dirty="0">
                <a:latin typeface="Carlito"/>
                <a:cs typeface="Carlito"/>
              </a:rPr>
              <a:t>in</a:t>
            </a:r>
            <a:r>
              <a:rPr sz="2800" spc="17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NP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83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84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10299" y="1676400"/>
            <a:ext cx="8068945" cy="4361450"/>
          </a:xfrm>
          <a:prstGeom prst="rect">
            <a:avLst/>
          </a:prstGeom>
        </p:spPr>
        <p:txBody>
          <a:bodyPr vert="horz" wrap="square" lIns="0" tIns="356870" rIns="0" bIns="0" rtlCol="0">
            <a:spAutoFit/>
          </a:bodyPr>
          <a:lstStyle/>
          <a:p>
            <a:pPr marL="355600" marR="76200" indent="-343535">
              <a:lnSpc>
                <a:spcPct val="100000"/>
              </a:lnSpc>
              <a:spcBef>
                <a:spcPts val="1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solidFill>
                  <a:srgbClr val="0000CC"/>
                </a:solidFill>
                <a:latin typeface="Carlito"/>
                <a:cs typeface="Carlito"/>
              </a:rPr>
              <a:t>P is a </a:t>
            </a:r>
            <a:r>
              <a:rPr sz="2400" spc="-10" dirty="0">
                <a:solidFill>
                  <a:srgbClr val="0000CC"/>
                </a:solidFill>
                <a:latin typeface="Carlito"/>
                <a:cs typeface="Carlito"/>
              </a:rPr>
              <a:t>complexity </a:t>
            </a:r>
            <a:r>
              <a:rPr sz="2400" dirty="0">
                <a:solidFill>
                  <a:srgbClr val="0000CC"/>
                </a:solidFill>
                <a:latin typeface="Carlito"/>
                <a:cs typeface="Carlito"/>
              </a:rPr>
              <a:t>class </a:t>
            </a:r>
            <a:r>
              <a:rPr sz="2400" spc="-5" dirty="0">
                <a:solidFill>
                  <a:srgbClr val="0000CC"/>
                </a:solidFill>
                <a:latin typeface="Carlito"/>
                <a:cs typeface="Carlito"/>
              </a:rPr>
              <a:t>that </a:t>
            </a:r>
            <a:r>
              <a:rPr sz="2400" spc="-10" dirty="0">
                <a:solidFill>
                  <a:srgbClr val="0000CC"/>
                </a:solidFill>
                <a:latin typeface="Carlito"/>
                <a:cs typeface="Carlito"/>
              </a:rPr>
              <a:t>represents </a:t>
            </a:r>
            <a:r>
              <a:rPr sz="2400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srgbClr val="0000CC"/>
                </a:solidFill>
                <a:latin typeface="Carlito"/>
                <a:cs typeface="Carlito"/>
              </a:rPr>
              <a:t>set of </a:t>
            </a:r>
            <a:r>
              <a:rPr sz="2400" dirty="0">
                <a:solidFill>
                  <a:srgbClr val="0000CC"/>
                </a:solidFill>
                <a:latin typeface="Carlito"/>
                <a:cs typeface="Carlito"/>
              </a:rPr>
              <a:t>all  </a:t>
            </a:r>
            <a:r>
              <a:rPr sz="2400" spc="-5" dirty="0">
                <a:solidFill>
                  <a:srgbClr val="0000CC"/>
                </a:solidFill>
                <a:latin typeface="Carlito"/>
                <a:cs typeface="Carlito"/>
              </a:rPr>
              <a:t>decision </a:t>
            </a:r>
            <a:r>
              <a:rPr sz="2400" spc="-10" dirty="0">
                <a:solidFill>
                  <a:srgbClr val="0000CC"/>
                </a:solidFill>
                <a:latin typeface="Carlito"/>
                <a:cs typeface="Carlito"/>
              </a:rPr>
              <a:t>problems </a:t>
            </a:r>
            <a:r>
              <a:rPr sz="2400" spc="-5" dirty="0">
                <a:solidFill>
                  <a:srgbClr val="0000CC"/>
                </a:solidFill>
                <a:latin typeface="Carlito"/>
                <a:cs typeface="Carlito"/>
              </a:rPr>
              <a:t>that </a:t>
            </a:r>
            <a:r>
              <a:rPr sz="2400" spc="-10" dirty="0">
                <a:solidFill>
                  <a:srgbClr val="0000CC"/>
                </a:solidFill>
                <a:latin typeface="Carlito"/>
                <a:cs typeface="Carlito"/>
              </a:rPr>
              <a:t>can </a:t>
            </a:r>
            <a:r>
              <a:rPr sz="2400" dirty="0">
                <a:solidFill>
                  <a:srgbClr val="0000CC"/>
                </a:solidFill>
                <a:latin typeface="Carlito"/>
                <a:cs typeface="Carlito"/>
              </a:rPr>
              <a:t>be </a:t>
            </a:r>
            <a:r>
              <a:rPr sz="2400" spc="-10" dirty="0">
                <a:solidFill>
                  <a:srgbClr val="0000CC"/>
                </a:solidFill>
                <a:latin typeface="Carlito"/>
                <a:cs typeface="Carlito"/>
              </a:rPr>
              <a:t>solved </a:t>
            </a:r>
            <a:r>
              <a:rPr sz="2400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400" spc="-5" dirty="0">
                <a:solidFill>
                  <a:srgbClr val="0000CC"/>
                </a:solidFill>
                <a:latin typeface="Carlito"/>
                <a:cs typeface="Carlito"/>
              </a:rPr>
              <a:t>polynomial</a:t>
            </a:r>
            <a:r>
              <a:rPr sz="2400" spc="-3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400" spc="5" dirty="0">
                <a:solidFill>
                  <a:srgbClr val="0000CC"/>
                </a:solidFill>
                <a:latin typeface="Carlito"/>
                <a:cs typeface="Carlito"/>
              </a:rPr>
              <a:t>time</a:t>
            </a:r>
            <a:r>
              <a:rPr sz="2400" spc="5" dirty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  <a:p>
            <a:pPr marL="355600" marR="108585" indent="-343535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rlito"/>
                <a:cs typeface="Carlito"/>
              </a:rPr>
              <a:t>That </a:t>
            </a:r>
            <a:r>
              <a:rPr sz="2400" dirty="0">
                <a:latin typeface="Carlito"/>
                <a:cs typeface="Carlito"/>
              </a:rPr>
              <a:t>is, </a:t>
            </a:r>
            <a:r>
              <a:rPr sz="2400" spc="-5" dirty="0">
                <a:latin typeface="Carlito"/>
                <a:cs typeface="Carlito"/>
              </a:rPr>
              <a:t>given </a:t>
            </a:r>
            <a:r>
              <a:rPr sz="2400" dirty="0">
                <a:latin typeface="Carlito"/>
                <a:cs typeface="Carlito"/>
              </a:rPr>
              <a:t>an </a:t>
            </a:r>
            <a:r>
              <a:rPr sz="2400" spc="-10" dirty="0">
                <a:latin typeface="Carlito"/>
                <a:cs typeface="Carlito"/>
              </a:rPr>
              <a:t>instance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problem,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answer </a:t>
            </a:r>
            <a:r>
              <a:rPr sz="2400" spc="-15" dirty="0">
                <a:latin typeface="Carlito"/>
                <a:cs typeface="Carlito"/>
              </a:rPr>
              <a:t>yes  </a:t>
            </a:r>
            <a:r>
              <a:rPr sz="2400" spc="-5" dirty="0">
                <a:latin typeface="Carlito"/>
                <a:cs typeface="Carlito"/>
              </a:rPr>
              <a:t>or no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decided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5" dirty="0">
                <a:latin typeface="Carlito"/>
                <a:cs typeface="Carlito"/>
              </a:rPr>
              <a:t>polynomial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time.</a:t>
            </a:r>
          </a:p>
          <a:p>
            <a:pPr marL="355600" indent="-34353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rlito"/>
                <a:cs typeface="Carlito"/>
              </a:rPr>
              <a:t>Example</a:t>
            </a:r>
            <a:endParaRPr sz="2400" dirty="0">
              <a:latin typeface="Carlito"/>
              <a:cs typeface="Carlito"/>
            </a:endParaRPr>
          </a:p>
          <a:p>
            <a:pPr marL="756285" lvl="1" indent="-756920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6920" algn="l"/>
              </a:tabLst>
            </a:pPr>
            <a:r>
              <a:rPr sz="2000" spc="-10" dirty="0">
                <a:latin typeface="Carlito"/>
                <a:cs typeface="Carlito"/>
              </a:rPr>
              <a:t>Given </a:t>
            </a:r>
            <a:r>
              <a:rPr sz="2000" dirty="0">
                <a:latin typeface="Carlito"/>
                <a:cs typeface="Carlito"/>
              </a:rPr>
              <a:t>a </a:t>
            </a:r>
            <a:r>
              <a:rPr sz="2000" spc="-10" dirty="0">
                <a:latin typeface="Carlito"/>
                <a:cs typeface="Carlito"/>
              </a:rPr>
              <a:t>connected graph </a:t>
            </a:r>
            <a:r>
              <a:rPr sz="2000" spc="-5" dirty="0">
                <a:latin typeface="Carlito"/>
                <a:cs typeface="Carlito"/>
              </a:rPr>
              <a:t>G, </a:t>
            </a:r>
            <a:r>
              <a:rPr sz="2000" spc="-10" dirty="0">
                <a:latin typeface="Carlito"/>
                <a:cs typeface="Carlito"/>
              </a:rPr>
              <a:t>can </a:t>
            </a:r>
            <a:r>
              <a:rPr sz="2000" dirty="0">
                <a:latin typeface="Carlito"/>
                <a:cs typeface="Carlito"/>
              </a:rPr>
              <a:t>its </a:t>
            </a:r>
            <a:r>
              <a:rPr sz="2000" spc="-5" dirty="0">
                <a:latin typeface="Carlito"/>
                <a:cs typeface="Carlito"/>
              </a:rPr>
              <a:t>vertices be</a:t>
            </a:r>
            <a:r>
              <a:rPr sz="2000" spc="20" dirty="0">
                <a:latin typeface="Carlito"/>
                <a:cs typeface="Carlito"/>
              </a:rPr>
              <a:t> </a:t>
            </a:r>
            <a:r>
              <a:rPr sz="2000" spc="-15" dirty="0" err="1">
                <a:latin typeface="Carlito"/>
                <a:cs typeface="Carlito"/>
              </a:rPr>
              <a:t>coloured</a:t>
            </a:r>
            <a:endParaRPr sz="2000" dirty="0">
              <a:latin typeface="Carlito"/>
              <a:cs typeface="Carlito"/>
            </a:endParaRPr>
          </a:p>
          <a:p>
            <a:pPr marL="23495" algn="ctr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rlito"/>
                <a:cs typeface="Carlito"/>
              </a:rPr>
              <a:t>using </a:t>
            </a:r>
            <a:r>
              <a:rPr sz="2000" spc="-10" dirty="0">
                <a:latin typeface="Carlito"/>
                <a:cs typeface="Carlito"/>
              </a:rPr>
              <a:t>two </a:t>
            </a:r>
            <a:r>
              <a:rPr sz="2000" spc="-15" dirty="0" err="1">
                <a:latin typeface="Carlito"/>
                <a:cs typeface="Carlito"/>
              </a:rPr>
              <a:t>colours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so </a:t>
            </a:r>
            <a:r>
              <a:rPr sz="2000" spc="-10" dirty="0">
                <a:latin typeface="Carlito"/>
                <a:cs typeface="Carlito"/>
              </a:rPr>
              <a:t>that </a:t>
            </a:r>
            <a:r>
              <a:rPr sz="2000" spc="-5" dirty="0">
                <a:latin typeface="Carlito"/>
                <a:cs typeface="Carlito"/>
              </a:rPr>
              <a:t>no </a:t>
            </a:r>
            <a:r>
              <a:rPr sz="2000" spc="-10" dirty="0">
                <a:latin typeface="Carlito"/>
                <a:cs typeface="Carlito"/>
              </a:rPr>
              <a:t>edge </a:t>
            </a:r>
            <a:r>
              <a:rPr sz="2000" dirty="0">
                <a:latin typeface="Carlito"/>
                <a:cs typeface="Carlito"/>
              </a:rPr>
              <a:t>is </a:t>
            </a:r>
            <a:r>
              <a:rPr sz="2000" spc="-10" dirty="0">
                <a:latin typeface="Carlito"/>
                <a:cs typeface="Carlito"/>
              </a:rPr>
              <a:t>monochromatic?</a:t>
            </a:r>
            <a:endParaRPr sz="2000" dirty="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Algorithm: </a:t>
            </a:r>
            <a:r>
              <a:rPr sz="2000" spc="-15" dirty="0">
                <a:latin typeface="Carlito"/>
                <a:cs typeface="Carlito"/>
              </a:rPr>
              <a:t>start </a:t>
            </a:r>
            <a:r>
              <a:rPr sz="2000" dirty="0">
                <a:latin typeface="Carlito"/>
                <a:cs typeface="Carlito"/>
              </a:rPr>
              <a:t>with an </a:t>
            </a:r>
            <a:r>
              <a:rPr sz="2000" spc="-5" dirty="0">
                <a:latin typeface="Carlito"/>
                <a:cs typeface="Carlito"/>
              </a:rPr>
              <a:t>arbitrary </a:t>
            </a:r>
            <a:r>
              <a:rPr sz="2000" spc="-15" dirty="0">
                <a:latin typeface="Carlito"/>
                <a:cs typeface="Carlito"/>
              </a:rPr>
              <a:t>vertex, </a:t>
            </a:r>
            <a:r>
              <a:rPr sz="2000" spc="-10" dirty="0">
                <a:latin typeface="Carlito"/>
                <a:cs typeface="Carlito"/>
              </a:rPr>
              <a:t>color </a:t>
            </a:r>
            <a:r>
              <a:rPr sz="2000" dirty="0">
                <a:latin typeface="Carlito"/>
                <a:cs typeface="Carlito"/>
              </a:rPr>
              <a:t>it </a:t>
            </a:r>
            <a:r>
              <a:rPr sz="2000" spc="-15" dirty="0">
                <a:latin typeface="Carlito"/>
                <a:cs typeface="Carlito"/>
              </a:rPr>
              <a:t>red </a:t>
            </a:r>
            <a:r>
              <a:rPr sz="2000" dirty="0">
                <a:latin typeface="Carlito"/>
                <a:cs typeface="Carlito"/>
              </a:rPr>
              <a:t>and all 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its </a:t>
            </a:r>
            <a:r>
              <a:rPr sz="2000" spc="-10" dirty="0" err="1">
                <a:latin typeface="Carlito"/>
                <a:cs typeface="Carlito"/>
              </a:rPr>
              <a:t>neighbours</a:t>
            </a:r>
            <a:r>
              <a:rPr sz="2000" spc="-1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blue </a:t>
            </a:r>
            <a:r>
              <a:rPr sz="2000" dirty="0">
                <a:latin typeface="Carlito"/>
                <a:cs typeface="Carlito"/>
              </a:rPr>
              <a:t>and </a:t>
            </a:r>
            <a:r>
              <a:rPr sz="2000" spc="-10" dirty="0">
                <a:latin typeface="Carlito"/>
                <a:cs typeface="Carlito"/>
              </a:rPr>
              <a:t>continue. Stop </a:t>
            </a:r>
            <a:r>
              <a:rPr sz="2000" dirty="0">
                <a:latin typeface="Carlito"/>
                <a:cs typeface="Carlito"/>
              </a:rPr>
              <a:t>when </a:t>
            </a:r>
            <a:r>
              <a:rPr sz="2000" spc="-10" dirty="0">
                <a:latin typeface="Carlito"/>
                <a:cs typeface="Carlito"/>
              </a:rPr>
              <a:t>you </a:t>
            </a:r>
            <a:r>
              <a:rPr sz="2000" dirty="0">
                <a:latin typeface="Carlito"/>
                <a:cs typeface="Carlito"/>
              </a:rPr>
              <a:t>run  </a:t>
            </a:r>
            <a:r>
              <a:rPr sz="2000" spc="-5" dirty="0">
                <a:latin typeface="Carlito"/>
                <a:cs typeface="Carlito"/>
              </a:rPr>
              <a:t>out of vertices </a:t>
            </a:r>
            <a:r>
              <a:rPr sz="2000" spc="-10" dirty="0">
                <a:latin typeface="Carlito"/>
                <a:cs typeface="Carlito"/>
              </a:rPr>
              <a:t>or you </a:t>
            </a:r>
            <a:r>
              <a:rPr sz="2000" spc="-15" dirty="0">
                <a:latin typeface="Carlito"/>
                <a:cs typeface="Carlito"/>
              </a:rPr>
              <a:t>are forced to </a:t>
            </a:r>
            <a:r>
              <a:rPr sz="2000" spc="-20" dirty="0">
                <a:latin typeface="Carlito"/>
                <a:cs typeface="Carlito"/>
              </a:rPr>
              <a:t>make </a:t>
            </a:r>
            <a:r>
              <a:rPr sz="2000" dirty="0">
                <a:latin typeface="Carlito"/>
                <a:cs typeface="Carlito"/>
              </a:rPr>
              <a:t>an </a:t>
            </a:r>
            <a:r>
              <a:rPr sz="2000" spc="-10" dirty="0">
                <a:latin typeface="Carlito"/>
                <a:cs typeface="Carlito"/>
              </a:rPr>
              <a:t>edge </a:t>
            </a:r>
            <a:r>
              <a:rPr sz="2000" spc="-20" dirty="0">
                <a:latin typeface="Carlito"/>
                <a:cs typeface="Carlito"/>
              </a:rPr>
              <a:t>have  </a:t>
            </a:r>
            <a:r>
              <a:rPr sz="2000" spc="-5" dirty="0">
                <a:latin typeface="Carlito"/>
                <a:cs typeface="Carlito"/>
              </a:rPr>
              <a:t>both of </a:t>
            </a:r>
            <a:r>
              <a:rPr sz="2000" dirty="0">
                <a:latin typeface="Carlito"/>
                <a:cs typeface="Carlito"/>
              </a:rPr>
              <a:t>its </a:t>
            </a:r>
            <a:r>
              <a:rPr sz="2000" spc="-5" dirty="0">
                <a:latin typeface="Carlito"/>
                <a:cs typeface="Carlito"/>
              </a:rPr>
              <a:t>endpoints be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same</a:t>
            </a:r>
            <a:r>
              <a:rPr sz="2000" spc="-45" dirty="0">
                <a:latin typeface="Carlito"/>
                <a:cs typeface="Carlito"/>
              </a:rPr>
              <a:t> </a:t>
            </a:r>
            <a:r>
              <a:rPr sz="2000" spc="-50" dirty="0">
                <a:latin typeface="Carlito"/>
                <a:cs typeface="Carlito"/>
              </a:rPr>
              <a:t>color.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5334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</a:t>
            </a:r>
            <a:endParaRPr lang="en-IN" sz="2800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85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7547" y="245110"/>
            <a:ext cx="138125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8738"/>
            <a:ext cx="8024495" cy="327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0134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NP is a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complexity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class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that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represents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set of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all 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decision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problems </a:t>
            </a:r>
            <a:r>
              <a:rPr sz="2600" spc="-25" dirty="0">
                <a:solidFill>
                  <a:srgbClr val="0000CC"/>
                </a:solidFill>
                <a:latin typeface="Carlito"/>
                <a:cs typeface="Carlito"/>
              </a:rPr>
              <a:t>for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which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instances where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the 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answer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"yes" </a:t>
            </a:r>
            <a:r>
              <a:rPr sz="2600" spc="-20" dirty="0">
                <a:solidFill>
                  <a:srgbClr val="0000CC"/>
                </a:solidFill>
                <a:latin typeface="Carlito"/>
                <a:cs typeface="Carlito"/>
              </a:rPr>
              <a:t>have </a:t>
            </a:r>
            <a:r>
              <a:rPr sz="2600" spc="-15" dirty="0">
                <a:solidFill>
                  <a:srgbClr val="0000CC"/>
                </a:solidFill>
                <a:latin typeface="Carlito"/>
                <a:cs typeface="Carlito"/>
              </a:rPr>
              <a:t>proofs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that can be verified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in 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polynomial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time.</a:t>
            </a:r>
            <a:endParaRPr sz="26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This </a:t>
            </a:r>
            <a:r>
              <a:rPr sz="2600" dirty="0">
                <a:latin typeface="Carlito"/>
                <a:cs typeface="Carlito"/>
              </a:rPr>
              <a:t>means </a:t>
            </a:r>
            <a:r>
              <a:rPr sz="2600" spc="-5" dirty="0">
                <a:latin typeface="Carlito"/>
                <a:cs typeface="Carlito"/>
              </a:rPr>
              <a:t>that </a:t>
            </a:r>
            <a:r>
              <a:rPr sz="2600" dirty="0">
                <a:latin typeface="Carlito"/>
                <a:cs typeface="Carlito"/>
              </a:rPr>
              <a:t>if </a:t>
            </a:r>
            <a:r>
              <a:rPr sz="2600" spc="-5" dirty="0">
                <a:latin typeface="Carlito"/>
                <a:cs typeface="Carlito"/>
              </a:rPr>
              <a:t>someone gives us </a:t>
            </a:r>
            <a:r>
              <a:rPr sz="2600" dirty="0">
                <a:latin typeface="Carlito"/>
                <a:cs typeface="Carlito"/>
              </a:rPr>
              <a:t>an </a:t>
            </a:r>
            <a:r>
              <a:rPr sz="2600" spc="-10" dirty="0">
                <a:latin typeface="Carlito"/>
                <a:cs typeface="Carlito"/>
              </a:rPr>
              <a:t>instance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dirty="0">
                <a:latin typeface="Carlito"/>
                <a:cs typeface="Carlito"/>
              </a:rPr>
              <a:t>the  </a:t>
            </a:r>
            <a:r>
              <a:rPr sz="2600" spc="-10" dirty="0">
                <a:latin typeface="Carlito"/>
                <a:cs typeface="Carlito"/>
              </a:rPr>
              <a:t>problem </a:t>
            </a:r>
            <a:r>
              <a:rPr sz="2600" dirty="0">
                <a:latin typeface="Carlito"/>
                <a:cs typeface="Carlito"/>
              </a:rPr>
              <a:t>and a </a:t>
            </a:r>
            <a:r>
              <a:rPr sz="2600" spc="-5" dirty="0">
                <a:latin typeface="Carlito"/>
                <a:cs typeface="Carlito"/>
              </a:rPr>
              <a:t>certificate (sometimes called </a:t>
            </a:r>
            <a:r>
              <a:rPr sz="2600" dirty="0">
                <a:latin typeface="Carlito"/>
                <a:cs typeface="Carlito"/>
              </a:rPr>
              <a:t>a witness)</a:t>
            </a:r>
            <a:r>
              <a:rPr sz="2600" spc="-114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to 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5" dirty="0">
                <a:latin typeface="Carlito"/>
                <a:cs typeface="Carlito"/>
              </a:rPr>
              <a:t>answer being </a:t>
            </a:r>
            <a:r>
              <a:rPr sz="2600" spc="-10" dirty="0">
                <a:latin typeface="Carlito"/>
                <a:cs typeface="Carlito"/>
              </a:rPr>
              <a:t>yes, </a:t>
            </a:r>
            <a:r>
              <a:rPr sz="2600" spc="-15" dirty="0">
                <a:latin typeface="Carlito"/>
                <a:cs typeface="Carlito"/>
              </a:rPr>
              <a:t>we </a:t>
            </a:r>
            <a:r>
              <a:rPr sz="2600" spc="-10" dirty="0">
                <a:latin typeface="Carlito"/>
                <a:cs typeface="Carlito"/>
              </a:rPr>
              <a:t>can </a:t>
            </a:r>
            <a:r>
              <a:rPr sz="2600" dirty="0">
                <a:latin typeface="Carlito"/>
                <a:cs typeface="Carlito"/>
              </a:rPr>
              <a:t>check </a:t>
            </a:r>
            <a:r>
              <a:rPr sz="2600" spc="-5" dirty="0">
                <a:latin typeface="Carlito"/>
                <a:cs typeface="Carlito"/>
              </a:rPr>
              <a:t>that </a:t>
            </a:r>
            <a:r>
              <a:rPr sz="2600" dirty="0">
                <a:latin typeface="Carlito"/>
                <a:cs typeface="Carlito"/>
              </a:rPr>
              <a:t>it is </a:t>
            </a:r>
            <a:r>
              <a:rPr sz="2600" spc="-10" dirty="0">
                <a:latin typeface="Carlito"/>
                <a:cs typeface="Carlito"/>
              </a:rPr>
              <a:t>correct </a:t>
            </a:r>
            <a:r>
              <a:rPr sz="2600" dirty="0">
                <a:latin typeface="Carlito"/>
                <a:cs typeface="Carlito"/>
              </a:rPr>
              <a:t>in  </a:t>
            </a:r>
            <a:r>
              <a:rPr sz="2600" spc="-5" dirty="0">
                <a:latin typeface="Carlito"/>
                <a:cs typeface="Carlito"/>
              </a:rPr>
              <a:t>polynomial </a:t>
            </a:r>
            <a:r>
              <a:rPr sz="2600" dirty="0">
                <a:latin typeface="Carlito"/>
                <a:cs typeface="Carlito"/>
              </a:rPr>
              <a:t>time.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503411" y="6677964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86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245110"/>
            <a:ext cx="3613277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NP -</a:t>
            </a:r>
            <a:r>
              <a:rPr spc="-65" dirty="0"/>
              <a:t> </a:t>
            </a:r>
            <a:r>
              <a:rPr spc="-15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00476"/>
            <a:ext cx="8052434" cy="470217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600" spc="-10" dirty="0">
                <a:latin typeface="Carlito"/>
                <a:cs typeface="Carlito"/>
              </a:rPr>
              <a:t>Integer factorisation </a:t>
            </a:r>
            <a:r>
              <a:rPr sz="2600" dirty="0">
                <a:latin typeface="Carlito"/>
                <a:cs typeface="Carlito"/>
              </a:rPr>
              <a:t>is in</a:t>
            </a:r>
            <a:r>
              <a:rPr sz="2600" spc="-30" dirty="0">
                <a:latin typeface="Carlito"/>
                <a:cs typeface="Carlito"/>
              </a:rPr>
              <a:t> </a:t>
            </a:r>
            <a:r>
              <a:rPr sz="2600" spc="-114" dirty="0">
                <a:latin typeface="Carlito"/>
                <a:cs typeface="Carlito"/>
              </a:rPr>
              <a:t>NP.</a:t>
            </a:r>
            <a:endParaRPr sz="2600">
              <a:latin typeface="Carlito"/>
              <a:cs typeface="Carlito"/>
            </a:endParaRPr>
          </a:p>
          <a:p>
            <a:pPr marL="355600" marR="25019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This </a:t>
            </a:r>
            <a:r>
              <a:rPr sz="2600" dirty="0">
                <a:latin typeface="Carlito"/>
                <a:cs typeface="Carlito"/>
              </a:rPr>
              <a:t>is the </a:t>
            </a:r>
            <a:r>
              <a:rPr sz="2600" spc="-10" dirty="0">
                <a:latin typeface="Carlito"/>
                <a:cs typeface="Carlito"/>
              </a:rPr>
              <a:t>problem </a:t>
            </a:r>
            <a:r>
              <a:rPr sz="2600" spc="-5" dirty="0">
                <a:latin typeface="Carlito"/>
                <a:cs typeface="Carlito"/>
              </a:rPr>
              <a:t>that given </a:t>
            </a:r>
            <a:r>
              <a:rPr sz="2600" spc="-15" dirty="0">
                <a:latin typeface="Carlito"/>
                <a:cs typeface="Carlito"/>
              </a:rPr>
              <a:t>integers </a:t>
            </a:r>
            <a:r>
              <a:rPr sz="2600" dirty="0">
                <a:latin typeface="Carlito"/>
                <a:cs typeface="Carlito"/>
              </a:rPr>
              <a:t>n and m, is</a:t>
            </a:r>
            <a:r>
              <a:rPr sz="2600" spc="-13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there  </a:t>
            </a:r>
            <a:r>
              <a:rPr sz="2600" dirty="0">
                <a:latin typeface="Carlito"/>
                <a:cs typeface="Carlito"/>
              </a:rPr>
              <a:t>an </a:t>
            </a:r>
            <a:r>
              <a:rPr sz="2600" spc="-10" dirty="0">
                <a:latin typeface="Carlito"/>
                <a:cs typeface="Carlito"/>
              </a:rPr>
              <a:t>integer </a:t>
            </a:r>
            <a:r>
              <a:rPr sz="2600" dirty="0">
                <a:latin typeface="Carlito"/>
                <a:cs typeface="Carlito"/>
              </a:rPr>
              <a:t>f with 1 &lt; f &lt; m, </a:t>
            </a:r>
            <a:r>
              <a:rPr sz="2600" spc="-5" dirty="0">
                <a:latin typeface="Carlito"/>
                <a:cs typeface="Carlito"/>
              </a:rPr>
              <a:t>such </a:t>
            </a:r>
            <a:r>
              <a:rPr sz="2600" spc="-10" dirty="0">
                <a:latin typeface="Carlito"/>
                <a:cs typeface="Carlito"/>
              </a:rPr>
              <a:t>that </a:t>
            </a:r>
            <a:r>
              <a:rPr sz="2600" dirty="0">
                <a:latin typeface="Carlito"/>
                <a:cs typeface="Carlito"/>
              </a:rPr>
              <a:t>f </a:t>
            </a:r>
            <a:r>
              <a:rPr sz="2600" spc="-5" dirty="0">
                <a:latin typeface="Carlito"/>
                <a:cs typeface="Carlito"/>
              </a:rPr>
              <a:t>divides </a:t>
            </a:r>
            <a:r>
              <a:rPr sz="2600" dirty="0">
                <a:latin typeface="Carlito"/>
                <a:cs typeface="Carlito"/>
              </a:rPr>
              <a:t>n </a:t>
            </a:r>
            <a:r>
              <a:rPr sz="2600" spc="-5" dirty="0">
                <a:latin typeface="Carlito"/>
                <a:cs typeface="Carlito"/>
              </a:rPr>
              <a:t>(f </a:t>
            </a:r>
            <a:r>
              <a:rPr sz="2600" dirty="0">
                <a:latin typeface="Carlito"/>
                <a:cs typeface="Carlito"/>
              </a:rPr>
              <a:t>is a  </a:t>
            </a:r>
            <a:r>
              <a:rPr sz="2600" spc="-5" dirty="0">
                <a:latin typeface="Carlito"/>
                <a:cs typeface="Carlito"/>
              </a:rPr>
              <a:t>small </a:t>
            </a:r>
            <a:r>
              <a:rPr sz="2600" spc="-15" dirty="0">
                <a:latin typeface="Carlito"/>
                <a:cs typeface="Carlito"/>
              </a:rPr>
              <a:t>factor </a:t>
            </a:r>
            <a:r>
              <a:rPr sz="2600" spc="-5" dirty="0">
                <a:latin typeface="Carlito"/>
                <a:cs typeface="Carlito"/>
              </a:rPr>
              <a:t>of</a:t>
            </a:r>
            <a:r>
              <a:rPr sz="2600" spc="-1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n)?</a:t>
            </a:r>
            <a:endParaRPr sz="26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This </a:t>
            </a:r>
            <a:r>
              <a:rPr sz="2600" dirty="0">
                <a:latin typeface="Carlito"/>
                <a:cs typeface="Carlito"/>
              </a:rPr>
              <a:t>is a </a:t>
            </a:r>
            <a:r>
              <a:rPr sz="2600" spc="-5" dirty="0">
                <a:latin typeface="Carlito"/>
                <a:cs typeface="Carlito"/>
              </a:rPr>
              <a:t>decision </a:t>
            </a:r>
            <a:r>
              <a:rPr sz="2600" spc="-10" dirty="0">
                <a:latin typeface="Carlito"/>
                <a:cs typeface="Carlito"/>
              </a:rPr>
              <a:t>problem </a:t>
            </a:r>
            <a:r>
              <a:rPr sz="2600" spc="-5" dirty="0">
                <a:latin typeface="Carlito"/>
                <a:cs typeface="Carlito"/>
              </a:rPr>
              <a:t>because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5" dirty="0">
                <a:latin typeface="Carlito"/>
                <a:cs typeface="Carlito"/>
              </a:rPr>
              <a:t>answers </a:t>
            </a:r>
            <a:r>
              <a:rPr sz="2600" spc="-10" dirty="0">
                <a:latin typeface="Carlito"/>
                <a:cs typeface="Carlito"/>
              </a:rPr>
              <a:t>are </a:t>
            </a:r>
            <a:r>
              <a:rPr sz="2600" spc="-15" dirty="0">
                <a:latin typeface="Carlito"/>
                <a:cs typeface="Carlito"/>
              </a:rPr>
              <a:t>yes </a:t>
            </a:r>
            <a:r>
              <a:rPr sz="2600" spc="-5" dirty="0">
                <a:latin typeface="Carlito"/>
                <a:cs typeface="Carlito"/>
              </a:rPr>
              <a:t>or  no.</a:t>
            </a:r>
            <a:endParaRPr sz="2600">
              <a:latin typeface="Carlito"/>
              <a:cs typeface="Carlito"/>
            </a:endParaRPr>
          </a:p>
          <a:p>
            <a:pPr marL="355600" marR="4826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Carlito"/>
                <a:cs typeface="Carlito"/>
              </a:rPr>
              <a:t>If </a:t>
            </a:r>
            <a:r>
              <a:rPr sz="2600" spc="-5" dirty="0">
                <a:latin typeface="Carlito"/>
                <a:cs typeface="Carlito"/>
              </a:rPr>
              <a:t>someone hands us </a:t>
            </a:r>
            <a:r>
              <a:rPr sz="2600" dirty="0">
                <a:latin typeface="Carlito"/>
                <a:cs typeface="Carlito"/>
              </a:rPr>
              <a:t>an </a:t>
            </a:r>
            <a:r>
              <a:rPr sz="2600" spc="-10" dirty="0">
                <a:latin typeface="Carlito"/>
                <a:cs typeface="Carlito"/>
              </a:rPr>
              <a:t>instance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problem </a:t>
            </a:r>
            <a:r>
              <a:rPr sz="2600" spc="-5" dirty="0">
                <a:latin typeface="Carlito"/>
                <a:cs typeface="Carlito"/>
              </a:rPr>
              <a:t>(so they  hand us </a:t>
            </a:r>
            <a:r>
              <a:rPr sz="2600" spc="-15" dirty="0">
                <a:latin typeface="Carlito"/>
                <a:cs typeface="Carlito"/>
              </a:rPr>
              <a:t>integers </a:t>
            </a:r>
            <a:r>
              <a:rPr sz="2600" dirty="0">
                <a:latin typeface="Carlito"/>
                <a:cs typeface="Carlito"/>
              </a:rPr>
              <a:t>n and m) and an </a:t>
            </a:r>
            <a:r>
              <a:rPr sz="2600" spc="-10" dirty="0">
                <a:latin typeface="Carlito"/>
                <a:cs typeface="Carlito"/>
              </a:rPr>
              <a:t>integer </a:t>
            </a:r>
            <a:r>
              <a:rPr sz="2600" dirty="0">
                <a:latin typeface="Carlito"/>
                <a:cs typeface="Carlito"/>
              </a:rPr>
              <a:t>f with 1 &lt; f &lt;</a:t>
            </a:r>
            <a:r>
              <a:rPr sz="2600" spc="-13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m,  </a:t>
            </a:r>
            <a:r>
              <a:rPr sz="2600" dirty="0">
                <a:latin typeface="Carlito"/>
                <a:cs typeface="Carlito"/>
              </a:rPr>
              <a:t>and claim </a:t>
            </a:r>
            <a:r>
              <a:rPr sz="2600" spc="-5" dirty="0">
                <a:latin typeface="Carlito"/>
                <a:cs typeface="Carlito"/>
              </a:rPr>
              <a:t>that </a:t>
            </a:r>
            <a:r>
              <a:rPr sz="2600" dirty="0">
                <a:latin typeface="Carlito"/>
                <a:cs typeface="Carlito"/>
              </a:rPr>
              <a:t>f is a </a:t>
            </a:r>
            <a:r>
              <a:rPr sz="2600" spc="-15" dirty="0">
                <a:latin typeface="Carlito"/>
                <a:cs typeface="Carlito"/>
              </a:rPr>
              <a:t>factor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dirty="0">
                <a:latin typeface="Carlito"/>
                <a:cs typeface="Carlito"/>
              </a:rPr>
              <a:t>n </a:t>
            </a:r>
            <a:r>
              <a:rPr sz="2600" spc="-5" dirty="0">
                <a:latin typeface="Carlito"/>
                <a:cs typeface="Carlito"/>
              </a:rPr>
              <a:t>(the certificate), </a:t>
            </a:r>
            <a:r>
              <a:rPr sz="2600" spc="-15" dirty="0">
                <a:latin typeface="Carlito"/>
                <a:cs typeface="Carlito"/>
              </a:rPr>
              <a:t>we </a:t>
            </a:r>
            <a:r>
              <a:rPr sz="2600" spc="-10" dirty="0">
                <a:latin typeface="Carlito"/>
                <a:cs typeface="Carlito"/>
              </a:rPr>
              <a:t>can  </a:t>
            </a:r>
            <a:r>
              <a:rPr sz="2600" dirty="0">
                <a:latin typeface="Carlito"/>
                <a:cs typeface="Carlito"/>
              </a:rPr>
              <a:t>check the </a:t>
            </a:r>
            <a:r>
              <a:rPr sz="2600" spc="-5" dirty="0">
                <a:latin typeface="Carlito"/>
                <a:cs typeface="Carlito"/>
              </a:rPr>
              <a:t>answer </a:t>
            </a:r>
            <a:r>
              <a:rPr sz="2600" dirty="0">
                <a:latin typeface="Carlito"/>
                <a:cs typeface="Carlito"/>
              </a:rPr>
              <a:t>in </a:t>
            </a:r>
            <a:r>
              <a:rPr sz="2600" spc="-5" dirty="0">
                <a:latin typeface="Carlito"/>
                <a:cs typeface="Carlito"/>
              </a:rPr>
              <a:t>polynomial </a:t>
            </a:r>
            <a:r>
              <a:rPr sz="2600" dirty="0">
                <a:latin typeface="Carlito"/>
                <a:cs typeface="Carlito"/>
              </a:rPr>
              <a:t>time </a:t>
            </a:r>
            <a:r>
              <a:rPr sz="2600" spc="-10" dirty="0">
                <a:latin typeface="Carlito"/>
                <a:cs typeface="Carlito"/>
              </a:rPr>
              <a:t>by performing </a:t>
            </a:r>
            <a:r>
              <a:rPr sz="2600" dirty="0">
                <a:latin typeface="Carlito"/>
                <a:cs typeface="Carlito"/>
              </a:rPr>
              <a:t>the  </a:t>
            </a:r>
            <a:r>
              <a:rPr sz="2600" spc="-5" dirty="0">
                <a:latin typeface="Carlito"/>
                <a:cs typeface="Carlito"/>
              </a:rPr>
              <a:t>division </a:t>
            </a:r>
            <a:r>
              <a:rPr sz="2600" dirty="0">
                <a:latin typeface="Carlito"/>
                <a:cs typeface="Carlito"/>
              </a:rPr>
              <a:t>n /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spc="-85" dirty="0">
                <a:latin typeface="Carlito"/>
                <a:cs typeface="Carlito"/>
              </a:rPr>
              <a:t>f.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503411" y="6677964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87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201" y="245110"/>
            <a:ext cx="1992248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29" dirty="0"/>
              <a:t>P,</a:t>
            </a:r>
            <a:r>
              <a:rPr spc="-80" dirty="0"/>
              <a:t> </a:t>
            </a:r>
            <a:r>
              <a:rPr spc="-5" dirty="0"/>
              <a:t>NP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957184" cy="4805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But </a:t>
            </a:r>
            <a:r>
              <a:rPr sz="2800" spc="-15" dirty="0">
                <a:latin typeface="Carlito"/>
                <a:cs typeface="Carlito"/>
              </a:rPr>
              <a:t>there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some </a:t>
            </a:r>
            <a:r>
              <a:rPr sz="2800" spc="-15" dirty="0">
                <a:latin typeface="Carlito"/>
                <a:cs typeface="Carlito"/>
              </a:rPr>
              <a:t>problems </a:t>
            </a:r>
            <a:r>
              <a:rPr sz="2800" spc="-5" dirty="0">
                <a:latin typeface="Carlito"/>
                <a:cs typeface="Carlito"/>
              </a:rPr>
              <a:t>which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known </a:t>
            </a:r>
            <a:r>
              <a:rPr sz="2800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be 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in NP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but </a:t>
            </a:r>
            <a:r>
              <a:rPr sz="2800" spc="-10" dirty="0">
                <a:solidFill>
                  <a:srgbClr val="C00000"/>
                </a:solidFill>
                <a:latin typeface="Arial"/>
                <a:cs typeface="Arial"/>
              </a:rPr>
              <a:t>don’t </a:t>
            </a:r>
            <a:r>
              <a:rPr sz="2800" spc="-85" dirty="0">
                <a:solidFill>
                  <a:srgbClr val="C00000"/>
                </a:solidFill>
                <a:latin typeface="Arial"/>
                <a:cs typeface="Arial"/>
              </a:rPr>
              <a:t>know </a:t>
            </a:r>
            <a:r>
              <a:rPr sz="2800" spc="45" dirty="0">
                <a:solidFill>
                  <a:srgbClr val="0000CC"/>
                </a:solidFill>
                <a:latin typeface="Arial"/>
                <a:cs typeface="Arial"/>
              </a:rPr>
              <a:t>if </a:t>
            </a:r>
            <a:r>
              <a:rPr sz="2800" spc="-50" dirty="0">
                <a:solidFill>
                  <a:srgbClr val="0000CC"/>
                </a:solidFill>
                <a:latin typeface="Arial"/>
                <a:cs typeface="Arial"/>
              </a:rPr>
              <a:t>they’re </a:t>
            </a:r>
            <a:r>
              <a:rPr sz="2800" spc="-35" dirty="0">
                <a:solidFill>
                  <a:srgbClr val="0000CC"/>
                </a:solidFill>
                <a:latin typeface="Arial"/>
                <a:cs typeface="Arial"/>
              </a:rPr>
              <a:t>in</a:t>
            </a:r>
            <a:r>
              <a:rPr sz="2800" spc="-5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415" dirty="0">
                <a:solidFill>
                  <a:srgbClr val="0000CC"/>
                </a:solidFill>
                <a:latin typeface="Arial"/>
                <a:cs typeface="Arial"/>
              </a:rPr>
              <a:t>P</a:t>
            </a:r>
            <a:r>
              <a:rPr sz="2800" spc="-4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355600" marR="225425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20" dirty="0">
                <a:latin typeface="Carlito"/>
                <a:cs typeface="Carlito"/>
              </a:rPr>
              <a:t>example </a:t>
            </a:r>
            <a:r>
              <a:rPr sz="2800" spc="-5" dirty="0">
                <a:latin typeface="Carlito"/>
                <a:cs typeface="Carlito"/>
              </a:rPr>
              <a:t>is the </a:t>
            </a:r>
            <a:r>
              <a:rPr sz="2800" spc="-10" dirty="0">
                <a:latin typeface="Carlito"/>
                <a:cs typeface="Carlito"/>
              </a:rPr>
              <a:t>decision-problem </a:t>
            </a:r>
            <a:r>
              <a:rPr sz="2800" spc="-20" dirty="0">
                <a:latin typeface="Carlito"/>
                <a:cs typeface="Carlito"/>
              </a:rPr>
              <a:t>version </a:t>
            </a:r>
            <a:r>
              <a:rPr sz="2800" spc="-5" dirty="0">
                <a:latin typeface="Carlito"/>
                <a:cs typeface="Carlito"/>
              </a:rPr>
              <a:t>of the  </a:t>
            </a:r>
            <a:r>
              <a:rPr sz="2800" spc="-35" dirty="0">
                <a:latin typeface="Carlito"/>
                <a:cs typeface="Carlito"/>
              </a:rPr>
              <a:t>Travelling </a:t>
            </a:r>
            <a:r>
              <a:rPr sz="2800" spc="-10" dirty="0">
                <a:latin typeface="Carlito"/>
                <a:cs typeface="Carlito"/>
              </a:rPr>
              <a:t>Salesman </a:t>
            </a:r>
            <a:r>
              <a:rPr sz="2800" spc="-15" dirty="0">
                <a:latin typeface="Carlito"/>
                <a:cs typeface="Carlito"/>
              </a:rPr>
              <a:t>Problem</a:t>
            </a:r>
            <a:r>
              <a:rPr sz="2800" spc="7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(</a:t>
            </a:r>
            <a:r>
              <a:rPr sz="2800" b="1" i="1" spc="-5" dirty="0">
                <a:latin typeface="Carlito"/>
                <a:cs typeface="Carlito"/>
              </a:rPr>
              <a:t>decision-TSP</a:t>
            </a:r>
            <a:r>
              <a:rPr sz="2800" spc="-5" dirty="0">
                <a:latin typeface="Carlito"/>
                <a:cs typeface="Carlito"/>
              </a:rPr>
              <a:t>).</a:t>
            </a:r>
            <a:endParaRPr sz="2800" dirty="0">
              <a:latin typeface="Carlito"/>
              <a:cs typeface="Carlito"/>
            </a:endParaRPr>
          </a:p>
          <a:p>
            <a:pPr marL="436245" indent="-424180">
              <a:lnSpc>
                <a:spcPct val="100000"/>
              </a:lnSpc>
              <a:spcBef>
                <a:spcPts val="670"/>
              </a:spcBef>
              <a:buChar char="•"/>
              <a:tabLst>
                <a:tab pos="436245" algn="l"/>
                <a:tab pos="436880" algn="l"/>
              </a:tabLst>
            </a:pPr>
            <a:r>
              <a:rPr sz="2800" spc="-55" dirty="0">
                <a:latin typeface="Arial"/>
                <a:cs typeface="Arial"/>
              </a:rPr>
              <a:t>It’s </a:t>
            </a:r>
            <a:r>
              <a:rPr sz="2800" spc="-10" dirty="0">
                <a:latin typeface="Arial"/>
                <a:cs typeface="Arial"/>
              </a:rPr>
              <a:t>not </a:t>
            </a:r>
            <a:r>
              <a:rPr sz="2800" spc="-85" dirty="0">
                <a:latin typeface="Arial"/>
                <a:cs typeface="Arial"/>
              </a:rPr>
              <a:t>known </a:t>
            </a:r>
            <a:r>
              <a:rPr sz="2800" spc="-50" dirty="0">
                <a:latin typeface="Arial"/>
                <a:cs typeface="Arial"/>
              </a:rPr>
              <a:t>whether </a:t>
            </a:r>
            <a:r>
              <a:rPr sz="2800" spc="-80" dirty="0">
                <a:latin typeface="Arial"/>
                <a:cs typeface="Arial"/>
              </a:rPr>
              <a:t>decision</a:t>
            </a:r>
            <a:r>
              <a:rPr sz="2800" spc="-80" dirty="0">
                <a:latin typeface="Carlito"/>
                <a:cs typeface="Carlito"/>
              </a:rPr>
              <a:t>-TSP </a:t>
            </a:r>
            <a:r>
              <a:rPr sz="2800" spc="-5" dirty="0">
                <a:latin typeface="Carlito"/>
                <a:cs typeface="Carlito"/>
              </a:rPr>
              <a:t>is in</a:t>
            </a:r>
            <a:r>
              <a:rPr sz="2800" spc="-26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P:</a:t>
            </a:r>
            <a:endParaRPr sz="28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95" dirty="0">
                <a:latin typeface="Arial"/>
                <a:cs typeface="Arial"/>
              </a:rPr>
              <a:t>there’s </a:t>
            </a:r>
            <a:r>
              <a:rPr sz="2800" spc="-90" dirty="0">
                <a:latin typeface="Arial"/>
                <a:cs typeface="Arial"/>
              </a:rPr>
              <a:t>no known </a:t>
            </a:r>
            <a:r>
              <a:rPr sz="2800" spc="-40" dirty="0">
                <a:latin typeface="Arial"/>
                <a:cs typeface="Arial"/>
              </a:rPr>
              <a:t>poly</a:t>
            </a:r>
            <a:r>
              <a:rPr sz="2800" spc="-40" dirty="0">
                <a:latin typeface="Carlito"/>
                <a:cs typeface="Carlito"/>
              </a:rPr>
              <a:t>-time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solution,</a:t>
            </a:r>
            <a:endParaRPr sz="28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0" dirty="0">
                <a:latin typeface="Arial"/>
                <a:cs typeface="Arial"/>
              </a:rPr>
              <a:t>but </a:t>
            </a:r>
            <a:r>
              <a:rPr sz="2800" spc="-95" dirty="0">
                <a:latin typeface="Arial"/>
                <a:cs typeface="Arial"/>
              </a:rPr>
              <a:t>there’s </a:t>
            </a:r>
            <a:r>
              <a:rPr sz="2800" spc="-90" dirty="0">
                <a:latin typeface="Arial"/>
                <a:cs typeface="Arial"/>
              </a:rPr>
              <a:t>no </a:t>
            </a:r>
            <a:r>
              <a:rPr sz="2800" spc="-45" dirty="0">
                <a:latin typeface="Arial"/>
                <a:cs typeface="Arial"/>
              </a:rPr>
              <a:t>proof </a:t>
            </a:r>
            <a:r>
              <a:rPr sz="2800" spc="-180" dirty="0">
                <a:latin typeface="Arial"/>
                <a:cs typeface="Arial"/>
              </a:rPr>
              <a:t>such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60" dirty="0">
                <a:latin typeface="Arial"/>
                <a:cs typeface="Arial"/>
              </a:rPr>
              <a:t>solution </a:t>
            </a:r>
            <a:r>
              <a:rPr sz="2800" spc="-80" dirty="0">
                <a:latin typeface="Arial"/>
                <a:cs typeface="Arial"/>
              </a:rPr>
              <a:t>doesn’t</a:t>
            </a:r>
            <a:r>
              <a:rPr sz="2800" spc="-37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exist.</a:t>
            </a:r>
            <a:endParaRPr sz="2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–"/>
            </a:pPr>
            <a:endParaRPr sz="4050" dirty="0">
              <a:latin typeface="Arial"/>
              <a:cs typeface="Arial"/>
            </a:endParaRPr>
          </a:p>
          <a:p>
            <a:pPr marL="355600" marR="575945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most famous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unsolved </a:t>
            </a: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problem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computer 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science </a:t>
            </a:r>
            <a:r>
              <a:rPr sz="2800" spc="-5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2800" b="1" spc="-204" dirty="0">
                <a:solidFill>
                  <a:srgbClr val="0000CC"/>
                </a:solidFill>
                <a:latin typeface="Trebuchet MS"/>
                <a:cs typeface="Trebuchet MS"/>
              </a:rPr>
              <a:t>“whether </a:t>
            </a:r>
            <a:r>
              <a:rPr sz="2800" b="1" spc="-155" dirty="0">
                <a:solidFill>
                  <a:srgbClr val="0000CC"/>
                </a:solidFill>
                <a:latin typeface="Trebuchet MS"/>
                <a:cs typeface="Trebuchet MS"/>
              </a:rPr>
              <a:t>P=NP </a:t>
            </a:r>
            <a:r>
              <a:rPr sz="2800" b="1" spc="-145" dirty="0">
                <a:solidFill>
                  <a:srgbClr val="0000CC"/>
                </a:solidFill>
                <a:latin typeface="Trebuchet MS"/>
                <a:cs typeface="Trebuchet MS"/>
              </a:rPr>
              <a:t>or </a:t>
            </a:r>
            <a:r>
              <a:rPr sz="2800" b="1" spc="-110" dirty="0">
                <a:solidFill>
                  <a:srgbClr val="0000CC"/>
                </a:solidFill>
                <a:latin typeface="Trebuchet MS"/>
                <a:cs typeface="Trebuchet MS"/>
              </a:rPr>
              <a:t>P≠NP?</a:t>
            </a:r>
            <a:r>
              <a:rPr sz="2800" b="1" spc="-200" dirty="0">
                <a:solidFill>
                  <a:srgbClr val="0000CC"/>
                </a:solidFill>
                <a:latin typeface="Trebuchet MS"/>
                <a:cs typeface="Trebuchet MS"/>
              </a:rPr>
              <a:t> </a:t>
            </a:r>
            <a:r>
              <a:rPr sz="2800" b="1" spc="-425" dirty="0">
                <a:solidFill>
                  <a:srgbClr val="0000CC"/>
                </a:solidFill>
                <a:latin typeface="Trebuchet MS"/>
                <a:cs typeface="Trebuchet MS"/>
              </a:rPr>
              <a:t>”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88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4584" y="245110"/>
            <a:ext cx="38458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NP-Complete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1638"/>
            <a:ext cx="7994650" cy="489077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Reducible</a:t>
            </a:r>
            <a:r>
              <a:rPr sz="2800" spc="2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Problems</a:t>
            </a:r>
            <a:endParaRPr sz="2800" dirty="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Given decision </a:t>
            </a:r>
            <a:r>
              <a:rPr sz="2800" spc="-15" dirty="0">
                <a:latin typeface="Carlito"/>
                <a:cs typeface="Carlito"/>
              </a:rPr>
              <a:t>problems </a:t>
            </a:r>
            <a:r>
              <a:rPr sz="2800" spc="-5" dirty="0">
                <a:latin typeface="Carlito"/>
                <a:cs typeface="Carlito"/>
              </a:rPr>
              <a:t>P and </a:t>
            </a:r>
            <a:r>
              <a:rPr sz="2800" spc="65" dirty="0">
                <a:latin typeface="Carlito"/>
                <a:cs typeface="Carlito"/>
              </a:rPr>
              <a:t>Q, </a:t>
            </a:r>
            <a:r>
              <a:rPr sz="2800" spc="-5" dirty="0">
                <a:latin typeface="Carlito"/>
                <a:cs typeface="Carlito"/>
              </a:rPr>
              <a:t>if an </a:t>
            </a:r>
            <a:r>
              <a:rPr sz="2800" spc="-10" dirty="0">
                <a:latin typeface="Carlito"/>
                <a:cs typeface="Carlito"/>
              </a:rPr>
              <a:t>algorithm can  </a:t>
            </a:r>
            <a:r>
              <a:rPr sz="2800" spc="-25" dirty="0">
                <a:latin typeface="Carlito"/>
                <a:cs typeface="Carlito"/>
              </a:rPr>
              <a:t>transform </a:t>
            </a:r>
            <a:r>
              <a:rPr sz="2800" spc="-5" dirty="0">
                <a:latin typeface="Carlito"/>
                <a:cs typeface="Carlito"/>
              </a:rPr>
              <a:t>a solution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P </a:t>
            </a:r>
            <a:r>
              <a:rPr sz="2800" spc="-20" dirty="0">
                <a:latin typeface="Carlito"/>
                <a:cs typeface="Carlito"/>
              </a:rPr>
              <a:t>into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solution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Q in  </a:t>
            </a:r>
            <a:r>
              <a:rPr sz="2800" spc="-80" dirty="0">
                <a:latin typeface="Arial"/>
                <a:cs typeface="Arial"/>
              </a:rPr>
              <a:t>polynomial </a:t>
            </a:r>
            <a:r>
              <a:rPr sz="2800" spc="-40" dirty="0">
                <a:latin typeface="Arial"/>
                <a:cs typeface="Arial"/>
              </a:rPr>
              <a:t>time, </a:t>
            </a:r>
            <a:r>
              <a:rPr sz="2800" spc="-35" dirty="0">
                <a:latin typeface="Arial"/>
                <a:cs typeface="Arial"/>
              </a:rPr>
              <a:t>it’s </a:t>
            </a:r>
            <a:r>
              <a:rPr sz="2800" spc="-155" dirty="0">
                <a:latin typeface="Arial"/>
                <a:cs typeface="Arial"/>
              </a:rPr>
              <a:t>said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300" dirty="0">
                <a:latin typeface="Arial"/>
                <a:cs typeface="Arial"/>
              </a:rPr>
              <a:t>Q </a:t>
            </a:r>
            <a:r>
              <a:rPr sz="2800" spc="-145" dirty="0">
                <a:latin typeface="Arial"/>
                <a:cs typeface="Arial"/>
              </a:rPr>
              <a:t>is </a:t>
            </a:r>
            <a:r>
              <a:rPr sz="2800" b="1" i="1" spc="-5" dirty="0">
                <a:latin typeface="Carlito"/>
                <a:cs typeface="Carlito"/>
              </a:rPr>
              <a:t>poly-time  </a:t>
            </a:r>
            <a:r>
              <a:rPr sz="2800" b="1" i="1" spc="-10" dirty="0">
                <a:latin typeface="Carlito"/>
                <a:cs typeface="Carlito"/>
              </a:rPr>
              <a:t>reducible </a:t>
            </a:r>
            <a:r>
              <a:rPr sz="2800" spc="-5" dirty="0">
                <a:latin typeface="Carlito"/>
                <a:cs typeface="Carlito"/>
              </a:rPr>
              <a:t>(or </a:t>
            </a:r>
            <a:r>
              <a:rPr sz="2800" spc="-15" dirty="0">
                <a:latin typeface="Carlito"/>
                <a:cs typeface="Carlito"/>
              </a:rPr>
              <a:t>just </a:t>
            </a:r>
            <a:r>
              <a:rPr sz="2800" spc="-10" dirty="0">
                <a:latin typeface="Carlito"/>
                <a:cs typeface="Carlito"/>
              </a:rPr>
              <a:t>reducible) </a:t>
            </a:r>
            <a:r>
              <a:rPr sz="2800" spc="-15" dirty="0">
                <a:latin typeface="Carlito"/>
                <a:cs typeface="Carlito"/>
              </a:rPr>
              <a:t>to</a:t>
            </a:r>
            <a:r>
              <a:rPr sz="2800" spc="135" dirty="0">
                <a:latin typeface="Carlito"/>
                <a:cs typeface="Carlito"/>
              </a:rPr>
              <a:t> </a:t>
            </a:r>
            <a:r>
              <a:rPr sz="2800" spc="-185" dirty="0">
                <a:latin typeface="Carlito"/>
                <a:cs typeface="Carlito"/>
              </a:rPr>
              <a:t>P.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5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800" b="1" spc="-10" dirty="0">
                <a:solidFill>
                  <a:srgbClr val="000099"/>
                </a:solidFill>
                <a:latin typeface="Carlito"/>
                <a:cs typeface="Carlito"/>
              </a:rPr>
              <a:t>Definition:</a:t>
            </a:r>
            <a:r>
              <a:rPr sz="2800" b="1" spc="4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NP-Complete</a:t>
            </a:r>
            <a:endParaRPr sz="2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A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decision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problem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D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is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said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to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be </a:t>
            </a:r>
            <a:r>
              <a:rPr sz="2800" b="1" spc="-15" dirty="0">
                <a:solidFill>
                  <a:srgbClr val="000099"/>
                </a:solidFill>
                <a:latin typeface="Carlito"/>
                <a:cs typeface="Carlito"/>
              </a:rPr>
              <a:t>NP-complete</a:t>
            </a:r>
            <a:r>
              <a:rPr sz="2800" b="1" spc="24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if:</a:t>
            </a:r>
            <a:endParaRPr sz="2800" dirty="0">
              <a:latin typeface="Carlito"/>
              <a:cs typeface="Carlito"/>
            </a:endParaRPr>
          </a:p>
          <a:p>
            <a:pPr marL="364490" indent="-35242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65125" algn="l"/>
              </a:tabLst>
            </a:pP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it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belongs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to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class</a:t>
            </a:r>
            <a:r>
              <a:rPr sz="2800" spc="4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NP</a:t>
            </a:r>
            <a:endParaRPr sz="2800" dirty="0">
              <a:latin typeface="Carlito"/>
              <a:cs typeface="Carlito"/>
            </a:endParaRPr>
          </a:p>
          <a:p>
            <a:pPr marL="364490" indent="-35242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65125" algn="l"/>
              </a:tabLst>
            </a:pP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every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problem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in NP is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polynomially reducible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to</a:t>
            </a:r>
            <a:r>
              <a:rPr sz="2800" spc="15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D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89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245110"/>
            <a:ext cx="36154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NP-Complete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8738"/>
            <a:ext cx="7954645" cy="422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3271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NP-Complete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is a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complexity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class which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represents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the 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set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of all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problems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X in NP </a:t>
            </a:r>
            <a:r>
              <a:rPr sz="2600" spc="-25" dirty="0">
                <a:solidFill>
                  <a:srgbClr val="0000CC"/>
                </a:solidFill>
                <a:latin typeface="Carlito"/>
                <a:cs typeface="Carlito"/>
              </a:rPr>
              <a:t>for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which it is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possible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to 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reduce </a:t>
            </a:r>
            <a:r>
              <a:rPr sz="2600" spc="-15" dirty="0">
                <a:solidFill>
                  <a:srgbClr val="0000CC"/>
                </a:solidFill>
                <a:latin typeface="Carlito"/>
                <a:cs typeface="Carlito"/>
              </a:rPr>
              <a:t>any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other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NP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problem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Y </a:t>
            </a:r>
            <a:r>
              <a:rPr sz="2600" spc="-15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X in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polynomial</a:t>
            </a:r>
            <a:r>
              <a:rPr sz="2600" spc="-5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time.</a:t>
            </a:r>
            <a:endParaRPr sz="26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3550">
              <a:latin typeface="Carlito"/>
              <a:cs typeface="Carlito"/>
            </a:endParaRPr>
          </a:p>
          <a:p>
            <a:pPr marL="355600" marR="352425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Intuitively </a:t>
            </a:r>
            <a:r>
              <a:rPr sz="2600" dirty="0">
                <a:latin typeface="Carlito"/>
                <a:cs typeface="Carlito"/>
              </a:rPr>
              <a:t>this means </a:t>
            </a:r>
            <a:r>
              <a:rPr sz="2600" spc="-5" dirty="0">
                <a:latin typeface="Carlito"/>
                <a:cs typeface="Carlito"/>
              </a:rPr>
              <a:t>that </a:t>
            </a:r>
            <a:r>
              <a:rPr sz="2600" spc="-15" dirty="0">
                <a:latin typeface="Carlito"/>
                <a:cs typeface="Carlito"/>
              </a:rPr>
              <a:t>we </a:t>
            </a:r>
            <a:r>
              <a:rPr sz="2600" spc="-10" dirty="0">
                <a:latin typeface="Carlito"/>
                <a:cs typeface="Carlito"/>
              </a:rPr>
              <a:t>can solve </a:t>
            </a:r>
            <a:r>
              <a:rPr sz="2600" dirty="0">
                <a:latin typeface="Carlito"/>
                <a:cs typeface="Carlito"/>
              </a:rPr>
              <a:t>Y </a:t>
            </a:r>
            <a:r>
              <a:rPr sz="2600" spc="-5" dirty="0">
                <a:latin typeface="Carlito"/>
                <a:cs typeface="Carlito"/>
              </a:rPr>
              <a:t>quickly </a:t>
            </a:r>
            <a:r>
              <a:rPr sz="2600" dirty="0">
                <a:latin typeface="Carlito"/>
                <a:cs typeface="Carlito"/>
              </a:rPr>
              <a:t>if </a:t>
            </a:r>
            <a:r>
              <a:rPr sz="2600" spc="-15" dirty="0">
                <a:latin typeface="Carlito"/>
                <a:cs typeface="Carlito"/>
              </a:rPr>
              <a:t>we  </a:t>
            </a:r>
            <a:r>
              <a:rPr sz="2600" spc="-5" dirty="0">
                <a:latin typeface="Carlito"/>
                <a:cs typeface="Carlito"/>
              </a:rPr>
              <a:t>know </a:t>
            </a:r>
            <a:r>
              <a:rPr sz="2600" spc="-10" dirty="0">
                <a:latin typeface="Carlito"/>
                <a:cs typeface="Carlito"/>
              </a:rPr>
              <a:t>how </a:t>
            </a:r>
            <a:r>
              <a:rPr sz="2600" spc="-5" dirty="0">
                <a:latin typeface="Carlito"/>
                <a:cs typeface="Carlito"/>
              </a:rPr>
              <a:t>to </a:t>
            </a:r>
            <a:r>
              <a:rPr sz="2600" spc="-10" dirty="0">
                <a:latin typeface="Carlito"/>
                <a:cs typeface="Carlito"/>
              </a:rPr>
              <a:t>solve </a:t>
            </a:r>
            <a:r>
              <a:rPr sz="2600" dirty="0">
                <a:latin typeface="Carlito"/>
                <a:cs typeface="Carlito"/>
              </a:rPr>
              <a:t>X</a:t>
            </a:r>
            <a:r>
              <a:rPr sz="2600" spc="5" dirty="0">
                <a:latin typeface="Carlito"/>
                <a:cs typeface="Carlito"/>
              </a:rPr>
              <a:t> </a:t>
            </a:r>
            <a:r>
              <a:rPr sz="2600" spc="-25" dirty="0">
                <a:latin typeface="Carlito"/>
                <a:cs typeface="Carlito"/>
              </a:rPr>
              <a:t>quickly.</a:t>
            </a:r>
            <a:endParaRPr sz="26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20" dirty="0">
                <a:latin typeface="Carlito"/>
                <a:cs typeface="Carlito"/>
              </a:rPr>
              <a:t>Precisely, </a:t>
            </a:r>
            <a:r>
              <a:rPr sz="2600" dirty="0">
                <a:latin typeface="Carlito"/>
                <a:cs typeface="Carlito"/>
              </a:rPr>
              <a:t>Y is </a:t>
            </a:r>
            <a:r>
              <a:rPr sz="2600" spc="-5" dirty="0">
                <a:latin typeface="Carlito"/>
                <a:cs typeface="Carlito"/>
              </a:rPr>
              <a:t>reducible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dirty="0">
                <a:latin typeface="Carlito"/>
                <a:cs typeface="Carlito"/>
              </a:rPr>
              <a:t>X, if </a:t>
            </a:r>
            <a:r>
              <a:rPr sz="2600" spc="-10" dirty="0">
                <a:latin typeface="Carlito"/>
                <a:cs typeface="Carlito"/>
              </a:rPr>
              <a:t>there </a:t>
            </a:r>
            <a:r>
              <a:rPr sz="2600" dirty="0">
                <a:latin typeface="Carlito"/>
                <a:cs typeface="Carlito"/>
              </a:rPr>
              <a:t>is a </a:t>
            </a:r>
            <a:r>
              <a:rPr sz="2600" spc="-5" dirty="0">
                <a:latin typeface="Carlito"/>
                <a:cs typeface="Carlito"/>
              </a:rPr>
              <a:t>polynomial </a:t>
            </a:r>
            <a:r>
              <a:rPr sz="2600" dirty="0">
                <a:latin typeface="Carlito"/>
                <a:cs typeface="Carlito"/>
              </a:rPr>
              <a:t>time  </a:t>
            </a:r>
            <a:r>
              <a:rPr sz="2600" spc="-5" dirty="0">
                <a:latin typeface="Carlito"/>
                <a:cs typeface="Carlito"/>
              </a:rPr>
              <a:t>algorithm </a:t>
            </a:r>
            <a:r>
              <a:rPr sz="2600" dirty="0">
                <a:latin typeface="Carlito"/>
                <a:cs typeface="Carlito"/>
              </a:rPr>
              <a:t>f </a:t>
            </a:r>
            <a:r>
              <a:rPr sz="2600" spc="-15" dirty="0">
                <a:latin typeface="Carlito"/>
                <a:cs typeface="Carlito"/>
              </a:rPr>
              <a:t>to transform </a:t>
            </a:r>
            <a:r>
              <a:rPr sz="2600" spc="-5" dirty="0">
                <a:latin typeface="Carlito"/>
                <a:cs typeface="Carlito"/>
              </a:rPr>
              <a:t>instances </a:t>
            </a:r>
            <a:r>
              <a:rPr sz="2600" dirty="0">
                <a:latin typeface="Carlito"/>
                <a:cs typeface="Carlito"/>
              </a:rPr>
              <a:t>y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dirty="0">
                <a:latin typeface="Carlito"/>
                <a:cs typeface="Carlito"/>
              </a:rPr>
              <a:t>Y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5" dirty="0">
                <a:latin typeface="Carlito"/>
                <a:cs typeface="Carlito"/>
              </a:rPr>
              <a:t>instances </a:t>
            </a:r>
            <a:r>
              <a:rPr sz="2600" dirty="0">
                <a:latin typeface="Carlito"/>
                <a:cs typeface="Carlito"/>
              </a:rPr>
              <a:t>x =  </a:t>
            </a:r>
            <a:r>
              <a:rPr sz="2600" spc="-5" dirty="0">
                <a:latin typeface="Carlito"/>
                <a:cs typeface="Carlito"/>
              </a:rPr>
              <a:t>f(y) </a:t>
            </a:r>
            <a:r>
              <a:rPr sz="2600" dirty="0">
                <a:latin typeface="Carlito"/>
                <a:cs typeface="Carlito"/>
              </a:rPr>
              <a:t>of X in </a:t>
            </a:r>
            <a:r>
              <a:rPr sz="2600" spc="-5" dirty="0">
                <a:latin typeface="Carlito"/>
                <a:cs typeface="Carlito"/>
              </a:rPr>
              <a:t>polynomial </a:t>
            </a:r>
            <a:r>
              <a:rPr sz="2600" dirty="0">
                <a:latin typeface="Carlito"/>
                <a:cs typeface="Carlito"/>
              </a:rPr>
              <a:t>time, with the </a:t>
            </a:r>
            <a:r>
              <a:rPr sz="2600" spc="-5" dirty="0">
                <a:latin typeface="Carlito"/>
                <a:cs typeface="Carlito"/>
              </a:rPr>
              <a:t>property that </a:t>
            </a:r>
            <a:r>
              <a:rPr sz="2600" dirty="0">
                <a:latin typeface="Carlito"/>
                <a:cs typeface="Carlito"/>
              </a:rPr>
              <a:t>the  </a:t>
            </a:r>
            <a:r>
              <a:rPr sz="2600" spc="-5" dirty="0">
                <a:latin typeface="Carlito"/>
                <a:cs typeface="Carlito"/>
              </a:rPr>
              <a:t>answer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dirty="0">
                <a:latin typeface="Carlito"/>
                <a:cs typeface="Carlito"/>
              </a:rPr>
              <a:t>y is </a:t>
            </a:r>
            <a:r>
              <a:rPr sz="2600" spc="-10" dirty="0">
                <a:latin typeface="Carlito"/>
                <a:cs typeface="Carlito"/>
              </a:rPr>
              <a:t>yes, </a:t>
            </a:r>
            <a:r>
              <a:rPr sz="2600" dirty="0">
                <a:latin typeface="Carlito"/>
                <a:cs typeface="Carlito"/>
              </a:rPr>
              <a:t>if and </a:t>
            </a:r>
            <a:r>
              <a:rPr sz="2600" spc="-5" dirty="0">
                <a:latin typeface="Carlito"/>
                <a:cs typeface="Carlito"/>
              </a:rPr>
              <a:t>only </a:t>
            </a:r>
            <a:r>
              <a:rPr sz="2600" dirty="0">
                <a:latin typeface="Carlito"/>
                <a:cs typeface="Carlito"/>
              </a:rPr>
              <a:t>if the </a:t>
            </a:r>
            <a:r>
              <a:rPr sz="2600" spc="-5" dirty="0">
                <a:latin typeface="Carlito"/>
                <a:cs typeface="Carlito"/>
              </a:rPr>
              <a:t>answer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5" dirty="0">
                <a:latin typeface="Carlito"/>
                <a:cs typeface="Carlito"/>
              </a:rPr>
              <a:t>f(y) </a:t>
            </a:r>
            <a:r>
              <a:rPr sz="2600" dirty="0">
                <a:latin typeface="Carlito"/>
                <a:cs typeface="Carlito"/>
              </a:rPr>
              <a:t>is</a:t>
            </a:r>
            <a:r>
              <a:rPr sz="2600" spc="-9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yes.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90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245110"/>
            <a:ext cx="374891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NP</a:t>
            </a:r>
            <a:r>
              <a:rPr spc="-80" dirty="0"/>
              <a:t> </a:t>
            </a:r>
            <a:r>
              <a:rPr spc="-15" dirty="0"/>
              <a:t>Complete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8738"/>
            <a:ext cx="7618095" cy="39103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30" dirty="0">
                <a:latin typeface="Carlito"/>
                <a:cs typeface="Carlito"/>
              </a:rPr>
              <a:t>Informally, </a:t>
            </a:r>
            <a:r>
              <a:rPr sz="2600" dirty="0">
                <a:latin typeface="Carlito"/>
                <a:cs typeface="Carlito"/>
              </a:rPr>
              <a:t>these </a:t>
            </a:r>
            <a:r>
              <a:rPr sz="2600" spc="-10" dirty="0">
                <a:latin typeface="Carlito"/>
                <a:cs typeface="Carlito"/>
              </a:rPr>
              <a:t>are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hardest problems </a:t>
            </a:r>
            <a:r>
              <a:rPr sz="2600" dirty="0">
                <a:latin typeface="Carlito"/>
                <a:cs typeface="Carlito"/>
              </a:rPr>
              <a:t>in the class  </a:t>
            </a:r>
            <a:r>
              <a:rPr sz="2600" spc="-5" dirty="0">
                <a:latin typeface="Carlito"/>
                <a:cs typeface="Carlito"/>
              </a:rPr>
              <a:t>NP</a:t>
            </a:r>
            <a:endParaRPr sz="2600">
              <a:latin typeface="Carlito"/>
              <a:cs typeface="Carlito"/>
            </a:endParaRPr>
          </a:p>
          <a:p>
            <a:pPr marL="355600" marR="972185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Carlito"/>
                <a:cs typeface="Carlito"/>
              </a:rPr>
              <a:t>If </a:t>
            </a:r>
            <a:r>
              <a:rPr sz="2600" spc="-15" dirty="0">
                <a:solidFill>
                  <a:srgbClr val="0000CC"/>
                </a:solidFill>
                <a:latin typeface="Carlito"/>
                <a:cs typeface="Carlito"/>
              </a:rPr>
              <a:t>any </a:t>
            </a:r>
            <a:r>
              <a:rPr sz="2600" spc="-10" dirty="0">
                <a:latin typeface="Carlito"/>
                <a:cs typeface="Carlito"/>
              </a:rPr>
              <a:t>NP-complete problem can </a:t>
            </a:r>
            <a:r>
              <a:rPr sz="2600" spc="-5" dirty="0">
                <a:latin typeface="Carlito"/>
                <a:cs typeface="Carlito"/>
              </a:rPr>
              <a:t>be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solved by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60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polynomial </a:t>
            </a:r>
            <a:r>
              <a:rPr sz="2600" dirty="0">
                <a:latin typeface="Carlito"/>
                <a:cs typeface="Carlito"/>
              </a:rPr>
              <a:t>time </a:t>
            </a:r>
            <a:r>
              <a:rPr sz="2600" spc="-5" dirty="0">
                <a:latin typeface="Carlito"/>
                <a:cs typeface="Carlito"/>
              </a:rPr>
              <a:t>deterministic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algorithm,</a:t>
            </a:r>
            <a:endParaRPr sz="2600">
              <a:latin typeface="Carlito"/>
              <a:cs typeface="Carlito"/>
            </a:endParaRPr>
          </a:p>
          <a:p>
            <a:pPr marL="756285" marR="908050" indent="-287020">
              <a:lnSpc>
                <a:spcPct val="100000"/>
              </a:lnSpc>
              <a:spcBef>
                <a:spcPts val="625"/>
              </a:spcBef>
            </a:pPr>
            <a:r>
              <a:rPr sz="2600" dirty="0">
                <a:latin typeface="Arial"/>
                <a:cs typeface="Arial"/>
              </a:rPr>
              <a:t>– </a:t>
            </a:r>
            <a:r>
              <a:rPr sz="2600" dirty="0">
                <a:latin typeface="Carlito"/>
                <a:cs typeface="Carlito"/>
              </a:rPr>
              <a:t>then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every problem </a:t>
            </a:r>
            <a:r>
              <a:rPr sz="2600" dirty="0">
                <a:solidFill>
                  <a:srgbClr val="0000CC"/>
                </a:solidFill>
                <a:latin typeface="Carlito"/>
                <a:cs typeface="Carlito"/>
              </a:rPr>
              <a:t>in NP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can </a:t>
            </a:r>
            <a:r>
              <a:rPr sz="2600" spc="-5" dirty="0">
                <a:solidFill>
                  <a:srgbClr val="0000CC"/>
                </a:solidFill>
                <a:latin typeface="Carlito"/>
                <a:cs typeface="Carlito"/>
              </a:rPr>
              <a:t>be </a:t>
            </a:r>
            <a:r>
              <a:rPr sz="2600" spc="-10" dirty="0">
                <a:solidFill>
                  <a:srgbClr val="0000CC"/>
                </a:solidFill>
                <a:latin typeface="Carlito"/>
                <a:cs typeface="Carlito"/>
              </a:rPr>
              <a:t>solved </a:t>
            </a:r>
            <a:r>
              <a:rPr sz="2600" spc="-10" dirty="0">
                <a:latin typeface="Carlito"/>
                <a:cs typeface="Carlito"/>
              </a:rPr>
              <a:t>by </a:t>
            </a:r>
            <a:r>
              <a:rPr sz="2600" dirty="0">
                <a:latin typeface="Carlito"/>
                <a:cs typeface="Carlito"/>
              </a:rPr>
              <a:t>a  </a:t>
            </a:r>
            <a:r>
              <a:rPr sz="2600" spc="-5" dirty="0">
                <a:latin typeface="Carlito"/>
                <a:cs typeface="Carlito"/>
              </a:rPr>
              <a:t>polynomial </a:t>
            </a:r>
            <a:r>
              <a:rPr sz="2600" dirty="0">
                <a:latin typeface="Carlito"/>
                <a:cs typeface="Carlito"/>
              </a:rPr>
              <a:t>time </a:t>
            </a:r>
            <a:r>
              <a:rPr sz="2600" spc="-5" dirty="0">
                <a:latin typeface="Carlito"/>
                <a:cs typeface="Carlito"/>
              </a:rPr>
              <a:t>deterministic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algorithm</a:t>
            </a:r>
            <a:endParaRPr sz="26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50">
              <a:latin typeface="Carlito"/>
              <a:cs typeface="Carlito"/>
            </a:endParaRPr>
          </a:p>
          <a:p>
            <a:pPr marL="355600" marR="104902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Carlito"/>
                <a:cs typeface="Carlito"/>
              </a:rPr>
              <a:t>But </a:t>
            </a:r>
            <a:r>
              <a:rPr sz="2600" spc="-5" dirty="0">
                <a:latin typeface="Carlito"/>
                <a:cs typeface="Carlito"/>
              </a:rPr>
              <a:t>Till </a:t>
            </a:r>
            <a:r>
              <a:rPr sz="2600" spc="-15" dirty="0">
                <a:latin typeface="Carlito"/>
                <a:cs typeface="Carlito"/>
              </a:rPr>
              <a:t>date, </a:t>
            </a:r>
            <a:r>
              <a:rPr sz="2600" spc="-5" dirty="0">
                <a:latin typeface="Carlito"/>
                <a:cs typeface="Carlito"/>
              </a:rPr>
              <a:t>no polynomial </a:t>
            </a:r>
            <a:r>
              <a:rPr sz="2600" dirty="0">
                <a:latin typeface="Carlito"/>
                <a:cs typeface="Carlito"/>
              </a:rPr>
              <a:t>time </a:t>
            </a:r>
            <a:r>
              <a:rPr sz="2600" spc="-5" dirty="0">
                <a:latin typeface="Carlito"/>
                <a:cs typeface="Carlito"/>
              </a:rPr>
              <a:t>deterministic  algorithm </a:t>
            </a:r>
            <a:r>
              <a:rPr sz="2600" dirty="0">
                <a:latin typeface="Carlito"/>
                <a:cs typeface="Carlito"/>
              </a:rPr>
              <a:t>is known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10" dirty="0">
                <a:latin typeface="Carlito"/>
                <a:cs typeface="Carlito"/>
              </a:rPr>
              <a:t>solve </a:t>
            </a:r>
            <a:r>
              <a:rPr sz="2600" spc="-15" dirty="0">
                <a:latin typeface="Carlito"/>
                <a:cs typeface="Carlito"/>
              </a:rPr>
              <a:t>any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dirty="0">
                <a:latin typeface="Carlito"/>
                <a:cs typeface="Carlito"/>
              </a:rPr>
              <a:t>them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91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245110"/>
            <a:ext cx="35392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NP-Complete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8034020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141095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Example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15" dirty="0">
                <a:latin typeface="Carlito"/>
                <a:cs typeface="Carlito"/>
              </a:rPr>
              <a:t>NP-complete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CNF-satisfiability  problem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355600" marR="53213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CNF-satisfiability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10" dirty="0">
                <a:latin typeface="Carlito"/>
                <a:cs typeface="Carlito"/>
              </a:rPr>
              <a:t>deals </a:t>
            </a: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0" dirty="0">
                <a:latin typeface="Carlito"/>
                <a:cs typeface="Carlito"/>
              </a:rPr>
              <a:t>boolean  </a:t>
            </a:r>
            <a:r>
              <a:rPr sz="2800" spc="-15" dirty="0">
                <a:latin typeface="Carlito"/>
                <a:cs typeface="Carlito"/>
              </a:rPr>
              <a:t>expressions.</a:t>
            </a:r>
            <a:endParaRPr sz="2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This is </a:t>
            </a:r>
            <a:r>
              <a:rPr sz="2800" spc="-10" dirty="0">
                <a:latin typeface="Carlito"/>
                <a:cs typeface="Carlito"/>
              </a:rPr>
              <a:t>given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Cook in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1971.</a:t>
            </a:r>
            <a:endParaRPr sz="28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CNF-satisfiability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10" dirty="0">
                <a:latin typeface="Carlito"/>
                <a:cs typeface="Carlito"/>
              </a:rPr>
              <a:t>asks </a:t>
            </a:r>
            <a:r>
              <a:rPr sz="2800" spc="-5" dirty="0">
                <a:latin typeface="Carlito"/>
                <a:cs typeface="Carlito"/>
              </a:rPr>
              <a:t>whether or </a:t>
            </a:r>
            <a:r>
              <a:rPr sz="2800" spc="-10" dirty="0">
                <a:latin typeface="Carlito"/>
                <a:cs typeface="Carlito"/>
              </a:rPr>
              <a:t>not  one can </a:t>
            </a:r>
            <a:r>
              <a:rPr sz="2800" spc="-5" dirty="0">
                <a:latin typeface="Carlito"/>
                <a:cs typeface="Carlito"/>
              </a:rPr>
              <a:t>assign </a:t>
            </a:r>
            <a:r>
              <a:rPr sz="2800" spc="-10" dirty="0">
                <a:latin typeface="Carlito"/>
                <a:cs typeface="Carlito"/>
              </a:rPr>
              <a:t>values </a:t>
            </a:r>
            <a:r>
              <a:rPr sz="2800" spc="-5" dirty="0">
                <a:latin typeface="Carlito"/>
                <a:cs typeface="Carlito"/>
              </a:rPr>
              <a:t>true and </a:t>
            </a:r>
            <a:r>
              <a:rPr sz="2800" spc="-15" dirty="0">
                <a:latin typeface="Carlito"/>
                <a:cs typeface="Carlito"/>
              </a:rPr>
              <a:t>false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variables </a:t>
            </a:r>
            <a:r>
              <a:rPr sz="2800" spc="-5" dirty="0">
                <a:latin typeface="Carlito"/>
                <a:cs typeface="Carlito"/>
              </a:rPr>
              <a:t>of a  </a:t>
            </a:r>
            <a:r>
              <a:rPr sz="2800" spc="-10" dirty="0">
                <a:latin typeface="Carlito"/>
                <a:cs typeface="Carlito"/>
              </a:rPr>
              <a:t>given boolean </a:t>
            </a:r>
            <a:r>
              <a:rPr sz="2800" spc="-15" dirty="0">
                <a:latin typeface="Carlito"/>
                <a:cs typeface="Carlito"/>
              </a:rPr>
              <a:t>expression </a:t>
            </a:r>
            <a:r>
              <a:rPr sz="2800" spc="-5" dirty="0">
                <a:latin typeface="Carlito"/>
                <a:cs typeface="Carlito"/>
              </a:rPr>
              <a:t>in its </a:t>
            </a:r>
            <a:r>
              <a:rPr sz="2800" spc="-10" dirty="0">
                <a:latin typeface="Carlito"/>
                <a:cs typeface="Carlito"/>
              </a:rPr>
              <a:t>CNF </a:t>
            </a:r>
            <a:r>
              <a:rPr sz="2800" spc="-25" dirty="0">
                <a:latin typeface="Carlito"/>
                <a:cs typeface="Carlito"/>
              </a:rPr>
              <a:t>form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25" dirty="0">
                <a:latin typeface="Carlito"/>
                <a:cs typeface="Carlito"/>
              </a:rPr>
              <a:t>make </a:t>
            </a:r>
            <a:r>
              <a:rPr sz="2800" spc="-10" dirty="0">
                <a:latin typeface="Carlito"/>
                <a:cs typeface="Carlito"/>
              </a:rPr>
              <a:t>the  </a:t>
            </a:r>
            <a:r>
              <a:rPr sz="2800" spc="-15" dirty="0">
                <a:latin typeface="Carlito"/>
                <a:cs typeface="Carlito"/>
              </a:rPr>
              <a:t>entire expression</a:t>
            </a:r>
            <a:r>
              <a:rPr sz="2800" spc="5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true.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92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245110"/>
            <a:ext cx="693419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Example </a:t>
            </a:r>
            <a:r>
              <a:rPr spc="-25" dirty="0"/>
              <a:t>for</a:t>
            </a:r>
            <a:r>
              <a:rPr spc="-15" dirty="0"/>
              <a:t> NP-Complete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1638"/>
            <a:ext cx="7729220" cy="395160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40" dirty="0">
                <a:latin typeface="Carlito"/>
                <a:cs typeface="Carlito"/>
              </a:rPr>
              <a:t>Traveling </a:t>
            </a:r>
            <a:r>
              <a:rPr sz="2800" spc="-10" dirty="0">
                <a:latin typeface="Carlito"/>
                <a:cs typeface="Carlito"/>
              </a:rPr>
              <a:t>salesman</a:t>
            </a:r>
            <a:r>
              <a:rPr sz="2800" spc="3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</a:t>
            </a:r>
            <a:endParaRPr sz="28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Hamiltonian cycle</a:t>
            </a:r>
            <a:r>
              <a:rPr sz="2800" spc="2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</a:t>
            </a:r>
            <a:endParaRPr sz="28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Clique</a:t>
            </a:r>
            <a:r>
              <a:rPr sz="2800" spc="1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</a:t>
            </a:r>
            <a:endParaRPr sz="28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rlito"/>
                <a:cs typeface="Carlito"/>
              </a:rPr>
              <a:t>Subset </a:t>
            </a:r>
            <a:r>
              <a:rPr sz="2800" spc="-10" dirty="0">
                <a:latin typeface="Carlito"/>
                <a:cs typeface="Carlito"/>
              </a:rPr>
              <a:t>sum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</a:t>
            </a:r>
            <a:endParaRPr sz="28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Boolean </a:t>
            </a:r>
            <a:r>
              <a:rPr sz="2800" spc="-10" dirty="0">
                <a:latin typeface="Carlito"/>
                <a:cs typeface="Carlito"/>
              </a:rPr>
              <a:t>satisfiability</a:t>
            </a:r>
            <a:r>
              <a:rPr sz="2800" spc="1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</a:t>
            </a:r>
            <a:endParaRPr sz="2800" dirty="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rlito"/>
                <a:cs typeface="Carlito"/>
              </a:rPr>
              <a:t>Many </a:t>
            </a:r>
            <a:r>
              <a:rPr sz="2800" spc="-5" dirty="0">
                <a:latin typeface="Carlito"/>
                <a:cs typeface="Carlito"/>
              </a:rPr>
              <a:t>thousands of </a:t>
            </a:r>
            <a:r>
              <a:rPr sz="2800" spc="-10" dirty="0">
                <a:latin typeface="Carlito"/>
                <a:cs typeface="Carlito"/>
              </a:rPr>
              <a:t>other </a:t>
            </a:r>
            <a:r>
              <a:rPr sz="2800" spc="-15" dirty="0">
                <a:latin typeface="Carlito"/>
                <a:cs typeface="Carlito"/>
              </a:rPr>
              <a:t>important computational  problems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5" dirty="0">
                <a:latin typeface="Carlito"/>
                <a:cs typeface="Carlito"/>
              </a:rPr>
              <a:t>computer </a:t>
            </a:r>
            <a:r>
              <a:rPr sz="2800" spc="-10" dirty="0">
                <a:latin typeface="Carlito"/>
                <a:cs typeface="Carlito"/>
              </a:rPr>
              <a:t>science, mathematics,  economics, manufacturing, </a:t>
            </a:r>
            <a:r>
              <a:rPr sz="2800" spc="-15" dirty="0">
                <a:latin typeface="Carlito"/>
                <a:cs typeface="Carlito"/>
              </a:rPr>
              <a:t>communications,</a:t>
            </a:r>
            <a:r>
              <a:rPr sz="2800" spc="15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etc.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8994" y="245110"/>
            <a:ext cx="553440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NP-Hard</a:t>
            </a:r>
            <a:r>
              <a:rPr spc="-35" dirty="0"/>
              <a:t> </a:t>
            </a:r>
            <a:r>
              <a:rPr spc="-10" dirty="0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656195" cy="5061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77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These </a:t>
            </a:r>
            <a:r>
              <a:rPr sz="2800" spc="-15" dirty="0">
                <a:latin typeface="Carlito"/>
                <a:cs typeface="Carlito"/>
              </a:rPr>
              <a:t>problems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need not </a:t>
            </a:r>
            <a:r>
              <a:rPr sz="2800" spc="-25" dirty="0">
                <a:solidFill>
                  <a:srgbClr val="0000CC"/>
                </a:solidFill>
                <a:latin typeface="Carlito"/>
                <a:cs typeface="Carlito"/>
              </a:rPr>
              <a:t>have </a:t>
            </a:r>
            <a:r>
              <a:rPr sz="2800" spc="-20" dirty="0">
                <a:solidFill>
                  <a:srgbClr val="0000CC"/>
                </a:solidFill>
                <a:latin typeface="Carlito"/>
                <a:cs typeface="Carlito"/>
              </a:rPr>
              <a:t>any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bound </a:t>
            </a:r>
            <a:r>
              <a:rPr sz="2800" spc="-5" dirty="0">
                <a:latin typeface="Carlito"/>
                <a:cs typeface="Carlito"/>
              </a:rPr>
              <a:t>on their  </a:t>
            </a:r>
            <a:r>
              <a:rPr sz="2800" spc="-10" dirty="0">
                <a:latin typeface="Carlito"/>
                <a:cs typeface="Carlito"/>
              </a:rPr>
              <a:t>running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time.</a:t>
            </a:r>
            <a:endParaRPr sz="2800" dirty="0">
              <a:latin typeface="Carlito"/>
              <a:cs typeface="Carlito"/>
            </a:endParaRPr>
          </a:p>
          <a:p>
            <a:pPr marL="355600" marR="211454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If </a:t>
            </a:r>
            <a:r>
              <a:rPr sz="2800" spc="-25" dirty="0">
                <a:solidFill>
                  <a:srgbClr val="C00000"/>
                </a:solidFill>
                <a:latin typeface="Carlito"/>
                <a:cs typeface="Carlito"/>
              </a:rPr>
              <a:t>any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NP-Complete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Problem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is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polynomial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time 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reducible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to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problem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X,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that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problem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X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belongs 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to </a:t>
            </a:r>
            <a:r>
              <a:rPr sz="2800" b="1" spc="-10" dirty="0">
                <a:solidFill>
                  <a:srgbClr val="C00000"/>
                </a:solidFill>
                <a:latin typeface="Carlito"/>
                <a:cs typeface="Carlito"/>
              </a:rPr>
              <a:t>NP-Hard</a:t>
            </a:r>
            <a:r>
              <a:rPr sz="2800" b="1" spc="4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class</a:t>
            </a:r>
            <a:r>
              <a:rPr sz="2800" spc="-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All </a:t>
            </a:r>
            <a:r>
              <a:rPr sz="2800" spc="-15" dirty="0">
                <a:latin typeface="Carlito"/>
                <a:cs typeface="Carlito"/>
              </a:rPr>
              <a:t>NP-Complete problems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also</a:t>
            </a:r>
            <a:r>
              <a:rPr sz="2800" spc="16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NP-Hard.</a:t>
            </a:r>
            <a:endParaRPr sz="2800" dirty="0">
              <a:latin typeface="Carlito"/>
              <a:cs typeface="Carlito"/>
            </a:endParaRPr>
          </a:p>
          <a:p>
            <a:pPr marL="355600" marR="18224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0" dirty="0">
                <a:latin typeface="Carlito"/>
                <a:cs typeface="Carlito"/>
              </a:rPr>
              <a:t>other </a:t>
            </a:r>
            <a:r>
              <a:rPr sz="2800" spc="-20" dirty="0">
                <a:latin typeface="Carlito"/>
                <a:cs typeface="Carlito"/>
              </a:rPr>
              <a:t>words </a:t>
            </a:r>
            <a:r>
              <a:rPr sz="2800" spc="-5" dirty="0">
                <a:latin typeface="Carlito"/>
                <a:cs typeface="Carlito"/>
              </a:rPr>
              <a:t>if a </a:t>
            </a:r>
            <a:r>
              <a:rPr sz="2800" spc="-15" dirty="0">
                <a:latin typeface="Carlito"/>
                <a:cs typeface="Carlito"/>
              </a:rPr>
              <a:t>NP-Hard problem </a:t>
            </a:r>
            <a:r>
              <a:rPr sz="2800" spc="-5" dirty="0">
                <a:latin typeface="Carlito"/>
                <a:cs typeface="Carlito"/>
              </a:rPr>
              <a:t>is non-  </a:t>
            </a:r>
            <a:r>
              <a:rPr sz="2800" spc="-15" dirty="0">
                <a:latin typeface="Carlito"/>
                <a:cs typeface="Carlito"/>
              </a:rPr>
              <a:t>deterministic </a:t>
            </a:r>
            <a:r>
              <a:rPr sz="2800" spc="-10" dirty="0">
                <a:latin typeface="Carlito"/>
                <a:cs typeface="Carlito"/>
              </a:rPr>
              <a:t>polynomial </a:t>
            </a:r>
            <a:r>
              <a:rPr sz="2800" spc="-5" dirty="0">
                <a:latin typeface="Carlito"/>
                <a:cs typeface="Carlito"/>
              </a:rPr>
              <a:t>time </a:t>
            </a:r>
            <a:r>
              <a:rPr sz="2800" spc="-10" dirty="0">
                <a:latin typeface="Carlito"/>
                <a:cs typeface="Carlito"/>
              </a:rPr>
              <a:t>solvable, </a:t>
            </a:r>
            <a:r>
              <a:rPr sz="2800" spc="-5" dirty="0">
                <a:latin typeface="Carlito"/>
                <a:cs typeface="Carlito"/>
              </a:rPr>
              <a:t>it </a:t>
            </a:r>
            <a:r>
              <a:rPr sz="2800" spc="-1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NP-  </a:t>
            </a:r>
            <a:r>
              <a:rPr sz="2800" spc="-15" dirty="0">
                <a:latin typeface="Carlito"/>
                <a:cs typeface="Carlito"/>
              </a:rPr>
              <a:t>Complete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problem.</a:t>
            </a:r>
            <a:endParaRPr sz="2800" dirty="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Example </a:t>
            </a:r>
            <a:r>
              <a:rPr sz="2800" spc="-5" dirty="0">
                <a:latin typeface="Carlito"/>
                <a:cs typeface="Carlito"/>
              </a:rPr>
              <a:t>of a NP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not NPC is </a:t>
            </a:r>
            <a:r>
              <a:rPr sz="2800" spc="-10" dirty="0">
                <a:solidFill>
                  <a:srgbClr val="0000CC"/>
                </a:solidFill>
                <a:latin typeface="Carlito"/>
                <a:cs typeface="Carlito"/>
              </a:rPr>
              <a:t>Halting  </a:t>
            </a:r>
            <a:r>
              <a:rPr sz="2800" spc="-15" dirty="0">
                <a:solidFill>
                  <a:srgbClr val="0000CC"/>
                </a:solidFill>
                <a:latin typeface="Carlito"/>
                <a:cs typeface="Carlito"/>
              </a:rPr>
              <a:t>Problem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245110"/>
            <a:ext cx="515327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NP-Hard</a:t>
            </a:r>
            <a:r>
              <a:rPr spc="-35" dirty="0"/>
              <a:t> </a:t>
            </a:r>
            <a:r>
              <a:rPr spc="-10" dirty="0"/>
              <a:t>Problems</a:t>
            </a:r>
          </a:p>
        </p:txBody>
      </p:sp>
      <p:sp>
        <p:nvSpPr>
          <p:cNvPr id="3" name="object 3"/>
          <p:cNvSpPr/>
          <p:nvPr/>
        </p:nvSpPr>
        <p:spPr>
          <a:xfrm>
            <a:off x="2064700" y="1383101"/>
            <a:ext cx="5498263" cy="3473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40" y="5040629"/>
            <a:ext cx="7422515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rlito"/>
                <a:cs typeface="Carlito"/>
              </a:rPr>
              <a:t>Figure: </a:t>
            </a:r>
            <a:r>
              <a:rPr sz="2800" spc="-10" dirty="0">
                <a:latin typeface="Carlito"/>
                <a:cs typeface="Carlito"/>
              </a:rPr>
              <a:t>Commonly believed relationship between </a:t>
            </a:r>
            <a:r>
              <a:rPr sz="2800" spc="-180" dirty="0">
                <a:latin typeface="Carlito"/>
                <a:cs typeface="Carlito"/>
              </a:rPr>
              <a:t>P,  </a:t>
            </a:r>
            <a:r>
              <a:rPr sz="2800" spc="-125" dirty="0">
                <a:latin typeface="Carlito"/>
                <a:cs typeface="Carlito"/>
              </a:rPr>
              <a:t>NP, </a:t>
            </a:r>
            <a:r>
              <a:rPr sz="2800" spc="-15" dirty="0">
                <a:latin typeface="Carlito"/>
                <a:cs typeface="Carlito"/>
              </a:rPr>
              <a:t>NP-Complete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5" dirty="0">
                <a:latin typeface="Carlito"/>
                <a:cs typeface="Carlito"/>
              </a:rPr>
              <a:t>NP-hard</a:t>
            </a:r>
            <a:r>
              <a:rPr sz="2800" spc="26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problems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94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8994" y="245110"/>
            <a:ext cx="522960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NP-Hard</a:t>
            </a:r>
            <a:r>
              <a:rPr spc="-35" dirty="0"/>
              <a:t> </a:t>
            </a:r>
            <a:r>
              <a:rPr spc="-10" dirty="0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77213"/>
            <a:ext cx="7835900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479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rlito"/>
                <a:cs typeface="Carlito"/>
              </a:rPr>
              <a:t>If a </a:t>
            </a:r>
            <a:r>
              <a:rPr sz="2800" spc="-15" dirty="0">
                <a:latin typeface="Carlito"/>
                <a:cs typeface="Carlito"/>
              </a:rPr>
              <a:t>NP-Hard problem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15" dirty="0">
                <a:latin typeface="Carlito"/>
                <a:cs typeface="Carlito"/>
              </a:rPr>
              <a:t>solved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0" dirty="0">
                <a:latin typeface="Carlito"/>
                <a:cs typeface="Carlito"/>
              </a:rPr>
              <a:t>polynomial  </a:t>
            </a:r>
            <a:r>
              <a:rPr sz="2800" spc="-5" dirty="0">
                <a:latin typeface="Carlito"/>
                <a:cs typeface="Carlito"/>
              </a:rPr>
              <a:t>time then all </a:t>
            </a:r>
            <a:r>
              <a:rPr sz="2800" spc="-10" dirty="0">
                <a:latin typeface="Carlito"/>
                <a:cs typeface="Carlito"/>
              </a:rPr>
              <a:t>NP-Complete can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10" dirty="0">
                <a:latin typeface="Carlito"/>
                <a:cs typeface="Carlito"/>
              </a:rPr>
              <a:t>solved </a:t>
            </a:r>
            <a:r>
              <a:rPr sz="2800" spc="-5" dirty="0">
                <a:latin typeface="Carlito"/>
                <a:cs typeface="Carlito"/>
              </a:rPr>
              <a:t>in  </a:t>
            </a:r>
            <a:r>
              <a:rPr sz="2800" spc="-10" dirty="0">
                <a:latin typeface="Carlito"/>
                <a:cs typeface="Carlito"/>
              </a:rPr>
              <a:t>polynomial</a:t>
            </a:r>
            <a:r>
              <a:rPr sz="2800" spc="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time.</a:t>
            </a:r>
            <a:endParaRPr sz="2800">
              <a:latin typeface="Carlito"/>
              <a:cs typeface="Carlito"/>
            </a:endParaRPr>
          </a:p>
          <a:p>
            <a:pPr marL="355600" marR="13081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5" dirty="0">
                <a:solidFill>
                  <a:srgbClr val="C00000"/>
                </a:solidFill>
                <a:latin typeface="Arial"/>
                <a:cs typeface="Arial"/>
              </a:rPr>
              <a:t>“All </a:t>
            </a:r>
            <a:r>
              <a:rPr sz="2800" spc="-70" dirty="0">
                <a:solidFill>
                  <a:srgbClr val="C00000"/>
                </a:solidFill>
                <a:latin typeface="Arial"/>
                <a:cs typeface="Arial"/>
              </a:rPr>
              <a:t>NP</a:t>
            </a:r>
            <a:r>
              <a:rPr sz="2800" spc="-70" dirty="0">
                <a:solidFill>
                  <a:srgbClr val="C00000"/>
                </a:solidFill>
                <a:latin typeface="Carlito"/>
                <a:cs typeface="Carlito"/>
              </a:rPr>
              <a:t>-Complete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problems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are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NP-Hard but not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all 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NP-Hard problems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are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not</a:t>
            </a:r>
            <a:r>
              <a:rPr sz="2800" spc="12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rlito"/>
                <a:cs typeface="Carlito"/>
              </a:rPr>
              <a:t>NP-Complete</a:t>
            </a:r>
            <a:r>
              <a:rPr sz="2800" spc="-10" dirty="0">
                <a:latin typeface="Arial"/>
                <a:cs typeface="Arial"/>
              </a:rPr>
              <a:t>.”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rlito"/>
                <a:cs typeface="Carlito"/>
              </a:rPr>
              <a:t>NP-Complete problems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subclass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16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NP-Hard</a:t>
            </a:r>
            <a:endParaRPr sz="2800">
              <a:latin typeface="Carlito"/>
              <a:cs typeface="Carlito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more conventional </a:t>
            </a:r>
            <a:r>
              <a:rPr sz="2800" b="1" spc="-10" dirty="0">
                <a:solidFill>
                  <a:srgbClr val="6F2F9F"/>
                </a:solidFill>
                <a:latin typeface="Carlito"/>
                <a:cs typeface="Carlito"/>
              </a:rPr>
              <a:t>optimization </a:t>
            </a:r>
            <a:r>
              <a:rPr sz="2800" b="1" spc="-15" dirty="0">
                <a:solidFill>
                  <a:srgbClr val="6F2F9F"/>
                </a:solidFill>
                <a:latin typeface="Carlito"/>
                <a:cs typeface="Carlito"/>
              </a:rPr>
              <a:t>version </a:t>
            </a:r>
            <a:r>
              <a:rPr sz="2800" b="1" spc="-5" dirty="0">
                <a:solidFill>
                  <a:srgbClr val="6F2F9F"/>
                </a:solidFill>
                <a:latin typeface="Carlito"/>
                <a:cs typeface="Carlito"/>
              </a:rPr>
              <a:t>of </a:t>
            </a:r>
            <a:r>
              <a:rPr sz="2800" b="1" spc="-10" dirty="0">
                <a:solidFill>
                  <a:srgbClr val="6F2F9F"/>
                </a:solidFill>
                <a:latin typeface="Carlito"/>
                <a:cs typeface="Carlito"/>
              </a:rPr>
              <a:t>TSP </a:t>
            </a:r>
            <a:r>
              <a:rPr sz="2800" b="1" spc="-1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10" dirty="0">
                <a:latin typeface="Carlito"/>
                <a:cs typeface="Carlito"/>
              </a:rPr>
              <a:t>finding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shortest </a:t>
            </a:r>
            <a:r>
              <a:rPr sz="2800" spc="-25" dirty="0">
                <a:latin typeface="Carlito"/>
                <a:cs typeface="Carlito"/>
              </a:rPr>
              <a:t>route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NP-hard, not strictly  </a:t>
            </a:r>
            <a:r>
              <a:rPr sz="2800" spc="-15" dirty="0">
                <a:latin typeface="Carlito"/>
                <a:cs typeface="Carlito"/>
              </a:rPr>
              <a:t>NP-complete.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96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245110"/>
            <a:ext cx="3110738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NP</a:t>
            </a:r>
            <a:r>
              <a:rPr spc="-5" dirty="0"/>
              <a:t>-Ha</a:t>
            </a:r>
            <a:r>
              <a:rPr spc="-65" dirty="0"/>
              <a:t>r</a:t>
            </a:r>
            <a:r>
              <a:rPr spc="-5" dirty="0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880110"/>
            <a:ext cx="7817994" cy="575708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161925" indent="-343535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20" dirty="0">
                <a:latin typeface="Carlito"/>
                <a:cs typeface="Carlito"/>
              </a:rPr>
              <a:t>Intuitively, </a:t>
            </a:r>
            <a:r>
              <a:rPr sz="2400" dirty="0">
                <a:latin typeface="Carlito"/>
                <a:cs typeface="Carlito"/>
              </a:rPr>
              <a:t>these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problems that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at </a:t>
            </a:r>
            <a:r>
              <a:rPr sz="2400" spc="-5" dirty="0">
                <a:latin typeface="Carlito"/>
                <a:cs typeface="Carlito"/>
              </a:rPr>
              <a:t>least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15" dirty="0">
                <a:latin typeface="Carlito"/>
                <a:cs typeface="Carlito"/>
              </a:rPr>
              <a:t>hard </a:t>
            </a:r>
            <a:r>
              <a:rPr sz="2400" dirty="0">
                <a:latin typeface="Carlito"/>
                <a:cs typeface="Carlito"/>
              </a:rPr>
              <a:t>as  the </a:t>
            </a:r>
            <a:r>
              <a:rPr sz="2400" spc="-10" dirty="0">
                <a:latin typeface="Carlito"/>
                <a:cs typeface="Carlito"/>
              </a:rPr>
              <a:t>NP-complete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problems.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ts val="2740"/>
              </a:lnSpc>
              <a:spcBef>
                <a:spcPts val="254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rlito"/>
                <a:cs typeface="Carlito"/>
              </a:rPr>
              <a:t>Note that NP-hard problems </a:t>
            </a:r>
            <a:r>
              <a:rPr sz="2400" spc="-5" dirty="0">
                <a:latin typeface="Carlito"/>
                <a:cs typeface="Carlito"/>
              </a:rPr>
              <a:t>do </a:t>
            </a:r>
            <a:r>
              <a:rPr sz="2400" spc="-10" dirty="0">
                <a:latin typeface="Carlito"/>
                <a:cs typeface="Carlito"/>
              </a:rPr>
              <a:t>not </a:t>
            </a:r>
            <a:r>
              <a:rPr sz="2400" spc="-20" dirty="0">
                <a:latin typeface="Carlito"/>
                <a:cs typeface="Carlito"/>
              </a:rPr>
              <a:t>have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105" dirty="0">
                <a:latin typeface="Carlito"/>
                <a:cs typeface="Carlito"/>
              </a:rPr>
              <a:t>NP,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15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they</a:t>
            </a:r>
            <a:endParaRPr sz="2400" dirty="0">
              <a:latin typeface="Carlito"/>
              <a:cs typeface="Carlito"/>
            </a:endParaRPr>
          </a:p>
          <a:p>
            <a:pPr marL="355600">
              <a:lnSpc>
                <a:spcPts val="2740"/>
              </a:lnSpc>
            </a:pPr>
            <a:r>
              <a:rPr sz="2400" spc="-5" dirty="0">
                <a:latin typeface="Carlito"/>
                <a:cs typeface="Carlito"/>
              </a:rPr>
              <a:t>do not </a:t>
            </a:r>
            <a:r>
              <a:rPr sz="2400" spc="-20" dirty="0">
                <a:latin typeface="Carlito"/>
                <a:cs typeface="Carlito"/>
              </a:rPr>
              <a:t>have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be decision</a:t>
            </a:r>
            <a:r>
              <a:rPr sz="2400" spc="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problems.</a:t>
            </a:r>
            <a:endParaRPr sz="2400" dirty="0">
              <a:latin typeface="Carlito"/>
              <a:cs typeface="Carlito"/>
            </a:endParaRPr>
          </a:p>
          <a:p>
            <a:pPr marL="355600" marR="113664" indent="-343535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The precise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definition here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is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that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a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problem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X is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NP-hard,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if 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there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is an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NP-complete problem </a:t>
            </a:r>
            <a:r>
              <a:rPr sz="2400" spc="-155" dirty="0">
                <a:solidFill>
                  <a:srgbClr val="C00000"/>
                </a:solidFill>
                <a:latin typeface="Carlito"/>
                <a:cs typeface="Carlito"/>
              </a:rPr>
              <a:t>Y,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such </a:t>
            </a:r>
            <a:r>
              <a:rPr sz="2400" spc="-10" dirty="0">
                <a:solidFill>
                  <a:srgbClr val="C00000"/>
                </a:solidFill>
                <a:latin typeface="Carlito"/>
                <a:cs typeface="Carlito"/>
              </a:rPr>
              <a:t>that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Y is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reducible </a:t>
            </a:r>
            <a:r>
              <a:rPr sz="2400" spc="-15" dirty="0">
                <a:solidFill>
                  <a:srgbClr val="C00000"/>
                </a:solidFill>
                <a:latin typeface="Carlito"/>
                <a:cs typeface="Carlito"/>
              </a:rPr>
              <a:t>to 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X in </a:t>
            </a:r>
            <a:r>
              <a:rPr sz="2400" spc="-5" dirty="0">
                <a:solidFill>
                  <a:srgbClr val="C00000"/>
                </a:solidFill>
                <a:latin typeface="Carlito"/>
                <a:cs typeface="Carlito"/>
              </a:rPr>
              <a:t>polynomial</a:t>
            </a:r>
            <a:r>
              <a:rPr sz="2400" spc="-2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C00000"/>
                </a:solidFill>
                <a:latin typeface="Carlito"/>
                <a:cs typeface="Carlito"/>
              </a:rPr>
              <a:t>time.</a:t>
            </a:r>
            <a:endParaRPr sz="2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3000" dirty="0">
              <a:latin typeface="Carlito"/>
              <a:cs typeface="Carlito"/>
            </a:endParaRPr>
          </a:p>
          <a:p>
            <a:pPr marL="355600" marR="5080" indent="-343535">
              <a:lnSpc>
                <a:spcPct val="9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rlito"/>
                <a:cs typeface="Carlito"/>
              </a:rPr>
              <a:t>But </a:t>
            </a:r>
            <a:r>
              <a:rPr sz="2400" spc="-5" dirty="0">
                <a:latin typeface="Carlito"/>
                <a:cs typeface="Carlito"/>
              </a:rPr>
              <a:t>since </a:t>
            </a:r>
            <a:r>
              <a:rPr sz="2400" spc="-20" dirty="0">
                <a:latin typeface="Carlito"/>
                <a:cs typeface="Carlito"/>
              </a:rPr>
              <a:t>any </a:t>
            </a:r>
            <a:r>
              <a:rPr sz="2400" spc="-10" dirty="0">
                <a:latin typeface="Carlito"/>
                <a:cs typeface="Carlito"/>
              </a:rPr>
              <a:t>NP-complete problem can </a:t>
            </a:r>
            <a:r>
              <a:rPr sz="2400" spc="-5" dirty="0">
                <a:latin typeface="Carlito"/>
                <a:cs typeface="Carlito"/>
              </a:rPr>
              <a:t>be reduced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20" dirty="0">
                <a:latin typeface="Carlito"/>
                <a:cs typeface="Carlito"/>
              </a:rPr>
              <a:t>any  </a:t>
            </a:r>
            <a:r>
              <a:rPr sz="2400" spc="-5" dirty="0">
                <a:latin typeface="Carlito"/>
                <a:cs typeface="Carlito"/>
              </a:rPr>
              <a:t>other </a:t>
            </a:r>
            <a:r>
              <a:rPr sz="2400" spc="-10" dirty="0">
                <a:latin typeface="Carlito"/>
                <a:cs typeface="Carlito"/>
              </a:rPr>
              <a:t>NP-complete problem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5" dirty="0">
                <a:latin typeface="Carlito"/>
                <a:cs typeface="Carlito"/>
              </a:rPr>
              <a:t>polynomial </a:t>
            </a:r>
            <a:r>
              <a:rPr sz="2400" dirty="0">
                <a:latin typeface="Carlito"/>
                <a:cs typeface="Carlito"/>
              </a:rPr>
              <a:t>time, all NP-  </a:t>
            </a:r>
            <a:r>
              <a:rPr sz="2400" spc="-10" dirty="0">
                <a:latin typeface="Carlito"/>
                <a:cs typeface="Carlito"/>
              </a:rPr>
              <a:t>complete problems can </a:t>
            </a:r>
            <a:r>
              <a:rPr sz="2400" spc="-5" dirty="0">
                <a:latin typeface="Carlito"/>
                <a:cs typeface="Carlito"/>
              </a:rPr>
              <a:t>be reduced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20" dirty="0">
                <a:latin typeface="Carlito"/>
                <a:cs typeface="Carlito"/>
              </a:rPr>
              <a:t>any </a:t>
            </a:r>
            <a:r>
              <a:rPr sz="2400" spc="-10" dirty="0">
                <a:latin typeface="Carlito"/>
                <a:cs typeface="Carlito"/>
              </a:rPr>
              <a:t>NP-hard problem </a:t>
            </a:r>
            <a:r>
              <a:rPr sz="2400" dirty="0">
                <a:latin typeface="Carlito"/>
                <a:cs typeface="Carlito"/>
              </a:rPr>
              <a:t>in  </a:t>
            </a:r>
            <a:r>
              <a:rPr sz="2400" spc="-5" dirty="0">
                <a:latin typeface="Carlito"/>
                <a:cs typeface="Carlito"/>
              </a:rPr>
              <a:t>polynomial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time.</a:t>
            </a:r>
          </a:p>
          <a:p>
            <a:pPr marL="355600" marR="700405" indent="-343535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Then, </a:t>
            </a:r>
            <a:r>
              <a:rPr sz="2400" dirty="0">
                <a:latin typeface="Carlito"/>
                <a:cs typeface="Carlito"/>
              </a:rPr>
              <a:t>if </a:t>
            </a:r>
            <a:r>
              <a:rPr sz="2400" spc="-10" dirty="0">
                <a:latin typeface="Carlito"/>
                <a:cs typeface="Carlito"/>
              </a:rPr>
              <a:t>there </a:t>
            </a:r>
            <a:r>
              <a:rPr sz="2400" dirty="0">
                <a:latin typeface="Carlito"/>
                <a:cs typeface="Carlito"/>
              </a:rPr>
              <a:t>is a </a:t>
            </a:r>
            <a:r>
              <a:rPr sz="2400" spc="-5" dirty="0">
                <a:latin typeface="Carlito"/>
                <a:cs typeface="Carlito"/>
              </a:rPr>
              <a:t>solution </a:t>
            </a:r>
            <a:r>
              <a:rPr sz="2400" spc="-10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one </a:t>
            </a:r>
            <a:r>
              <a:rPr sz="2400" spc="-10" dirty="0">
                <a:latin typeface="Carlito"/>
                <a:cs typeface="Carlito"/>
              </a:rPr>
              <a:t>NP-hard problem </a:t>
            </a:r>
            <a:r>
              <a:rPr sz="2400" dirty="0">
                <a:latin typeface="Carlito"/>
                <a:cs typeface="Carlito"/>
              </a:rPr>
              <a:t>in  </a:t>
            </a:r>
            <a:r>
              <a:rPr sz="2400" spc="-5" dirty="0">
                <a:latin typeface="Carlito"/>
                <a:cs typeface="Carlito"/>
              </a:rPr>
              <a:t>polynomial </a:t>
            </a:r>
            <a:r>
              <a:rPr sz="2400" dirty="0">
                <a:latin typeface="Carlito"/>
                <a:cs typeface="Carlito"/>
              </a:rPr>
              <a:t>time, </a:t>
            </a:r>
            <a:r>
              <a:rPr sz="2400" spc="-10" dirty="0">
                <a:latin typeface="Carlito"/>
                <a:cs typeface="Carlito"/>
              </a:rPr>
              <a:t>there </a:t>
            </a:r>
            <a:r>
              <a:rPr sz="2400" dirty="0">
                <a:latin typeface="Carlito"/>
                <a:cs typeface="Carlito"/>
              </a:rPr>
              <a:t>is a </a:t>
            </a:r>
            <a:r>
              <a:rPr sz="2400" spc="-5" dirty="0">
                <a:latin typeface="Carlito"/>
                <a:cs typeface="Carlito"/>
              </a:rPr>
              <a:t>solution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all NP </a:t>
            </a:r>
            <a:r>
              <a:rPr sz="2400" spc="-10" dirty="0">
                <a:latin typeface="Carlito"/>
                <a:cs typeface="Carlito"/>
              </a:rPr>
              <a:t>problems </a:t>
            </a:r>
            <a:r>
              <a:rPr sz="2400" dirty="0">
                <a:latin typeface="Carlito"/>
                <a:cs typeface="Carlito"/>
              </a:rPr>
              <a:t>in  </a:t>
            </a:r>
            <a:r>
              <a:rPr sz="2400" spc="-5" dirty="0">
                <a:latin typeface="Carlito"/>
                <a:cs typeface="Carlito"/>
              </a:rPr>
              <a:t>polynomial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time</a:t>
            </a:r>
            <a:r>
              <a:rPr lang="en-GB" sz="2400" dirty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398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97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72078" y="245110"/>
            <a:ext cx="2881122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NP</a:t>
            </a:r>
            <a:r>
              <a:rPr spc="-5" dirty="0"/>
              <a:t>-Ha</a:t>
            </a:r>
            <a:r>
              <a:rPr spc="-65" dirty="0"/>
              <a:t>r</a:t>
            </a:r>
            <a:r>
              <a:rPr spc="-5" dirty="0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00476"/>
            <a:ext cx="8049259" cy="2561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Example: The halting </a:t>
            </a:r>
            <a:r>
              <a:rPr sz="2600" spc="-10" dirty="0">
                <a:solidFill>
                  <a:srgbClr val="000099"/>
                </a:solidFill>
                <a:latin typeface="Carlito"/>
                <a:cs typeface="Carlito"/>
              </a:rPr>
              <a:t>problem </a:t>
            </a:r>
            <a:r>
              <a:rPr sz="2600" dirty="0">
                <a:solidFill>
                  <a:srgbClr val="000099"/>
                </a:solidFill>
                <a:latin typeface="Carlito"/>
                <a:cs typeface="Carlito"/>
              </a:rPr>
              <a:t>is an </a:t>
            </a: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NP-hard</a:t>
            </a:r>
            <a:r>
              <a:rPr sz="2600" spc="-8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000099"/>
                </a:solidFill>
                <a:latin typeface="Carlito"/>
                <a:cs typeface="Carlito"/>
              </a:rPr>
              <a:t>problem.</a:t>
            </a:r>
            <a:endParaRPr sz="2600">
              <a:latin typeface="Carlito"/>
              <a:cs typeface="Carlito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This </a:t>
            </a:r>
            <a:r>
              <a:rPr sz="2600" dirty="0">
                <a:latin typeface="Carlito"/>
                <a:cs typeface="Carlito"/>
              </a:rPr>
              <a:t>is the </a:t>
            </a:r>
            <a:r>
              <a:rPr sz="2600" spc="-10" dirty="0">
                <a:latin typeface="Carlito"/>
                <a:cs typeface="Carlito"/>
              </a:rPr>
              <a:t>problem </a:t>
            </a:r>
            <a:r>
              <a:rPr sz="2600" spc="-5" dirty="0">
                <a:latin typeface="Carlito"/>
                <a:cs typeface="Carlito"/>
              </a:rPr>
              <a:t>that given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15" dirty="0">
                <a:latin typeface="Carlito"/>
                <a:cs typeface="Carlito"/>
              </a:rPr>
              <a:t>program </a:t>
            </a:r>
            <a:r>
              <a:rPr sz="2600" dirty="0">
                <a:latin typeface="Carlito"/>
                <a:cs typeface="Carlito"/>
              </a:rPr>
              <a:t>P and input I,  will it </a:t>
            </a:r>
            <a:r>
              <a:rPr sz="2600" spc="-5" dirty="0">
                <a:latin typeface="Carlito"/>
                <a:cs typeface="Carlito"/>
              </a:rPr>
              <a:t>halt? This </a:t>
            </a:r>
            <a:r>
              <a:rPr sz="2600" dirty="0">
                <a:latin typeface="Carlito"/>
                <a:cs typeface="Carlito"/>
              </a:rPr>
              <a:t>is a </a:t>
            </a:r>
            <a:r>
              <a:rPr sz="2600" spc="-5" dirty="0">
                <a:latin typeface="Carlito"/>
                <a:cs typeface="Carlito"/>
              </a:rPr>
              <a:t>decision </a:t>
            </a:r>
            <a:r>
              <a:rPr sz="2600" spc="-10" dirty="0">
                <a:latin typeface="Carlito"/>
                <a:cs typeface="Carlito"/>
              </a:rPr>
              <a:t>problem </a:t>
            </a:r>
            <a:r>
              <a:rPr sz="2600" spc="-5" dirty="0">
                <a:latin typeface="Carlito"/>
                <a:cs typeface="Carlito"/>
              </a:rPr>
              <a:t>but </a:t>
            </a:r>
            <a:r>
              <a:rPr sz="2600" dirty="0">
                <a:latin typeface="Carlito"/>
                <a:cs typeface="Carlito"/>
              </a:rPr>
              <a:t>it is </a:t>
            </a:r>
            <a:r>
              <a:rPr sz="2600" spc="-5" dirty="0">
                <a:latin typeface="Carlito"/>
                <a:cs typeface="Carlito"/>
              </a:rPr>
              <a:t>not </a:t>
            </a:r>
            <a:r>
              <a:rPr sz="2600" dirty="0">
                <a:latin typeface="Carlito"/>
                <a:cs typeface="Carlito"/>
              </a:rPr>
              <a:t>in </a:t>
            </a:r>
            <a:r>
              <a:rPr sz="2600" spc="-114" dirty="0">
                <a:latin typeface="Carlito"/>
                <a:cs typeface="Carlito"/>
              </a:rPr>
              <a:t>NP. </a:t>
            </a:r>
            <a:r>
              <a:rPr sz="2600" dirty="0">
                <a:latin typeface="Carlito"/>
                <a:cs typeface="Carlito"/>
              </a:rPr>
              <a:t>It  is clear </a:t>
            </a:r>
            <a:r>
              <a:rPr sz="2600" spc="-5" dirty="0">
                <a:latin typeface="Carlito"/>
                <a:cs typeface="Carlito"/>
              </a:rPr>
              <a:t>that </a:t>
            </a:r>
            <a:r>
              <a:rPr sz="2600" spc="-15" dirty="0">
                <a:latin typeface="Carlito"/>
                <a:cs typeface="Carlito"/>
              </a:rPr>
              <a:t>any </a:t>
            </a:r>
            <a:r>
              <a:rPr sz="2600" spc="-10" dirty="0">
                <a:latin typeface="Carlito"/>
                <a:cs typeface="Carlito"/>
              </a:rPr>
              <a:t>NP-complete problem can </a:t>
            </a:r>
            <a:r>
              <a:rPr sz="2600" spc="-5" dirty="0">
                <a:latin typeface="Carlito"/>
                <a:cs typeface="Carlito"/>
              </a:rPr>
              <a:t>be reduced </a:t>
            </a:r>
            <a:r>
              <a:rPr sz="2600" spc="-15" dirty="0">
                <a:latin typeface="Carlito"/>
                <a:cs typeface="Carlito"/>
              </a:rPr>
              <a:t>to  </a:t>
            </a:r>
            <a:r>
              <a:rPr sz="2600" dirty="0">
                <a:latin typeface="Carlito"/>
                <a:cs typeface="Carlito"/>
              </a:rPr>
              <a:t>this </a:t>
            </a:r>
            <a:r>
              <a:rPr sz="2600" spc="-5" dirty="0">
                <a:latin typeface="Carlito"/>
                <a:cs typeface="Carlito"/>
              </a:rPr>
              <a:t>one. </a:t>
            </a:r>
            <a:r>
              <a:rPr sz="2600" dirty="0">
                <a:latin typeface="Carlito"/>
                <a:cs typeface="Carlito"/>
              </a:rPr>
              <a:t>As another </a:t>
            </a:r>
            <a:r>
              <a:rPr sz="2600" spc="-10" dirty="0">
                <a:latin typeface="Carlito"/>
                <a:cs typeface="Carlito"/>
              </a:rPr>
              <a:t>example, </a:t>
            </a:r>
            <a:r>
              <a:rPr sz="2600" spc="-15" dirty="0">
                <a:latin typeface="Carlito"/>
                <a:cs typeface="Carlito"/>
              </a:rPr>
              <a:t>any </a:t>
            </a:r>
            <a:r>
              <a:rPr sz="2600" spc="-10" dirty="0">
                <a:latin typeface="Carlito"/>
                <a:cs typeface="Carlito"/>
              </a:rPr>
              <a:t>NP-complete problem  </a:t>
            </a:r>
            <a:r>
              <a:rPr sz="2600" dirty="0">
                <a:latin typeface="Carlito"/>
                <a:cs typeface="Carlito"/>
              </a:rPr>
              <a:t>is</a:t>
            </a:r>
            <a:r>
              <a:rPr sz="2600" spc="-1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NP-hard.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3026</Words>
  <Application>Microsoft Office PowerPoint</Application>
  <PresentationFormat>On-screen Show (4:3)</PresentationFormat>
  <Paragraphs>273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Caladea</vt:lpstr>
      <vt:lpstr>Calibri</vt:lpstr>
      <vt:lpstr>Carlito</vt:lpstr>
      <vt:lpstr>FreeSerif</vt:lpstr>
      <vt:lpstr>Symbol</vt:lpstr>
      <vt:lpstr>Trebuchet MS</vt:lpstr>
      <vt:lpstr>Office Theme</vt:lpstr>
      <vt:lpstr>PowerPoint Presentation</vt:lpstr>
      <vt:lpstr>Backtracking</vt:lpstr>
      <vt:lpstr>Backtracking</vt:lpstr>
      <vt:lpstr>Backtracking</vt:lpstr>
      <vt:lpstr>N-Queens Problem</vt:lpstr>
      <vt:lpstr>4-Queens problem</vt:lpstr>
      <vt:lpstr>4-Queens problem</vt:lpstr>
      <vt:lpstr>4-queens problem</vt:lpstr>
      <vt:lpstr>PowerPoint Presentation</vt:lpstr>
      <vt:lpstr>N-queens problem</vt:lpstr>
      <vt:lpstr>Sum of Subsets Problem</vt:lpstr>
      <vt:lpstr>Sum of Subsets Problem</vt:lpstr>
      <vt:lpstr>Sum of Subsets Problem</vt:lpstr>
      <vt:lpstr>Sum of Subsets Problem Algorithm</vt:lpstr>
      <vt:lpstr>Branch and Bound</vt:lpstr>
      <vt:lpstr>Branch and Bound</vt:lpstr>
      <vt:lpstr>Branch and Bound</vt:lpstr>
      <vt:lpstr>Assignment Problem</vt:lpstr>
      <vt:lpstr>Example</vt:lpstr>
      <vt:lpstr>PowerPoint Presentation</vt:lpstr>
      <vt:lpstr>PowerPoint Presentation</vt:lpstr>
      <vt:lpstr>PowerPoint Presentation</vt:lpstr>
      <vt:lpstr>PowerPoint Presentation</vt:lpstr>
      <vt:lpstr>0/1 Knapsack problem</vt:lpstr>
      <vt:lpstr>0/1 Knapsack problem</vt:lpstr>
      <vt:lpstr>How to compute the upper bound?</vt:lpstr>
      <vt:lpstr>Example</vt:lpstr>
      <vt:lpstr>PowerPoint Presentation</vt:lpstr>
      <vt:lpstr>PowerPoint Presentation</vt:lpstr>
      <vt:lpstr>Basic Concepts</vt:lpstr>
      <vt:lpstr>Basic Concepts</vt:lpstr>
      <vt:lpstr>Non deterministic algorithms</vt:lpstr>
      <vt:lpstr>Non deterministic algorithms</vt:lpstr>
      <vt:lpstr>Decision vs Optimization algorithms</vt:lpstr>
      <vt:lpstr>Decision vs Optimization algorithms</vt:lpstr>
      <vt:lpstr>P, NP</vt:lpstr>
      <vt:lpstr>PowerPoint Presentation</vt:lpstr>
      <vt:lpstr>NP</vt:lpstr>
      <vt:lpstr>NP - Example</vt:lpstr>
      <vt:lpstr>P, NP</vt:lpstr>
      <vt:lpstr>NP-Complete</vt:lpstr>
      <vt:lpstr>NP-Complete</vt:lpstr>
      <vt:lpstr>NP Complete</vt:lpstr>
      <vt:lpstr>NP-Complete</vt:lpstr>
      <vt:lpstr>Example for NP-Complete</vt:lpstr>
      <vt:lpstr>NP-Hard Problems</vt:lpstr>
      <vt:lpstr>NP-Hard Problems</vt:lpstr>
      <vt:lpstr>NP-Hard Problems</vt:lpstr>
      <vt:lpstr>NP-Hard</vt:lpstr>
      <vt:lpstr>NP-Hard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Hari</dc:creator>
  <cp:lastModifiedBy>Shobha T</cp:lastModifiedBy>
  <cp:revision>8</cp:revision>
  <dcterms:created xsi:type="dcterms:W3CDTF">2021-05-25T09:41:59Z</dcterms:created>
  <dcterms:modified xsi:type="dcterms:W3CDTF">2025-05-19T15:11:29Z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2021-05-25T00:00:00Z</vt:filetime>
  </property>
</Properties>
</file>