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550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922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7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3730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027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47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7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392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83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697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23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63A56-C4C5-4D4C-A6EA-8810FC571A8C}" type="datetimeFigureOut">
              <a:rPr lang="en-IN" smtClean="0"/>
              <a:t>15-05-2025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92F64-3966-4C48-8DBA-C92D24D178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249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7999-E9F6-E3A7-987F-05ED09E7B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60395"/>
            <a:ext cx="7772400" cy="170001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Unit-4</a:t>
            </a:r>
            <a:br>
              <a:rPr lang="en-US" b="1" dirty="0"/>
            </a:br>
            <a:r>
              <a:rPr lang="en-US" b="1" dirty="0"/>
              <a:t>Transform and Conquer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35534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B33C2-0DB0-1BB1-A1EC-62AA52E88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660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Transform and Conquer 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F1D3C-3F74-EBFC-E6C1-0ABCF429D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4223"/>
            <a:ext cx="7886700" cy="4351338"/>
          </a:xfrm>
        </p:spPr>
        <p:txBody>
          <a:bodyPr/>
          <a:lstStyle/>
          <a:p>
            <a:pPr algn="just"/>
            <a:r>
              <a:rPr lang="en-US" dirty="0"/>
              <a:t>A problem that can be solved by transforming a given problem instance into an intermediate instance and then determining the solution.</a:t>
            </a:r>
          </a:p>
          <a:p>
            <a:pPr algn="just"/>
            <a:r>
              <a:rPr lang="en-US" dirty="0"/>
              <a:t>This technique work in </a:t>
            </a:r>
            <a:r>
              <a:rPr lang="en-US" dirty="0">
                <a:solidFill>
                  <a:srgbClr val="0000FF"/>
                </a:solidFill>
              </a:rPr>
              <a:t>two-stage</a:t>
            </a:r>
            <a:r>
              <a:rPr lang="en-US" dirty="0"/>
              <a:t> procedures.</a:t>
            </a:r>
          </a:p>
          <a:p>
            <a:pPr algn="just"/>
            <a:r>
              <a:rPr lang="en-US" dirty="0">
                <a:solidFill>
                  <a:srgbClr val="0000FF"/>
                </a:solidFill>
              </a:rPr>
              <a:t>Transformation stage</a:t>
            </a:r>
            <a:r>
              <a:rPr lang="en-US" dirty="0"/>
              <a:t>: the problem’s instance is modified to be more inclined to solution, for one reason or another.</a:t>
            </a:r>
          </a:p>
          <a:p>
            <a:pPr algn="just"/>
            <a:r>
              <a:rPr lang="en-US" dirty="0">
                <a:solidFill>
                  <a:srgbClr val="0000FF"/>
                </a:solidFill>
              </a:rPr>
              <a:t>Conquering stage</a:t>
            </a:r>
            <a:r>
              <a:rPr lang="en-US" dirty="0"/>
              <a:t>: problem instance is solved.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0777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284A-B3E6-116E-2AA2-115BB2CBE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4322"/>
            <a:ext cx="7886700" cy="38691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C0099"/>
                </a:solidFill>
              </a:rPr>
              <a:t>There are three major variations that differ by what we transform a given instance to:</a:t>
            </a:r>
          </a:p>
          <a:p>
            <a:pPr algn="just"/>
            <a:r>
              <a:rPr lang="en-IN" dirty="0">
                <a:solidFill>
                  <a:srgbClr val="0000FF"/>
                </a:solidFill>
              </a:rPr>
              <a:t>Instance simplification</a:t>
            </a:r>
            <a:r>
              <a:rPr lang="en-IN" dirty="0"/>
              <a:t>: </a:t>
            </a:r>
            <a:r>
              <a:rPr lang="en-US" dirty="0"/>
              <a:t>Transformation to a simpler or more convenient instance of the same problem.         </a:t>
            </a:r>
            <a:r>
              <a:rPr lang="en-US" dirty="0">
                <a:solidFill>
                  <a:srgbClr val="CC0099"/>
                </a:solidFill>
              </a:rPr>
              <a:t>Ex:</a:t>
            </a:r>
            <a:r>
              <a:rPr lang="en-US" dirty="0"/>
              <a:t> Presorting, AVL Trees</a:t>
            </a:r>
          </a:p>
          <a:p>
            <a:pPr algn="just"/>
            <a:r>
              <a:rPr lang="en-IN" dirty="0">
                <a:solidFill>
                  <a:srgbClr val="0000FF"/>
                </a:solidFill>
              </a:rPr>
              <a:t>Representation change</a:t>
            </a:r>
            <a:r>
              <a:rPr lang="en-IN" dirty="0"/>
              <a:t>: </a:t>
            </a:r>
            <a:r>
              <a:rPr lang="en-US" dirty="0"/>
              <a:t>Transformation to a different representation of the same instance. </a:t>
            </a:r>
            <a:r>
              <a:rPr lang="en-US" dirty="0">
                <a:solidFill>
                  <a:srgbClr val="CC0099"/>
                </a:solidFill>
              </a:rPr>
              <a:t>Ex:</a:t>
            </a:r>
            <a:r>
              <a:rPr lang="en-US" dirty="0"/>
              <a:t> Heapsort</a:t>
            </a:r>
          </a:p>
          <a:p>
            <a:pPr algn="just"/>
            <a:r>
              <a:rPr lang="en-IN" dirty="0">
                <a:solidFill>
                  <a:srgbClr val="0000FF"/>
                </a:solidFill>
              </a:rPr>
              <a:t>Problem reduction</a:t>
            </a:r>
            <a:r>
              <a:rPr lang="en-IN" dirty="0"/>
              <a:t>: </a:t>
            </a:r>
            <a:r>
              <a:rPr lang="en-US" dirty="0"/>
              <a:t>Transformation to an instance of a different problem for which an algorithm is already available. </a:t>
            </a:r>
            <a:r>
              <a:rPr lang="en-US" dirty="0">
                <a:solidFill>
                  <a:srgbClr val="CC0099"/>
                </a:solidFill>
              </a:rPr>
              <a:t>Ex:</a:t>
            </a:r>
            <a:r>
              <a:rPr lang="en-US" dirty="0"/>
              <a:t> LCM(=(a*b)/GCD(</a:t>
            </a:r>
            <a:r>
              <a:rPr lang="en-US" dirty="0" err="1"/>
              <a:t>a,b</a:t>
            </a:r>
            <a:r>
              <a:rPr lang="en-US" dirty="0"/>
              <a:t>)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352CB-1A79-18BD-6BEF-D89528482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62" y="4704905"/>
            <a:ext cx="6829063" cy="15620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5B6B0C-5445-D829-3074-A8686EB0A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3152"/>
            <a:ext cx="7886700" cy="53041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Transform and Conquer (Contd..)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386437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743F-9920-8AE7-079D-94BB08657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Presorting(Instance Simplification)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4A493-056C-D9F6-0608-C2FC95717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Presorting is not a direct problem-solving method/ technique, it is an intermediate stage to solve the problem.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Example:</a:t>
            </a:r>
            <a:r>
              <a:rPr lang="en-US" dirty="0"/>
              <a:t> Checking element uniqueness in an array</a:t>
            </a:r>
          </a:p>
          <a:p>
            <a:pPr marL="0" indent="0">
              <a:buNone/>
            </a:pPr>
            <a:r>
              <a:rPr lang="en-US" dirty="0"/>
              <a:t>	Brute-force  - worst-case efficiency - O(n</a:t>
            </a:r>
            <a:r>
              <a:rPr lang="en-US" baseline="50000" dirty="0"/>
              <a:t>2</a:t>
            </a:r>
            <a:r>
              <a:rPr lang="en-US" dirty="0"/>
              <a:t>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5263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37248-A583-882E-5762-FE40BD345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3081"/>
            <a:ext cx="7886700" cy="618722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err="1"/>
              <a:t>Presort</a:t>
            </a:r>
            <a:r>
              <a:rPr lang="en-IN" b="1" dirty="0"/>
              <a:t> Element Uniqueness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0A43E1-8770-8081-5988-BE23FBB88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25" y="995423"/>
            <a:ext cx="7442522" cy="3339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25E980-9124-B106-EFEF-38D5B5F784DB}"/>
              </a:ext>
            </a:extLst>
          </p:cNvPr>
          <p:cNvSpPr txBox="1"/>
          <p:nvPr/>
        </p:nvSpPr>
        <p:spPr>
          <a:xfrm>
            <a:off x="1261641" y="4479403"/>
            <a:ext cx="6979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First sort, then check only its consecutive elements: if the array has equal elements, a pair of them must be next to each other.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7D6274-69FC-DA12-9024-F22791B94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641" y="5824415"/>
            <a:ext cx="7234177" cy="46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1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55B5-1C26-1907-EAD3-C7A11AFB8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792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Example 2: Computing a mode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FC2A4-F273-22A3-1E1C-748805671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918" y="1401419"/>
            <a:ext cx="7886700" cy="4351338"/>
          </a:xfrm>
        </p:spPr>
        <p:txBody>
          <a:bodyPr/>
          <a:lstStyle/>
          <a:p>
            <a:r>
              <a:rPr lang="en-US" dirty="0"/>
              <a:t>A mode is a value that occurs most often in a given list of numbers. </a:t>
            </a:r>
          </a:p>
          <a:p>
            <a:r>
              <a:rPr lang="en-US" dirty="0"/>
              <a:t>For example, for 5, 1, 5, 7, 6, 5, 7, the mode is 5. </a:t>
            </a:r>
          </a:p>
          <a:p>
            <a:r>
              <a:rPr lang="en-US" dirty="0"/>
              <a:t>Brute-force - scan the list and compute the frequencies of all its distinct values, then find the value with the largest frequency.</a:t>
            </a:r>
          </a:p>
          <a:p>
            <a:r>
              <a:rPr lang="en-US" dirty="0"/>
              <a:t>Worst-case time efficiency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A296B-2AAB-C347-14B2-088EC8693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002" y="4616391"/>
            <a:ext cx="6585995" cy="10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05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BAA08-5127-1280-2B10-956F77301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6106"/>
            <a:ext cx="7886700" cy="67659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Presort Mode</a:t>
            </a:r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D2D2C0-CB72-FAA3-41CD-C62F443B4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78" y="975167"/>
            <a:ext cx="7442522" cy="4907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502A6A-C4DA-4939-4742-08CE3592CE79}"/>
              </a:ext>
            </a:extLst>
          </p:cNvPr>
          <p:cNvSpPr txBox="1"/>
          <p:nvPr/>
        </p:nvSpPr>
        <p:spPr>
          <a:xfrm>
            <a:off x="4279769" y="5750004"/>
            <a:ext cx="47793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</a:rPr>
              <a:t>Time Complexity: </a:t>
            </a:r>
            <a:r>
              <a:rPr lang="en-US" sz="2200" b="1" dirty="0"/>
              <a:t>T(n) = T</a:t>
            </a:r>
            <a:r>
              <a:rPr lang="en-US" sz="2200" b="1" baseline="-35000" dirty="0"/>
              <a:t>sort</a:t>
            </a:r>
            <a:r>
              <a:rPr lang="en-US" sz="2200" b="1" dirty="0"/>
              <a:t>(n) + (n-1)</a:t>
            </a:r>
          </a:p>
          <a:p>
            <a:r>
              <a:rPr lang="en-US" sz="2200" b="1" dirty="0"/>
              <a:t>                                         =  </a:t>
            </a:r>
            <a:r>
              <a:rPr lang="el-GR" sz="2200" b="1" dirty="0"/>
              <a:t>θ</a:t>
            </a:r>
            <a:r>
              <a:rPr lang="en-US" sz="2200" b="1" dirty="0"/>
              <a:t>(</a:t>
            </a:r>
            <a:r>
              <a:rPr lang="en-US" sz="2200" b="1" dirty="0" err="1"/>
              <a:t>nlogn</a:t>
            </a:r>
            <a:r>
              <a:rPr lang="en-US" sz="2200" b="1" dirty="0"/>
              <a:t>) + </a:t>
            </a:r>
            <a:r>
              <a:rPr lang="el-GR" sz="2200" b="1" dirty="0"/>
              <a:t>θ</a:t>
            </a:r>
            <a:r>
              <a:rPr lang="en-US" sz="2200" b="1" dirty="0"/>
              <a:t>(n)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                                 T(n) = </a:t>
            </a:r>
            <a:r>
              <a:rPr lang="el-GR" sz="2200" b="1" dirty="0">
                <a:solidFill>
                  <a:srgbClr val="0000FF"/>
                </a:solidFill>
              </a:rPr>
              <a:t>θ</a:t>
            </a:r>
            <a:r>
              <a:rPr lang="en-US" sz="2200" b="1" dirty="0">
                <a:solidFill>
                  <a:srgbClr val="0000FF"/>
                </a:solidFill>
              </a:rPr>
              <a:t>(</a:t>
            </a:r>
            <a:r>
              <a:rPr lang="en-US" sz="2200" b="1" dirty="0" err="1">
                <a:solidFill>
                  <a:srgbClr val="0000FF"/>
                </a:solidFill>
              </a:rPr>
              <a:t>nlogn</a:t>
            </a:r>
            <a:r>
              <a:rPr lang="en-US" sz="2200" b="1" dirty="0">
                <a:solidFill>
                  <a:srgbClr val="0000FF"/>
                </a:solidFill>
              </a:rPr>
              <a:t>)</a:t>
            </a:r>
            <a:endParaRPr lang="en-IN" sz="2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3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464F7-AE79-EE8D-4D46-D31F14CC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9640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Example 3: Searching Problem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A6AE8-03FF-81FD-7589-87AAFB74F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8491"/>
            <a:ext cx="7886700" cy="4351338"/>
          </a:xfrm>
        </p:spPr>
        <p:txBody>
          <a:bodyPr/>
          <a:lstStyle/>
          <a:p>
            <a:pPr algn="just"/>
            <a:r>
              <a:rPr lang="en-US" dirty="0"/>
              <a:t>Consider the problem of searching for a given value v in a given array of n sortable items. </a:t>
            </a:r>
          </a:p>
          <a:p>
            <a:pPr algn="just"/>
            <a:r>
              <a:rPr lang="en-US" dirty="0"/>
              <a:t>Brute-force: Linear search - needs n comparisons in the worst case. </a:t>
            </a:r>
          </a:p>
          <a:p>
            <a:pPr algn="just"/>
            <a:r>
              <a:rPr lang="en-US" dirty="0"/>
              <a:t>If the array is sorted first, then apply binary search, - requires only log2 n +1 comparisons in the worst case. </a:t>
            </a:r>
          </a:p>
          <a:p>
            <a:pPr algn="just"/>
            <a:r>
              <a:rPr lang="en-US" dirty="0"/>
              <a:t>Assuming the most efficient n log n sort, the total running time of such a searching algorithm in the worst case will be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3C7A9-B3A7-D5B8-B6A8-31B58B7A2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041" y="5619509"/>
            <a:ext cx="6735917" cy="5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7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139F-CEE9-6429-8FFD-96B4C39EA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3663"/>
            <a:ext cx="7886700" cy="83207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AVL Tree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5A702-AE27-C2E4-A41B-54939CE81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 An AVL tree is a binary search tree in which the balance factor of every node, which is defined as the difference between the heights of the node’s left and right subtrees, is either 0 or +1 or −1. </a:t>
            </a:r>
          </a:p>
          <a:p>
            <a:pPr algn="just"/>
            <a:r>
              <a:rPr lang="en-US" dirty="0"/>
              <a:t>The height of the empty tree is defined as -1.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9041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50199-329A-82B5-01AA-F5CBCEB35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9699"/>
            <a:ext cx="7886700" cy="4351338"/>
          </a:xfrm>
        </p:spPr>
        <p:txBody>
          <a:bodyPr/>
          <a:lstStyle/>
          <a:p>
            <a:r>
              <a:rPr lang="en-US" dirty="0"/>
              <a:t>If an insertion of a new node makes an AVL tree unbalanced, we transform the tree by a rotation. </a:t>
            </a:r>
          </a:p>
          <a:p>
            <a:r>
              <a:rPr lang="en-US" dirty="0"/>
              <a:t>A rotation in an AVL tree is a local transformation of its subtree rooted at a node whose balance has become either +2 or −2. </a:t>
            </a:r>
          </a:p>
          <a:p>
            <a:r>
              <a:rPr lang="en-US" dirty="0"/>
              <a:t>If there are several such nodes, we rotate the tree rooted at the unbalanced node that is the closest to the newly inserted leaf.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3920D2-5452-9D3A-879A-9CF6CBC97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037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AVL Tree (Contd..)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149578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6C227-EB83-AF88-5EB1-A07A0A7E6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772" y="1467407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C0099"/>
                </a:solidFill>
              </a:rPr>
              <a:t>There are only four types of rotations</a:t>
            </a:r>
            <a:r>
              <a:rPr lang="en-US" dirty="0"/>
              <a:t>;</a:t>
            </a:r>
            <a:endParaRPr lang="en-IN" dirty="0"/>
          </a:p>
          <a:p>
            <a:r>
              <a:rPr lang="en-US" dirty="0"/>
              <a:t> The first rotation type is called the single</a:t>
            </a:r>
            <a:r>
              <a:rPr lang="en-IN" dirty="0"/>
              <a:t> right rotation, or </a:t>
            </a:r>
            <a:r>
              <a:rPr lang="en-IN" dirty="0">
                <a:solidFill>
                  <a:srgbClr val="0000FF"/>
                </a:solidFill>
              </a:rPr>
              <a:t>R-rotation</a:t>
            </a:r>
            <a:r>
              <a:rPr lang="en-IN" dirty="0"/>
              <a:t>.</a:t>
            </a:r>
          </a:p>
          <a:p>
            <a:r>
              <a:rPr lang="en-US" dirty="0"/>
              <a:t>The second rotation type is called the single</a:t>
            </a:r>
            <a:r>
              <a:rPr lang="en-IN" dirty="0"/>
              <a:t> left rotation, or </a:t>
            </a:r>
            <a:r>
              <a:rPr lang="en-IN" dirty="0">
                <a:solidFill>
                  <a:srgbClr val="0000FF"/>
                </a:solidFill>
              </a:rPr>
              <a:t>L-rotation</a:t>
            </a:r>
            <a:r>
              <a:rPr lang="en-IN" dirty="0"/>
              <a:t>.</a:t>
            </a:r>
          </a:p>
          <a:p>
            <a:r>
              <a:rPr lang="en-US" dirty="0"/>
              <a:t>The third rotation type is called the double left-right rotation (</a:t>
            </a:r>
            <a:r>
              <a:rPr lang="en-US" dirty="0">
                <a:solidFill>
                  <a:srgbClr val="0000FF"/>
                </a:solidFill>
              </a:rPr>
              <a:t>LR rotation</a:t>
            </a:r>
            <a:r>
              <a:rPr lang="en-US" dirty="0"/>
              <a:t>).</a:t>
            </a:r>
          </a:p>
          <a:p>
            <a:r>
              <a:rPr lang="en-US" dirty="0"/>
              <a:t>The fourth rotation type is called the </a:t>
            </a:r>
            <a:r>
              <a:rPr lang="en-IN" dirty="0"/>
              <a:t>double-right-left rotation (</a:t>
            </a:r>
            <a:r>
              <a:rPr lang="en-IN" dirty="0">
                <a:solidFill>
                  <a:srgbClr val="0000FF"/>
                </a:solidFill>
              </a:rPr>
              <a:t>RL-rotation</a:t>
            </a:r>
            <a:r>
              <a:rPr lang="en-IN" dirty="0"/>
              <a:t>).</a:t>
            </a:r>
            <a:endParaRPr lang="en-US" dirty="0"/>
          </a:p>
          <a:p>
            <a:endParaRPr lang="en-US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1A2BD2-5B28-82E1-0BEE-BA991A55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037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AVL Tree (Contd..)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502940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E54A9D-9CEC-5755-8D29-3EB7929EB8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5"/>
          <a:stretch/>
        </p:blipFill>
        <p:spPr>
          <a:xfrm>
            <a:off x="3229337" y="1365813"/>
            <a:ext cx="5428526" cy="2465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1598B3-2733-90C4-E6F8-857C1CFCB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96" y="4138723"/>
            <a:ext cx="5563414" cy="24654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28E67F-C06B-4731-2796-B8C572B2D503}"/>
              </a:ext>
            </a:extLst>
          </p:cNvPr>
          <p:cNvSpPr txBox="1"/>
          <p:nvPr/>
        </p:nvSpPr>
        <p:spPr>
          <a:xfrm>
            <a:off x="466996" y="1875099"/>
            <a:ext cx="3102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Single R-Rotation</a:t>
            </a:r>
            <a:endParaRPr lang="en-IN" sz="2800" dirty="0">
              <a:solidFill>
                <a:srgbClr val="0000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103460-ED0D-3EBE-9EDE-8937E305898F}"/>
              </a:ext>
            </a:extLst>
          </p:cNvPr>
          <p:cNvSpPr txBox="1"/>
          <p:nvPr/>
        </p:nvSpPr>
        <p:spPr>
          <a:xfrm>
            <a:off x="5943600" y="5805223"/>
            <a:ext cx="2974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Single L-Rotation</a:t>
            </a:r>
            <a:endParaRPr lang="en-IN" sz="2800" dirty="0">
              <a:solidFill>
                <a:srgbClr val="0000FF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90921C8-9DCD-60E6-AF1B-9174A665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037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AVL Tree (Contd..)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3524684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C18BBB-D63D-41FF-44FD-E5BC460DB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933" y="1446837"/>
            <a:ext cx="5395417" cy="2500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FD5618-6C60-D75B-2FF1-31A93D3F2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99" y="4201609"/>
            <a:ext cx="5395417" cy="26390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16C958-1A57-2D7E-699B-231B7184F7C6}"/>
              </a:ext>
            </a:extLst>
          </p:cNvPr>
          <p:cNvSpPr txBox="1"/>
          <p:nvPr/>
        </p:nvSpPr>
        <p:spPr>
          <a:xfrm>
            <a:off x="403499" y="1597307"/>
            <a:ext cx="299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00FF"/>
                </a:solidFill>
              </a:rPr>
              <a:t>Double LR-rotation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9AA64-07CF-E9D4-7335-594DDEF1AB64}"/>
              </a:ext>
            </a:extLst>
          </p:cNvPr>
          <p:cNvSpPr txBox="1"/>
          <p:nvPr/>
        </p:nvSpPr>
        <p:spPr>
          <a:xfrm>
            <a:off x="5798916" y="4516057"/>
            <a:ext cx="299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00FF"/>
                </a:solidFill>
              </a:rPr>
              <a:t>Double RL-rotation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119BC5-56C9-2798-1D64-44F0A4D80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037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AVL Tree (Contd..)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938429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E884-4BF7-53B6-E5EE-04B5917D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1017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Example: Construction of AVL tree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6852E-8323-6CBC-8838-77B4DF4F4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009" y="1778491"/>
            <a:ext cx="8225981" cy="6536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Construction of an AVL tree for the list  5, 6, 8, 3, 2, 4, 7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0AB4F-0FA7-EF19-A5AB-32B8135D3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08" y="2722757"/>
            <a:ext cx="8225981" cy="26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3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545B11-B8BA-E8EE-A311-3B35440F1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28583"/>
            <a:ext cx="7886700" cy="2453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7AC450-30CF-D376-9C62-575C42F9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4335700"/>
            <a:ext cx="8029213" cy="245383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E8E0150-B412-2A75-3CB5-758C9DD8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10172"/>
          </a:xfrm>
        </p:spPr>
        <p:txBody>
          <a:bodyPr>
            <a:noAutofit/>
          </a:bodyPr>
          <a:lstStyle/>
          <a:p>
            <a:pPr algn="ctr"/>
            <a:r>
              <a:rPr lang="en-US" sz="3900" b="1" dirty="0"/>
              <a:t>Example: Construction of AVL tree (Contd..)</a:t>
            </a:r>
            <a:endParaRPr lang="en-IN" sz="3900" b="1" dirty="0"/>
          </a:p>
        </p:txBody>
      </p:sp>
    </p:spTree>
    <p:extLst>
      <p:ext uri="{BB962C8B-B14F-4D97-AF65-F5344CB8AC3E}">
        <p14:creationId xmlns:p14="http://schemas.microsoft.com/office/powerpoint/2010/main" val="1416948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EB4E4F-3334-F55B-B469-6C0B7C70B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77" y="2232927"/>
            <a:ext cx="7681973" cy="29672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9CA1E-3A79-B035-FF61-A102A4DE0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42199"/>
            <a:ext cx="7886700" cy="1010172"/>
          </a:xfrm>
        </p:spPr>
        <p:txBody>
          <a:bodyPr>
            <a:noAutofit/>
          </a:bodyPr>
          <a:lstStyle/>
          <a:p>
            <a:pPr algn="ctr"/>
            <a:r>
              <a:rPr lang="en-US" sz="3900" b="1" dirty="0"/>
              <a:t>Example: Construction of AVL tree (Contd..)</a:t>
            </a:r>
            <a:endParaRPr lang="en-IN" sz="3900" b="1" dirty="0"/>
          </a:p>
        </p:txBody>
      </p:sp>
    </p:spTree>
    <p:extLst>
      <p:ext uri="{BB962C8B-B14F-4D97-AF65-F5344CB8AC3E}">
        <p14:creationId xmlns:p14="http://schemas.microsoft.com/office/powerpoint/2010/main" val="288173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</TotalTime>
  <Words>700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Unit-4 Transform and Conquer</vt:lpstr>
      <vt:lpstr>Transform and Conquer </vt:lpstr>
      <vt:lpstr>Transform and Conquer (Contd..)</vt:lpstr>
      <vt:lpstr>Presorting(Instance Simplification)</vt:lpstr>
      <vt:lpstr>Presort Element Uniqueness</vt:lpstr>
      <vt:lpstr>Example 2: Computing a mode</vt:lpstr>
      <vt:lpstr>Presort Mode</vt:lpstr>
      <vt:lpstr>Example 3: Searching Problem</vt:lpstr>
      <vt:lpstr>AVL Tree</vt:lpstr>
      <vt:lpstr>AVL Tree (Contd..)</vt:lpstr>
      <vt:lpstr>AVL Tree (Contd..)</vt:lpstr>
      <vt:lpstr>AVL Tree (Contd..)</vt:lpstr>
      <vt:lpstr>AVL Tree (Contd..)</vt:lpstr>
      <vt:lpstr>Example: Construction of AVL tree</vt:lpstr>
      <vt:lpstr>Example: Construction of AVL tree (Contd..)</vt:lpstr>
      <vt:lpstr>Example: Construction of AVL tree (Contd..)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Shobha T</dc:creator>
  <cp:lastModifiedBy>Shobha T</cp:lastModifiedBy>
  <cp:revision>12</cp:revision>
  <dcterms:created xsi:type="dcterms:W3CDTF">2025-05-15T15:00:07Z</dcterms:created>
  <dcterms:modified xsi:type="dcterms:W3CDTF">2025-05-15T16:48:03Z</dcterms:modified>
</cp:coreProperties>
</file>