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1" r:id="rId7"/>
    <p:sldId id="264" r:id="rId8"/>
    <p:sldId id="265" r:id="rId9"/>
    <p:sldId id="259" r:id="rId10"/>
    <p:sldId id="310" r:id="rId11"/>
    <p:sldId id="31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12" r:id="rId22"/>
    <p:sldId id="314" r:id="rId23"/>
    <p:sldId id="313" r:id="rId24"/>
    <p:sldId id="275" r:id="rId25"/>
    <p:sldId id="278" r:id="rId26"/>
    <p:sldId id="276" r:id="rId27"/>
    <p:sldId id="315" r:id="rId28"/>
    <p:sldId id="279" r:id="rId29"/>
    <p:sldId id="306" r:id="rId30"/>
    <p:sldId id="277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8" r:id="rId46"/>
    <p:sldId id="295" r:id="rId47"/>
    <p:sldId id="296" r:id="rId48"/>
    <p:sldId id="319" r:id="rId49"/>
    <p:sldId id="302" r:id="rId50"/>
    <p:sldId id="303" r:id="rId51"/>
    <p:sldId id="304" r:id="rId52"/>
    <p:sldId id="305" r:id="rId53"/>
    <p:sldId id="297" r:id="rId54"/>
    <p:sldId id="316" r:id="rId55"/>
    <p:sldId id="318" r:id="rId56"/>
    <p:sldId id="299" r:id="rId57"/>
    <p:sldId id="307" r:id="rId58"/>
    <p:sldId id="300" r:id="rId59"/>
    <p:sldId id="308" r:id="rId60"/>
    <p:sldId id="30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31"/>
    <p:restoredTop sz="94624"/>
  </p:normalViewPr>
  <p:slideViewPr>
    <p:cSldViewPr>
      <p:cViewPr varScale="1">
        <p:scale>
          <a:sx n="109" d="100"/>
          <a:sy n="109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berlo.in/ebooks/get-sales-dropshipping/social-responsibility" TargetMode="External"/><Relationship Id="rId1" Type="http://schemas.openxmlformats.org/officeDocument/2006/relationships/hyperlink" Target="https://www.oberlo.in/blog/how-to-start-a-business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8.svg"/><Relationship Id="rId1" Type="http://schemas.openxmlformats.org/officeDocument/2006/relationships/image" Target="../media/image11.png"/><Relationship Id="rId6" Type="http://schemas.openxmlformats.org/officeDocument/2006/relationships/image" Target="../media/image12.sv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4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berlo.in/blog/how-to-start-a-business" TargetMode="External"/><Relationship Id="rId1" Type="http://schemas.openxmlformats.org/officeDocument/2006/relationships/hyperlink" Target="https://www.oberlo.in/ebooks/get-sales-dropshipping/social-responsibility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8.svg"/><Relationship Id="rId1" Type="http://schemas.openxmlformats.org/officeDocument/2006/relationships/image" Target="../media/image11.png"/><Relationship Id="rId6" Type="http://schemas.openxmlformats.org/officeDocument/2006/relationships/image" Target="../media/image12.sv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4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07321-4BFD-4650-AE0F-4C37E8160862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BEF5373-0916-4FB7-A392-7F46BBE35BCA}">
      <dgm:prSet/>
      <dgm:spPr/>
      <dgm:t>
        <a:bodyPr/>
        <a:lstStyle/>
        <a:p>
          <a:r>
            <a:rPr lang="en-IN" b="1"/>
            <a:t>What is Entrepreneurship?</a:t>
          </a:r>
          <a:endParaRPr lang="en-US"/>
        </a:p>
      </dgm:t>
    </dgm:pt>
    <dgm:pt modelId="{699E1280-5FD1-44D5-B40B-D672EDB7F30F}" type="parTrans" cxnId="{A2467304-5F64-4913-A568-644089E0D58D}">
      <dgm:prSet/>
      <dgm:spPr/>
      <dgm:t>
        <a:bodyPr/>
        <a:lstStyle/>
        <a:p>
          <a:endParaRPr lang="en-US"/>
        </a:p>
      </dgm:t>
    </dgm:pt>
    <dgm:pt modelId="{994F7141-7F99-40C1-BD7B-A451C5A5C315}" type="sibTrans" cxnId="{A2467304-5F64-4913-A568-644089E0D58D}">
      <dgm:prSet/>
      <dgm:spPr/>
      <dgm:t>
        <a:bodyPr/>
        <a:lstStyle/>
        <a:p>
          <a:endParaRPr lang="en-US"/>
        </a:p>
      </dgm:t>
    </dgm:pt>
    <dgm:pt modelId="{079809DD-12E6-42A4-8883-2CFCF69B509D}">
      <dgm:prSet/>
      <dgm:spPr/>
      <dgm:t>
        <a:bodyPr/>
        <a:lstStyle/>
        <a:p>
          <a:r>
            <a:rPr lang="en-IN"/>
            <a:t>Entrepreneurship is the act of </a:t>
          </a:r>
          <a:r>
            <a:rPr lang="en-IN">
              <a:hlinkClick xmlns:r="http://schemas.openxmlformats.org/officeDocument/2006/relationships" r:id="rId1"/>
            </a:rPr>
            <a:t>creating a business</a:t>
          </a:r>
          <a:r>
            <a:rPr lang="en-IN"/>
            <a:t> or businesses while building and scaling it to generate a profit.</a:t>
          </a:r>
          <a:endParaRPr lang="en-US"/>
        </a:p>
      </dgm:t>
    </dgm:pt>
    <dgm:pt modelId="{D2682EB0-660D-4029-81C2-4BB2C0B9D743}" type="parTrans" cxnId="{BD9E5530-3270-4153-A021-05AC5EE1CF98}">
      <dgm:prSet/>
      <dgm:spPr/>
      <dgm:t>
        <a:bodyPr/>
        <a:lstStyle/>
        <a:p>
          <a:endParaRPr lang="en-US"/>
        </a:p>
      </dgm:t>
    </dgm:pt>
    <dgm:pt modelId="{A3161BBE-50A1-49A5-9702-8F8975E2AE3E}" type="sibTrans" cxnId="{BD9E5530-3270-4153-A021-05AC5EE1CF98}">
      <dgm:prSet/>
      <dgm:spPr/>
      <dgm:t>
        <a:bodyPr/>
        <a:lstStyle/>
        <a:p>
          <a:endParaRPr lang="en-US"/>
        </a:p>
      </dgm:t>
    </dgm:pt>
    <dgm:pt modelId="{B177F56B-FF87-4C8D-B9A9-A3DE3412D679}">
      <dgm:prSet/>
      <dgm:spPr/>
      <dgm:t>
        <a:bodyPr/>
        <a:lstStyle/>
        <a:p>
          <a:r>
            <a:rPr lang="en-IN"/>
            <a:t>Transforming the world by solving big problems. </a:t>
          </a:r>
          <a:endParaRPr lang="en-US"/>
        </a:p>
      </dgm:t>
    </dgm:pt>
    <dgm:pt modelId="{3D12B4ED-6AFC-4056-A79F-7EBD64DFC7F5}" type="parTrans" cxnId="{74ABB65E-5960-444E-9D3B-3B9FADC0A568}">
      <dgm:prSet/>
      <dgm:spPr/>
      <dgm:t>
        <a:bodyPr/>
        <a:lstStyle/>
        <a:p>
          <a:endParaRPr lang="en-US"/>
        </a:p>
      </dgm:t>
    </dgm:pt>
    <dgm:pt modelId="{2400AD1D-F6FC-41AD-8BE3-5799CAD131E5}" type="sibTrans" cxnId="{74ABB65E-5960-444E-9D3B-3B9FADC0A568}">
      <dgm:prSet/>
      <dgm:spPr/>
      <dgm:t>
        <a:bodyPr/>
        <a:lstStyle/>
        <a:p>
          <a:endParaRPr lang="en-US"/>
        </a:p>
      </dgm:t>
    </dgm:pt>
    <dgm:pt modelId="{B2169FBD-9EFD-412F-AA73-49B776FFB7C4}">
      <dgm:prSet/>
      <dgm:spPr/>
      <dgm:t>
        <a:bodyPr/>
        <a:lstStyle/>
        <a:p>
          <a:r>
            <a:rPr lang="en-IN"/>
            <a:t>Bringing about </a:t>
          </a:r>
          <a:r>
            <a:rPr lang="en-IN">
              <a:hlinkClick xmlns:r="http://schemas.openxmlformats.org/officeDocument/2006/relationships" r:id="rId2"/>
            </a:rPr>
            <a:t>social change</a:t>
          </a:r>
          <a:r>
            <a:rPr lang="en-IN"/>
            <a:t> or creating an innovative product that challenges the status quo of how we live our lives on a daily basis.</a:t>
          </a:r>
          <a:endParaRPr lang="en-US"/>
        </a:p>
      </dgm:t>
    </dgm:pt>
    <dgm:pt modelId="{052C16E1-76AA-459D-8ECB-C6F1641BFF52}" type="parTrans" cxnId="{491D6DFE-A757-44B5-AD98-ABCD7B9FD04C}">
      <dgm:prSet/>
      <dgm:spPr/>
      <dgm:t>
        <a:bodyPr/>
        <a:lstStyle/>
        <a:p>
          <a:endParaRPr lang="en-US"/>
        </a:p>
      </dgm:t>
    </dgm:pt>
    <dgm:pt modelId="{7F1F94D1-DEAE-4B14-9B8E-31DA4437E8C6}" type="sibTrans" cxnId="{491D6DFE-A757-44B5-AD98-ABCD7B9FD04C}">
      <dgm:prSet/>
      <dgm:spPr/>
      <dgm:t>
        <a:bodyPr/>
        <a:lstStyle/>
        <a:p>
          <a:endParaRPr lang="en-US"/>
        </a:p>
      </dgm:t>
    </dgm:pt>
    <dgm:pt modelId="{4BE97185-71AE-934B-95A1-D91155529595}" type="pres">
      <dgm:prSet presAssocID="{F5607321-4BFD-4650-AE0F-4C37E816086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527F5E3-B821-1840-B522-878D0BF6518E}" type="pres">
      <dgm:prSet presAssocID="{B2169FBD-9EFD-412F-AA73-49B776FFB7C4}" presName="boxAndChildren" presStyleCnt="0"/>
      <dgm:spPr/>
    </dgm:pt>
    <dgm:pt modelId="{6D1CA8EF-329F-584D-B31B-B1D8358A247E}" type="pres">
      <dgm:prSet presAssocID="{B2169FBD-9EFD-412F-AA73-49B776FFB7C4}" presName="parentTextBox" presStyleLbl="node1" presStyleIdx="0" presStyleCnt="4"/>
      <dgm:spPr/>
      <dgm:t>
        <a:bodyPr/>
        <a:lstStyle/>
        <a:p>
          <a:endParaRPr lang="en-IN"/>
        </a:p>
      </dgm:t>
    </dgm:pt>
    <dgm:pt modelId="{D4B7BFAE-0FB3-5444-B152-D86C6930CF4E}" type="pres">
      <dgm:prSet presAssocID="{2400AD1D-F6FC-41AD-8BE3-5799CAD131E5}" presName="sp" presStyleCnt="0"/>
      <dgm:spPr/>
    </dgm:pt>
    <dgm:pt modelId="{3E329CAD-8477-BD48-972C-E42C87CA5482}" type="pres">
      <dgm:prSet presAssocID="{B177F56B-FF87-4C8D-B9A9-A3DE3412D679}" presName="arrowAndChildren" presStyleCnt="0"/>
      <dgm:spPr/>
    </dgm:pt>
    <dgm:pt modelId="{E91710A9-D762-234A-AE7C-FC812E10B1FE}" type="pres">
      <dgm:prSet presAssocID="{B177F56B-FF87-4C8D-B9A9-A3DE3412D679}" presName="parentTextArrow" presStyleLbl="node1" presStyleIdx="1" presStyleCnt="4"/>
      <dgm:spPr/>
      <dgm:t>
        <a:bodyPr/>
        <a:lstStyle/>
        <a:p>
          <a:endParaRPr lang="en-IN"/>
        </a:p>
      </dgm:t>
    </dgm:pt>
    <dgm:pt modelId="{575620F3-621C-C54D-8E7A-4B98D88B9896}" type="pres">
      <dgm:prSet presAssocID="{A3161BBE-50A1-49A5-9702-8F8975E2AE3E}" presName="sp" presStyleCnt="0"/>
      <dgm:spPr/>
    </dgm:pt>
    <dgm:pt modelId="{28C996B4-D1CF-0940-BBC3-4E179B5C5D9E}" type="pres">
      <dgm:prSet presAssocID="{079809DD-12E6-42A4-8883-2CFCF69B509D}" presName="arrowAndChildren" presStyleCnt="0"/>
      <dgm:spPr/>
    </dgm:pt>
    <dgm:pt modelId="{C07E6486-532E-5B4E-AA28-62CCE5846D11}" type="pres">
      <dgm:prSet presAssocID="{079809DD-12E6-42A4-8883-2CFCF69B509D}" presName="parentTextArrow" presStyleLbl="node1" presStyleIdx="2" presStyleCnt="4"/>
      <dgm:spPr/>
      <dgm:t>
        <a:bodyPr/>
        <a:lstStyle/>
        <a:p>
          <a:endParaRPr lang="en-IN"/>
        </a:p>
      </dgm:t>
    </dgm:pt>
    <dgm:pt modelId="{05F89F34-21F3-5B46-96B4-33517193F856}" type="pres">
      <dgm:prSet presAssocID="{994F7141-7F99-40C1-BD7B-A451C5A5C315}" presName="sp" presStyleCnt="0"/>
      <dgm:spPr/>
    </dgm:pt>
    <dgm:pt modelId="{F791F0E4-F44C-8C48-8EC1-9465ADE942B0}" type="pres">
      <dgm:prSet presAssocID="{FBEF5373-0916-4FB7-A392-7F46BBE35BCA}" presName="arrowAndChildren" presStyleCnt="0"/>
      <dgm:spPr/>
    </dgm:pt>
    <dgm:pt modelId="{8F941846-104A-1448-B251-B255305C7DFC}" type="pres">
      <dgm:prSet presAssocID="{FBEF5373-0916-4FB7-A392-7F46BBE35BCA}" presName="parentTextArrow" presStyleLbl="node1" presStyleIdx="3" presStyleCnt="4"/>
      <dgm:spPr/>
      <dgm:t>
        <a:bodyPr/>
        <a:lstStyle/>
        <a:p>
          <a:endParaRPr lang="en-IN"/>
        </a:p>
      </dgm:t>
    </dgm:pt>
  </dgm:ptLst>
  <dgm:cxnLst>
    <dgm:cxn modelId="{74ABB65E-5960-444E-9D3B-3B9FADC0A568}" srcId="{F5607321-4BFD-4650-AE0F-4C37E8160862}" destId="{B177F56B-FF87-4C8D-B9A9-A3DE3412D679}" srcOrd="2" destOrd="0" parTransId="{3D12B4ED-6AFC-4056-A79F-7EBD64DFC7F5}" sibTransId="{2400AD1D-F6FC-41AD-8BE3-5799CAD131E5}"/>
    <dgm:cxn modelId="{ACC6959A-D40E-3344-A9D5-A16CC155E6AC}" type="presOf" srcId="{079809DD-12E6-42A4-8883-2CFCF69B509D}" destId="{C07E6486-532E-5B4E-AA28-62CCE5846D11}" srcOrd="0" destOrd="0" presId="urn:microsoft.com/office/officeart/2005/8/layout/process4"/>
    <dgm:cxn modelId="{A2467304-5F64-4913-A568-644089E0D58D}" srcId="{F5607321-4BFD-4650-AE0F-4C37E8160862}" destId="{FBEF5373-0916-4FB7-A392-7F46BBE35BCA}" srcOrd="0" destOrd="0" parTransId="{699E1280-5FD1-44D5-B40B-D672EDB7F30F}" sibTransId="{994F7141-7F99-40C1-BD7B-A451C5A5C315}"/>
    <dgm:cxn modelId="{3748B80B-DE4E-EE46-9E01-8E5BB64A4FBF}" type="presOf" srcId="{F5607321-4BFD-4650-AE0F-4C37E8160862}" destId="{4BE97185-71AE-934B-95A1-D91155529595}" srcOrd="0" destOrd="0" presId="urn:microsoft.com/office/officeart/2005/8/layout/process4"/>
    <dgm:cxn modelId="{3AFB23BA-FFEA-8D4B-88D2-21C57BD29313}" type="presOf" srcId="{FBEF5373-0916-4FB7-A392-7F46BBE35BCA}" destId="{8F941846-104A-1448-B251-B255305C7DFC}" srcOrd="0" destOrd="0" presId="urn:microsoft.com/office/officeart/2005/8/layout/process4"/>
    <dgm:cxn modelId="{94C9FC7B-848E-B04E-8DD5-82AD91BDBBB7}" type="presOf" srcId="{B177F56B-FF87-4C8D-B9A9-A3DE3412D679}" destId="{E91710A9-D762-234A-AE7C-FC812E10B1FE}" srcOrd="0" destOrd="0" presId="urn:microsoft.com/office/officeart/2005/8/layout/process4"/>
    <dgm:cxn modelId="{1458B2EA-E1E4-D547-918A-E761757861BF}" type="presOf" srcId="{B2169FBD-9EFD-412F-AA73-49B776FFB7C4}" destId="{6D1CA8EF-329F-584D-B31B-B1D8358A247E}" srcOrd="0" destOrd="0" presId="urn:microsoft.com/office/officeart/2005/8/layout/process4"/>
    <dgm:cxn modelId="{BD9E5530-3270-4153-A021-05AC5EE1CF98}" srcId="{F5607321-4BFD-4650-AE0F-4C37E8160862}" destId="{079809DD-12E6-42A4-8883-2CFCF69B509D}" srcOrd="1" destOrd="0" parTransId="{D2682EB0-660D-4029-81C2-4BB2C0B9D743}" sibTransId="{A3161BBE-50A1-49A5-9702-8F8975E2AE3E}"/>
    <dgm:cxn modelId="{491D6DFE-A757-44B5-AD98-ABCD7B9FD04C}" srcId="{F5607321-4BFD-4650-AE0F-4C37E8160862}" destId="{B2169FBD-9EFD-412F-AA73-49B776FFB7C4}" srcOrd="3" destOrd="0" parTransId="{052C16E1-76AA-459D-8ECB-C6F1641BFF52}" sibTransId="{7F1F94D1-DEAE-4B14-9B8E-31DA4437E8C6}"/>
    <dgm:cxn modelId="{1A04E114-665E-3E45-9795-30036709D0E8}" type="presParOf" srcId="{4BE97185-71AE-934B-95A1-D91155529595}" destId="{2527F5E3-B821-1840-B522-878D0BF6518E}" srcOrd="0" destOrd="0" presId="urn:microsoft.com/office/officeart/2005/8/layout/process4"/>
    <dgm:cxn modelId="{5EAAEC51-0CD7-3247-8763-DBD1137125BE}" type="presParOf" srcId="{2527F5E3-B821-1840-B522-878D0BF6518E}" destId="{6D1CA8EF-329F-584D-B31B-B1D8358A247E}" srcOrd="0" destOrd="0" presId="urn:microsoft.com/office/officeart/2005/8/layout/process4"/>
    <dgm:cxn modelId="{CD900B38-B8BB-A242-A93F-F278DA1B25C9}" type="presParOf" srcId="{4BE97185-71AE-934B-95A1-D91155529595}" destId="{D4B7BFAE-0FB3-5444-B152-D86C6930CF4E}" srcOrd="1" destOrd="0" presId="urn:microsoft.com/office/officeart/2005/8/layout/process4"/>
    <dgm:cxn modelId="{E3FD842C-E5F7-9B4A-99FB-935869FB0FB9}" type="presParOf" srcId="{4BE97185-71AE-934B-95A1-D91155529595}" destId="{3E329CAD-8477-BD48-972C-E42C87CA5482}" srcOrd="2" destOrd="0" presId="urn:microsoft.com/office/officeart/2005/8/layout/process4"/>
    <dgm:cxn modelId="{B9ED21BA-E75B-AA4C-96FD-D84887275C47}" type="presParOf" srcId="{3E329CAD-8477-BD48-972C-E42C87CA5482}" destId="{E91710A9-D762-234A-AE7C-FC812E10B1FE}" srcOrd="0" destOrd="0" presId="urn:microsoft.com/office/officeart/2005/8/layout/process4"/>
    <dgm:cxn modelId="{C7CB7EF2-B77F-0348-B5D1-B4541F40DE76}" type="presParOf" srcId="{4BE97185-71AE-934B-95A1-D91155529595}" destId="{575620F3-621C-C54D-8E7A-4B98D88B9896}" srcOrd="3" destOrd="0" presId="urn:microsoft.com/office/officeart/2005/8/layout/process4"/>
    <dgm:cxn modelId="{07A1C352-F375-124A-B6E6-A09A3CDC688E}" type="presParOf" srcId="{4BE97185-71AE-934B-95A1-D91155529595}" destId="{28C996B4-D1CF-0940-BBC3-4E179B5C5D9E}" srcOrd="4" destOrd="0" presId="urn:microsoft.com/office/officeart/2005/8/layout/process4"/>
    <dgm:cxn modelId="{1DCA0432-F004-8A45-86E3-515B33ED82FD}" type="presParOf" srcId="{28C996B4-D1CF-0940-BBC3-4E179B5C5D9E}" destId="{C07E6486-532E-5B4E-AA28-62CCE5846D11}" srcOrd="0" destOrd="0" presId="urn:microsoft.com/office/officeart/2005/8/layout/process4"/>
    <dgm:cxn modelId="{87C20993-0689-8943-AFC5-FDC12F3B519F}" type="presParOf" srcId="{4BE97185-71AE-934B-95A1-D91155529595}" destId="{05F89F34-21F3-5B46-96B4-33517193F856}" srcOrd="5" destOrd="0" presId="urn:microsoft.com/office/officeart/2005/8/layout/process4"/>
    <dgm:cxn modelId="{903E42E7-98E2-ED43-B1B5-E4BA91C8B0BC}" type="presParOf" srcId="{4BE97185-71AE-934B-95A1-D91155529595}" destId="{F791F0E4-F44C-8C48-8EC1-9465ADE942B0}" srcOrd="6" destOrd="0" presId="urn:microsoft.com/office/officeart/2005/8/layout/process4"/>
    <dgm:cxn modelId="{F7CAE14C-C1FA-DA4B-B21F-ABFA081485D7}" type="presParOf" srcId="{F791F0E4-F44C-8C48-8EC1-9465ADE942B0}" destId="{8F941846-104A-1448-B251-B255305C7DF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301CFC-0421-4187-A0A1-B3DF1300CA3F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77480F2-928F-4FFF-9E54-C1A090EBDEDC}">
      <dgm:prSet/>
      <dgm:spPr/>
      <dgm:t>
        <a:bodyPr/>
        <a:lstStyle/>
        <a:p>
          <a:r>
            <a:rPr lang="en-IN"/>
            <a:t>Ensure Financial Stability</a:t>
          </a:r>
          <a:endParaRPr lang="en-US"/>
        </a:p>
      </dgm:t>
    </dgm:pt>
    <dgm:pt modelId="{63CA936A-A602-4F1A-A012-F90149DDE16A}" type="parTrans" cxnId="{DCD78C6A-6874-4AAD-AEA0-5D70495EBDBB}">
      <dgm:prSet/>
      <dgm:spPr/>
      <dgm:t>
        <a:bodyPr/>
        <a:lstStyle/>
        <a:p>
          <a:endParaRPr lang="en-US"/>
        </a:p>
      </dgm:t>
    </dgm:pt>
    <dgm:pt modelId="{B8CBFB58-8648-4648-8EEC-C4737C5ECD30}" type="sibTrans" cxnId="{DCD78C6A-6874-4AAD-AEA0-5D70495EBDBB}">
      <dgm:prSet/>
      <dgm:spPr/>
      <dgm:t>
        <a:bodyPr/>
        <a:lstStyle/>
        <a:p>
          <a:endParaRPr lang="en-US"/>
        </a:p>
      </dgm:t>
    </dgm:pt>
    <dgm:pt modelId="{9E90A60E-2536-4A49-B308-233DEBCEE33B}">
      <dgm:prSet/>
      <dgm:spPr/>
      <dgm:t>
        <a:bodyPr/>
        <a:lstStyle/>
        <a:p>
          <a:r>
            <a:rPr lang="en-IN"/>
            <a:t>Build a Diverse Skill Set</a:t>
          </a:r>
          <a:endParaRPr lang="en-US"/>
        </a:p>
      </dgm:t>
    </dgm:pt>
    <dgm:pt modelId="{E9E36126-AE60-4615-849E-305E1A800513}" type="parTrans" cxnId="{A4005431-3CD9-47B8-84CD-9AF9A6D5BDCA}">
      <dgm:prSet/>
      <dgm:spPr/>
      <dgm:t>
        <a:bodyPr/>
        <a:lstStyle/>
        <a:p>
          <a:endParaRPr lang="en-US"/>
        </a:p>
      </dgm:t>
    </dgm:pt>
    <dgm:pt modelId="{C677EACA-0A14-47AA-92F3-B598092609C8}" type="sibTrans" cxnId="{A4005431-3CD9-47B8-84CD-9AF9A6D5BDCA}">
      <dgm:prSet/>
      <dgm:spPr/>
      <dgm:t>
        <a:bodyPr/>
        <a:lstStyle/>
        <a:p>
          <a:endParaRPr lang="en-US"/>
        </a:p>
      </dgm:t>
    </dgm:pt>
    <dgm:pt modelId="{A9483BD6-4DE8-45B9-A63A-9E9473777D3E}">
      <dgm:prSet/>
      <dgm:spPr/>
      <dgm:t>
        <a:bodyPr/>
        <a:lstStyle/>
        <a:p>
          <a:r>
            <a:rPr lang="en-IN"/>
            <a:t>Once a person has strong finances, it is important to build a diverse set of skills and then apply those skills in the real world.</a:t>
          </a:r>
          <a:endParaRPr lang="en-US"/>
        </a:p>
      </dgm:t>
    </dgm:pt>
    <dgm:pt modelId="{9FCC64FD-1EDE-4627-9334-2693F5C0932A}" type="parTrans" cxnId="{239941B7-320B-4DCD-BE4C-18DA7B766024}">
      <dgm:prSet/>
      <dgm:spPr/>
      <dgm:t>
        <a:bodyPr/>
        <a:lstStyle/>
        <a:p>
          <a:endParaRPr lang="en-US"/>
        </a:p>
      </dgm:t>
    </dgm:pt>
    <dgm:pt modelId="{FDE77544-75A3-45F8-A889-639A73610CD0}" type="sibTrans" cxnId="{239941B7-320B-4DCD-BE4C-18DA7B766024}">
      <dgm:prSet/>
      <dgm:spPr/>
      <dgm:t>
        <a:bodyPr/>
        <a:lstStyle/>
        <a:p>
          <a:endParaRPr lang="en-US"/>
        </a:p>
      </dgm:t>
    </dgm:pt>
    <dgm:pt modelId="{63437424-48B1-4C25-AE7A-163D3CD208C0}">
      <dgm:prSet/>
      <dgm:spPr/>
      <dgm:t>
        <a:bodyPr/>
        <a:lstStyle/>
        <a:p>
          <a:r>
            <a:rPr lang="en-IN"/>
            <a:t>Consume Content Across Multiple Channels</a:t>
          </a:r>
          <a:endParaRPr lang="en-US"/>
        </a:p>
      </dgm:t>
    </dgm:pt>
    <dgm:pt modelId="{179C2D6B-65BF-4D81-8362-8A77AA1C8741}" type="parTrans" cxnId="{40ABD322-AC67-4371-BA17-11D52B58B51D}">
      <dgm:prSet/>
      <dgm:spPr/>
      <dgm:t>
        <a:bodyPr/>
        <a:lstStyle/>
        <a:p>
          <a:endParaRPr lang="en-US"/>
        </a:p>
      </dgm:t>
    </dgm:pt>
    <dgm:pt modelId="{774593EA-73E6-4905-9E2E-8AAB9EF3396A}" type="sibTrans" cxnId="{40ABD322-AC67-4371-BA17-11D52B58B51D}">
      <dgm:prSet/>
      <dgm:spPr/>
      <dgm:t>
        <a:bodyPr/>
        <a:lstStyle/>
        <a:p>
          <a:endParaRPr lang="en-US"/>
        </a:p>
      </dgm:t>
    </dgm:pt>
    <dgm:pt modelId="{9CFFB936-55D0-4671-AD2B-3011B18080C2}">
      <dgm:prSet/>
      <dgm:spPr/>
      <dgm:t>
        <a:bodyPr/>
        <a:lstStyle/>
        <a:p>
          <a:r>
            <a:rPr lang="en-IN"/>
            <a:t>Collecting information is important whilst the channels.</a:t>
          </a:r>
          <a:endParaRPr lang="en-US"/>
        </a:p>
      </dgm:t>
    </dgm:pt>
    <dgm:pt modelId="{3E97F9DE-65FE-4F27-99F9-F8D24AC99B3C}" type="parTrans" cxnId="{9C796AC1-E51C-410D-B0F0-7A03281896C8}">
      <dgm:prSet/>
      <dgm:spPr/>
      <dgm:t>
        <a:bodyPr/>
        <a:lstStyle/>
        <a:p>
          <a:endParaRPr lang="en-US"/>
        </a:p>
      </dgm:t>
    </dgm:pt>
    <dgm:pt modelId="{85F5F533-007E-498D-AFD9-6E549B0983AF}" type="sibTrans" cxnId="{9C796AC1-E51C-410D-B0F0-7A03281896C8}">
      <dgm:prSet/>
      <dgm:spPr/>
      <dgm:t>
        <a:bodyPr/>
        <a:lstStyle/>
        <a:p>
          <a:endParaRPr lang="en-US"/>
        </a:p>
      </dgm:t>
    </dgm:pt>
    <dgm:pt modelId="{CA426DEE-8730-40DF-9A47-BA6BC104B413}">
      <dgm:prSet/>
      <dgm:spPr/>
      <dgm:t>
        <a:bodyPr/>
        <a:lstStyle/>
        <a:p>
          <a:r>
            <a:rPr lang="en-IN" dirty="0"/>
            <a:t>Identify a Problem to Solve</a:t>
          </a:r>
          <a:endParaRPr lang="en-US" dirty="0"/>
        </a:p>
      </dgm:t>
    </dgm:pt>
    <dgm:pt modelId="{9085656B-A736-49BD-A7D9-6463E92619F7}" type="parTrans" cxnId="{250D8F8C-D466-4174-9E9B-B8075C546C4D}">
      <dgm:prSet/>
      <dgm:spPr/>
      <dgm:t>
        <a:bodyPr/>
        <a:lstStyle/>
        <a:p>
          <a:endParaRPr lang="en-US"/>
        </a:p>
      </dgm:t>
    </dgm:pt>
    <dgm:pt modelId="{0BDFD9F1-0E17-4FB6-8867-8EF9F08E582E}" type="sibTrans" cxnId="{250D8F8C-D466-4174-9E9B-B8075C546C4D}">
      <dgm:prSet/>
      <dgm:spPr/>
      <dgm:t>
        <a:bodyPr/>
        <a:lstStyle/>
        <a:p>
          <a:endParaRPr lang="en-US"/>
        </a:p>
      </dgm:t>
    </dgm:pt>
    <dgm:pt modelId="{E52C034A-F490-47B5-B39C-DA381A60CE06}">
      <dgm:prSet/>
      <dgm:spPr/>
      <dgm:t>
        <a:bodyPr/>
        <a:lstStyle/>
        <a:p>
          <a:r>
            <a:rPr lang="en-IN"/>
            <a:t>Solve That Problem</a:t>
          </a:r>
          <a:endParaRPr lang="en-US"/>
        </a:p>
      </dgm:t>
    </dgm:pt>
    <dgm:pt modelId="{172244F5-684A-4627-AA01-FA5798A3EA14}" type="parTrans" cxnId="{4EB02572-485B-4222-9D6D-29D3006D06D5}">
      <dgm:prSet/>
      <dgm:spPr/>
      <dgm:t>
        <a:bodyPr/>
        <a:lstStyle/>
        <a:p>
          <a:endParaRPr lang="en-US"/>
        </a:p>
      </dgm:t>
    </dgm:pt>
    <dgm:pt modelId="{B8B4D0F5-C3ED-4131-AB44-7197EC0B1A95}" type="sibTrans" cxnId="{4EB02572-485B-4222-9D6D-29D3006D06D5}">
      <dgm:prSet/>
      <dgm:spPr/>
      <dgm:t>
        <a:bodyPr/>
        <a:lstStyle/>
        <a:p>
          <a:endParaRPr lang="en-US"/>
        </a:p>
      </dgm:t>
    </dgm:pt>
    <dgm:pt modelId="{606C2D84-DB21-447B-8F3C-EF0F7B509D59}">
      <dgm:prSet/>
      <dgm:spPr/>
      <dgm:t>
        <a:bodyPr/>
        <a:lstStyle/>
        <a:p>
          <a:r>
            <a:rPr lang="en-US"/>
            <a:t>- Successful start-ups solve specific pain points for other companies or for the public.</a:t>
          </a:r>
        </a:p>
      </dgm:t>
    </dgm:pt>
    <dgm:pt modelId="{555928A2-8E9C-449F-A52D-31E41A40D8F2}" type="parTrans" cxnId="{C7087DF9-05BF-4312-9583-5E29781377DA}">
      <dgm:prSet/>
      <dgm:spPr/>
      <dgm:t>
        <a:bodyPr/>
        <a:lstStyle/>
        <a:p>
          <a:endParaRPr lang="en-US"/>
        </a:p>
      </dgm:t>
    </dgm:pt>
    <dgm:pt modelId="{243D30F4-BB44-40F1-832A-8B85E9524F3A}" type="sibTrans" cxnId="{C7087DF9-05BF-4312-9583-5E29781377DA}">
      <dgm:prSet/>
      <dgm:spPr/>
      <dgm:t>
        <a:bodyPr/>
        <a:lstStyle/>
        <a:p>
          <a:endParaRPr lang="en-US"/>
        </a:p>
      </dgm:t>
    </dgm:pt>
    <dgm:pt modelId="{E811FB49-B85F-8143-BC61-2559D1204E1F}" type="pres">
      <dgm:prSet presAssocID="{D4301CFC-0421-4187-A0A1-B3DF1300CA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8D7AD5C-BECE-8344-B0A8-19BD46585722}" type="pres">
      <dgm:prSet presAssocID="{977480F2-928F-4FFF-9E54-C1A090EBDEDC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7460295-7358-E743-8318-E2FEB1B33261}" type="pres">
      <dgm:prSet presAssocID="{B8CBFB58-8648-4648-8EEC-C4737C5ECD30}" presName="spacer" presStyleCnt="0"/>
      <dgm:spPr/>
    </dgm:pt>
    <dgm:pt modelId="{721A0807-E107-C545-8AD8-AC9C6E785A5C}" type="pres">
      <dgm:prSet presAssocID="{9E90A60E-2536-4A49-B308-233DEBCEE33B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8D52B83-8803-BC40-8257-06BBB17104F7}" type="pres">
      <dgm:prSet presAssocID="{C677EACA-0A14-47AA-92F3-B598092609C8}" presName="spacer" presStyleCnt="0"/>
      <dgm:spPr/>
    </dgm:pt>
    <dgm:pt modelId="{5ABB3D99-125A-1942-ACF3-16AF62019C0C}" type="pres">
      <dgm:prSet presAssocID="{A9483BD6-4DE8-45B9-A63A-9E9473777D3E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32C7B66-A95D-D14E-983D-43D355AC905B}" type="pres">
      <dgm:prSet presAssocID="{FDE77544-75A3-45F8-A889-639A73610CD0}" presName="spacer" presStyleCnt="0"/>
      <dgm:spPr/>
    </dgm:pt>
    <dgm:pt modelId="{BAF1049A-1670-5C41-845D-0F6143BEBB5F}" type="pres">
      <dgm:prSet presAssocID="{63437424-48B1-4C25-AE7A-163D3CD208C0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4F9404B-70C1-B94A-AC24-0AC2BF1A1147}" type="pres">
      <dgm:prSet presAssocID="{774593EA-73E6-4905-9E2E-8AAB9EF3396A}" presName="spacer" presStyleCnt="0"/>
      <dgm:spPr/>
    </dgm:pt>
    <dgm:pt modelId="{E4113BF1-3B70-234B-988E-5EEF68509E96}" type="pres">
      <dgm:prSet presAssocID="{9CFFB936-55D0-4671-AD2B-3011B18080C2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8E976F-6FAB-9B41-800E-81160FB6B9AE}" type="pres">
      <dgm:prSet presAssocID="{85F5F533-007E-498D-AFD9-6E549B0983AF}" presName="spacer" presStyleCnt="0"/>
      <dgm:spPr/>
    </dgm:pt>
    <dgm:pt modelId="{D3A5560E-9057-A04D-9AF1-E0F22B9E1164}" type="pres">
      <dgm:prSet presAssocID="{CA426DEE-8730-40DF-9A47-BA6BC104B413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702EC15-FE9E-2343-A9CE-F2995A864CED}" type="pres">
      <dgm:prSet presAssocID="{0BDFD9F1-0E17-4FB6-8867-8EF9F08E582E}" presName="spacer" presStyleCnt="0"/>
      <dgm:spPr/>
    </dgm:pt>
    <dgm:pt modelId="{A83373A1-04C6-A74A-A21D-06685FF8FB55}" type="pres">
      <dgm:prSet presAssocID="{E52C034A-F490-47B5-B39C-DA381A60CE06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8D4A1FF-C32E-5941-B5D6-C81C387B2C0B}" type="pres">
      <dgm:prSet presAssocID="{B8B4D0F5-C3ED-4131-AB44-7197EC0B1A95}" presName="spacer" presStyleCnt="0"/>
      <dgm:spPr/>
    </dgm:pt>
    <dgm:pt modelId="{53FBAA02-794B-F946-A760-96FC3177A724}" type="pres">
      <dgm:prSet presAssocID="{606C2D84-DB21-447B-8F3C-EF0F7B509D59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50D8F8C-D466-4174-9E9B-B8075C546C4D}" srcId="{D4301CFC-0421-4187-A0A1-B3DF1300CA3F}" destId="{CA426DEE-8730-40DF-9A47-BA6BC104B413}" srcOrd="5" destOrd="0" parTransId="{9085656B-A736-49BD-A7D9-6463E92619F7}" sibTransId="{0BDFD9F1-0E17-4FB6-8867-8EF9F08E582E}"/>
    <dgm:cxn modelId="{89A163EF-4098-3A47-B1D9-6E08E87C8778}" type="presOf" srcId="{9CFFB936-55D0-4671-AD2B-3011B18080C2}" destId="{E4113BF1-3B70-234B-988E-5EEF68509E96}" srcOrd="0" destOrd="0" presId="urn:microsoft.com/office/officeart/2005/8/layout/vList2"/>
    <dgm:cxn modelId="{C8978D1F-C6AF-F448-9352-D47A9C15703F}" type="presOf" srcId="{E52C034A-F490-47B5-B39C-DA381A60CE06}" destId="{A83373A1-04C6-A74A-A21D-06685FF8FB55}" srcOrd="0" destOrd="0" presId="urn:microsoft.com/office/officeart/2005/8/layout/vList2"/>
    <dgm:cxn modelId="{C7087DF9-05BF-4312-9583-5E29781377DA}" srcId="{D4301CFC-0421-4187-A0A1-B3DF1300CA3F}" destId="{606C2D84-DB21-447B-8F3C-EF0F7B509D59}" srcOrd="7" destOrd="0" parTransId="{555928A2-8E9C-449F-A52D-31E41A40D8F2}" sibTransId="{243D30F4-BB44-40F1-832A-8B85E9524F3A}"/>
    <dgm:cxn modelId="{1076569D-29CB-A141-8E81-95609A35B496}" type="presOf" srcId="{977480F2-928F-4FFF-9E54-C1A090EBDEDC}" destId="{48D7AD5C-BECE-8344-B0A8-19BD46585722}" srcOrd="0" destOrd="0" presId="urn:microsoft.com/office/officeart/2005/8/layout/vList2"/>
    <dgm:cxn modelId="{643F6F25-62FC-6E41-AF06-C7C6FA98EDA3}" type="presOf" srcId="{D4301CFC-0421-4187-A0A1-B3DF1300CA3F}" destId="{E811FB49-B85F-8143-BC61-2559D1204E1F}" srcOrd="0" destOrd="0" presId="urn:microsoft.com/office/officeart/2005/8/layout/vList2"/>
    <dgm:cxn modelId="{DCD78C6A-6874-4AAD-AEA0-5D70495EBDBB}" srcId="{D4301CFC-0421-4187-A0A1-B3DF1300CA3F}" destId="{977480F2-928F-4FFF-9E54-C1A090EBDEDC}" srcOrd="0" destOrd="0" parTransId="{63CA936A-A602-4F1A-A012-F90149DDE16A}" sibTransId="{B8CBFB58-8648-4648-8EEC-C4737C5ECD30}"/>
    <dgm:cxn modelId="{239941B7-320B-4DCD-BE4C-18DA7B766024}" srcId="{D4301CFC-0421-4187-A0A1-B3DF1300CA3F}" destId="{A9483BD6-4DE8-45B9-A63A-9E9473777D3E}" srcOrd="2" destOrd="0" parTransId="{9FCC64FD-1EDE-4627-9334-2693F5C0932A}" sibTransId="{FDE77544-75A3-45F8-A889-639A73610CD0}"/>
    <dgm:cxn modelId="{F0FADD80-205F-D745-BBC1-1C627664A8FC}" type="presOf" srcId="{9E90A60E-2536-4A49-B308-233DEBCEE33B}" destId="{721A0807-E107-C545-8AD8-AC9C6E785A5C}" srcOrd="0" destOrd="0" presId="urn:microsoft.com/office/officeart/2005/8/layout/vList2"/>
    <dgm:cxn modelId="{9C796AC1-E51C-410D-B0F0-7A03281896C8}" srcId="{D4301CFC-0421-4187-A0A1-B3DF1300CA3F}" destId="{9CFFB936-55D0-4671-AD2B-3011B18080C2}" srcOrd="4" destOrd="0" parTransId="{3E97F9DE-65FE-4F27-99F9-F8D24AC99B3C}" sibTransId="{85F5F533-007E-498D-AFD9-6E549B0983AF}"/>
    <dgm:cxn modelId="{40ABD322-AC67-4371-BA17-11D52B58B51D}" srcId="{D4301CFC-0421-4187-A0A1-B3DF1300CA3F}" destId="{63437424-48B1-4C25-AE7A-163D3CD208C0}" srcOrd="3" destOrd="0" parTransId="{179C2D6B-65BF-4D81-8362-8A77AA1C8741}" sibTransId="{774593EA-73E6-4905-9E2E-8AAB9EF3396A}"/>
    <dgm:cxn modelId="{E9E07A6F-992F-CB4E-899D-DA97C1B7D15E}" type="presOf" srcId="{63437424-48B1-4C25-AE7A-163D3CD208C0}" destId="{BAF1049A-1670-5C41-845D-0F6143BEBB5F}" srcOrd="0" destOrd="0" presId="urn:microsoft.com/office/officeart/2005/8/layout/vList2"/>
    <dgm:cxn modelId="{6DBE00FC-F20E-9843-8667-86C8D9D5ADAF}" type="presOf" srcId="{CA426DEE-8730-40DF-9A47-BA6BC104B413}" destId="{D3A5560E-9057-A04D-9AF1-E0F22B9E1164}" srcOrd="0" destOrd="0" presId="urn:microsoft.com/office/officeart/2005/8/layout/vList2"/>
    <dgm:cxn modelId="{A4005431-3CD9-47B8-84CD-9AF9A6D5BDCA}" srcId="{D4301CFC-0421-4187-A0A1-B3DF1300CA3F}" destId="{9E90A60E-2536-4A49-B308-233DEBCEE33B}" srcOrd="1" destOrd="0" parTransId="{E9E36126-AE60-4615-849E-305E1A800513}" sibTransId="{C677EACA-0A14-47AA-92F3-B598092609C8}"/>
    <dgm:cxn modelId="{55E9B9B6-D401-554F-A471-035723C49B61}" type="presOf" srcId="{A9483BD6-4DE8-45B9-A63A-9E9473777D3E}" destId="{5ABB3D99-125A-1942-ACF3-16AF62019C0C}" srcOrd="0" destOrd="0" presId="urn:microsoft.com/office/officeart/2005/8/layout/vList2"/>
    <dgm:cxn modelId="{4EB02572-485B-4222-9D6D-29D3006D06D5}" srcId="{D4301CFC-0421-4187-A0A1-B3DF1300CA3F}" destId="{E52C034A-F490-47B5-B39C-DA381A60CE06}" srcOrd="6" destOrd="0" parTransId="{172244F5-684A-4627-AA01-FA5798A3EA14}" sibTransId="{B8B4D0F5-C3ED-4131-AB44-7197EC0B1A95}"/>
    <dgm:cxn modelId="{283EAA79-BD8D-1C40-8A79-4BC2DB3D4B9C}" type="presOf" srcId="{606C2D84-DB21-447B-8F3C-EF0F7B509D59}" destId="{53FBAA02-794B-F946-A760-96FC3177A724}" srcOrd="0" destOrd="0" presId="urn:microsoft.com/office/officeart/2005/8/layout/vList2"/>
    <dgm:cxn modelId="{3EF8EBAC-4FEC-1C4D-9A20-9F9CA9C6B067}" type="presParOf" srcId="{E811FB49-B85F-8143-BC61-2559D1204E1F}" destId="{48D7AD5C-BECE-8344-B0A8-19BD46585722}" srcOrd="0" destOrd="0" presId="urn:microsoft.com/office/officeart/2005/8/layout/vList2"/>
    <dgm:cxn modelId="{628D924D-B4ED-E441-ABAB-04ED5AEA7767}" type="presParOf" srcId="{E811FB49-B85F-8143-BC61-2559D1204E1F}" destId="{27460295-7358-E743-8318-E2FEB1B33261}" srcOrd="1" destOrd="0" presId="urn:microsoft.com/office/officeart/2005/8/layout/vList2"/>
    <dgm:cxn modelId="{DA6F0D57-7BF7-FE46-8B55-5818BA668D9C}" type="presParOf" srcId="{E811FB49-B85F-8143-BC61-2559D1204E1F}" destId="{721A0807-E107-C545-8AD8-AC9C6E785A5C}" srcOrd="2" destOrd="0" presId="urn:microsoft.com/office/officeart/2005/8/layout/vList2"/>
    <dgm:cxn modelId="{1DA030CD-848F-6A42-A5B7-F2115E052F49}" type="presParOf" srcId="{E811FB49-B85F-8143-BC61-2559D1204E1F}" destId="{D8D52B83-8803-BC40-8257-06BBB17104F7}" srcOrd="3" destOrd="0" presId="urn:microsoft.com/office/officeart/2005/8/layout/vList2"/>
    <dgm:cxn modelId="{A139E9B8-AA9A-0247-965A-8D87B94FF993}" type="presParOf" srcId="{E811FB49-B85F-8143-BC61-2559D1204E1F}" destId="{5ABB3D99-125A-1942-ACF3-16AF62019C0C}" srcOrd="4" destOrd="0" presId="urn:microsoft.com/office/officeart/2005/8/layout/vList2"/>
    <dgm:cxn modelId="{796639FF-14F8-BE43-B036-57CD8CE676EF}" type="presParOf" srcId="{E811FB49-B85F-8143-BC61-2559D1204E1F}" destId="{232C7B66-A95D-D14E-983D-43D355AC905B}" srcOrd="5" destOrd="0" presId="urn:microsoft.com/office/officeart/2005/8/layout/vList2"/>
    <dgm:cxn modelId="{E7FEB07C-BA04-9347-948F-734380CF9206}" type="presParOf" srcId="{E811FB49-B85F-8143-BC61-2559D1204E1F}" destId="{BAF1049A-1670-5C41-845D-0F6143BEBB5F}" srcOrd="6" destOrd="0" presId="urn:microsoft.com/office/officeart/2005/8/layout/vList2"/>
    <dgm:cxn modelId="{EFD9A2DE-0F45-EF40-8574-CBC8223A740E}" type="presParOf" srcId="{E811FB49-B85F-8143-BC61-2559D1204E1F}" destId="{64F9404B-70C1-B94A-AC24-0AC2BF1A1147}" srcOrd="7" destOrd="0" presId="urn:microsoft.com/office/officeart/2005/8/layout/vList2"/>
    <dgm:cxn modelId="{39166060-6579-C244-B518-89296875A8E2}" type="presParOf" srcId="{E811FB49-B85F-8143-BC61-2559D1204E1F}" destId="{E4113BF1-3B70-234B-988E-5EEF68509E96}" srcOrd="8" destOrd="0" presId="urn:microsoft.com/office/officeart/2005/8/layout/vList2"/>
    <dgm:cxn modelId="{C4FA15D8-4AE9-F642-90E5-2D62294EA0E0}" type="presParOf" srcId="{E811FB49-B85F-8143-BC61-2559D1204E1F}" destId="{9F8E976F-6FAB-9B41-800E-81160FB6B9AE}" srcOrd="9" destOrd="0" presId="urn:microsoft.com/office/officeart/2005/8/layout/vList2"/>
    <dgm:cxn modelId="{72B61AC9-98B3-A749-BAE4-968AEB500D08}" type="presParOf" srcId="{E811FB49-B85F-8143-BC61-2559D1204E1F}" destId="{D3A5560E-9057-A04D-9AF1-E0F22B9E1164}" srcOrd="10" destOrd="0" presId="urn:microsoft.com/office/officeart/2005/8/layout/vList2"/>
    <dgm:cxn modelId="{505E437A-28EE-9740-94D0-F8F99DB03122}" type="presParOf" srcId="{E811FB49-B85F-8143-BC61-2559D1204E1F}" destId="{6702EC15-FE9E-2343-A9CE-F2995A864CED}" srcOrd="11" destOrd="0" presId="urn:microsoft.com/office/officeart/2005/8/layout/vList2"/>
    <dgm:cxn modelId="{7B809BA7-9FB0-EC43-A5E5-0595DF04856E}" type="presParOf" srcId="{E811FB49-B85F-8143-BC61-2559D1204E1F}" destId="{A83373A1-04C6-A74A-A21D-06685FF8FB55}" srcOrd="12" destOrd="0" presId="urn:microsoft.com/office/officeart/2005/8/layout/vList2"/>
    <dgm:cxn modelId="{A671927E-862D-804B-B440-6195154E79E0}" type="presParOf" srcId="{E811FB49-B85F-8143-BC61-2559D1204E1F}" destId="{98D4A1FF-C32E-5941-B5D6-C81C387B2C0B}" srcOrd="13" destOrd="0" presId="urn:microsoft.com/office/officeart/2005/8/layout/vList2"/>
    <dgm:cxn modelId="{ECD9E3D8-605D-DD42-AB2E-0D10BFC94FAA}" type="presParOf" srcId="{E811FB49-B85F-8143-BC61-2559D1204E1F}" destId="{53FBAA02-794B-F946-A760-96FC3177A724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A58534-2799-4772-A710-CDD2A0E96E98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D19763D-D30B-48D2-B473-1803030903B0}">
      <dgm:prSet/>
      <dgm:spPr/>
      <dgm:t>
        <a:bodyPr/>
        <a:lstStyle/>
        <a:p>
          <a:r>
            <a:rPr lang="en-IN" dirty="0"/>
            <a:t>Entrepreneurship plays an important role in the creation and growth of businesses, as well as in the growth and prosperity of regions and nations.</a:t>
          </a:r>
          <a:endParaRPr lang="en-US" dirty="0"/>
        </a:p>
      </dgm:t>
    </dgm:pt>
    <dgm:pt modelId="{6812B71C-7B74-4CC2-8707-541869DE01F7}" type="parTrans" cxnId="{61795828-792D-41F2-97A4-732307451F9D}">
      <dgm:prSet/>
      <dgm:spPr/>
      <dgm:t>
        <a:bodyPr/>
        <a:lstStyle/>
        <a:p>
          <a:endParaRPr lang="en-US"/>
        </a:p>
      </dgm:t>
    </dgm:pt>
    <dgm:pt modelId="{1645151F-D895-49DF-A189-3431CA299E14}" type="sibTrans" cxnId="{61795828-792D-41F2-97A4-732307451F9D}">
      <dgm:prSet/>
      <dgm:spPr/>
      <dgm:t>
        <a:bodyPr/>
        <a:lstStyle/>
        <a:p>
          <a:endParaRPr lang="en-US"/>
        </a:p>
      </dgm:t>
    </dgm:pt>
    <dgm:pt modelId="{888C8045-79BC-4728-8E51-13515F3DE90E}">
      <dgm:prSet/>
      <dgm:spPr/>
      <dgm:t>
        <a:bodyPr/>
        <a:lstStyle/>
        <a:p>
          <a:r>
            <a:rPr lang="en-IN"/>
            <a:t>Entrepreneurial action begins at opportunities…</a:t>
          </a:r>
          <a:endParaRPr lang="en-US"/>
        </a:p>
      </dgm:t>
    </dgm:pt>
    <dgm:pt modelId="{2F9B3E75-F4A7-4706-AE0A-89B47C47A09E}" type="parTrans" cxnId="{C6BCDB4D-D9A9-4746-95BE-D4D9E9B2A5AA}">
      <dgm:prSet/>
      <dgm:spPr/>
      <dgm:t>
        <a:bodyPr/>
        <a:lstStyle/>
        <a:p>
          <a:endParaRPr lang="en-US"/>
        </a:p>
      </dgm:t>
    </dgm:pt>
    <dgm:pt modelId="{073D8B31-ABB7-4DE4-9707-6A8AE0CB3E94}" type="sibTrans" cxnId="{C6BCDB4D-D9A9-4746-95BE-D4D9E9B2A5AA}">
      <dgm:prSet/>
      <dgm:spPr/>
      <dgm:t>
        <a:bodyPr/>
        <a:lstStyle/>
        <a:p>
          <a:endParaRPr lang="en-US"/>
        </a:p>
      </dgm:t>
    </dgm:pt>
    <dgm:pt modelId="{505033B6-13BF-4FBA-958E-C1F632A96AFB}">
      <dgm:prSet/>
      <dgm:spPr/>
      <dgm:t>
        <a:bodyPr/>
        <a:lstStyle/>
        <a:p>
          <a:r>
            <a:rPr lang="en-IN" dirty="0"/>
            <a:t>Entrepreneurial opportunities are </a:t>
          </a:r>
          <a:r>
            <a:rPr lang="en-IN" i="1" dirty="0"/>
            <a:t>“those situations in which new goods, services, raw materials, and organizing methods can be introduced and sold at greater than their cost of production”.</a:t>
          </a:r>
          <a:endParaRPr lang="en-US" dirty="0"/>
        </a:p>
      </dgm:t>
    </dgm:pt>
    <dgm:pt modelId="{5C211D0D-70BE-4840-8012-4A871F207D07}" type="parTrans" cxnId="{7D9F575C-A830-4394-8495-7EF7F9D52E43}">
      <dgm:prSet/>
      <dgm:spPr/>
      <dgm:t>
        <a:bodyPr/>
        <a:lstStyle/>
        <a:p>
          <a:endParaRPr lang="en-US"/>
        </a:p>
      </dgm:t>
    </dgm:pt>
    <dgm:pt modelId="{80CB996A-65B1-407A-B6AC-BAFFCCC00586}" type="sibTrans" cxnId="{7D9F575C-A830-4394-8495-7EF7F9D52E43}">
      <dgm:prSet/>
      <dgm:spPr/>
      <dgm:t>
        <a:bodyPr/>
        <a:lstStyle/>
        <a:p>
          <a:endParaRPr lang="en-US"/>
        </a:p>
      </dgm:t>
    </dgm:pt>
    <dgm:pt modelId="{5734EEC1-4346-4E94-A9B9-30B8F7B0FE3B}">
      <dgm:prSet/>
      <dgm:spPr/>
      <dgm:t>
        <a:bodyPr/>
        <a:lstStyle/>
        <a:p>
          <a:r>
            <a:rPr lang="en-IN" dirty="0"/>
            <a:t>An existing technological product in one market is introduced in other market.</a:t>
          </a:r>
          <a:endParaRPr lang="en-US" dirty="0"/>
        </a:p>
      </dgm:t>
    </dgm:pt>
    <dgm:pt modelId="{45B57A88-B0D9-423C-AC3D-CC4BB68AAA54}" type="parTrans" cxnId="{4CDB22F4-454A-414E-B112-A870E0177660}">
      <dgm:prSet/>
      <dgm:spPr/>
      <dgm:t>
        <a:bodyPr/>
        <a:lstStyle/>
        <a:p>
          <a:endParaRPr lang="en-US"/>
        </a:p>
      </dgm:t>
    </dgm:pt>
    <dgm:pt modelId="{95EABA16-D8F3-4C29-813B-E7B5C5CDBC34}" type="sibTrans" cxnId="{4CDB22F4-454A-414E-B112-A870E0177660}">
      <dgm:prSet/>
      <dgm:spPr/>
      <dgm:t>
        <a:bodyPr/>
        <a:lstStyle/>
        <a:p>
          <a:endParaRPr lang="en-US"/>
        </a:p>
      </dgm:t>
    </dgm:pt>
    <dgm:pt modelId="{7EECBDE6-D291-4621-A857-CE94A651A448}">
      <dgm:prSet/>
      <dgm:spPr/>
      <dgm:t>
        <a:bodyPr/>
        <a:lstStyle/>
        <a:p>
          <a:r>
            <a:rPr lang="en-IN" dirty="0"/>
            <a:t>Creating a new technological product for an existing market.</a:t>
          </a:r>
          <a:endParaRPr lang="en-US" dirty="0"/>
        </a:p>
      </dgm:t>
    </dgm:pt>
    <dgm:pt modelId="{A8CE88FE-B1D0-4A27-8FC2-4993B0714E25}" type="parTrans" cxnId="{ABDA7AC5-82F8-469E-BE33-1BEC4A540BA0}">
      <dgm:prSet/>
      <dgm:spPr/>
      <dgm:t>
        <a:bodyPr/>
        <a:lstStyle/>
        <a:p>
          <a:endParaRPr lang="en-US"/>
        </a:p>
      </dgm:t>
    </dgm:pt>
    <dgm:pt modelId="{2D0527CA-08A3-421D-8DFE-B3D578A5C616}" type="sibTrans" cxnId="{ABDA7AC5-82F8-469E-BE33-1BEC4A540BA0}">
      <dgm:prSet/>
      <dgm:spPr/>
      <dgm:t>
        <a:bodyPr/>
        <a:lstStyle/>
        <a:p>
          <a:endParaRPr lang="en-US"/>
        </a:p>
      </dgm:t>
    </dgm:pt>
    <dgm:pt modelId="{BFA07B61-0FDE-409F-BBCB-26311E3A044C}">
      <dgm:prSet/>
      <dgm:spPr/>
      <dgm:t>
        <a:bodyPr/>
        <a:lstStyle/>
        <a:p>
          <a:r>
            <a:rPr lang="en-IN"/>
            <a:t>Or both i.e, new technological product/service in a new market.</a:t>
          </a:r>
          <a:endParaRPr lang="en-US"/>
        </a:p>
      </dgm:t>
    </dgm:pt>
    <dgm:pt modelId="{FEDC01E3-4519-46C1-B651-2737C8F0328A}" type="parTrans" cxnId="{69BE0EBE-9E3D-47BF-85FD-CF3EFDF337D0}">
      <dgm:prSet/>
      <dgm:spPr/>
      <dgm:t>
        <a:bodyPr/>
        <a:lstStyle/>
        <a:p>
          <a:endParaRPr lang="en-US"/>
        </a:p>
      </dgm:t>
    </dgm:pt>
    <dgm:pt modelId="{3655896B-EFF8-416D-95B3-4878E39D4EAB}" type="sibTrans" cxnId="{69BE0EBE-9E3D-47BF-85FD-CF3EFDF337D0}">
      <dgm:prSet/>
      <dgm:spPr/>
      <dgm:t>
        <a:bodyPr/>
        <a:lstStyle/>
        <a:p>
          <a:endParaRPr lang="en-US"/>
        </a:p>
      </dgm:t>
    </dgm:pt>
    <dgm:pt modelId="{25114A88-A737-1A4E-BE7D-C0C00320699D}" type="pres">
      <dgm:prSet presAssocID="{63A58534-2799-4772-A710-CDD2A0E96E9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AE9F670-1782-FC46-8C2E-6E5D94311B3B}" type="pres">
      <dgm:prSet presAssocID="{6D19763D-D30B-48D2-B473-1803030903B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358F9D4-2B87-FC4D-946A-54A41E0C3335}" type="pres">
      <dgm:prSet presAssocID="{1645151F-D895-49DF-A189-3431CA299E14}" presName="sibTrans" presStyleCnt="0"/>
      <dgm:spPr/>
    </dgm:pt>
    <dgm:pt modelId="{56A77C66-0874-E747-9D27-D76A8374D669}" type="pres">
      <dgm:prSet presAssocID="{888C8045-79BC-4728-8E51-13515F3DE90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B6EA5F-7022-DD4A-A45A-8F5E356E97AF}" type="pres">
      <dgm:prSet presAssocID="{073D8B31-ABB7-4DE4-9707-6A8AE0CB3E94}" presName="sibTrans" presStyleCnt="0"/>
      <dgm:spPr/>
    </dgm:pt>
    <dgm:pt modelId="{70019F7D-C919-F940-9060-1EBA4F123FF4}" type="pres">
      <dgm:prSet presAssocID="{505033B6-13BF-4FBA-958E-C1F632A96AF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74A227A-B290-3D44-90A7-69B491B39A0E}" type="pres">
      <dgm:prSet presAssocID="{80CB996A-65B1-407A-B6AC-BAFFCCC00586}" presName="sibTrans" presStyleCnt="0"/>
      <dgm:spPr/>
    </dgm:pt>
    <dgm:pt modelId="{37477CF6-AAC5-C649-9C16-E9E97CE28650}" type="pres">
      <dgm:prSet presAssocID="{5734EEC1-4346-4E94-A9B9-30B8F7B0FE3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246ACC8-0107-3442-A51A-1783B1CE6D21}" type="pres">
      <dgm:prSet presAssocID="{95EABA16-D8F3-4C29-813B-E7B5C5CDBC34}" presName="sibTrans" presStyleCnt="0"/>
      <dgm:spPr/>
    </dgm:pt>
    <dgm:pt modelId="{C3933591-47EB-B44A-8C5D-6BDEEA50649D}" type="pres">
      <dgm:prSet presAssocID="{7EECBDE6-D291-4621-A857-CE94A651A44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DDD8F6C-5471-354A-AB12-C2AE064E3CB9}" type="pres">
      <dgm:prSet presAssocID="{2D0527CA-08A3-421D-8DFE-B3D578A5C616}" presName="sibTrans" presStyleCnt="0"/>
      <dgm:spPr/>
    </dgm:pt>
    <dgm:pt modelId="{6F74BB16-13CA-5442-8250-D88D2523141D}" type="pres">
      <dgm:prSet presAssocID="{BFA07B61-0FDE-409F-BBCB-26311E3A044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1795828-792D-41F2-97A4-732307451F9D}" srcId="{63A58534-2799-4772-A710-CDD2A0E96E98}" destId="{6D19763D-D30B-48D2-B473-1803030903B0}" srcOrd="0" destOrd="0" parTransId="{6812B71C-7B74-4CC2-8707-541869DE01F7}" sibTransId="{1645151F-D895-49DF-A189-3431CA299E14}"/>
    <dgm:cxn modelId="{CD87AB73-3F93-9149-B0CC-DB7EDF2BC533}" type="presOf" srcId="{888C8045-79BC-4728-8E51-13515F3DE90E}" destId="{56A77C66-0874-E747-9D27-D76A8374D669}" srcOrd="0" destOrd="0" presId="urn:microsoft.com/office/officeart/2005/8/layout/default"/>
    <dgm:cxn modelId="{E9D22F5D-5100-DF4E-9D1D-38671E559648}" type="presOf" srcId="{63A58534-2799-4772-A710-CDD2A0E96E98}" destId="{25114A88-A737-1A4E-BE7D-C0C00320699D}" srcOrd="0" destOrd="0" presId="urn:microsoft.com/office/officeart/2005/8/layout/default"/>
    <dgm:cxn modelId="{0030A9F0-5EC9-CF42-BE28-7ED598EDA143}" type="presOf" srcId="{5734EEC1-4346-4E94-A9B9-30B8F7B0FE3B}" destId="{37477CF6-AAC5-C649-9C16-E9E97CE28650}" srcOrd="0" destOrd="0" presId="urn:microsoft.com/office/officeart/2005/8/layout/default"/>
    <dgm:cxn modelId="{C6BCDB4D-D9A9-4746-95BE-D4D9E9B2A5AA}" srcId="{63A58534-2799-4772-A710-CDD2A0E96E98}" destId="{888C8045-79BC-4728-8E51-13515F3DE90E}" srcOrd="1" destOrd="0" parTransId="{2F9B3E75-F4A7-4706-AE0A-89B47C47A09E}" sibTransId="{073D8B31-ABB7-4DE4-9707-6A8AE0CB3E94}"/>
    <dgm:cxn modelId="{A7316F7E-92ED-1643-8EB6-26AEF55B8924}" type="presOf" srcId="{7EECBDE6-D291-4621-A857-CE94A651A448}" destId="{C3933591-47EB-B44A-8C5D-6BDEEA50649D}" srcOrd="0" destOrd="0" presId="urn:microsoft.com/office/officeart/2005/8/layout/default"/>
    <dgm:cxn modelId="{4CDB22F4-454A-414E-B112-A870E0177660}" srcId="{63A58534-2799-4772-A710-CDD2A0E96E98}" destId="{5734EEC1-4346-4E94-A9B9-30B8F7B0FE3B}" srcOrd="3" destOrd="0" parTransId="{45B57A88-B0D9-423C-AC3D-CC4BB68AAA54}" sibTransId="{95EABA16-D8F3-4C29-813B-E7B5C5CDBC34}"/>
    <dgm:cxn modelId="{ABDA7AC5-82F8-469E-BE33-1BEC4A540BA0}" srcId="{63A58534-2799-4772-A710-CDD2A0E96E98}" destId="{7EECBDE6-D291-4621-A857-CE94A651A448}" srcOrd="4" destOrd="0" parTransId="{A8CE88FE-B1D0-4A27-8FC2-4993B0714E25}" sibTransId="{2D0527CA-08A3-421D-8DFE-B3D578A5C616}"/>
    <dgm:cxn modelId="{928D0E0B-B4BA-FB4E-9B7B-F76CCD9D96EB}" type="presOf" srcId="{BFA07B61-0FDE-409F-BBCB-26311E3A044C}" destId="{6F74BB16-13CA-5442-8250-D88D2523141D}" srcOrd="0" destOrd="0" presId="urn:microsoft.com/office/officeart/2005/8/layout/default"/>
    <dgm:cxn modelId="{7D9F575C-A830-4394-8495-7EF7F9D52E43}" srcId="{63A58534-2799-4772-A710-CDD2A0E96E98}" destId="{505033B6-13BF-4FBA-958E-C1F632A96AFB}" srcOrd="2" destOrd="0" parTransId="{5C211D0D-70BE-4840-8012-4A871F207D07}" sibTransId="{80CB996A-65B1-407A-B6AC-BAFFCCC00586}"/>
    <dgm:cxn modelId="{77800530-5361-E242-9BEE-65020C8E0F7C}" type="presOf" srcId="{6D19763D-D30B-48D2-B473-1803030903B0}" destId="{DAE9F670-1782-FC46-8C2E-6E5D94311B3B}" srcOrd="0" destOrd="0" presId="urn:microsoft.com/office/officeart/2005/8/layout/default"/>
    <dgm:cxn modelId="{65F63503-AEAA-4B46-BE25-01196395E15E}" type="presOf" srcId="{505033B6-13BF-4FBA-958E-C1F632A96AFB}" destId="{70019F7D-C919-F940-9060-1EBA4F123FF4}" srcOrd="0" destOrd="0" presId="urn:microsoft.com/office/officeart/2005/8/layout/default"/>
    <dgm:cxn modelId="{69BE0EBE-9E3D-47BF-85FD-CF3EFDF337D0}" srcId="{63A58534-2799-4772-A710-CDD2A0E96E98}" destId="{BFA07B61-0FDE-409F-BBCB-26311E3A044C}" srcOrd="5" destOrd="0" parTransId="{FEDC01E3-4519-46C1-B651-2737C8F0328A}" sibTransId="{3655896B-EFF8-416D-95B3-4878E39D4EAB}"/>
    <dgm:cxn modelId="{457104A5-387D-1744-BF3E-B45F4BBC550A}" type="presParOf" srcId="{25114A88-A737-1A4E-BE7D-C0C00320699D}" destId="{DAE9F670-1782-FC46-8C2E-6E5D94311B3B}" srcOrd="0" destOrd="0" presId="urn:microsoft.com/office/officeart/2005/8/layout/default"/>
    <dgm:cxn modelId="{E68CDA3F-2124-C04D-BC29-2ADAFC65243C}" type="presParOf" srcId="{25114A88-A737-1A4E-BE7D-C0C00320699D}" destId="{6358F9D4-2B87-FC4D-946A-54A41E0C3335}" srcOrd="1" destOrd="0" presId="urn:microsoft.com/office/officeart/2005/8/layout/default"/>
    <dgm:cxn modelId="{977B9296-90FE-9940-A48F-71C7F3E6EF94}" type="presParOf" srcId="{25114A88-A737-1A4E-BE7D-C0C00320699D}" destId="{56A77C66-0874-E747-9D27-D76A8374D669}" srcOrd="2" destOrd="0" presId="urn:microsoft.com/office/officeart/2005/8/layout/default"/>
    <dgm:cxn modelId="{29C92E7F-6E1F-A641-BE4E-A65CDBCCC28B}" type="presParOf" srcId="{25114A88-A737-1A4E-BE7D-C0C00320699D}" destId="{AEB6EA5F-7022-DD4A-A45A-8F5E356E97AF}" srcOrd="3" destOrd="0" presId="urn:microsoft.com/office/officeart/2005/8/layout/default"/>
    <dgm:cxn modelId="{2D43DD2F-1DBF-314A-BEAB-3869635AAAB4}" type="presParOf" srcId="{25114A88-A737-1A4E-BE7D-C0C00320699D}" destId="{70019F7D-C919-F940-9060-1EBA4F123FF4}" srcOrd="4" destOrd="0" presId="urn:microsoft.com/office/officeart/2005/8/layout/default"/>
    <dgm:cxn modelId="{E80FFDBD-DF7B-1D41-9D18-CD48D262FD30}" type="presParOf" srcId="{25114A88-A737-1A4E-BE7D-C0C00320699D}" destId="{874A227A-B290-3D44-90A7-69B491B39A0E}" srcOrd="5" destOrd="0" presId="urn:microsoft.com/office/officeart/2005/8/layout/default"/>
    <dgm:cxn modelId="{8B12D81E-9FED-4049-9928-F9E591E91D17}" type="presParOf" srcId="{25114A88-A737-1A4E-BE7D-C0C00320699D}" destId="{37477CF6-AAC5-C649-9C16-E9E97CE28650}" srcOrd="6" destOrd="0" presId="urn:microsoft.com/office/officeart/2005/8/layout/default"/>
    <dgm:cxn modelId="{B07D87DE-2958-F945-A7DB-56AEF6173B71}" type="presParOf" srcId="{25114A88-A737-1A4E-BE7D-C0C00320699D}" destId="{4246ACC8-0107-3442-A51A-1783B1CE6D21}" srcOrd="7" destOrd="0" presId="urn:microsoft.com/office/officeart/2005/8/layout/default"/>
    <dgm:cxn modelId="{1B90FA0E-610E-0241-91DB-302A6B29CCD1}" type="presParOf" srcId="{25114A88-A737-1A4E-BE7D-C0C00320699D}" destId="{C3933591-47EB-B44A-8C5D-6BDEEA50649D}" srcOrd="8" destOrd="0" presId="urn:microsoft.com/office/officeart/2005/8/layout/default"/>
    <dgm:cxn modelId="{BAF44DDB-866E-3D41-9955-BFB2EE46BF31}" type="presParOf" srcId="{25114A88-A737-1A4E-BE7D-C0C00320699D}" destId="{6DDD8F6C-5471-354A-AB12-C2AE064E3CB9}" srcOrd="9" destOrd="0" presId="urn:microsoft.com/office/officeart/2005/8/layout/default"/>
    <dgm:cxn modelId="{8AB1DB7A-78A5-A444-A4B6-073924798F19}" type="presParOf" srcId="{25114A88-A737-1A4E-BE7D-C0C00320699D}" destId="{6F74BB16-13CA-5442-8250-D88D2523141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F9AFEF-EA73-480C-9652-D4F6E2E53D91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28C5C8-5398-4AF8-A456-531653B31A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Book Antiqua" panose="02040602050305030304" pitchFamily="18" charset="0"/>
              <a:cs typeface="Times New Roman" panose="02020603050405020304" pitchFamily="18" charset="0"/>
            </a:rPr>
            <a:t>Entrepreneurs act in what they believe as opportunities.</a:t>
          </a:r>
        </a:p>
      </dgm:t>
    </dgm:pt>
    <dgm:pt modelId="{6F0346F2-736C-418B-B588-A8EE8DC16E71}" type="parTrans" cxnId="{F636D0F9-42C5-46A9-8C1D-94112610A3A1}">
      <dgm:prSet/>
      <dgm:spPr/>
      <dgm:t>
        <a:bodyPr/>
        <a:lstStyle/>
        <a:p>
          <a:endParaRPr lang="en-US"/>
        </a:p>
      </dgm:t>
    </dgm:pt>
    <dgm:pt modelId="{D8716329-5DC5-43A8-90C7-0BBD0A86C127}" type="sibTrans" cxnId="{F636D0F9-42C5-46A9-8C1D-94112610A3A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98FB429-811D-4D51-A493-D70EA68582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solidFill>
                <a:srgbClr val="FF0000"/>
              </a:solidFill>
              <a:latin typeface="Book Antiqua" panose="02040602050305030304" pitchFamily="18" charset="0"/>
            </a:rPr>
            <a:t>Opportunities</a:t>
          </a:r>
          <a:r>
            <a:rPr lang="en-US" sz="1400" dirty="0">
              <a:latin typeface="Book Antiqua" panose="02040602050305030304" pitchFamily="18" charset="0"/>
            </a:rPr>
            <a:t> (</a:t>
          </a:r>
          <a:r>
            <a:rPr lang="en-IN" sz="1400" dirty="0">
              <a:latin typeface="Book Antiqua" panose="02040602050305030304" pitchFamily="18" charset="0"/>
            </a:rPr>
            <a:t>create and/or generate) </a:t>
          </a:r>
          <a:r>
            <a:rPr lang="en-US" sz="1400" dirty="0">
              <a:latin typeface="Book Antiqua" panose="02040602050305030304" pitchFamily="18" charset="0"/>
            </a:rPr>
            <a:t>comes with high uncertainty.</a:t>
          </a:r>
        </a:p>
      </dgm:t>
    </dgm:pt>
    <dgm:pt modelId="{B69B919F-8BC2-4453-A34B-53D2329E6CD8}" type="parTrans" cxnId="{8D72506C-3313-4EFA-935D-BEEBB8CEA59E}">
      <dgm:prSet/>
      <dgm:spPr/>
      <dgm:t>
        <a:bodyPr/>
        <a:lstStyle/>
        <a:p>
          <a:endParaRPr lang="en-US"/>
        </a:p>
      </dgm:t>
    </dgm:pt>
    <dgm:pt modelId="{974A2091-86F0-47E8-B481-95552E9CC4A4}" type="sibTrans" cxnId="{8D72506C-3313-4EFA-935D-BEEBB8CEA59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5C195BD-6272-4370-B522-40CF603CDB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Book Antiqua" panose="02040602050305030304" pitchFamily="18" charset="0"/>
            </a:rPr>
            <a:t>Entrepreneurial </a:t>
          </a:r>
          <a:r>
            <a:rPr lang="en-US" sz="1600" dirty="0">
              <a:solidFill>
                <a:srgbClr val="FF0000"/>
              </a:solidFill>
              <a:latin typeface="Book Antiqua" panose="02040602050305030304" pitchFamily="18" charset="0"/>
            </a:rPr>
            <a:t>judgement</a:t>
          </a:r>
          <a:r>
            <a:rPr lang="en-US" sz="1600" dirty="0">
              <a:latin typeface="Book Antiqua" panose="02040602050305030304" pitchFamily="18" charset="0"/>
            </a:rPr>
            <a:t> whether or not to act.</a:t>
          </a:r>
        </a:p>
      </dgm:t>
    </dgm:pt>
    <dgm:pt modelId="{EF2D3E81-33E2-4AE2-A3D6-3C956AA2A5DB}" type="parTrans" cxnId="{2AC1EB3D-77FB-4C8D-91E7-F0402A960CF0}">
      <dgm:prSet/>
      <dgm:spPr/>
      <dgm:t>
        <a:bodyPr/>
        <a:lstStyle/>
        <a:p>
          <a:endParaRPr lang="en-US"/>
        </a:p>
      </dgm:t>
    </dgm:pt>
    <dgm:pt modelId="{A9850B1D-77BE-4551-B930-F313388410F7}" type="sibTrans" cxnId="{2AC1EB3D-77FB-4C8D-91E7-F0402A960CF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422DBDA-B6C7-454A-BAC0-05889C9A7C2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1400" dirty="0">
              <a:latin typeface="Book Antiqua" panose="02040602050305030304" pitchFamily="18" charset="0"/>
            </a:rPr>
            <a:t>A key to understanding entrepreneurial action is being able to assess the amount of uncertainty perceived to surround a potential opportunity and the individual’s willingness to bear that uncertainty. </a:t>
          </a:r>
        </a:p>
        <a:p>
          <a:pPr>
            <a:lnSpc>
              <a:spcPct val="100000"/>
            </a:lnSpc>
          </a:pPr>
          <a:r>
            <a:rPr lang="en-IN" sz="1400" dirty="0">
              <a:latin typeface="Book Antiqua" panose="02040602050305030304" pitchFamily="18" charset="0"/>
            </a:rPr>
            <a:t>The individual’s </a:t>
          </a:r>
          <a:r>
            <a:rPr lang="en-IN" sz="1400" dirty="0">
              <a:solidFill>
                <a:srgbClr val="FF0000"/>
              </a:solidFill>
              <a:latin typeface="Book Antiqua" panose="02040602050305030304" pitchFamily="18" charset="0"/>
            </a:rPr>
            <a:t>prior knowledge </a:t>
          </a:r>
          <a:r>
            <a:rPr lang="en-IN" sz="1400" dirty="0">
              <a:latin typeface="Book Antiqua" panose="02040602050305030304" pitchFamily="18" charset="0"/>
            </a:rPr>
            <a:t>can decrease the amount of uncertainty, and his or her motivation indicates a willingness to bear uncertainty.</a:t>
          </a:r>
          <a:endParaRPr lang="en-US" sz="1400" dirty="0">
            <a:latin typeface="Book Antiqua" panose="02040602050305030304" pitchFamily="18" charset="0"/>
          </a:endParaRPr>
        </a:p>
      </dgm:t>
    </dgm:pt>
    <dgm:pt modelId="{65879DDC-03D1-45C2-9488-654BA2359256}" type="parTrans" cxnId="{CAB37AC9-B333-4E41-8FBB-7AC58D3765DE}">
      <dgm:prSet/>
      <dgm:spPr/>
      <dgm:t>
        <a:bodyPr/>
        <a:lstStyle/>
        <a:p>
          <a:endParaRPr lang="en-US"/>
        </a:p>
      </dgm:t>
    </dgm:pt>
    <dgm:pt modelId="{5D2D04F1-8DAC-444C-8E89-0EF0FA9DFCD9}" type="sibTrans" cxnId="{CAB37AC9-B333-4E41-8FBB-7AC58D3765DE}">
      <dgm:prSet/>
      <dgm:spPr/>
      <dgm:t>
        <a:bodyPr/>
        <a:lstStyle/>
        <a:p>
          <a:endParaRPr lang="en-US"/>
        </a:p>
      </dgm:t>
    </dgm:pt>
    <dgm:pt modelId="{B5E09F29-3062-4265-ACEC-09B2F0226AAC}" type="pres">
      <dgm:prSet presAssocID="{89F9AFEF-EA73-480C-9652-D4F6E2E53D9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C1F651C-2F63-4EA5-9E45-21943E343860}" type="pres">
      <dgm:prSet presAssocID="{89F9AFEF-EA73-480C-9652-D4F6E2E53D91}" presName="container" presStyleCnt="0">
        <dgm:presLayoutVars>
          <dgm:dir/>
          <dgm:resizeHandles val="exact"/>
        </dgm:presLayoutVars>
      </dgm:prSet>
      <dgm:spPr/>
    </dgm:pt>
    <dgm:pt modelId="{A48D0345-F62D-4D05-944A-AFF92E016D65}" type="pres">
      <dgm:prSet presAssocID="{4428C5C8-5398-4AF8-A456-531653B31AE7}" presName="compNode" presStyleCnt="0"/>
      <dgm:spPr/>
    </dgm:pt>
    <dgm:pt modelId="{37BAEABA-DF14-4B66-86BB-DBCFAA6695FC}" type="pres">
      <dgm:prSet presAssocID="{4428C5C8-5398-4AF8-A456-531653B31AE7}" presName="iconBgRect" presStyleLbl="bgShp" presStyleIdx="0" presStyleCnt="4"/>
      <dgm:spPr/>
    </dgm:pt>
    <dgm:pt modelId="{40B327FD-27E6-41C7-837F-89B8D48F2E5C}" type="pres">
      <dgm:prSet presAssocID="{4428C5C8-5398-4AF8-A456-531653B31AE7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D8D5FFE9-6FC2-4ABD-AA46-BA6A0812473A}" type="pres">
      <dgm:prSet presAssocID="{4428C5C8-5398-4AF8-A456-531653B31AE7}" presName="spaceRect" presStyleCnt="0"/>
      <dgm:spPr/>
    </dgm:pt>
    <dgm:pt modelId="{249D3EE6-DA5A-4A02-A293-93F1F0057BFA}" type="pres">
      <dgm:prSet presAssocID="{4428C5C8-5398-4AF8-A456-531653B31AE7}" presName="textRect" presStyleLbl="revTx" presStyleIdx="0" presStyleCnt="4" custScaleX="73574" custLinFactNeighborX="-14921" custLinFactNeighborY="1895">
        <dgm:presLayoutVars>
          <dgm:chMax val="1"/>
          <dgm:chPref val="1"/>
        </dgm:presLayoutVars>
      </dgm:prSet>
      <dgm:spPr/>
      <dgm:t>
        <a:bodyPr/>
        <a:lstStyle/>
        <a:p>
          <a:endParaRPr lang="en-IN"/>
        </a:p>
      </dgm:t>
    </dgm:pt>
    <dgm:pt modelId="{C41CAB45-B4E5-4088-B407-7AFF746714CA}" type="pres">
      <dgm:prSet presAssocID="{D8716329-5DC5-43A8-90C7-0BBD0A86C127}" presName="sibTrans" presStyleLbl="sibTrans2D1" presStyleIdx="0" presStyleCnt="0"/>
      <dgm:spPr/>
      <dgm:t>
        <a:bodyPr/>
        <a:lstStyle/>
        <a:p>
          <a:endParaRPr lang="en-IN"/>
        </a:p>
      </dgm:t>
    </dgm:pt>
    <dgm:pt modelId="{2FEB9E62-0D42-4A69-A0AB-17D87134F117}" type="pres">
      <dgm:prSet presAssocID="{698FB429-811D-4D51-A493-D70EA685820D}" presName="compNode" presStyleCnt="0"/>
      <dgm:spPr/>
    </dgm:pt>
    <dgm:pt modelId="{D5A45A94-77E4-4CE8-AD87-D79DC5D8AD4B}" type="pres">
      <dgm:prSet presAssocID="{698FB429-811D-4D51-A493-D70EA685820D}" presName="iconBgRect" presStyleLbl="bgShp" presStyleIdx="1" presStyleCnt="4"/>
      <dgm:spPr/>
    </dgm:pt>
    <dgm:pt modelId="{E493544C-A54A-4F2C-AC86-5791D4A1CD10}" type="pres">
      <dgm:prSet presAssocID="{698FB429-811D-4D51-A493-D70EA685820D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F073F57E-8308-402D-9A1C-82FD5AFC5614}" type="pres">
      <dgm:prSet presAssocID="{698FB429-811D-4D51-A493-D70EA685820D}" presName="spaceRect" presStyleCnt="0"/>
      <dgm:spPr/>
    </dgm:pt>
    <dgm:pt modelId="{A77DEC20-503D-4EDE-816C-B8E49EEA31DA}" type="pres">
      <dgm:prSet presAssocID="{698FB429-811D-4D51-A493-D70EA685820D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IN"/>
        </a:p>
      </dgm:t>
    </dgm:pt>
    <dgm:pt modelId="{DCFB7623-043D-4F25-A5FE-972316C3F5F3}" type="pres">
      <dgm:prSet presAssocID="{974A2091-86F0-47E8-B481-95552E9CC4A4}" presName="sibTrans" presStyleLbl="sibTrans2D1" presStyleIdx="0" presStyleCnt="0"/>
      <dgm:spPr/>
      <dgm:t>
        <a:bodyPr/>
        <a:lstStyle/>
        <a:p>
          <a:endParaRPr lang="en-IN"/>
        </a:p>
      </dgm:t>
    </dgm:pt>
    <dgm:pt modelId="{FFF53EBE-BAB1-414D-8FBE-9B13621638BE}" type="pres">
      <dgm:prSet presAssocID="{55C195BD-6272-4370-B522-40CF603CDB13}" presName="compNode" presStyleCnt="0"/>
      <dgm:spPr/>
    </dgm:pt>
    <dgm:pt modelId="{BF9C963D-AE3B-428D-B5C7-51CD10A03195}" type="pres">
      <dgm:prSet presAssocID="{55C195BD-6272-4370-B522-40CF603CDB13}" presName="iconBgRect" presStyleLbl="bgShp" presStyleIdx="2" presStyleCnt="4"/>
      <dgm:spPr/>
    </dgm:pt>
    <dgm:pt modelId="{1208286F-452C-414D-B731-F338DBF069C3}" type="pres">
      <dgm:prSet presAssocID="{55C195BD-6272-4370-B522-40CF603CDB13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2145904B-266F-4E44-835B-8A4A14A454F2}" type="pres">
      <dgm:prSet presAssocID="{55C195BD-6272-4370-B522-40CF603CDB13}" presName="spaceRect" presStyleCnt="0"/>
      <dgm:spPr/>
    </dgm:pt>
    <dgm:pt modelId="{02B945AD-7229-4BF8-BE85-C16170A1EDC5}" type="pres">
      <dgm:prSet presAssocID="{55C195BD-6272-4370-B522-40CF603CDB13}" presName="textRect" presStyleLbl="revTx" presStyleIdx="2" presStyleCnt="4" custScaleX="54253" custLinFactNeighborX="-23269" custLinFactNeighborY="310">
        <dgm:presLayoutVars>
          <dgm:chMax val="1"/>
          <dgm:chPref val="1"/>
        </dgm:presLayoutVars>
      </dgm:prSet>
      <dgm:spPr/>
      <dgm:t>
        <a:bodyPr/>
        <a:lstStyle/>
        <a:p>
          <a:endParaRPr lang="en-IN"/>
        </a:p>
      </dgm:t>
    </dgm:pt>
    <dgm:pt modelId="{3E54A77E-D7CB-4B75-AF2D-8DEDC11A7BE9}" type="pres">
      <dgm:prSet presAssocID="{A9850B1D-77BE-4551-B930-F313388410F7}" presName="sibTrans" presStyleLbl="sibTrans2D1" presStyleIdx="0" presStyleCnt="0"/>
      <dgm:spPr/>
      <dgm:t>
        <a:bodyPr/>
        <a:lstStyle/>
        <a:p>
          <a:endParaRPr lang="en-IN"/>
        </a:p>
      </dgm:t>
    </dgm:pt>
    <dgm:pt modelId="{ED70EB91-5B8A-48B8-B3B4-1389FC43CC5F}" type="pres">
      <dgm:prSet presAssocID="{E422DBDA-B6C7-454A-BAC0-05889C9A7C2B}" presName="compNode" presStyleCnt="0"/>
      <dgm:spPr/>
    </dgm:pt>
    <dgm:pt modelId="{5615547C-DA54-4C55-8E8C-70D6F6668140}" type="pres">
      <dgm:prSet presAssocID="{E422DBDA-B6C7-454A-BAC0-05889C9A7C2B}" presName="iconBgRect" presStyleLbl="bgShp" presStyleIdx="3" presStyleCnt="4"/>
      <dgm:spPr/>
    </dgm:pt>
    <dgm:pt modelId="{72E93C03-547D-4CF9-BB01-273230C3850E}" type="pres">
      <dgm:prSet presAssocID="{E422DBDA-B6C7-454A-BAC0-05889C9A7C2B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63456F4-E762-4796-B681-C47FF13BCBC8}" type="pres">
      <dgm:prSet presAssocID="{E422DBDA-B6C7-454A-BAC0-05889C9A7C2B}" presName="spaceRect" presStyleCnt="0"/>
      <dgm:spPr/>
    </dgm:pt>
    <dgm:pt modelId="{0DFEAB95-17F9-41C8-B849-E981F5FA0A49}" type="pres">
      <dgm:prSet presAssocID="{E422DBDA-B6C7-454A-BAC0-05889C9A7C2B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CAB37AC9-B333-4E41-8FBB-7AC58D3765DE}" srcId="{89F9AFEF-EA73-480C-9652-D4F6E2E53D91}" destId="{E422DBDA-B6C7-454A-BAC0-05889C9A7C2B}" srcOrd="3" destOrd="0" parTransId="{65879DDC-03D1-45C2-9488-654BA2359256}" sibTransId="{5D2D04F1-8DAC-444C-8E89-0EF0FA9DFCD9}"/>
    <dgm:cxn modelId="{F636D0F9-42C5-46A9-8C1D-94112610A3A1}" srcId="{89F9AFEF-EA73-480C-9652-D4F6E2E53D91}" destId="{4428C5C8-5398-4AF8-A456-531653B31AE7}" srcOrd="0" destOrd="0" parTransId="{6F0346F2-736C-418B-B588-A8EE8DC16E71}" sibTransId="{D8716329-5DC5-43A8-90C7-0BBD0A86C127}"/>
    <dgm:cxn modelId="{91FF091B-979F-2D47-B19B-02AE5254A75A}" type="presOf" srcId="{E422DBDA-B6C7-454A-BAC0-05889C9A7C2B}" destId="{0DFEAB95-17F9-41C8-B849-E981F5FA0A49}" srcOrd="0" destOrd="0" presId="urn:microsoft.com/office/officeart/2018/2/layout/IconCircleList"/>
    <dgm:cxn modelId="{8D72506C-3313-4EFA-935D-BEEBB8CEA59E}" srcId="{89F9AFEF-EA73-480C-9652-D4F6E2E53D91}" destId="{698FB429-811D-4D51-A493-D70EA685820D}" srcOrd="1" destOrd="0" parTransId="{B69B919F-8BC2-4453-A34B-53D2329E6CD8}" sibTransId="{974A2091-86F0-47E8-B481-95552E9CC4A4}"/>
    <dgm:cxn modelId="{FAA05B2F-CB69-D249-85F8-68D89358F5E7}" type="presOf" srcId="{698FB429-811D-4D51-A493-D70EA685820D}" destId="{A77DEC20-503D-4EDE-816C-B8E49EEA31DA}" srcOrd="0" destOrd="0" presId="urn:microsoft.com/office/officeart/2018/2/layout/IconCircleList"/>
    <dgm:cxn modelId="{29B8C416-85BD-C94C-BBAD-826C76032ED4}" type="presOf" srcId="{A9850B1D-77BE-4551-B930-F313388410F7}" destId="{3E54A77E-D7CB-4B75-AF2D-8DEDC11A7BE9}" srcOrd="0" destOrd="0" presId="urn:microsoft.com/office/officeart/2018/2/layout/IconCircleList"/>
    <dgm:cxn modelId="{D818F57D-F56C-1242-B4C1-19F365F2A046}" type="presOf" srcId="{89F9AFEF-EA73-480C-9652-D4F6E2E53D91}" destId="{B5E09F29-3062-4265-ACEC-09B2F0226AAC}" srcOrd="0" destOrd="0" presId="urn:microsoft.com/office/officeart/2018/2/layout/IconCircleList"/>
    <dgm:cxn modelId="{581E2300-9076-4942-B4CD-03E2C83A8574}" type="presOf" srcId="{D8716329-5DC5-43A8-90C7-0BBD0A86C127}" destId="{C41CAB45-B4E5-4088-B407-7AFF746714CA}" srcOrd="0" destOrd="0" presId="urn:microsoft.com/office/officeart/2018/2/layout/IconCircleList"/>
    <dgm:cxn modelId="{2AC1EB3D-77FB-4C8D-91E7-F0402A960CF0}" srcId="{89F9AFEF-EA73-480C-9652-D4F6E2E53D91}" destId="{55C195BD-6272-4370-B522-40CF603CDB13}" srcOrd="2" destOrd="0" parTransId="{EF2D3E81-33E2-4AE2-A3D6-3C956AA2A5DB}" sibTransId="{A9850B1D-77BE-4551-B930-F313388410F7}"/>
    <dgm:cxn modelId="{3126475B-A997-FC4E-8BB1-71C27E9DA335}" type="presOf" srcId="{4428C5C8-5398-4AF8-A456-531653B31AE7}" destId="{249D3EE6-DA5A-4A02-A293-93F1F0057BFA}" srcOrd="0" destOrd="0" presId="urn:microsoft.com/office/officeart/2018/2/layout/IconCircleList"/>
    <dgm:cxn modelId="{DE86B231-CA44-F046-A3AC-C314A7DDD30A}" type="presOf" srcId="{55C195BD-6272-4370-B522-40CF603CDB13}" destId="{02B945AD-7229-4BF8-BE85-C16170A1EDC5}" srcOrd="0" destOrd="0" presId="urn:microsoft.com/office/officeart/2018/2/layout/IconCircleList"/>
    <dgm:cxn modelId="{C7538FBF-A5D8-2942-B917-6670B60644D0}" type="presOf" srcId="{974A2091-86F0-47E8-B481-95552E9CC4A4}" destId="{DCFB7623-043D-4F25-A5FE-972316C3F5F3}" srcOrd="0" destOrd="0" presId="urn:microsoft.com/office/officeart/2018/2/layout/IconCircleList"/>
    <dgm:cxn modelId="{DD5AD620-2719-A14B-9563-F3624A8672A6}" type="presParOf" srcId="{B5E09F29-3062-4265-ACEC-09B2F0226AAC}" destId="{7C1F651C-2F63-4EA5-9E45-21943E343860}" srcOrd="0" destOrd="0" presId="urn:microsoft.com/office/officeart/2018/2/layout/IconCircleList"/>
    <dgm:cxn modelId="{79350437-0E54-3F49-B47E-B82B90FA178D}" type="presParOf" srcId="{7C1F651C-2F63-4EA5-9E45-21943E343860}" destId="{A48D0345-F62D-4D05-944A-AFF92E016D65}" srcOrd="0" destOrd="0" presId="urn:microsoft.com/office/officeart/2018/2/layout/IconCircleList"/>
    <dgm:cxn modelId="{455430D3-4770-C54D-9E4A-AD6598F5075E}" type="presParOf" srcId="{A48D0345-F62D-4D05-944A-AFF92E016D65}" destId="{37BAEABA-DF14-4B66-86BB-DBCFAA6695FC}" srcOrd="0" destOrd="0" presId="urn:microsoft.com/office/officeart/2018/2/layout/IconCircleList"/>
    <dgm:cxn modelId="{A83F32CE-AD7C-434F-9AD7-95483BFCD08F}" type="presParOf" srcId="{A48D0345-F62D-4D05-944A-AFF92E016D65}" destId="{40B327FD-27E6-41C7-837F-89B8D48F2E5C}" srcOrd="1" destOrd="0" presId="urn:microsoft.com/office/officeart/2018/2/layout/IconCircleList"/>
    <dgm:cxn modelId="{E8905690-C0F5-8F44-9330-93711A89FF41}" type="presParOf" srcId="{A48D0345-F62D-4D05-944A-AFF92E016D65}" destId="{D8D5FFE9-6FC2-4ABD-AA46-BA6A0812473A}" srcOrd="2" destOrd="0" presId="urn:microsoft.com/office/officeart/2018/2/layout/IconCircleList"/>
    <dgm:cxn modelId="{C7F4CAF2-7F50-984C-B2E7-31955DBE7EB8}" type="presParOf" srcId="{A48D0345-F62D-4D05-944A-AFF92E016D65}" destId="{249D3EE6-DA5A-4A02-A293-93F1F0057BFA}" srcOrd="3" destOrd="0" presId="urn:microsoft.com/office/officeart/2018/2/layout/IconCircleList"/>
    <dgm:cxn modelId="{F7702DAC-DDA2-3C43-A084-341BC47688B4}" type="presParOf" srcId="{7C1F651C-2F63-4EA5-9E45-21943E343860}" destId="{C41CAB45-B4E5-4088-B407-7AFF746714CA}" srcOrd="1" destOrd="0" presId="urn:microsoft.com/office/officeart/2018/2/layout/IconCircleList"/>
    <dgm:cxn modelId="{38DE240B-C0BF-FA49-B407-E6D484B67782}" type="presParOf" srcId="{7C1F651C-2F63-4EA5-9E45-21943E343860}" destId="{2FEB9E62-0D42-4A69-A0AB-17D87134F117}" srcOrd="2" destOrd="0" presId="urn:microsoft.com/office/officeart/2018/2/layout/IconCircleList"/>
    <dgm:cxn modelId="{F8C120D5-CCCF-BD43-832C-0068D7047440}" type="presParOf" srcId="{2FEB9E62-0D42-4A69-A0AB-17D87134F117}" destId="{D5A45A94-77E4-4CE8-AD87-D79DC5D8AD4B}" srcOrd="0" destOrd="0" presId="urn:microsoft.com/office/officeart/2018/2/layout/IconCircleList"/>
    <dgm:cxn modelId="{7800D091-D62D-004A-9AF9-AF7422578596}" type="presParOf" srcId="{2FEB9E62-0D42-4A69-A0AB-17D87134F117}" destId="{E493544C-A54A-4F2C-AC86-5791D4A1CD10}" srcOrd="1" destOrd="0" presId="urn:microsoft.com/office/officeart/2018/2/layout/IconCircleList"/>
    <dgm:cxn modelId="{D24519FE-1DA5-FA42-846A-84284C08ADEB}" type="presParOf" srcId="{2FEB9E62-0D42-4A69-A0AB-17D87134F117}" destId="{F073F57E-8308-402D-9A1C-82FD5AFC5614}" srcOrd="2" destOrd="0" presId="urn:microsoft.com/office/officeart/2018/2/layout/IconCircleList"/>
    <dgm:cxn modelId="{EA4B3BCA-0D55-8049-AD9F-48D9A0700953}" type="presParOf" srcId="{2FEB9E62-0D42-4A69-A0AB-17D87134F117}" destId="{A77DEC20-503D-4EDE-816C-B8E49EEA31DA}" srcOrd="3" destOrd="0" presId="urn:microsoft.com/office/officeart/2018/2/layout/IconCircleList"/>
    <dgm:cxn modelId="{94A99E0C-E928-4540-9565-A41FFDF60B59}" type="presParOf" srcId="{7C1F651C-2F63-4EA5-9E45-21943E343860}" destId="{DCFB7623-043D-4F25-A5FE-972316C3F5F3}" srcOrd="3" destOrd="0" presId="urn:microsoft.com/office/officeart/2018/2/layout/IconCircleList"/>
    <dgm:cxn modelId="{082D1264-B024-8840-94D2-511572DEE28A}" type="presParOf" srcId="{7C1F651C-2F63-4EA5-9E45-21943E343860}" destId="{FFF53EBE-BAB1-414D-8FBE-9B13621638BE}" srcOrd="4" destOrd="0" presId="urn:microsoft.com/office/officeart/2018/2/layout/IconCircleList"/>
    <dgm:cxn modelId="{0619FA09-AADC-264E-8729-3FE8D2944C9A}" type="presParOf" srcId="{FFF53EBE-BAB1-414D-8FBE-9B13621638BE}" destId="{BF9C963D-AE3B-428D-B5C7-51CD10A03195}" srcOrd="0" destOrd="0" presId="urn:microsoft.com/office/officeart/2018/2/layout/IconCircleList"/>
    <dgm:cxn modelId="{C2810346-CA2D-2D41-98BA-166ED42EB97D}" type="presParOf" srcId="{FFF53EBE-BAB1-414D-8FBE-9B13621638BE}" destId="{1208286F-452C-414D-B731-F338DBF069C3}" srcOrd="1" destOrd="0" presId="urn:microsoft.com/office/officeart/2018/2/layout/IconCircleList"/>
    <dgm:cxn modelId="{ABF1C64B-BF4F-0B41-8166-F285761E9B0C}" type="presParOf" srcId="{FFF53EBE-BAB1-414D-8FBE-9B13621638BE}" destId="{2145904B-266F-4E44-835B-8A4A14A454F2}" srcOrd="2" destOrd="0" presId="urn:microsoft.com/office/officeart/2018/2/layout/IconCircleList"/>
    <dgm:cxn modelId="{F8DD6BEA-5146-C843-BE6C-8B214178AF7E}" type="presParOf" srcId="{FFF53EBE-BAB1-414D-8FBE-9B13621638BE}" destId="{02B945AD-7229-4BF8-BE85-C16170A1EDC5}" srcOrd="3" destOrd="0" presId="urn:microsoft.com/office/officeart/2018/2/layout/IconCircleList"/>
    <dgm:cxn modelId="{B57BCBDD-5B60-364F-9980-39BE1881E0D2}" type="presParOf" srcId="{7C1F651C-2F63-4EA5-9E45-21943E343860}" destId="{3E54A77E-D7CB-4B75-AF2D-8DEDC11A7BE9}" srcOrd="5" destOrd="0" presId="urn:microsoft.com/office/officeart/2018/2/layout/IconCircleList"/>
    <dgm:cxn modelId="{85035462-778B-6B47-9940-0E026CEAC856}" type="presParOf" srcId="{7C1F651C-2F63-4EA5-9E45-21943E343860}" destId="{ED70EB91-5B8A-48B8-B3B4-1389FC43CC5F}" srcOrd="6" destOrd="0" presId="urn:microsoft.com/office/officeart/2018/2/layout/IconCircleList"/>
    <dgm:cxn modelId="{935ABB0A-7C0E-4744-9945-C839B5E39114}" type="presParOf" srcId="{ED70EB91-5B8A-48B8-B3B4-1389FC43CC5F}" destId="{5615547C-DA54-4C55-8E8C-70D6F6668140}" srcOrd="0" destOrd="0" presId="urn:microsoft.com/office/officeart/2018/2/layout/IconCircleList"/>
    <dgm:cxn modelId="{3B0EDE6D-2471-9747-9ADF-7D3ACA0ED12B}" type="presParOf" srcId="{ED70EB91-5B8A-48B8-B3B4-1389FC43CC5F}" destId="{72E93C03-547D-4CF9-BB01-273230C3850E}" srcOrd="1" destOrd="0" presId="urn:microsoft.com/office/officeart/2018/2/layout/IconCircleList"/>
    <dgm:cxn modelId="{B6B0CDF3-98C9-654A-AE36-592EC507C324}" type="presParOf" srcId="{ED70EB91-5B8A-48B8-B3B4-1389FC43CC5F}" destId="{363456F4-E762-4796-B681-C47FF13BCBC8}" srcOrd="2" destOrd="0" presId="urn:microsoft.com/office/officeart/2018/2/layout/IconCircleList"/>
    <dgm:cxn modelId="{AC7DB2D8-C0C2-4446-B229-8D1463FE8A01}" type="presParOf" srcId="{ED70EB91-5B8A-48B8-B3B4-1389FC43CC5F}" destId="{0DFEAB95-17F9-41C8-B849-E981F5FA0A4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0F2BA7-6DD6-4794-9176-E0E76036906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8CB082C-79E8-4D4B-81F6-F4A55B7ED0CE}">
      <dgm:prSet/>
      <dgm:spPr/>
      <dgm:t>
        <a:bodyPr/>
        <a:lstStyle/>
        <a:p>
          <a:r>
            <a:rPr lang="en-IN"/>
            <a:t>Entrepreneurs take what they have and select among possible outcomes.</a:t>
          </a:r>
          <a:endParaRPr lang="en-US"/>
        </a:p>
      </dgm:t>
    </dgm:pt>
    <dgm:pt modelId="{CE6F3924-B65A-4C6F-A856-EA15ABE00361}" type="parTrans" cxnId="{D5B14F91-C059-4D93-B3BB-67C5E4138B68}">
      <dgm:prSet/>
      <dgm:spPr/>
      <dgm:t>
        <a:bodyPr/>
        <a:lstStyle/>
        <a:p>
          <a:endParaRPr lang="en-US"/>
        </a:p>
      </dgm:t>
    </dgm:pt>
    <dgm:pt modelId="{1ED4D616-2C98-4D01-AB5E-0400671BCD09}" type="sibTrans" cxnId="{D5B14F91-C059-4D93-B3BB-67C5E4138B68}">
      <dgm:prSet/>
      <dgm:spPr/>
      <dgm:t>
        <a:bodyPr/>
        <a:lstStyle/>
        <a:p>
          <a:endParaRPr lang="en-US"/>
        </a:p>
      </dgm:t>
    </dgm:pt>
    <dgm:pt modelId="{4BA9816A-CA74-4B7F-80D1-CED2716FD8AB}">
      <dgm:prSet/>
      <dgm:spPr/>
      <dgm:t>
        <a:bodyPr/>
        <a:lstStyle/>
        <a:p>
          <a:r>
            <a:rPr lang="en-IN" i="1"/>
            <a:t>causal process </a:t>
          </a:r>
          <a:r>
            <a:rPr lang="en-IN"/>
            <a:t>- A process that starts with a desired outcome and focuses on the means to generate that outcome. </a:t>
          </a:r>
          <a:endParaRPr lang="en-US"/>
        </a:p>
      </dgm:t>
    </dgm:pt>
    <dgm:pt modelId="{ADCD47DB-D465-4219-97C7-ED03C1C9DB8E}" type="parTrans" cxnId="{E93E4DDF-61B1-46D2-A7DE-C5E56059BCD2}">
      <dgm:prSet/>
      <dgm:spPr/>
      <dgm:t>
        <a:bodyPr/>
        <a:lstStyle/>
        <a:p>
          <a:endParaRPr lang="en-US"/>
        </a:p>
      </dgm:t>
    </dgm:pt>
    <dgm:pt modelId="{9A29EBBF-E863-4452-A1B5-964FC3AA5A89}" type="sibTrans" cxnId="{E93E4DDF-61B1-46D2-A7DE-C5E56059BCD2}">
      <dgm:prSet/>
      <dgm:spPr/>
      <dgm:t>
        <a:bodyPr/>
        <a:lstStyle/>
        <a:p>
          <a:endParaRPr lang="en-US"/>
        </a:p>
      </dgm:t>
    </dgm:pt>
    <dgm:pt modelId="{A90E1897-50FC-4A1B-868B-632215E47266}">
      <dgm:prSet/>
      <dgm:spPr/>
      <dgm:t>
        <a:bodyPr/>
        <a:lstStyle/>
        <a:p>
          <a:r>
            <a:rPr lang="en-IN" i="1"/>
            <a:t>effectuation process </a:t>
          </a:r>
          <a:r>
            <a:rPr lang="en-IN"/>
            <a:t>- A process that starts with what one has (who they are, what they know, and whom they know) and selects among possible outcomes.</a:t>
          </a:r>
          <a:endParaRPr lang="en-US"/>
        </a:p>
      </dgm:t>
    </dgm:pt>
    <dgm:pt modelId="{5A17B154-8F47-4304-90FB-6D326E04B5AF}" type="parTrans" cxnId="{7B510CA0-4590-4E0A-8DE4-08F21778F7FA}">
      <dgm:prSet/>
      <dgm:spPr/>
      <dgm:t>
        <a:bodyPr/>
        <a:lstStyle/>
        <a:p>
          <a:endParaRPr lang="en-US"/>
        </a:p>
      </dgm:t>
    </dgm:pt>
    <dgm:pt modelId="{1BFAC3B8-5CFD-47F9-82A2-44D839FE98FE}" type="sibTrans" cxnId="{7B510CA0-4590-4E0A-8DE4-08F21778F7FA}">
      <dgm:prSet/>
      <dgm:spPr/>
      <dgm:t>
        <a:bodyPr/>
        <a:lstStyle/>
        <a:p>
          <a:endParaRPr lang="en-US"/>
        </a:p>
      </dgm:t>
    </dgm:pt>
    <dgm:pt modelId="{2A061268-05CF-4309-8453-0AE2BD06B0D8}" type="pres">
      <dgm:prSet presAssocID="{B60F2BA7-6DD6-4794-9176-E0E76036906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A951EE1-3B45-43A9-972E-2FEA5EF8B9FE}" type="pres">
      <dgm:prSet presAssocID="{18CB082C-79E8-4D4B-81F6-F4A55B7ED0CE}" presName="compNode" presStyleCnt="0"/>
      <dgm:spPr/>
    </dgm:pt>
    <dgm:pt modelId="{98252140-1A1F-4262-BC61-6B62D061FF91}" type="pres">
      <dgm:prSet presAssocID="{18CB082C-79E8-4D4B-81F6-F4A55B7ED0CE}" presName="bgRect" presStyleLbl="bgShp" presStyleIdx="0" presStyleCnt="3"/>
      <dgm:spPr/>
    </dgm:pt>
    <dgm:pt modelId="{0306250F-E06D-47F1-8C76-195C6A5E2BF3}" type="pres">
      <dgm:prSet presAssocID="{18CB082C-79E8-4D4B-81F6-F4A55B7ED0CE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35DE6B23-A214-45D3-959A-E7E1FD2B0C48}" type="pres">
      <dgm:prSet presAssocID="{18CB082C-79E8-4D4B-81F6-F4A55B7ED0CE}" presName="spaceRect" presStyleCnt="0"/>
      <dgm:spPr/>
    </dgm:pt>
    <dgm:pt modelId="{37178C25-3F57-49F0-917E-00DF9DD9968E}" type="pres">
      <dgm:prSet presAssocID="{18CB082C-79E8-4D4B-81F6-F4A55B7ED0CE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4B3CB456-F2AA-4AB8-A33F-AE89C5572084}" type="pres">
      <dgm:prSet presAssocID="{1ED4D616-2C98-4D01-AB5E-0400671BCD09}" presName="sibTrans" presStyleCnt="0"/>
      <dgm:spPr/>
    </dgm:pt>
    <dgm:pt modelId="{00FE59E8-4292-4037-9D72-B4BD738ACC10}" type="pres">
      <dgm:prSet presAssocID="{4BA9816A-CA74-4B7F-80D1-CED2716FD8AB}" presName="compNode" presStyleCnt="0"/>
      <dgm:spPr/>
    </dgm:pt>
    <dgm:pt modelId="{BEA76F84-2710-4DC4-A5ED-8ECE1EAB81A6}" type="pres">
      <dgm:prSet presAssocID="{4BA9816A-CA74-4B7F-80D1-CED2716FD8AB}" presName="bgRect" presStyleLbl="bgShp" presStyleIdx="1" presStyleCnt="3"/>
      <dgm:spPr/>
    </dgm:pt>
    <dgm:pt modelId="{78252B95-5732-4AF1-97C8-90B9EF93A48A}" type="pres">
      <dgm:prSet presAssocID="{4BA9816A-CA74-4B7F-80D1-CED2716FD8AB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539BDB9A-4A68-4A76-BFC2-70031005F4F4}" type="pres">
      <dgm:prSet presAssocID="{4BA9816A-CA74-4B7F-80D1-CED2716FD8AB}" presName="spaceRect" presStyleCnt="0"/>
      <dgm:spPr/>
    </dgm:pt>
    <dgm:pt modelId="{6AFB47AA-1C99-4639-9050-52EF8907A0BA}" type="pres">
      <dgm:prSet presAssocID="{4BA9816A-CA74-4B7F-80D1-CED2716FD8AB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A54FC8D2-C674-45EB-B2D9-60469FBEB1B5}" type="pres">
      <dgm:prSet presAssocID="{9A29EBBF-E863-4452-A1B5-964FC3AA5A89}" presName="sibTrans" presStyleCnt="0"/>
      <dgm:spPr/>
    </dgm:pt>
    <dgm:pt modelId="{5D572F19-ED43-417B-8B13-F4AFB55CC9CE}" type="pres">
      <dgm:prSet presAssocID="{A90E1897-50FC-4A1B-868B-632215E47266}" presName="compNode" presStyleCnt="0"/>
      <dgm:spPr/>
    </dgm:pt>
    <dgm:pt modelId="{2EEB7A22-BF15-4A0C-B961-9C8BBE54CA70}" type="pres">
      <dgm:prSet presAssocID="{A90E1897-50FC-4A1B-868B-632215E47266}" presName="bgRect" presStyleLbl="bgShp" presStyleIdx="2" presStyleCnt="3"/>
      <dgm:spPr/>
    </dgm:pt>
    <dgm:pt modelId="{B6A9AD4A-8C6F-455B-AC03-3347686E5AB1}" type="pres">
      <dgm:prSet presAssocID="{A90E1897-50FC-4A1B-868B-632215E47266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AFA50280-ABCB-4F88-A062-81E408251B1F}" type="pres">
      <dgm:prSet presAssocID="{A90E1897-50FC-4A1B-868B-632215E47266}" presName="spaceRect" presStyleCnt="0"/>
      <dgm:spPr/>
    </dgm:pt>
    <dgm:pt modelId="{AB9C108E-5504-4152-ADC7-3071148C7E41}" type="pres">
      <dgm:prSet presAssocID="{A90E1897-50FC-4A1B-868B-632215E47266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E93E4DDF-61B1-46D2-A7DE-C5E56059BCD2}" srcId="{B60F2BA7-6DD6-4794-9176-E0E760369061}" destId="{4BA9816A-CA74-4B7F-80D1-CED2716FD8AB}" srcOrd="1" destOrd="0" parTransId="{ADCD47DB-D465-4219-97C7-ED03C1C9DB8E}" sibTransId="{9A29EBBF-E863-4452-A1B5-964FC3AA5A89}"/>
    <dgm:cxn modelId="{81C9C4FA-EB7D-48F1-A24A-1DDAA21B890A}" type="presOf" srcId="{B60F2BA7-6DD6-4794-9176-E0E760369061}" destId="{2A061268-05CF-4309-8453-0AE2BD06B0D8}" srcOrd="0" destOrd="0" presId="urn:microsoft.com/office/officeart/2018/2/layout/IconVerticalSolidList"/>
    <dgm:cxn modelId="{D5B14F91-C059-4D93-B3BB-67C5E4138B68}" srcId="{B60F2BA7-6DD6-4794-9176-E0E760369061}" destId="{18CB082C-79E8-4D4B-81F6-F4A55B7ED0CE}" srcOrd="0" destOrd="0" parTransId="{CE6F3924-B65A-4C6F-A856-EA15ABE00361}" sibTransId="{1ED4D616-2C98-4D01-AB5E-0400671BCD09}"/>
    <dgm:cxn modelId="{11EECC05-015A-4261-ACBE-5AB86E553467}" type="presOf" srcId="{18CB082C-79E8-4D4B-81F6-F4A55B7ED0CE}" destId="{37178C25-3F57-49F0-917E-00DF9DD9968E}" srcOrd="0" destOrd="0" presId="urn:microsoft.com/office/officeart/2018/2/layout/IconVerticalSolidList"/>
    <dgm:cxn modelId="{7B510CA0-4590-4E0A-8DE4-08F21778F7FA}" srcId="{B60F2BA7-6DD6-4794-9176-E0E760369061}" destId="{A90E1897-50FC-4A1B-868B-632215E47266}" srcOrd="2" destOrd="0" parTransId="{5A17B154-8F47-4304-90FB-6D326E04B5AF}" sibTransId="{1BFAC3B8-5CFD-47F9-82A2-44D839FE98FE}"/>
    <dgm:cxn modelId="{11FD9136-C08C-4A6B-89E6-8BD56987E61C}" type="presOf" srcId="{4BA9816A-CA74-4B7F-80D1-CED2716FD8AB}" destId="{6AFB47AA-1C99-4639-9050-52EF8907A0BA}" srcOrd="0" destOrd="0" presId="urn:microsoft.com/office/officeart/2018/2/layout/IconVerticalSolidList"/>
    <dgm:cxn modelId="{17F5E88C-8902-4905-B861-DFF30817312B}" type="presOf" srcId="{A90E1897-50FC-4A1B-868B-632215E47266}" destId="{AB9C108E-5504-4152-ADC7-3071148C7E41}" srcOrd="0" destOrd="0" presId="urn:microsoft.com/office/officeart/2018/2/layout/IconVerticalSolidList"/>
    <dgm:cxn modelId="{3C256923-26BB-4144-9820-228E0D95DF6D}" type="presParOf" srcId="{2A061268-05CF-4309-8453-0AE2BD06B0D8}" destId="{BA951EE1-3B45-43A9-972E-2FEA5EF8B9FE}" srcOrd="0" destOrd="0" presId="urn:microsoft.com/office/officeart/2018/2/layout/IconVerticalSolidList"/>
    <dgm:cxn modelId="{3F632C04-D22B-42FC-8D00-1E0AA129500E}" type="presParOf" srcId="{BA951EE1-3B45-43A9-972E-2FEA5EF8B9FE}" destId="{98252140-1A1F-4262-BC61-6B62D061FF91}" srcOrd="0" destOrd="0" presId="urn:microsoft.com/office/officeart/2018/2/layout/IconVerticalSolidList"/>
    <dgm:cxn modelId="{F6C0CD06-A3A2-41BD-B594-D224C2A150FF}" type="presParOf" srcId="{BA951EE1-3B45-43A9-972E-2FEA5EF8B9FE}" destId="{0306250F-E06D-47F1-8C76-195C6A5E2BF3}" srcOrd="1" destOrd="0" presId="urn:microsoft.com/office/officeart/2018/2/layout/IconVerticalSolidList"/>
    <dgm:cxn modelId="{963C6EAE-E5C3-4807-8C3D-D3F2EA023840}" type="presParOf" srcId="{BA951EE1-3B45-43A9-972E-2FEA5EF8B9FE}" destId="{35DE6B23-A214-45D3-959A-E7E1FD2B0C48}" srcOrd="2" destOrd="0" presId="urn:microsoft.com/office/officeart/2018/2/layout/IconVerticalSolidList"/>
    <dgm:cxn modelId="{494AC28B-015D-4A70-9F9E-725F225B9FA6}" type="presParOf" srcId="{BA951EE1-3B45-43A9-972E-2FEA5EF8B9FE}" destId="{37178C25-3F57-49F0-917E-00DF9DD9968E}" srcOrd="3" destOrd="0" presId="urn:microsoft.com/office/officeart/2018/2/layout/IconVerticalSolidList"/>
    <dgm:cxn modelId="{6BE0BA5D-E42C-4708-9E1C-FE3FE1E47D6C}" type="presParOf" srcId="{2A061268-05CF-4309-8453-0AE2BD06B0D8}" destId="{4B3CB456-F2AA-4AB8-A33F-AE89C5572084}" srcOrd="1" destOrd="0" presId="urn:microsoft.com/office/officeart/2018/2/layout/IconVerticalSolidList"/>
    <dgm:cxn modelId="{D3F7381C-2199-48D9-8187-A9982AA71897}" type="presParOf" srcId="{2A061268-05CF-4309-8453-0AE2BD06B0D8}" destId="{00FE59E8-4292-4037-9D72-B4BD738ACC10}" srcOrd="2" destOrd="0" presId="urn:microsoft.com/office/officeart/2018/2/layout/IconVerticalSolidList"/>
    <dgm:cxn modelId="{A4716198-97D0-4ED5-9080-08866631BE42}" type="presParOf" srcId="{00FE59E8-4292-4037-9D72-B4BD738ACC10}" destId="{BEA76F84-2710-4DC4-A5ED-8ECE1EAB81A6}" srcOrd="0" destOrd="0" presId="urn:microsoft.com/office/officeart/2018/2/layout/IconVerticalSolidList"/>
    <dgm:cxn modelId="{F9224BBB-5DB2-4751-B842-43B63D585D9F}" type="presParOf" srcId="{00FE59E8-4292-4037-9D72-B4BD738ACC10}" destId="{78252B95-5732-4AF1-97C8-90B9EF93A48A}" srcOrd="1" destOrd="0" presId="urn:microsoft.com/office/officeart/2018/2/layout/IconVerticalSolidList"/>
    <dgm:cxn modelId="{DA67F596-181B-4FFC-AA85-CBAD52B37104}" type="presParOf" srcId="{00FE59E8-4292-4037-9D72-B4BD738ACC10}" destId="{539BDB9A-4A68-4A76-BFC2-70031005F4F4}" srcOrd="2" destOrd="0" presId="urn:microsoft.com/office/officeart/2018/2/layout/IconVerticalSolidList"/>
    <dgm:cxn modelId="{C96C7025-594F-497E-8B23-4A6886C7086F}" type="presParOf" srcId="{00FE59E8-4292-4037-9D72-B4BD738ACC10}" destId="{6AFB47AA-1C99-4639-9050-52EF8907A0BA}" srcOrd="3" destOrd="0" presId="urn:microsoft.com/office/officeart/2018/2/layout/IconVerticalSolidList"/>
    <dgm:cxn modelId="{D73D7FDE-D587-46E5-A73D-406390045907}" type="presParOf" srcId="{2A061268-05CF-4309-8453-0AE2BD06B0D8}" destId="{A54FC8D2-C674-45EB-B2D9-60469FBEB1B5}" srcOrd="3" destOrd="0" presId="urn:microsoft.com/office/officeart/2018/2/layout/IconVerticalSolidList"/>
    <dgm:cxn modelId="{13F7C382-FD25-4D0A-84A5-2D74B558F611}" type="presParOf" srcId="{2A061268-05CF-4309-8453-0AE2BD06B0D8}" destId="{5D572F19-ED43-417B-8B13-F4AFB55CC9CE}" srcOrd="4" destOrd="0" presId="urn:microsoft.com/office/officeart/2018/2/layout/IconVerticalSolidList"/>
    <dgm:cxn modelId="{6BA7FA6C-6F7C-4F97-A846-9502D594A4B4}" type="presParOf" srcId="{5D572F19-ED43-417B-8B13-F4AFB55CC9CE}" destId="{2EEB7A22-BF15-4A0C-B961-9C8BBE54CA70}" srcOrd="0" destOrd="0" presId="urn:microsoft.com/office/officeart/2018/2/layout/IconVerticalSolidList"/>
    <dgm:cxn modelId="{B6441F99-0DF6-4A09-879D-98B780C4AB1C}" type="presParOf" srcId="{5D572F19-ED43-417B-8B13-F4AFB55CC9CE}" destId="{B6A9AD4A-8C6F-455B-AC03-3347686E5AB1}" srcOrd="1" destOrd="0" presId="urn:microsoft.com/office/officeart/2018/2/layout/IconVerticalSolidList"/>
    <dgm:cxn modelId="{24C0EABF-6A3A-4559-B0EE-B7FF87842759}" type="presParOf" srcId="{5D572F19-ED43-417B-8B13-F4AFB55CC9CE}" destId="{AFA50280-ABCB-4F88-A062-81E408251B1F}" srcOrd="2" destOrd="0" presId="urn:microsoft.com/office/officeart/2018/2/layout/IconVerticalSolidList"/>
    <dgm:cxn modelId="{F8F8B64E-FA53-48E6-BE69-3D3F18BAFAFF}" type="presParOf" srcId="{5D572F19-ED43-417B-8B13-F4AFB55CC9CE}" destId="{AB9C108E-5504-4152-ADC7-3071148C7E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18FBBB-DF54-4622-A078-71E38F842CD8}" type="doc">
      <dgm:prSet loTypeId="urn:microsoft.com/office/officeart/2005/8/layout/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C43DBF-823A-46C1-B34A-3858674ACDCC}">
      <dgm:prSet/>
      <dgm:spPr/>
      <dgm:t>
        <a:bodyPr/>
        <a:lstStyle/>
        <a:p>
          <a:r>
            <a:rPr lang="en-US"/>
            <a:t>Describes the extent to which entrepreneurs are-</a:t>
          </a:r>
        </a:p>
      </dgm:t>
    </dgm:pt>
    <dgm:pt modelId="{40E4A8BA-67B7-440A-B62E-2D95428F20A3}" type="parTrans" cxnId="{3DDC32C7-56EA-49BE-84EC-BBBE874BBCCB}">
      <dgm:prSet/>
      <dgm:spPr/>
      <dgm:t>
        <a:bodyPr/>
        <a:lstStyle/>
        <a:p>
          <a:endParaRPr lang="en-US"/>
        </a:p>
      </dgm:t>
    </dgm:pt>
    <dgm:pt modelId="{344F5533-2FA2-48EF-BC02-87ECB49931EF}" type="sibTrans" cxnId="{3DDC32C7-56EA-49BE-84EC-BBBE874BBCCB}">
      <dgm:prSet/>
      <dgm:spPr/>
      <dgm:t>
        <a:bodyPr/>
        <a:lstStyle/>
        <a:p>
          <a:endParaRPr lang="en-US"/>
        </a:p>
      </dgm:t>
    </dgm:pt>
    <dgm:pt modelId="{60665E1F-7F49-417D-A14B-4B8D00235C65}">
      <dgm:prSet/>
      <dgm:spPr/>
      <dgm:t>
        <a:bodyPr/>
        <a:lstStyle/>
        <a:p>
          <a:r>
            <a:rPr lang="en-US"/>
            <a:t>Dynamic, flexible, self regulating and engaged in the process of generating multiple decision frameworks.</a:t>
          </a:r>
        </a:p>
      </dgm:t>
    </dgm:pt>
    <dgm:pt modelId="{A591F75D-1EBE-4554-AE6E-9D39A85CC330}" type="parTrans" cxnId="{35CDEC91-E007-4EFB-B5E3-A1628CBF22D8}">
      <dgm:prSet/>
      <dgm:spPr/>
      <dgm:t>
        <a:bodyPr/>
        <a:lstStyle/>
        <a:p>
          <a:endParaRPr lang="en-US"/>
        </a:p>
      </dgm:t>
    </dgm:pt>
    <dgm:pt modelId="{9B061CDA-5529-4BF6-8938-6322E0783378}" type="sibTrans" cxnId="{35CDEC91-E007-4EFB-B5E3-A1628CBF22D8}">
      <dgm:prSet/>
      <dgm:spPr/>
      <dgm:t>
        <a:bodyPr/>
        <a:lstStyle/>
        <a:p>
          <a:endParaRPr lang="en-US"/>
        </a:p>
      </dgm:t>
    </dgm:pt>
    <dgm:pt modelId="{4721C03C-C994-4295-B7E3-D92AD6ACCCF7}">
      <dgm:prSet/>
      <dgm:spPr/>
      <dgm:t>
        <a:bodyPr/>
        <a:lstStyle/>
        <a:p>
          <a:r>
            <a:rPr lang="en-US"/>
            <a:t>Focused on sensing and processing changes in their environments and then acting on them.</a:t>
          </a:r>
        </a:p>
      </dgm:t>
    </dgm:pt>
    <dgm:pt modelId="{2953959B-A910-48E9-A4AB-B395531B3AE3}" type="parTrans" cxnId="{2858E0A8-926B-44E1-981A-27891109D264}">
      <dgm:prSet/>
      <dgm:spPr/>
      <dgm:t>
        <a:bodyPr/>
        <a:lstStyle/>
        <a:p>
          <a:endParaRPr lang="en-US"/>
        </a:p>
      </dgm:t>
    </dgm:pt>
    <dgm:pt modelId="{1377C92D-3D63-4BE0-9C52-BD76A75564A6}" type="sibTrans" cxnId="{2858E0A8-926B-44E1-981A-27891109D264}">
      <dgm:prSet/>
      <dgm:spPr/>
      <dgm:t>
        <a:bodyPr/>
        <a:lstStyle/>
        <a:p>
          <a:endParaRPr lang="en-US"/>
        </a:p>
      </dgm:t>
    </dgm:pt>
    <dgm:pt modelId="{83CF8DA8-EC71-3847-8818-3941931C60D7}" type="pres">
      <dgm:prSet presAssocID="{DC18FBBB-DF54-4622-A078-71E38F842CD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730E2C8-460C-7A42-A7F3-09D03179FED1}" type="pres">
      <dgm:prSet presAssocID="{BAC43DBF-823A-46C1-B34A-3858674ACDC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547A628-74A5-1A47-8CF2-760DE4C7CC21}" type="pres">
      <dgm:prSet presAssocID="{344F5533-2FA2-48EF-BC02-87ECB49931EF}" presName="sibTrans" presStyleLbl="sibTrans2D1" presStyleIdx="0" presStyleCnt="2"/>
      <dgm:spPr/>
      <dgm:t>
        <a:bodyPr/>
        <a:lstStyle/>
        <a:p>
          <a:endParaRPr lang="en-IN"/>
        </a:p>
      </dgm:t>
    </dgm:pt>
    <dgm:pt modelId="{9D2DE7AB-7B8D-9346-B2C8-A0692F3469AF}" type="pres">
      <dgm:prSet presAssocID="{344F5533-2FA2-48EF-BC02-87ECB49931EF}" presName="connectorText" presStyleLbl="sibTrans2D1" presStyleIdx="0" presStyleCnt="2"/>
      <dgm:spPr/>
      <dgm:t>
        <a:bodyPr/>
        <a:lstStyle/>
        <a:p>
          <a:endParaRPr lang="en-IN"/>
        </a:p>
      </dgm:t>
    </dgm:pt>
    <dgm:pt modelId="{8304DFE2-092A-0046-94BE-5265259872BF}" type="pres">
      <dgm:prSet presAssocID="{60665E1F-7F49-417D-A14B-4B8D00235C6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CF6059-BB4A-A24E-9BB5-990CF9A459E8}" type="pres">
      <dgm:prSet presAssocID="{9B061CDA-5529-4BF6-8938-6322E0783378}" presName="sibTrans" presStyleLbl="sibTrans2D1" presStyleIdx="1" presStyleCnt="2"/>
      <dgm:spPr/>
      <dgm:t>
        <a:bodyPr/>
        <a:lstStyle/>
        <a:p>
          <a:endParaRPr lang="en-IN"/>
        </a:p>
      </dgm:t>
    </dgm:pt>
    <dgm:pt modelId="{BC409953-63F5-1747-A5D4-F93DC42D4588}" type="pres">
      <dgm:prSet presAssocID="{9B061CDA-5529-4BF6-8938-6322E0783378}" presName="connectorText" presStyleLbl="sibTrans2D1" presStyleIdx="1" presStyleCnt="2"/>
      <dgm:spPr/>
      <dgm:t>
        <a:bodyPr/>
        <a:lstStyle/>
        <a:p>
          <a:endParaRPr lang="en-IN"/>
        </a:p>
      </dgm:t>
    </dgm:pt>
    <dgm:pt modelId="{E1CECFD4-1DE5-1542-A903-17E2EC3F65B7}" type="pres">
      <dgm:prSet presAssocID="{4721C03C-C994-4295-B7E3-D92AD6ACCCF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858E0A8-926B-44E1-981A-27891109D264}" srcId="{DC18FBBB-DF54-4622-A078-71E38F842CD8}" destId="{4721C03C-C994-4295-B7E3-D92AD6ACCCF7}" srcOrd="2" destOrd="0" parTransId="{2953959B-A910-48E9-A4AB-B395531B3AE3}" sibTransId="{1377C92D-3D63-4BE0-9C52-BD76A75564A6}"/>
    <dgm:cxn modelId="{37776057-7B02-D14D-B0DD-8833BDE21EC8}" type="presOf" srcId="{9B061CDA-5529-4BF6-8938-6322E0783378}" destId="{D1CF6059-BB4A-A24E-9BB5-990CF9A459E8}" srcOrd="0" destOrd="0" presId="urn:microsoft.com/office/officeart/2005/8/layout/process5"/>
    <dgm:cxn modelId="{3DDC32C7-56EA-49BE-84EC-BBBE874BBCCB}" srcId="{DC18FBBB-DF54-4622-A078-71E38F842CD8}" destId="{BAC43DBF-823A-46C1-B34A-3858674ACDCC}" srcOrd="0" destOrd="0" parTransId="{40E4A8BA-67B7-440A-B62E-2D95428F20A3}" sibTransId="{344F5533-2FA2-48EF-BC02-87ECB49931EF}"/>
    <dgm:cxn modelId="{EBA6C324-C38C-3B4C-A7F3-E00280741E16}" type="presOf" srcId="{4721C03C-C994-4295-B7E3-D92AD6ACCCF7}" destId="{E1CECFD4-1DE5-1542-A903-17E2EC3F65B7}" srcOrd="0" destOrd="0" presId="urn:microsoft.com/office/officeart/2005/8/layout/process5"/>
    <dgm:cxn modelId="{AF7F6C0C-FF6E-2A42-912C-8BF16D14332B}" type="presOf" srcId="{9B061CDA-5529-4BF6-8938-6322E0783378}" destId="{BC409953-63F5-1747-A5D4-F93DC42D4588}" srcOrd="1" destOrd="0" presId="urn:microsoft.com/office/officeart/2005/8/layout/process5"/>
    <dgm:cxn modelId="{CCA13601-44D7-1042-8179-50068B5A1ADD}" type="presOf" srcId="{DC18FBBB-DF54-4622-A078-71E38F842CD8}" destId="{83CF8DA8-EC71-3847-8818-3941931C60D7}" srcOrd="0" destOrd="0" presId="urn:microsoft.com/office/officeart/2005/8/layout/process5"/>
    <dgm:cxn modelId="{3E32416C-B99F-7A49-9683-6AA588C92D1E}" type="presOf" srcId="{344F5533-2FA2-48EF-BC02-87ECB49931EF}" destId="{9547A628-74A5-1A47-8CF2-760DE4C7CC21}" srcOrd="0" destOrd="0" presId="urn:microsoft.com/office/officeart/2005/8/layout/process5"/>
    <dgm:cxn modelId="{35CDEC91-E007-4EFB-B5E3-A1628CBF22D8}" srcId="{DC18FBBB-DF54-4622-A078-71E38F842CD8}" destId="{60665E1F-7F49-417D-A14B-4B8D00235C65}" srcOrd="1" destOrd="0" parTransId="{A591F75D-1EBE-4554-AE6E-9D39A85CC330}" sibTransId="{9B061CDA-5529-4BF6-8938-6322E0783378}"/>
    <dgm:cxn modelId="{55563433-4929-DD42-856C-22B672868EE1}" type="presOf" srcId="{344F5533-2FA2-48EF-BC02-87ECB49931EF}" destId="{9D2DE7AB-7B8D-9346-B2C8-A0692F3469AF}" srcOrd="1" destOrd="0" presId="urn:microsoft.com/office/officeart/2005/8/layout/process5"/>
    <dgm:cxn modelId="{547A555F-0317-3D44-A0B5-65949DD664A1}" type="presOf" srcId="{BAC43DBF-823A-46C1-B34A-3858674ACDCC}" destId="{0730E2C8-460C-7A42-A7F3-09D03179FED1}" srcOrd="0" destOrd="0" presId="urn:microsoft.com/office/officeart/2005/8/layout/process5"/>
    <dgm:cxn modelId="{601EAF33-188F-E548-92E6-9BFB6A1A4C68}" type="presOf" srcId="{60665E1F-7F49-417D-A14B-4B8D00235C65}" destId="{8304DFE2-092A-0046-94BE-5265259872BF}" srcOrd="0" destOrd="0" presId="urn:microsoft.com/office/officeart/2005/8/layout/process5"/>
    <dgm:cxn modelId="{1F16EAB2-7769-2E48-9135-94E95F20C866}" type="presParOf" srcId="{83CF8DA8-EC71-3847-8818-3941931C60D7}" destId="{0730E2C8-460C-7A42-A7F3-09D03179FED1}" srcOrd="0" destOrd="0" presId="urn:microsoft.com/office/officeart/2005/8/layout/process5"/>
    <dgm:cxn modelId="{A21933DE-40E6-1F47-84D6-C6536B01063D}" type="presParOf" srcId="{83CF8DA8-EC71-3847-8818-3941931C60D7}" destId="{9547A628-74A5-1A47-8CF2-760DE4C7CC21}" srcOrd="1" destOrd="0" presId="urn:microsoft.com/office/officeart/2005/8/layout/process5"/>
    <dgm:cxn modelId="{6ECF8434-527D-FC43-929A-13FF31F7A935}" type="presParOf" srcId="{9547A628-74A5-1A47-8CF2-760DE4C7CC21}" destId="{9D2DE7AB-7B8D-9346-B2C8-A0692F3469AF}" srcOrd="0" destOrd="0" presId="urn:microsoft.com/office/officeart/2005/8/layout/process5"/>
    <dgm:cxn modelId="{F1E7178C-F230-2643-ADDB-D0A7E7FAD3C5}" type="presParOf" srcId="{83CF8DA8-EC71-3847-8818-3941931C60D7}" destId="{8304DFE2-092A-0046-94BE-5265259872BF}" srcOrd="2" destOrd="0" presId="urn:microsoft.com/office/officeart/2005/8/layout/process5"/>
    <dgm:cxn modelId="{2986BE96-96B2-3B4E-9EAC-4B2454D29DA0}" type="presParOf" srcId="{83CF8DA8-EC71-3847-8818-3941931C60D7}" destId="{D1CF6059-BB4A-A24E-9BB5-990CF9A459E8}" srcOrd="3" destOrd="0" presId="urn:microsoft.com/office/officeart/2005/8/layout/process5"/>
    <dgm:cxn modelId="{B6BD07B1-7D28-7E45-8FF4-0FE96AE903F7}" type="presParOf" srcId="{D1CF6059-BB4A-A24E-9BB5-990CF9A459E8}" destId="{BC409953-63F5-1747-A5D4-F93DC42D4588}" srcOrd="0" destOrd="0" presId="urn:microsoft.com/office/officeart/2005/8/layout/process5"/>
    <dgm:cxn modelId="{9804700E-1F21-0E44-A982-F331C69676DB}" type="presParOf" srcId="{83CF8DA8-EC71-3847-8818-3941931C60D7}" destId="{E1CECFD4-1DE5-1542-A903-17E2EC3F65B7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C3E807-A524-46F6-9522-7652EFA98852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4CA1606-D198-41EF-B5C9-7C9A54877645}">
      <dgm:prSet/>
      <dgm:spPr/>
      <dgm:t>
        <a:bodyPr/>
        <a:lstStyle/>
        <a:p>
          <a:r>
            <a:rPr lang="en-US" dirty="0"/>
            <a:t>Comprehension questions – Questions designed to increase entrepreneur’s understanding of the nature of the environment.</a:t>
          </a:r>
        </a:p>
      </dgm:t>
    </dgm:pt>
    <dgm:pt modelId="{B60614F6-8DB9-4163-83FC-24341B591F97}" type="parTrans" cxnId="{F398E58A-BEA3-45D8-AF5F-9329D2D55791}">
      <dgm:prSet/>
      <dgm:spPr/>
      <dgm:t>
        <a:bodyPr/>
        <a:lstStyle/>
        <a:p>
          <a:endParaRPr lang="en-US"/>
        </a:p>
      </dgm:t>
    </dgm:pt>
    <dgm:pt modelId="{3C0E8CCC-012C-4372-A0D3-890D095AD9F4}" type="sibTrans" cxnId="{F398E58A-BEA3-45D8-AF5F-9329D2D55791}">
      <dgm:prSet/>
      <dgm:spPr/>
      <dgm:t>
        <a:bodyPr/>
        <a:lstStyle/>
        <a:p>
          <a:endParaRPr lang="en-US"/>
        </a:p>
      </dgm:t>
    </dgm:pt>
    <dgm:pt modelId="{0F068178-DDA8-41EF-BF15-85A6019BB3CA}">
      <dgm:prSet/>
      <dgm:spPr/>
      <dgm:t>
        <a:bodyPr/>
        <a:lstStyle/>
        <a:p>
          <a:r>
            <a:rPr lang="en-US" dirty="0"/>
            <a:t>connection tasks – Tasks designed to stimulate entrepreneurs to think about the current situation in terms of similarities to and differences from situations previously faced and solved.</a:t>
          </a:r>
        </a:p>
      </dgm:t>
    </dgm:pt>
    <dgm:pt modelId="{4F9315EA-A011-4509-870C-F1DD3FBDF1F5}" type="parTrans" cxnId="{DAF97C9E-B736-4971-8135-BE12623C7C3A}">
      <dgm:prSet/>
      <dgm:spPr/>
      <dgm:t>
        <a:bodyPr/>
        <a:lstStyle/>
        <a:p>
          <a:endParaRPr lang="en-US"/>
        </a:p>
      </dgm:t>
    </dgm:pt>
    <dgm:pt modelId="{7870DEB8-F5E9-48C3-AA8E-905DC081A733}" type="sibTrans" cxnId="{DAF97C9E-B736-4971-8135-BE12623C7C3A}">
      <dgm:prSet/>
      <dgm:spPr/>
      <dgm:t>
        <a:bodyPr/>
        <a:lstStyle/>
        <a:p>
          <a:endParaRPr lang="en-US"/>
        </a:p>
      </dgm:t>
    </dgm:pt>
    <dgm:pt modelId="{DB644C40-D86D-432E-AC2B-F61A2B0C9A04}">
      <dgm:prSet/>
      <dgm:spPr/>
      <dgm:t>
        <a:bodyPr/>
        <a:lstStyle/>
        <a:p>
          <a:r>
            <a:rPr lang="en-US" dirty="0"/>
            <a:t>strategic tasks </a:t>
          </a:r>
          <a:r>
            <a:rPr lang="en-US" dirty="0" err="1"/>
            <a:t>Tasks</a:t>
          </a:r>
          <a:r>
            <a:rPr lang="en-US" dirty="0"/>
            <a:t> - designed to stimulate entrepreneurs to think about which strategies are appropriate for solving the problem (and why) or pursuing the opportunity(and how).</a:t>
          </a:r>
        </a:p>
      </dgm:t>
    </dgm:pt>
    <dgm:pt modelId="{E14FBACB-162F-453F-AB71-C986FC3542E9}" type="parTrans" cxnId="{BDBC5CFC-6754-4C9E-A173-555FC337E046}">
      <dgm:prSet/>
      <dgm:spPr/>
      <dgm:t>
        <a:bodyPr/>
        <a:lstStyle/>
        <a:p>
          <a:endParaRPr lang="en-US"/>
        </a:p>
      </dgm:t>
    </dgm:pt>
    <dgm:pt modelId="{9405DFBD-5520-44A2-8288-5F3096DEA956}" type="sibTrans" cxnId="{BDBC5CFC-6754-4C9E-A173-555FC337E046}">
      <dgm:prSet/>
      <dgm:spPr/>
      <dgm:t>
        <a:bodyPr/>
        <a:lstStyle/>
        <a:p>
          <a:endParaRPr lang="en-US"/>
        </a:p>
      </dgm:t>
    </dgm:pt>
    <dgm:pt modelId="{FF4EED46-19A3-4632-A8FB-8D84968D41C6}">
      <dgm:prSet/>
      <dgm:spPr/>
      <dgm:t>
        <a:bodyPr/>
        <a:lstStyle/>
        <a:p>
          <a:r>
            <a:rPr lang="en-US" dirty="0"/>
            <a:t>reflection tasks – Tasks designed to stimulate entrepreneurs to think about their understanding and feelings as they progress through the entrepreneurial process</a:t>
          </a:r>
        </a:p>
      </dgm:t>
    </dgm:pt>
    <dgm:pt modelId="{C3B23A86-E508-429E-B8B0-6508EC22522D}" type="parTrans" cxnId="{24690999-87A5-4AA6-ADA2-8DDE032436B1}">
      <dgm:prSet/>
      <dgm:spPr/>
      <dgm:t>
        <a:bodyPr/>
        <a:lstStyle/>
        <a:p>
          <a:endParaRPr lang="en-US"/>
        </a:p>
      </dgm:t>
    </dgm:pt>
    <dgm:pt modelId="{D9590FF1-93F0-4120-8956-7D24568852BA}" type="sibTrans" cxnId="{24690999-87A5-4AA6-ADA2-8DDE032436B1}">
      <dgm:prSet/>
      <dgm:spPr/>
      <dgm:t>
        <a:bodyPr/>
        <a:lstStyle/>
        <a:p>
          <a:endParaRPr lang="en-US"/>
        </a:p>
      </dgm:t>
    </dgm:pt>
    <dgm:pt modelId="{C4B5882B-236D-0F4D-B013-E655E9F09F40}" type="pres">
      <dgm:prSet presAssocID="{7EC3E807-A524-46F6-9522-7652EFA9885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03FC7E4-F90D-7B43-A913-7FF5E4768852}" type="pres">
      <dgm:prSet presAssocID="{7EC3E807-A524-46F6-9522-7652EFA98852}" presName="diamond" presStyleLbl="bgShp" presStyleIdx="0" presStyleCnt="1"/>
      <dgm:spPr/>
    </dgm:pt>
    <dgm:pt modelId="{8E84530C-FBA8-C54F-B35A-22349285EE0C}" type="pres">
      <dgm:prSet presAssocID="{7EC3E807-A524-46F6-9522-7652EFA98852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298DAE7-8887-3948-BD66-B1CB141FD6B4}" type="pres">
      <dgm:prSet presAssocID="{7EC3E807-A524-46F6-9522-7652EFA98852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78E007F-C4C0-FD4D-981A-0F6425303C31}" type="pres">
      <dgm:prSet presAssocID="{7EC3E807-A524-46F6-9522-7652EFA98852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B786523-06B9-F64C-86C4-9899944D0F8C}" type="pres">
      <dgm:prSet presAssocID="{7EC3E807-A524-46F6-9522-7652EFA98852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4690999-87A5-4AA6-ADA2-8DDE032436B1}" srcId="{7EC3E807-A524-46F6-9522-7652EFA98852}" destId="{FF4EED46-19A3-4632-A8FB-8D84968D41C6}" srcOrd="3" destOrd="0" parTransId="{C3B23A86-E508-429E-B8B0-6508EC22522D}" sibTransId="{D9590FF1-93F0-4120-8956-7D24568852BA}"/>
    <dgm:cxn modelId="{DAF97C9E-B736-4971-8135-BE12623C7C3A}" srcId="{7EC3E807-A524-46F6-9522-7652EFA98852}" destId="{0F068178-DDA8-41EF-BF15-85A6019BB3CA}" srcOrd="1" destOrd="0" parTransId="{4F9315EA-A011-4509-870C-F1DD3FBDF1F5}" sibTransId="{7870DEB8-F5E9-48C3-AA8E-905DC081A733}"/>
    <dgm:cxn modelId="{BDBC5CFC-6754-4C9E-A173-555FC337E046}" srcId="{7EC3E807-A524-46F6-9522-7652EFA98852}" destId="{DB644C40-D86D-432E-AC2B-F61A2B0C9A04}" srcOrd="2" destOrd="0" parTransId="{E14FBACB-162F-453F-AB71-C986FC3542E9}" sibTransId="{9405DFBD-5520-44A2-8288-5F3096DEA956}"/>
    <dgm:cxn modelId="{97403DF5-7FE5-F24C-8F20-113FBBFE4804}" type="presOf" srcId="{0F068178-DDA8-41EF-BF15-85A6019BB3CA}" destId="{3298DAE7-8887-3948-BD66-B1CB141FD6B4}" srcOrd="0" destOrd="0" presId="urn:microsoft.com/office/officeart/2005/8/layout/matrix3"/>
    <dgm:cxn modelId="{C1DC84B7-F5CA-B14F-B30A-8D6FF04B98D1}" type="presOf" srcId="{94CA1606-D198-41EF-B5C9-7C9A54877645}" destId="{8E84530C-FBA8-C54F-B35A-22349285EE0C}" srcOrd="0" destOrd="0" presId="urn:microsoft.com/office/officeart/2005/8/layout/matrix3"/>
    <dgm:cxn modelId="{F0813F13-917A-6245-B219-9556DD4617ED}" type="presOf" srcId="{DB644C40-D86D-432E-AC2B-F61A2B0C9A04}" destId="{378E007F-C4C0-FD4D-981A-0F6425303C31}" srcOrd="0" destOrd="0" presId="urn:microsoft.com/office/officeart/2005/8/layout/matrix3"/>
    <dgm:cxn modelId="{41F6D28E-387E-7043-8420-B0660528D482}" type="presOf" srcId="{FF4EED46-19A3-4632-A8FB-8D84968D41C6}" destId="{0B786523-06B9-F64C-86C4-9899944D0F8C}" srcOrd="0" destOrd="0" presId="urn:microsoft.com/office/officeart/2005/8/layout/matrix3"/>
    <dgm:cxn modelId="{A4384E6F-3CF8-1747-9028-93D9EC0E1802}" type="presOf" srcId="{7EC3E807-A524-46F6-9522-7652EFA98852}" destId="{C4B5882B-236D-0F4D-B013-E655E9F09F40}" srcOrd="0" destOrd="0" presId="urn:microsoft.com/office/officeart/2005/8/layout/matrix3"/>
    <dgm:cxn modelId="{F398E58A-BEA3-45D8-AF5F-9329D2D55791}" srcId="{7EC3E807-A524-46F6-9522-7652EFA98852}" destId="{94CA1606-D198-41EF-B5C9-7C9A54877645}" srcOrd="0" destOrd="0" parTransId="{B60614F6-8DB9-4163-83FC-24341B591F97}" sibTransId="{3C0E8CCC-012C-4372-A0D3-890D095AD9F4}"/>
    <dgm:cxn modelId="{12C08ED9-0C34-C24A-BA7A-EDE9C5E4A94D}" type="presParOf" srcId="{C4B5882B-236D-0F4D-B013-E655E9F09F40}" destId="{003FC7E4-F90D-7B43-A913-7FF5E4768852}" srcOrd="0" destOrd="0" presId="urn:microsoft.com/office/officeart/2005/8/layout/matrix3"/>
    <dgm:cxn modelId="{40995115-2832-4F40-BB87-A6E3BDD399FD}" type="presParOf" srcId="{C4B5882B-236D-0F4D-B013-E655E9F09F40}" destId="{8E84530C-FBA8-C54F-B35A-22349285EE0C}" srcOrd="1" destOrd="0" presId="urn:microsoft.com/office/officeart/2005/8/layout/matrix3"/>
    <dgm:cxn modelId="{8EF55EE5-74BB-354E-9356-95D1E4C26A97}" type="presParOf" srcId="{C4B5882B-236D-0F4D-B013-E655E9F09F40}" destId="{3298DAE7-8887-3948-BD66-B1CB141FD6B4}" srcOrd="2" destOrd="0" presId="urn:microsoft.com/office/officeart/2005/8/layout/matrix3"/>
    <dgm:cxn modelId="{3761FE5B-0827-6F42-8A77-D5591E15DDC2}" type="presParOf" srcId="{C4B5882B-236D-0F4D-B013-E655E9F09F40}" destId="{378E007F-C4C0-FD4D-981A-0F6425303C31}" srcOrd="3" destOrd="0" presId="urn:microsoft.com/office/officeart/2005/8/layout/matrix3"/>
    <dgm:cxn modelId="{2851BBAE-E364-A947-AC09-94CF02B90497}" type="presParOf" srcId="{C4B5882B-236D-0F4D-B013-E655E9F09F40}" destId="{0B786523-06B9-F64C-86C4-9899944D0F8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CA8EF-329F-584D-B31B-B1D8358A247E}">
      <dsp:nvSpPr>
        <dsp:cNvPr id="0" name=""/>
        <dsp:cNvSpPr/>
      </dsp:nvSpPr>
      <dsp:spPr>
        <a:xfrm>
          <a:off x="0" y="4301210"/>
          <a:ext cx="4941945" cy="9409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/>
            <a:t>Bringing about </a:t>
          </a:r>
          <a:r>
            <a:rPr lang="en-IN" sz="1600" kern="1200">
              <a:hlinkClick xmlns:r="http://schemas.openxmlformats.org/officeDocument/2006/relationships" r:id="rId1"/>
            </a:rPr>
            <a:t>social change</a:t>
          </a:r>
          <a:r>
            <a:rPr lang="en-IN" sz="1600" kern="1200"/>
            <a:t> or creating an innovative product that challenges the status quo of how we live our lives on a daily basis.</a:t>
          </a:r>
          <a:endParaRPr lang="en-US" sz="1600" kern="1200"/>
        </a:p>
      </dsp:txBody>
      <dsp:txXfrm>
        <a:off x="0" y="4301210"/>
        <a:ext cx="4941945" cy="940999"/>
      </dsp:txXfrm>
    </dsp:sp>
    <dsp:sp modelId="{E91710A9-D762-234A-AE7C-FC812E10B1FE}">
      <dsp:nvSpPr>
        <dsp:cNvPr id="0" name=""/>
        <dsp:cNvSpPr/>
      </dsp:nvSpPr>
      <dsp:spPr>
        <a:xfrm rot="10800000">
          <a:off x="0" y="2868067"/>
          <a:ext cx="4941945" cy="1447257"/>
        </a:xfrm>
        <a:prstGeom prst="upArrowCallou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/>
            <a:t>Transforming the world by solving big problems. </a:t>
          </a:r>
          <a:endParaRPr lang="en-US" sz="1600" kern="1200"/>
        </a:p>
      </dsp:txBody>
      <dsp:txXfrm rot="10800000">
        <a:off x="0" y="2868067"/>
        <a:ext cx="4941945" cy="940384"/>
      </dsp:txXfrm>
    </dsp:sp>
    <dsp:sp modelId="{C07E6486-532E-5B4E-AA28-62CCE5846D11}">
      <dsp:nvSpPr>
        <dsp:cNvPr id="0" name=""/>
        <dsp:cNvSpPr/>
      </dsp:nvSpPr>
      <dsp:spPr>
        <a:xfrm rot="10800000">
          <a:off x="0" y="1434925"/>
          <a:ext cx="4941945" cy="1447257"/>
        </a:xfrm>
        <a:prstGeom prst="upArrowCallou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/>
            <a:t>Entrepreneurship is the act of </a:t>
          </a:r>
          <a:r>
            <a:rPr lang="en-IN" sz="1600" kern="1200">
              <a:hlinkClick xmlns:r="http://schemas.openxmlformats.org/officeDocument/2006/relationships" r:id="rId2"/>
            </a:rPr>
            <a:t>creating a business</a:t>
          </a:r>
          <a:r>
            <a:rPr lang="en-IN" sz="1600" kern="1200"/>
            <a:t> or businesses while building and scaling it to generate a profit.</a:t>
          </a:r>
          <a:endParaRPr lang="en-US" sz="1600" kern="1200"/>
        </a:p>
      </dsp:txBody>
      <dsp:txXfrm rot="10800000">
        <a:off x="0" y="1434925"/>
        <a:ext cx="4941945" cy="940384"/>
      </dsp:txXfrm>
    </dsp:sp>
    <dsp:sp modelId="{8F941846-104A-1448-B251-B255305C7DFC}">
      <dsp:nvSpPr>
        <dsp:cNvPr id="0" name=""/>
        <dsp:cNvSpPr/>
      </dsp:nvSpPr>
      <dsp:spPr>
        <a:xfrm rot="10800000">
          <a:off x="0" y="1782"/>
          <a:ext cx="4941945" cy="1447257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/>
            <a:t>What is Entrepreneurship?</a:t>
          </a:r>
          <a:endParaRPr lang="en-US" sz="1600" kern="1200"/>
        </a:p>
      </dsp:txBody>
      <dsp:txXfrm rot="10800000">
        <a:off x="0" y="1782"/>
        <a:ext cx="4941945" cy="9403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7AD5C-BECE-8344-B0A8-19BD46585722}">
      <dsp:nvSpPr>
        <dsp:cNvPr id="0" name=""/>
        <dsp:cNvSpPr/>
      </dsp:nvSpPr>
      <dsp:spPr>
        <a:xfrm>
          <a:off x="0" y="256267"/>
          <a:ext cx="4941945" cy="556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Ensure Financial Stability</a:t>
          </a:r>
          <a:endParaRPr lang="en-US" sz="1400" kern="1200"/>
        </a:p>
      </dsp:txBody>
      <dsp:txXfrm>
        <a:off x="27149" y="283416"/>
        <a:ext cx="4887647" cy="501854"/>
      </dsp:txXfrm>
    </dsp:sp>
    <dsp:sp modelId="{721A0807-E107-C545-8AD8-AC9C6E785A5C}">
      <dsp:nvSpPr>
        <dsp:cNvPr id="0" name=""/>
        <dsp:cNvSpPr/>
      </dsp:nvSpPr>
      <dsp:spPr>
        <a:xfrm>
          <a:off x="0" y="852739"/>
          <a:ext cx="4941945" cy="5561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Build a Diverse Skill Set</a:t>
          </a:r>
          <a:endParaRPr lang="en-US" sz="1400" kern="1200"/>
        </a:p>
      </dsp:txBody>
      <dsp:txXfrm>
        <a:off x="27149" y="879888"/>
        <a:ext cx="4887647" cy="501854"/>
      </dsp:txXfrm>
    </dsp:sp>
    <dsp:sp modelId="{5ABB3D99-125A-1942-ACF3-16AF62019C0C}">
      <dsp:nvSpPr>
        <dsp:cNvPr id="0" name=""/>
        <dsp:cNvSpPr/>
      </dsp:nvSpPr>
      <dsp:spPr>
        <a:xfrm>
          <a:off x="0" y="1449212"/>
          <a:ext cx="4941945" cy="5561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Once a person has strong finances, it is important to build a diverse set of skills and then apply those skills in the real world.</a:t>
          </a:r>
          <a:endParaRPr lang="en-US" sz="1400" kern="1200"/>
        </a:p>
      </dsp:txBody>
      <dsp:txXfrm>
        <a:off x="27149" y="1476361"/>
        <a:ext cx="4887647" cy="501854"/>
      </dsp:txXfrm>
    </dsp:sp>
    <dsp:sp modelId="{BAF1049A-1670-5C41-845D-0F6143BEBB5F}">
      <dsp:nvSpPr>
        <dsp:cNvPr id="0" name=""/>
        <dsp:cNvSpPr/>
      </dsp:nvSpPr>
      <dsp:spPr>
        <a:xfrm>
          <a:off x="0" y="2045684"/>
          <a:ext cx="4941945" cy="5561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Consume Content Across Multiple Channels</a:t>
          </a:r>
          <a:endParaRPr lang="en-US" sz="1400" kern="1200"/>
        </a:p>
      </dsp:txBody>
      <dsp:txXfrm>
        <a:off x="27149" y="2072833"/>
        <a:ext cx="4887647" cy="501854"/>
      </dsp:txXfrm>
    </dsp:sp>
    <dsp:sp modelId="{E4113BF1-3B70-234B-988E-5EEF68509E96}">
      <dsp:nvSpPr>
        <dsp:cNvPr id="0" name=""/>
        <dsp:cNvSpPr/>
      </dsp:nvSpPr>
      <dsp:spPr>
        <a:xfrm>
          <a:off x="0" y="2642156"/>
          <a:ext cx="4941945" cy="5561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Collecting information is important whilst the channels.</a:t>
          </a:r>
          <a:endParaRPr lang="en-US" sz="1400" kern="1200"/>
        </a:p>
      </dsp:txBody>
      <dsp:txXfrm>
        <a:off x="27149" y="2669305"/>
        <a:ext cx="4887647" cy="501854"/>
      </dsp:txXfrm>
    </dsp:sp>
    <dsp:sp modelId="{D3A5560E-9057-A04D-9AF1-E0F22B9E1164}">
      <dsp:nvSpPr>
        <dsp:cNvPr id="0" name=""/>
        <dsp:cNvSpPr/>
      </dsp:nvSpPr>
      <dsp:spPr>
        <a:xfrm>
          <a:off x="0" y="3238628"/>
          <a:ext cx="4941945" cy="556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/>
            <a:t>Identify a Problem to Solve</a:t>
          </a:r>
          <a:endParaRPr lang="en-US" sz="1400" kern="1200" dirty="0"/>
        </a:p>
      </dsp:txBody>
      <dsp:txXfrm>
        <a:off x="27149" y="3265777"/>
        <a:ext cx="4887647" cy="501854"/>
      </dsp:txXfrm>
    </dsp:sp>
    <dsp:sp modelId="{A83373A1-04C6-A74A-A21D-06685FF8FB55}">
      <dsp:nvSpPr>
        <dsp:cNvPr id="0" name=""/>
        <dsp:cNvSpPr/>
      </dsp:nvSpPr>
      <dsp:spPr>
        <a:xfrm>
          <a:off x="0" y="3835100"/>
          <a:ext cx="4941945" cy="5561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/>
            <a:t>Solve That Problem</a:t>
          </a:r>
          <a:endParaRPr lang="en-US" sz="1400" kern="1200"/>
        </a:p>
      </dsp:txBody>
      <dsp:txXfrm>
        <a:off x="27149" y="3862249"/>
        <a:ext cx="4887647" cy="501854"/>
      </dsp:txXfrm>
    </dsp:sp>
    <dsp:sp modelId="{53FBAA02-794B-F946-A760-96FC3177A724}">
      <dsp:nvSpPr>
        <dsp:cNvPr id="0" name=""/>
        <dsp:cNvSpPr/>
      </dsp:nvSpPr>
      <dsp:spPr>
        <a:xfrm>
          <a:off x="0" y="4431573"/>
          <a:ext cx="4941945" cy="5561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- Successful start-ups solve specific pain points for other companies or for the public.</a:t>
          </a:r>
        </a:p>
      </dsp:txBody>
      <dsp:txXfrm>
        <a:off x="27149" y="4458722"/>
        <a:ext cx="4887647" cy="501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E9F670-1782-FC46-8C2E-6E5D94311B3B}">
      <dsp:nvSpPr>
        <dsp:cNvPr id="0" name=""/>
        <dsp:cNvSpPr/>
      </dsp:nvSpPr>
      <dsp:spPr>
        <a:xfrm>
          <a:off x="0" y="437809"/>
          <a:ext cx="2673629" cy="1604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 dirty="0"/>
            <a:t>Entrepreneurship plays an important role in the creation and growth of businesses, as well as in the growth and prosperity of regions and nations.</a:t>
          </a:r>
          <a:endParaRPr lang="en-US" sz="1500" kern="1200" dirty="0"/>
        </a:p>
      </dsp:txBody>
      <dsp:txXfrm>
        <a:off x="0" y="437809"/>
        <a:ext cx="2673629" cy="1604177"/>
      </dsp:txXfrm>
    </dsp:sp>
    <dsp:sp modelId="{56A77C66-0874-E747-9D27-D76A8374D669}">
      <dsp:nvSpPr>
        <dsp:cNvPr id="0" name=""/>
        <dsp:cNvSpPr/>
      </dsp:nvSpPr>
      <dsp:spPr>
        <a:xfrm>
          <a:off x="2940992" y="437809"/>
          <a:ext cx="2673629" cy="1604177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/>
            <a:t>Entrepreneurial action begins at opportunities…</a:t>
          </a:r>
          <a:endParaRPr lang="en-US" sz="1500" kern="1200"/>
        </a:p>
      </dsp:txBody>
      <dsp:txXfrm>
        <a:off x="2940992" y="437809"/>
        <a:ext cx="2673629" cy="1604177"/>
      </dsp:txXfrm>
    </dsp:sp>
    <dsp:sp modelId="{70019F7D-C919-F940-9060-1EBA4F123FF4}">
      <dsp:nvSpPr>
        <dsp:cNvPr id="0" name=""/>
        <dsp:cNvSpPr/>
      </dsp:nvSpPr>
      <dsp:spPr>
        <a:xfrm>
          <a:off x="5881985" y="437809"/>
          <a:ext cx="2673629" cy="1604177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 dirty="0"/>
            <a:t>Entrepreneurial opportunities are </a:t>
          </a:r>
          <a:r>
            <a:rPr lang="en-IN" sz="1500" i="1" kern="1200" dirty="0"/>
            <a:t>“those situations in which new goods, services, raw materials, and organizing methods can be introduced and sold at greater than their cost of production”.</a:t>
          </a:r>
          <a:endParaRPr lang="en-US" sz="1500" kern="1200" dirty="0"/>
        </a:p>
      </dsp:txBody>
      <dsp:txXfrm>
        <a:off x="5881985" y="437809"/>
        <a:ext cx="2673629" cy="1604177"/>
      </dsp:txXfrm>
    </dsp:sp>
    <dsp:sp modelId="{37477CF6-AAC5-C649-9C16-E9E97CE28650}">
      <dsp:nvSpPr>
        <dsp:cNvPr id="0" name=""/>
        <dsp:cNvSpPr/>
      </dsp:nvSpPr>
      <dsp:spPr>
        <a:xfrm>
          <a:off x="0" y="2309350"/>
          <a:ext cx="2673629" cy="1604177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 dirty="0"/>
            <a:t>An existing technological product in one market is introduced in other market.</a:t>
          </a:r>
          <a:endParaRPr lang="en-US" sz="1500" kern="1200" dirty="0"/>
        </a:p>
      </dsp:txBody>
      <dsp:txXfrm>
        <a:off x="0" y="2309350"/>
        <a:ext cx="2673629" cy="1604177"/>
      </dsp:txXfrm>
    </dsp:sp>
    <dsp:sp modelId="{C3933591-47EB-B44A-8C5D-6BDEEA50649D}">
      <dsp:nvSpPr>
        <dsp:cNvPr id="0" name=""/>
        <dsp:cNvSpPr/>
      </dsp:nvSpPr>
      <dsp:spPr>
        <a:xfrm>
          <a:off x="2940992" y="2309350"/>
          <a:ext cx="2673629" cy="1604177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 dirty="0"/>
            <a:t>Creating a new technological product for an existing market.</a:t>
          </a:r>
          <a:endParaRPr lang="en-US" sz="1500" kern="1200" dirty="0"/>
        </a:p>
      </dsp:txBody>
      <dsp:txXfrm>
        <a:off x="2940992" y="2309350"/>
        <a:ext cx="2673629" cy="1604177"/>
      </dsp:txXfrm>
    </dsp:sp>
    <dsp:sp modelId="{6F74BB16-13CA-5442-8250-D88D2523141D}">
      <dsp:nvSpPr>
        <dsp:cNvPr id="0" name=""/>
        <dsp:cNvSpPr/>
      </dsp:nvSpPr>
      <dsp:spPr>
        <a:xfrm>
          <a:off x="5881985" y="2309350"/>
          <a:ext cx="2673629" cy="1604177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/>
            <a:t>Or both i.e, new technological product/service in a new market.</a:t>
          </a:r>
          <a:endParaRPr lang="en-US" sz="1500" kern="1200"/>
        </a:p>
      </dsp:txBody>
      <dsp:txXfrm>
        <a:off x="5881985" y="2309350"/>
        <a:ext cx="2673629" cy="16041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AEABA-DF14-4B66-86BB-DBCFAA6695FC}">
      <dsp:nvSpPr>
        <dsp:cNvPr id="0" name=""/>
        <dsp:cNvSpPr/>
      </dsp:nvSpPr>
      <dsp:spPr>
        <a:xfrm>
          <a:off x="52533" y="931644"/>
          <a:ext cx="1160187" cy="11601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327FD-27E6-41C7-837F-89B8D48F2E5C}">
      <dsp:nvSpPr>
        <dsp:cNvPr id="0" name=""/>
        <dsp:cNvSpPr/>
      </dsp:nvSpPr>
      <dsp:spPr>
        <a:xfrm>
          <a:off x="296172" y="1175284"/>
          <a:ext cx="672908" cy="67290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9D3EE6-DA5A-4A02-A293-93F1F0057BFA}">
      <dsp:nvSpPr>
        <dsp:cNvPr id="0" name=""/>
        <dsp:cNvSpPr/>
      </dsp:nvSpPr>
      <dsp:spPr>
        <a:xfrm>
          <a:off x="1414623" y="953630"/>
          <a:ext cx="2012048" cy="116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Book Antiqua" panose="02040602050305030304" pitchFamily="18" charset="0"/>
              <a:cs typeface="Times New Roman" panose="02020603050405020304" pitchFamily="18" charset="0"/>
            </a:rPr>
            <a:t>Entrepreneurs act in what they believe as opportunities.</a:t>
          </a:r>
        </a:p>
      </dsp:txBody>
      <dsp:txXfrm>
        <a:off x="1414623" y="953630"/>
        <a:ext cx="2012048" cy="1160187"/>
      </dsp:txXfrm>
    </dsp:sp>
    <dsp:sp modelId="{D5A45A94-77E4-4CE8-AD87-D79DC5D8AD4B}">
      <dsp:nvSpPr>
        <dsp:cNvPr id="0" name=""/>
        <dsp:cNvSpPr/>
      </dsp:nvSpPr>
      <dsp:spPr>
        <a:xfrm>
          <a:off x="4311227" y="931644"/>
          <a:ext cx="1160187" cy="11601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3544C-A54A-4F2C-AC86-5791D4A1CD10}">
      <dsp:nvSpPr>
        <dsp:cNvPr id="0" name=""/>
        <dsp:cNvSpPr/>
      </dsp:nvSpPr>
      <dsp:spPr>
        <a:xfrm>
          <a:off x="4554866" y="1175284"/>
          <a:ext cx="672908" cy="67290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DEC20-503D-4EDE-816C-B8E49EEA31DA}">
      <dsp:nvSpPr>
        <dsp:cNvPr id="0" name=""/>
        <dsp:cNvSpPr/>
      </dsp:nvSpPr>
      <dsp:spPr>
        <a:xfrm>
          <a:off x="5720026" y="931644"/>
          <a:ext cx="2734728" cy="116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rgbClr val="FF0000"/>
              </a:solidFill>
              <a:latin typeface="Book Antiqua" panose="02040602050305030304" pitchFamily="18" charset="0"/>
            </a:rPr>
            <a:t>Opportunities</a:t>
          </a:r>
          <a:r>
            <a:rPr lang="en-US" sz="1400" kern="1200" dirty="0">
              <a:latin typeface="Book Antiqua" panose="02040602050305030304" pitchFamily="18" charset="0"/>
            </a:rPr>
            <a:t> (</a:t>
          </a:r>
          <a:r>
            <a:rPr lang="en-IN" sz="1400" kern="1200" dirty="0">
              <a:latin typeface="Book Antiqua" panose="02040602050305030304" pitchFamily="18" charset="0"/>
            </a:rPr>
            <a:t>create and/or generate) </a:t>
          </a:r>
          <a:r>
            <a:rPr lang="en-US" sz="1400" kern="1200" dirty="0">
              <a:latin typeface="Book Antiqua" panose="02040602050305030304" pitchFamily="18" charset="0"/>
            </a:rPr>
            <a:t>comes with high uncertainty.</a:t>
          </a:r>
        </a:p>
      </dsp:txBody>
      <dsp:txXfrm>
        <a:off x="5720026" y="931644"/>
        <a:ext cx="2734728" cy="1160187"/>
      </dsp:txXfrm>
    </dsp:sp>
    <dsp:sp modelId="{BF9C963D-AE3B-428D-B5C7-51CD10A03195}">
      <dsp:nvSpPr>
        <dsp:cNvPr id="0" name=""/>
        <dsp:cNvSpPr/>
      </dsp:nvSpPr>
      <dsp:spPr>
        <a:xfrm>
          <a:off x="52533" y="2948727"/>
          <a:ext cx="1160187" cy="11601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08286F-452C-414D-B731-F338DBF069C3}">
      <dsp:nvSpPr>
        <dsp:cNvPr id="0" name=""/>
        <dsp:cNvSpPr/>
      </dsp:nvSpPr>
      <dsp:spPr>
        <a:xfrm>
          <a:off x="296172" y="3192367"/>
          <a:ext cx="672908" cy="67290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945AD-7229-4BF8-BE85-C16170A1EDC5}">
      <dsp:nvSpPr>
        <dsp:cNvPr id="0" name=""/>
        <dsp:cNvSpPr/>
      </dsp:nvSpPr>
      <dsp:spPr>
        <a:xfrm>
          <a:off x="1450516" y="2952324"/>
          <a:ext cx="1483672" cy="116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Book Antiqua" panose="02040602050305030304" pitchFamily="18" charset="0"/>
            </a:rPr>
            <a:t>Entrepreneurial </a:t>
          </a:r>
          <a:r>
            <a:rPr lang="en-US" sz="1600" kern="1200" dirty="0">
              <a:solidFill>
                <a:srgbClr val="FF0000"/>
              </a:solidFill>
              <a:latin typeface="Book Antiqua" panose="02040602050305030304" pitchFamily="18" charset="0"/>
            </a:rPr>
            <a:t>judgement</a:t>
          </a:r>
          <a:r>
            <a:rPr lang="en-US" sz="1600" kern="1200" dirty="0">
              <a:latin typeface="Book Antiqua" panose="02040602050305030304" pitchFamily="18" charset="0"/>
            </a:rPr>
            <a:t> whether or not to act.</a:t>
          </a:r>
        </a:p>
      </dsp:txBody>
      <dsp:txXfrm>
        <a:off x="1450516" y="2952324"/>
        <a:ext cx="1483672" cy="1160187"/>
      </dsp:txXfrm>
    </dsp:sp>
    <dsp:sp modelId="{5615547C-DA54-4C55-8E8C-70D6F6668140}">
      <dsp:nvSpPr>
        <dsp:cNvPr id="0" name=""/>
        <dsp:cNvSpPr/>
      </dsp:nvSpPr>
      <dsp:spPr>
        <a:xfrm>
          <a:off x="4047038" y="2948727"/>
          <a:ext cx="1160187" cy="11601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E93C03-547D-4CF9-BB01-273230C3850E}">
      <dsp:nvSpPr>
        <dsp:cNvPr id="0" name=""/>
        <dsp:cNvSpPr/>
      </dsp:nvSpPr>
      <dsp:spPr>
        <a:xfrm>
          <a:off x="4290678" y="3192367"/>
          <a:ext cx="672908" cy="67290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EAB95-17F9-41C8-B849-E981F5FA0A49}">
      <dsp:nvSpPr>
        <dsp:cNvPr id="0" name=""/>
        <dsp:cNvSpPr/>
      </dsp:nvSpPr>
      <dsp:spPr>
        <a:xfrm>
          <a:off x="5455837" y="2948727"/>
          <a:ext cx="2734728" cy="1160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Book Antiqua" panose="02040602050305030304" pitchFamily="18" charset="0"/>
            </a:rPr>
            <a:t>A key to understanding entrepreneurial action is being able to assess the amount of uncertainty perceived to surround a potential opportunity and the individual’s willingness to bear that uncertainty.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Book Antiqua" panose="02040602050305030304" pitchFamily="18" charset="0"/>
            </a:rPr>
            <a:t>The individual’s </a:t>
          </a:r>
          <a:r>
            <a:rPr lang="en-IN" sz="1400" kern="1200" dirty="0">
              <a:solidFill>
                <a:srgbClr val="FF0000"/>
              </a:solidFill>
              <a:latin typeface="Book Antiqua" panose="02040602050305030304" pitchFamily="18" charset="0"/>
            </a:rPr>
            <a:t>prior knowledge </a:t>
          </a:r>
          <a:r>
            <a:rPr lang="en-IN" sz="1400" kern="1200" dirty="0">
              <a:latin typeface="Book Antiqua" panose="02040602050305030304" pitchFamily="18" charset="0"/>
            </a:rPr>
            <a:t>can decrease the amount of uncertainty, and his or her motivation indicates a willingness to bear uncertainty.</a:t>
          </a:r>
          <a:endParaRPr lang="en-US" sz="1400" kern="1200" dirty="0">
            <a:latin typeface="Book Antiqua" panose="02040602050305030304" pitchFamily="18" charset="0"/>
          </a:endParaRPr>
        </a:p>
      </dsp:txBody>
      <dsp:txXfrm>
        <a:off x="5455837" y="2948727"/>
        <a:ext cx="2734728" cy="11601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52140-1A1F-4262-BC61-6B62D061FF91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6250F-E06D-47F1-8C76-195C6A5E2BF3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178C25-3F57-49F0-917E-00DF9DD9968E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/>
            <a:t>Entrepreneurs take what they have and select among possible outcomes.</a:t>
          </a:r>
          <a:endParaRPr lang="en-US" sz="2200" kern="1200"/>
        </a:p>
      </dsp:txBody>
      <dsp:txXfrm>
        <a:off x="1437631" y="531"/>
        <a:ext cx="6449068" cy="1244702"/>
      </dsp:txXfrm>
    </dsp:sp>
    <dsp:sp modelId="{BEA76F84-2710-4DC4-A5ED-8ECE1EAB81A6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52B95-5732-4AF1-97C8-90B9EF93A48A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B47AA-1C99-4639-9050-52EF8907A0BA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i="1" kern="1200"/>
            <a:t>causal process </a:t>
          </a:r>
          <a:r>
            <a:rPr lang="en-IN" sz="2200" kern="1200"/>
            <a:t>- A process that starts with a desired outcome and focuses on the means to generate that outcome. </a:t>
          </a:r>
          <a:endParaRPr lang="en-US" sz="2200" kern="1200"/>
        </a:p>
      </dsp:txBody>
      <dsp:txXfrm>
        <a:off x="1437631" y="1556410"/>
        <a:ext cx="6449068" cy="1244702"/>
      </dsp:txXfrm>
    </dsp:sp>
    <dsp:sp modelId="{2EEB7A22-BF15-4A0C-B961-9C8BBE54CA70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A9AD4A-8C6F-455B-AC03-3347686E5AB1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108E-5504-4152-ADC7-3071148C7E41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i="1" kern="1200"/>
            <a:t>effectuation process </a:t>
          </a:r>
          <a:r>
            <a:rPr lang="en-IN" sz="2200" kern="1200"/>
            <a:t>- A process that starts with what one has (who they are, what they know, and whom they know) and selects among possible outcomes.</a:t>
          </a:r>
          <a:endParaRPr lang="en-US" sz="2200" kern="1200"/>
        </a:p>
      </dsp:txBody>
      <dsp:txXfrm>
        <a:off x="1437631" y="3112289"/>
        <a:ext cx="6449068" cy="12447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0E2C8-460C-7A42-A7F3-09D03179FED1}">
      <dsp:nvSpPr>
        <dsp:cNvPr id="0" name=""/>
        <dsp:cNvSpPr/>
      </dsp:nvSpPr>
      <dsp:spPr>
        <a:xfrm>
          <a:off x="680844" y="665"/>
          <a:ext cx="2718754" cy="16312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Describes the extent to which entrepreneurs are-</a:t>
          </a:r>
        </a:p>
      </dsp:txBody>
      <dsp:txXfrm>
        <a:off x="728622" y="48443"/>
        <a:ext cx="2623198" cy="1535696"/>
      </dsp:txXfrm>
    </dsp:sp>
    <dsp:sp modelId="{9547A628-74A5-1A47-8CF2-760DE4C7CC21}">
      <dsp:nvSpPr>
        <dsp:cNvPr id="0" name=""/>
        <dsp:cNvSpPr/>
      </dsp:nvSpPr>
      <dsp:spPr>
        <a:xfrm>
          <a:off x="3638849" y="479165"/>
          <a:ext cx="576376" cy="674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3638849" y="614015"/>
        <a:ext cx="403463" cy="404551"/>
      </dsp:txXfrm>
    </dsp:sp>
    <dsp:sp modelId="{8304DFE2-092A-0046-94BE-5265259872BF}">
      <dsp:nvSpPr>
        <dsp:cNvPr id="0" name=""/>
        <dsp:cNvSpPr/>
      </dsp:nvSpPr>
      <dsp:spPr>
        <a:xfrm>
          <a:off x="4487100" y="665"/>
          <a:ext cx="2718754" cy="1631252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Dynamic, flexible, self regulating and engaged in the process of generating multiple decision frameworks.</a:t>
          </a:r>
        </a:p>
      </dsp:txBody>
      <dsp:txXfrm>
        <a:off x="4534878" y="48443"/>
        <a:ext cx="2623198" cy="1535696"/>
      </dsp:txXfrm>
    </dsp:sp>
    <dsp:sp modelId="{D1CF6059-BB4A-A24E-9BB5-990CF9A459E8}">
      <dsp:nvSpPr>
        <dsp:cNvPr id="0" name=""/>
        <dsp:cNvSpPr/>
      </dsp:nvSpPr>
      <dsp:spPr>
        <a:xfrm rot="5400000">
          <a:off x="5558290" y="1822230"/>
          <a:ext cx="576376" cy="6742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5644203" y="1871168"/>
        <a:ext cx="404551" cy="403463"/>
      </dsp:txXfrm>
    </dsp:sp>
    <dsp:sp modelId="{E1CECFD4-1DE5-1542-A903-17E2EC3F65B7}">
      <dsp:nvSpPr>
        <dsp:cNvPr id="0" name=""/>
        <dsp:cNvSpPr/>
      </dsp:nvSpPr>
      <dsp:spPr>
        <a:xfrm>
          <a:off x="4487100" y="2719419"/>
          <a:ext cx="2718754" cy="163125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Focused on sensing and processing changes in their environments and then acting on them.</a:t>
          </a:r>
        </a:p>
      </dsp:txBody>
      <dsp:txXfrm>
        <a:off x="4534878" y="2767197"/>
        <a:ext cx="2623198" cy="15356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FC7E4-F90D-7B43-A913-7FF5E4768852}">
      <dsp:nvSpPr>
        <dsp:cNvPr id="0" name=""/>
        <dsp:cNvSpPr/>
      </dsp:nvSpPr>
      <dsp:spPr>
        <a:xfrm>
          <a:off x="0" y="477611"/>
          <a:ext cx="4941519" cy="494151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4530C-FBA8-C54F-B35A-22349285EE0C}">
      <dsp:nvSpPr>
        <dsp:cNvPr id="0" name=""/>
        <dsp:cNvSpPr/>
      </dsp:nvSpPr>
      <dsp:spPr>
        <a:xfrm>
          <a:off x="469444" y="947056"/>
          <a:ext cx="1927192" cy="19271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Comprehension questions – Questions designed to increase entrepreneur’s understanding of the nature of the environment.</a:t>
          </a:r>
        </a:p>
      </dsp:txBody>
      <dsp:txXfrm>
        <a:off x="563522" y="1041134"/>
        <a:ext cx="1739036" cy="1739036"/>
      </dsp:txXfrm>
    </dsp:sp>
    <dsp:sp modelId="{3298DAE7-8887-3948-BD66-B1CB141FD6B4}">
      <dsp:nvSpPr>
        <dsp:cNvPr id="0" name=""/>
        <dsp:cNvSpPr/>
      </dsp:nvSpPr>
      <dsp:spPr>
        <a:xfrm>
          <a:off x="2544882" y="947056"/>
          <a:ext cx="1927192" cy="19271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connection tasks – Tasks designed to stimulate entrepreneurs to think about the current situation in terms of similarities to and differences from situations previously faced and solved.</a:t>
          </a:r>
        </a:p>
      </dsp:txBody>
      <dsp:txXfrm>
        <a:off x="2638960" y="1041134"/>
        <a:ext cx="1739036" cy="1739036"/>
      </dsp:txXfrm>
    </dsp:sp>
    <dsp:sp modelId="{378E007F-C4C0-FD4D-981A-0F6425303C31}">
      <dsp:nvSpPr>
        <dsp:cNvPr id="0" name=""/>
        <dsp:cNvSpPr/>
      </dsp:nvSpPr>
      <dsp:spPr>
        <a:xfrm>
          <a:off x="469444" y="3022494"/>
          <a:ext cx="1927192" cy="19271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strategic tasks </a:t>
          </a:r>
          <a:r>
            <a:rPr lang="en-US" sz="1300" kern="1200" dirty="0" err="1"/>
            <a:t>Tasks</a:t>
          </a:r>
          <a:r>
            <a:rPr lang="en-US" sz="1300" kern="1200" dirty="0"/>
            <a:t> - designed to stimulate entrepreneurs to think about which strategies are appropriate for solving the problem (and why) or pursuing the opportunity(and how).</a:t>
          </a:r>
        </a:p>
      </dsp:txBody>
      <dsp:txXfrm>
        <a:off x="563522" y="3116572"/>
        <a:ext cx="1739036" cy="1739036"/>
      </dsp:txXfrm>
    </dsp:sp>
    <dsp:sp modelId="{0B786523-06B9-F64C-86C4-9899944D0F8C}">
      <dsp:nvSpPr>
        <dsp:cNvPr id="0" name=""/>
        <dsp:cNvSpPr/>
      </dsp:nvSpPr>
      <dsp:spPr>
        <a:xfrm>
          <a:off x="2544882" y="3022494"/>
          <a:ext cx="1927192" cy="19271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reflection tasks – Tasks designed to stimulate entrepreneurs to think about their understanding and feelings as they progress through the entrepreneurial process</a:t>
          </a:r>
        </a:p>
      </dsp:txBody>
      <dsp:txXfrm>
        <a:off x="2638960" y="3116572"/>
        <a:ext cx="1739036" cy="1739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830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49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09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104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239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76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140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44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65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704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3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1F523-A50E-44E9-9426-26402D5A9D8B}" type="datetimeFigureOut">
              <a:rPr lang="en-IN" smtClean="0"/>
              <a:t>23-11-2023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E0B4-B446-4A5B-8F80-DC395EE988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09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16290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9411" y="2589085"/>
            <a:ext cx="3604497" cy="1297115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dirty="0">
                <a:solidFill>
                  <a:srgbClr val="000000"/>
                </a:solidFill>
              </a:rPr>
              <a:t>Entrepreneurship </a:t>
            </a:r>
            <a:br>
              <a:rPr lang="en-US" sz="2900" dirty="0">
                <a:solidFill>
                  <a:srgbClr val="000000"/>
                </a:solidFill>
              </a:rPr>
            </a:br>
            <a:r>
              <a:rPr lang="en-US" sz="2900" dirty="0">
                <a:solidFill>
                  <a:srgbClr val="000000"/>
                </a:solidFill>
              </a:rPr>
              <a:t> Management and IPR</a:t>
            </a:r>
            <a:endParaRPr lang="en-IN" sz="2900" dirty="0">
              <a:solidFill>
                <a:srgbClr val="000000"/>
              </a:solidFill>
            </a:endParaRPr>
          </a:p>
        </p:txBody>
      </p:sp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409865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 descr="Meeting">
            <a:extLst>
              <a:ext uri="{FF2B5EF4-FFF2-40B4-BE49-F238E27FC236}">
                <a16:creationId xmlns:a16="http://schemas.microsoft.com/office/drawing/2014/main" id="{2F713A2B-E99E-4BEC-A7EC-216CADDBC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55352" y="2333040"/>
            <a:ext cx="3106320" cy="310632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64134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682" y="822960"/>
            <a:ext cx="7372350" cy="132588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Introduction</a:t>
            </a:r>
            <a:endParaRPr lang="en-IN" sz="350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" r="2" b="2"/>
          <a:stretch/>
        </p:blipFill>
        <p:spPr bwMode="auto">
          <a:xfrm>
            <a:off x="603503" y="2992364"/>
            <a:ext cx="3716020" cy="290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53" y="2827418"/>
            <a:ext cx="3771900" cy="3625917"/>
          </a:xfrm>
        </p:spPr>
        <p:txBody>
          <a:bodyPr anchor="ctr"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Entrepreneur – Who is an Entrepreneur?</a:t>
            </a:r>
          </a:p>
          <a:p>
            <a:pPr marL="0" indent="0" algn="just">
              <a:buNone/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 </a:t>
            </a:r>
            <a:r>
              <a:rPr lang="en-I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entrepreneur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is an individual who creates a new business, bearing most of the risks and enjoying most of the rewards.</a:t>
            </a:r>
          </a:p>
          <a:p>
            <a:pPr marL="0" indent="0" algn="just">
              <a:buNone/>
            </a:pPr>
            <a:endParaRPr lang="en-IN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 </a:t>
            </a:r>
            <a:r>
              <a:rPr lang="en-I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Entrepreneurs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who prove to be successful in taking on the risks of a </a:t>
            </a:r>
            <a:r>
              <a:rPr lang="en-I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startup</a:t>
            </a:r>
            <a:r>
              <a:rPr lang="en-I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rewarded with profits, fame, and continued growth opportunities.</a:t>
            </a:r>
          </a:p>
          <a:p>
            <a:pPr marL="0" indent="0">
              <a:buNone/>
            </a:pPr>
            <a:endParaRPr lang="en-IN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06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Entrepreneur</a:t>
            </a:r>
            <a:endParaRPr lang="en-IN" sz="3100">
              <a:solidFill>
                <a:srgbClr val="FFFFFF"/>
              </a:solidFill>
            </a:endParaRPr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500" dirty="0"/>
              <a:t>A person who </a:t>
            </a:r>
            <a:r>
              <a:rPr lang="en-IN" sz="2500" dirty="0">
                <a:solidFill>
                  <a:srgbClr val="FF0000"/>
                </a:solidFill>
              </a:rPr>
              <a:t>undertakes the risk of starting a new business venture </a:t>
            </a:r>
            <a:r>
              <a:rPr lang="en-IN" sz="2500" dirty="0"/>
              <a:t>is called and entrepreneur.</a:t>
            </a:r>
          </a:p>
          <a:p>
            <a:pPr>
              <a:lnSpc>
                <a:spcPct val="90000"/>
              </a:lnSpc>
            </a:pPr>
            <a:r>
              <a:rPr lang="en-IN" sz="2500" dirty="0"/>
              <a:t>An entrepreneur creates a firm, which </a:t>
            </a:r>
            <a:r>
              <a:rPr lang="en-IN" sz="2500" dirty="0">
                <a:solidFill>
                  <a:srgbClr val="FF0000"/>
                </a:solidFill>
              </a:rPr>
              <a:t>aggregates capital and labour </a:t>
            </a:r>
            <a:r>
              <a:rPr lang="en-IN" sz="2500" dirty="0"/>
              <a:t>in order to </a:t>
            </a:r>
            <a:r>
              <a:rPr lang="en-IN" sz="2500" dirty="0">
                <a:solidFill>
                  <a:srgbClr val="FF0000"/>
                </a:solidFill>
              </a:rPr>
              <a:t>produce goods or services </a:t>
            </a:r>
            <a:r>
              <a:rPr lang="en-IN" sz="2500" dirty="0"/>
              <a:t>for profit.</a:t>
            </a:r>
          </a:p>
          <a:p>
            <a:pPr>
              <a:lnSpc>
                <a:spcPct val="90000"/>
              </a:lnSpc>
            </a:pPr>
            <a:r>
              <a:rPr lang="en-IN" sz="2500" dirty="0"/>
              <a:t>Entrepreneurship is an important </a:t>
            </a:r>
            <a:r>
              <a:rPr lang="en-IN" sz="2500" dirty="0">
                <a:solidFill>
                  <a:srgbClr val="FF0000"/>
                </a:solidFill>
              </a:rPr>
              <a:t>driver of economic growth </a:t>
            </a:r>
            <a:r>
              <a:rPr lang="en-IN" sz="2500" dirty="0"/>
              <a:t>and innovation.</a:t>
            </a:r>
          </a:p>
          <a:p>
            <a:pPr>
              <a:lnSpc>
                <a:spcPct val="90000"/>
              </a:lnSpc>
            </a:pPr>
            <a:r>
              <a:rPr lang="en-IN" sz="2500" dirty="0"/>
              <a:t>Entrepreneurship is </a:t>
            </a:r>
            <a:r>
              <a:rPr lang="en-IN" sz="2500" dirty="0">
                <a:solidFill>
                  <a:srgbClr val="FF0000"/>
                </a:solidFill>
              </a:rPr>
              <a:t>high-risk</a:t>
            </a:r>
            <a:r>
              <a:rPr lang="en-IN" sz="2500" dirty="0"/>
              <a:t>, but also can be </a:t>
            </a:r>
            <a:r>
              <a:rPr lang="en-IN" sz="2500" dirty="0">
                <a:solidFill>
                  <a:srgbClr val="FF0000"/>
                </a:solidFill>
              </a:rPr>
              <a:t>high-reward</a:t>
            </a:r>
            <a:r>
              <a:rPr lang="en-IN" sz="2500" dirty="0"/>
              <a:t> as it serves to </a:t>
            </a:r>
            <a:r>
              <a:rPr lang="en-IN" sz="2500" dirty="0">
                <a:solidFill>
                  <a:srgbClr val="FF0000"/>
                </a:solidFill>
              </a:rPr>
              <a:t>generate economic wealth, growth, and innovation</a:t>
            </a:r>
            <a:r>
              <a:rPr lang="en-IN" sz="2500" dirty="0"/>
              <a:t>.</a:t>
            </a:r>
          </a:p>
          <a:p>
            <a:pPr>
              <a:lnSpc>
                <a:spcPct val="90000"/>
              </a:lnSpc>
            </a:pPr>
            <a:endParaRPr lang="en-IN" sz="2500" dirty="0"/>
          </a:p>
        </p:txBody>
      </p:sp>
    </p:spTree>
    <p:extLst>
      <p:ext uri="{BB962C8B-B14F-4D97-AF65-F5344CB8AC3E}">
        <p14:creationId xmlns:p14="http://schemas.microsoft.com/office/powerpoint/2010/main" val="113303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43" y="709375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084243" y="1789005"/>
            <a:ext cx="5413238" cy="324475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CFC05-7916-1F4A-9829-F6CAC479F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5" y="675564"/>
            <a:ext cx="2707375" cy="5204085"/>
          </a:xfrm>
        </p:spPr>
        <p:txBody>
          <a:bodyPr>
            <a:normAutofit/>
          </a:bodyPr>
          <a:lstStyle/>
          <a:p>
            <a:r>
              <a:rPr lang="en-IN" sz="2400" b="1"/>
              <a:t>Entrepreneurship</a:t>
            </a:r>
            <a:endParaRPr lang="en-US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24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7639CE-CBAA-4650-B700-DB0A4F0CBD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092959"/>
              </p:ext>
            </p:extLst>
          </p:nvPr>
        </p:nvGraphicFramePr>
        <p:xfrm>
          <a:off x="3582547" y="819369"/>
          <a:ext cx="4941945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98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43" y="709375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084243" y="1789005"/>
            <a:ext cx="5413238" cy="324475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DEFA1F-8E93-9944-A174-B35AA5DF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5" y="675564"/>
            <a:ext cx="2707375" cy="5204085"/>
          </a:xfrm>
        </p:spPr>
        <p:txBody>
          <a:bodyPr>
            <a:normAutofit/>
          </a:bodyPr>
          <a:lstStyle/>
          <a:p>
            <a:r>
              <a:rPr lang="en-US" sz="3100"/>
              <a:t>Becoming an Entrepreneur?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24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90D7C25-D894-4370-96EA-5AE7F3DEE7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627157"/>
              </p:ext>
            </p:extLst>
          </p:nvPr>
        </p:nvGraphicFramePr>
        <p:xfrm>
          <a:off x="3582547" y="819369"/>
          <a:ext cx="4941945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518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8" y="448055"/>
            <a:ext cx="2560777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30" y="731519"/>
            <a:ext cx="2133893" cy="3237579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Entrepreneur Vs. Buisnessman</a:t>
            </a:r>
            <a:endParaRPr lang="en-IN" sz="2800">
              <a:solidFill>
                <a:srgbClr val="FFFFFF"/>
              </a:solidFill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7" y="4419227"/>
            <a:ext cx="2560777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3452" y="448055"/>
            <a:ext cx="5766356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4781" y="686862"/>
            <a:ext cx="5278194" cy="54751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100">
                <a:latin typeface="Times New Roman" panose="02020603050405020304" pitchFamily="18" charset="0"/>
                <a:cs typeface="Times New Roman" panose="02020603050405020304" pitchFamily="18" charset="0"/>
              </a:rPr>
              <a:t>The </a:t>
            </a:r>
            <a:r>
              <a:rPr lang="en-IN" sz="2100" b="1">
                <a:latin typeface="Times New Roman" panose="02020603050405020304" pitchFamily="18" charset="0"/>
                <a:cs typeface="Times New Roman" panose="02020603050405020304" pitchFamily="18" charset="0"/>
              </a:rPr>
              <a:t>key difference between entrepreneurs and businessmen</a:t>
            </a:r>
            <a:r>
              <a:rPr lang="en-IN" sz="2100">
                <a:latin typeface="Times New Roman" panose="02020603050405020304" pitchFamily="18" charset="0"/>
                <a:cs typeface="Times New Roman" panose="02020603050405020304" pitchFamily="18" charset="0"/>
              </a:rPr>
              <a:t> lies in the fact that an entrepreneur is a person who comes with a unique business idea and starts his own startup company on that idea whereas a </a:t>
            </a:r>
            <a:r>
              <a:rPr lang="en-IN" sz="2100" b="1">
                <a:latin typeface="Times New Roman" panose="02020603050405020304" pitchFamily="18" charset="0"/>
                <a:cs typeface="Times New Roman" panose="02020603050405020304" pitchFamily="18" charset="0"/>
              </a:rPr>
              <a:t>businessman</a:t>
            </a:r>
            <a:r>
              <a:rPr lang="en-IN" sz="2100">
                <a:latin typeface="Times New Roman" panose="02020603050405020304" pitchFamily="18" charset="0"/>
                <a:cs typeface="Times New Roman" panose="02020603050405020304" pitchFamily="18" charset="0"/>
              </a:rPr>
              <a:t> is a person who starts his company using an old business concept or an idea.</a:t>
            </a:r>
          </a:p>
          <a:p>
            <a:pPr>
              <a:lnSpc>
                <a:spcPct val="90000"/>
              </a:lnSpc>
            </a:pPr>
            <a:r>
              <a:rPr lang="en-IN" sz="2100">
                <a:latin typeface="Times New Roman" panose="02020603050405020304" pitchFamily="18" charset="0"/>
                <a:cs typeface="Times New Roman" panose="02020603050405020304" pitchFamily="18" charset="0"/>
              </a:rPr>
              <a:t>An entrepreneur creates a new market for his revolutionary and innovative products whereas a businessman applies different methods and proven strategies to make his way into an already established market.</a:t>
            </a:r>
          </a:p>
          <a:p>
            <a:pPr>
              <a:lnSpc>
                <a:spcPct val="90000"/>
              </a:lnSpc>
            </a:pPr>
            <a:r>
              <a:rPr lang="en-IN" sz="2100">
                <a:latin typeface="Times New Roman" panose="02020603050405020304" pitchFamily="18" charset="0"/>
                <a:cs typeface="Times New Roman" panose="02020603050405020304" pitchFamily="18" charset="0"/>
              </a:rPr>
              <a:t>It’s easy to mix Entrepreneurs and Businessman but they are different. </a:t>
            </a:r>
            <a:r>
              <a:rPr lang="en-IN" sz="2100" b="1">
                <a:latin typeface="Times New Roman" panose="02020603050405020304" pitchFamily="18" charset="0"/>
                <a:cs typeface="Times New Roman" panose="02020603050405020304" pitchFamily="18" charset="0"/>
              </a:rPr>
              <a:t>“Entrepreneur” is a creative person and makes his path to start any business or set up a company.</a:t>
            </a:r>
            <a:endParaRPr lang="en-IN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IN" sz="2100"/>
          </a:p>
        </p:txBody>
      </p:sp>
    </p:spTree>
    <p:extLst>
      <p:ext uri="{BB962C8B-B14F-4D97-AF65-F5344CB8AC3E}">
        <p14:creationId xmlns:p14="http://schemas.microsoft.com/office/powerpoint/2010/main" val="8296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6F2BA-249F-4548-9E75-730D1D68D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Entrepreneur Vs.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Buisnessman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30B077-AA18-C747-867D-FB62635D2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654860"/>
              </p:ext>
            </p:extLst>
          </p:nvPr>
        </p:nvGraphicFramePr>
        <p:xfrm>
          <a:off x="758834" y="1675227"/>
          <a:ext cx="7626333" cy="4623534"/>
        </p:xfrm>
        <a:graphic>
          <a:graphicData uri="http://schemas.openxmlformats.org/drawingml/2006/table">
            <a:tbl>
              <a:tblPr firstRow="1" bandRow="1"/>
              <a:tblGrid>
                <a:gridCol w="2542111">
                  <a:extLst>
                    <a:ext uri="{9D8B030D-6E8A-4147-A177-3AD203B41FA5}">
                      <a16:colId xmlns:a16="http://schemas.microsoft.com/office/drawing/2014/main" val="3671197581"/>
                    </a:ext>
                  </a:extLst>
                </a:gridCol>
                <a:gridCol w="2542111">
                  <a:extLst>
                    <a:ext uri="{9D8B030D-6E8A-4147-A177-3AD203B41FA5}">
                      <a16:colId xmlns:a16="http://schemas.microsoft.com/office/drawing/2014/main" val="893672268"/>
                    </a:ext>
                  </a:extLst>
                </a:gridCol>
                <a:gridCol w="2542111">
                  <a:extLst>
                    <a:ext uri="{9D8B030D-6E8A-4147-A177-3AD203B41FA5}">
                      <a16:colId xmlns:a16="http://schemas.microsoft.com/office/drawing/2014/main" val="878684218"/>
                    </a:ext>
                  </a:extLst>
                </a:gridCol>
              </a:tblGrid>
              <a:tr h="79714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900" b="1">
                          <a:solidFill>
                            <a:srgbClr val="FFFFFF"/>
                          </a:solidFill>
                          <a:effectLst/>
                          <a:latin typeface="libre_franklinregular"/>
                        </a:rPr>
                        <a:t>Parameter of Comparison</a:t>
                      </a:r>
                    </a:p>
                  </a:txBody>
                  <a:tcPr marL="82350" marR="82350" marT="82350" marB="82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3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900" b="1">
                          <a:solidFill>
                            <a:srgbClr val="FFFFFF"/>
                          </a:solidFill>
                          <a:effectLst/>
                          <a:latin typeface="libre_franklinregular"/>
                        </a:rPr>
                        <a:t>Entrepreneur</a:t>
                      </a:r>
                    </a:p>
                  </a:txBody>
                  <a:tcPr marL="82350" marR="82350" marT="82350" marB="82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3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900" b="1">
                          <a:solidFill>
                            <a:srgbClr val="FFFFFF"/>
                          </a:solidFill>
                          <a:effectLst/>
                          <a:latin typeface="libre_franklinregular"/>
                        </a:rPr>
                        <a:t>Businessman</a:t>
                      </a:r>
                    </a:p>
                  </a:txBody>
                  <a:tcPr marL="82350" marR="82350" marT="82350" marB="82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3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064824"/>
                  </a:ext>
                </a:extLst>
              </a:tr>
              <a:tr h="109360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Definition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A creative person who introduces new ideas to run businesses.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A person who follows the already existing ideas.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210788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Nature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Innovative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Traditional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123744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Goal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Customer oriented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Profit oriented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2768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Risk margin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High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low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529189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Market position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Market leader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Market player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344263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Orientation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Opportunity oriented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900" b="0">
                          <a:solidFill>
                            <a:srgbClr val="000000"/>
                          </a:solidFill>
                          <a:effectLst/>
                          <a:latin typeface="libre_franklinregular"/>
                        </a:rPr>
                        <a:t>Resource oriented</a:t>
                      </a:r>
                    </a:p>
                  </a:txBody>
                  <a:tcPr marL="82350" marR="82350" marT="82350" marB="8235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848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18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FC8EE-9CC8-1043-9E09-01DC0301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dirty="0"/>
              <a:t>Entrepreneur Vs. Manager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8253DD-8425-C44C-A4D5-18837D3D74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969546"/>
              </p:ext>
            </p:extLst>
          </p:nvPr>
        </p:nvGraphicFramePr>
        <p:xfrm>
          <a:off x="683568" y="1069305"/>
          <a:ext cx="8003232" cy="5329236"/>
        </p:xfrm>
        <a:graphic>
          <a:graphicData uri="http://schemas.openxmlformats.org/drawingml/2006/table">
            <a:tbl>
              <a:tblPr/>
              <a:tblGrid>
                <a:gridCol w="2090192">
                  <a:extLst>
                    <a:ext uri="{9D8B030D-6E8A-4147-A177-3AD203B41FA5}">
                      <a16:colId xmlns:a16="http://schemas.microsoft.com/office/drawing/2014/main" val="748896379"/>
                    </a:ext>
                  </a:extLst>
                </a:gridCol>
                <a:gridCol w="2942768">
                  <a:extLst>
                    <a:ext uri="{9D8B030D-6E8A-4147-A177-3AD203B41FA5}">
                      <a16:colId xmlns:a16="http://schemas.microsoft.com/office/drawing/2014/main" val="1260621414"/>
                    </a:ext>
                  </a:extLst>
                </a:gridCol>
                <a:gridCol w="2970272">
                  <a:extLst>
                    <a:ext uri="{9D8B030D-6E8A-4147-A177-3AD203B41FA5}">
                      <a16:colId xmlns:a16="http://schemas.microsoft.com/office/drawing/2014/main" val="1406821219"/>
                    </a:ext>
                  </a:extLst>
                </a:gridCol>
              </a:tblGrid>
              <a:tr h="58148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>
                          <a:effectLst/>
                        </a:rPr>
                        <a:t>BASIS FOR COMPARISON</a:t>
                      </a:r>
                    </a:p>
                  </a:txBody>
                  <a:tcPr marL="134879" marR="134879" marT="74933" marB="74933" anchor="ctr">
                    <a:lnL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7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>
                          <a:effectLst/>
                        </a:rPr>
                        <a:t>ENTREPRENEUR</a:t>
                      </a:r>
                    </a:p>
                  </a:txBody>
                  <a:tcPr marL="134879" marR="134879" marT="74933" marB="74933" anchor="ctr">
                    <a:lnL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7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>
                          <a:effectLst/>
                        </a:rPr>
                        <a:t>MANAGER</a:t>
                      </a:r>
                    </a:p>
                  </a:txBody>
                  <a:tcPr marL="134879" marR="134879" marT="74933" marB="74933" anchor="ctr">
                    <a:lnL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98024"/>
                  </a:ext>
                </a:extLst>
              </a:tr>
              <a:tr h="141473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Meaning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Entrepreneur refers to a person who creates an enterprise, by taking financial risk in order to get profit.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Manager is an individual who takes the responsibility of controlling and administering the organization.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615654"/>
                  </a:ext>
                </a:extLst>
              </a:tr>
              <a:tr h="3357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Focus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Business startup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Ongoing operations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66660"/>
                  </a:ext>
                </a:extLst>
              </a:tr>
              <a:tr h="55150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Primary motivation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Achievement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Power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65316"/>
                  </a:ext>
                </a:extLst>
              </a:tr>
              <a:tr h="55150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Approach to task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Informal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Formal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77799"/>
                  </a:ext>
                </a:extLst>
              </a:tr>
              <a:tr h="3357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Status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Owner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Employee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91988"/>
                  </a:ext>
                </a:extLst>
              </a:tr>
              <a:tr h="3357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Reward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Profit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Salary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76570"/>
                  </a:ext>
                </a:extLst>
              </a:tr>
              <a:tr h="3357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Decision making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Intuitive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Calculative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94107"/>
                  </a:ext>
                </a:extLst>
              </a:tr>
              <a:tr h="55150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Driving force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Creativity and Innovation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Preserving status quo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359119"/>
                  </a:ext>
                </a:extLst>
              </a:tr>
              <a:tr h="3357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Risk orientation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>
                          <a:effectLst/>
                        </a:rPr>
                        <a:t>Risk taker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dirty="0">
                          <a:effectLst/>
                        </a:rPr>
                        <a:t>Risk averse</a:t>
                      </a:r>
                    </a:p>
                  </a:txBody>
                  <a:tcPr marL="74933" marR="74933" marT="59946" marB="5994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20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6C61A87-0912-7A45-BDEE-E4E154F4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99812" y="-306373"/>
            <a:ext cx="140319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84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253F02-82F4-7F4A-A547-EF00E2B30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Youngest Entrepreneurs of India…</a:t>
            </a:r>
          </a:p>
        </p:txBody>
      </p:sp>
    </p:spTree>
    <p:extLst>
      <p:ext uri="{BB962C8B-B14F-4D97-AF65-F5344CB8AC3E}">
        <p14:creationId xmlns:p14="http://schemas.microsoft.com/office/powerpoint/2010/main" val="126772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17427"/>
            <a:ext cx="6911125" cy="1008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400" b="1" dirty="0">
                <a:solidFill>
                  <a:srgbClr val="FF0000"/>
                </a:solidFill>
              </a:rPr>
              <a:t>From sources across the web</a:t>
            </a:r>
          </a:p>
          <a:p>
            <a:pPr marL="0" indent="0">
              <a:buNone/>
            </a:pPr>
            <a:endParaRPr lang="en-IN" sz="1800" b="1" dirty="0"/>
          </a:p>
          <a:p>
            <a:pPr marL="0" indent="0" algn="just">
              <a:buNone/>
            </a:pPr>
            <a:r>
              <a:rPr lang="en-IN" sz="1800" b="1" dirty="0" err="1">
                <a:solidFill>
                  <a:srgbClr val="FF0000"/>
                </a:solidFill>
              </a:rPr>
              <a:t>Ritesh</a:t>
            </a:r>
            <a:r>
              <a:rPr lang="en-IN" sz="1800" b="1" dirty="0">
                <a:solidFill>
                  <a:srgbClr val="FF0000"/>
                </a:solidFill>
              </a:rPr>
              <a:t> </a:t>
            </a:r>
            <a:r>
              <a:rPr lang="en-IN" sz="1800" b="1" dirty="0" smtClean="0">
                <a:solidFill>
                  <a:srgbClr val="FF0000"/>
                </a:solidFill>
              </a:rPr>
              <a:t>Agarwal</a:t>
            </a:r>
            <a:r>
              <a:rPr lang="en-IN" sz="1800" b="1" dirty="0" smtClean="0"/>
              <a:t>: </a:t>
            </a:r>
            <a:r>
              <a:rPr lang="en-US" sz="1600" b="1" dirty="0" err="1" smtClean="0"/>
              <a:t>Ritesh</a:t>
            </a:r>
            <a:r>
              <a:rPr lang="en-US" sz="1600" b="1" dirty="0" smtClean="0"/>
              <a:t> </a:t>
            </a:r>
            <a:r>
              <a:rPr lang="en-US" sz="1600" b="1" dirty="0"/>
              <a:t>Agarwal is the </a:t>
            </a:r>
            <a:r>
              <a:rPr lang="en-US" sz="1600" b="1" dirty="0" smtClean="0"/>
              <a:t>founder </a:t>
            </a:r>
            <a:r>
              <a:rPr lang="en-US" sz="1600" b="1" dirty="0"/>
              <a:t>and CEO of OYO Rooms</a:t>
            </a:r>
            <a:r>
              <a:rPr lang="en-US" sz="1600" b="1" dirty="0" smtClean="0"/>
              <a:t>.</a:t>
            </a:r>
          </a:p>
          <a:p>
            <a:pPr marL="0" indent="0" algn="just">
              <a:buNone/>
            </a:pPr>
            <a:r>
              <a:rPr lang="en-US" sz="1600" b="1" dirty="0"/>
              <a:t>In 2011, Agarwal started an Airbnb equivalent called "</a:t>
            </a:r>
            <a:r>
              <a:rPr lang="en-US" sz="1600" b="1" dirty="0" err="1"/>
              <a:t>Oravel</a:t>
            </a:r>
            <a:r>
              <a:rPr lang="en-US" sz="1600" b="1" dirty="0"/>
              <a:t> Stays</a:t>
            </a:r>
            <a:r>
              <a:rPr lang="en-US" sz="1600" b="1" dirty="0" smtClean="0"/>
              <a:t>".</a:t>
            </a:r>
          </a:p>
          <a:p>
            <a:pPr marL="0" indent="0" algn="just">
              <a:buNone/>
            </a:pPr>
            <a:r>
              <a:rPr lang="en-US" sz="1600" b="1" dirty="0"/>
              <a:t>The company was launched as OYO Rooms in May 2013.</a:t>
            </a:r>
            <a:endParaRPr lang="en-IN" sz="1600" b="1" dirty="0"/>
          </a:p>
          <a:p>
            <a:pPr marL="0" indent="0" algn="just">
              <a:buNone/>
            </a:pPr>
            <a:r>
              <a:rPr lang="en-IN" sz="1600" b="1" dirty="0"/>
              <a:t>Age: 29 years (November 16, 1993</a:t>
            </a:r>
            <a:r>
              <a:rPr lang="en-IN" sz="1600" b="1" dirty="0" smtClean="0"/>
              <a:t>)</a:t>
            </a:r>
          </a:p>
          <a:p>
            <a:pPr marL="0" indent="0" algn="just">
              <a:buNone/>
            </a:pPr>
            <a:endParaRPr lang="en-IN" sz="1600" b="1" dirty="0"/>
          </a:p>
          <a:p>
            <a:pPr marL="0" indent="0" algn="just">
              <a:buNone/>
            </a:pPr>
            <a:r>
              <a:rPr lang="en-IN" sz="1600" b="1" dirty="0" err="1" smtClean="0">
                <a:solidFill>
                  <a:srgbClr val="FF0000"/>
                </a:solidFill>
              </a:rPr>
              <a:t>Sreelakshmi</a:t>
            </a:r>
            <a:r>
              <a:rPr lang="en-IN" sz="1600" b="1" dirty="0" smtClean="0">
                <a:solidFill>
                  <a:srgbClr val="FF0000"/>
                </a:solidFill>
              </a:rPr>
              <a:t> Suresh</a:t>
            </a:r>
            <a:r>
              <a:rPr lang="en-IN" sz="1600" b="1" dirty="0" smtClean="0"/>
              <a:t>: </a:t>
            </a:r>
            <a:r>
              <a:rPr lang="en-US" sz="1600" b="1" dirty="0" smtClean="0"/>
              <a:t>She </a:t>
            </a:r>
            <a:r>
              <a:rPr lang="en-US" sz="1600" b="1" dirty="0"/>
              <a:t>is mainly known for her work designing websites in India which gained her media coverage as early as 2006.</a:t>
            </a:r>
            <a:endParaRPr lang="en-IN" sz="1600" b="1" dirty="0"/>
          </a:p>
          <a:p>
            <a:pPr marL="0" indent="0" algn="just">
              <a:buNone/>
            </a:pPr>
            <a:r>
              <a:rPr lang="en-IN" sz="1600" b="1" dirty="0"/>
              <a:t>Age: 25 years (February 5, 1998</a:t>
            </a:r>
            <a:r>
              <a:rPr lang="en-IN" sz="1600" b="1" dirty="0" smtClean="0"/>
              <a:t>)</a:t>
            </a:r>
          </a:p>
          <a:p>
            <a:pPr marL="0" indent="0" algn="just">
              <a:buNone/>
            </a:pPr>
            <a:endParaRPr lang="en-IN" sz="1600" b="1" dirty="0"/>
          </a:p>
          <a:p>
            <a:pPr marL="0" indent="0" algn="just">
              <a:buNone/>
            </a:pPr>
            <a:r>
              <a:rPr lang="en-IN" sz="1600" b="1" dirty="0" err="1" smtClean="0">
                <a:solidFill>
                  <a:srgbClr val="FF0000"/>
                </a:solidFill>
              </a:rPr>
              <a:t>Tilak</a:t>
            </a:r>
            <a:r>
              <a:rPr lang="en-IN" sz="1600" b="1" dirty="0" smtClean="0">
                <a:solidFill>
                  <a:srgbClr val="FF0000"/>
                </a:solidFill>
              </a:rPr>
              <a:t> Mehta </a:t>
            </a:r>
            <a:r>
              <a:rPr lang="en-US" sz="1600" b="1" dirty="0" smtClean="0"/>
              <a:t>: A </a:t>
            </a:r>
            <a:r>
              <a:rPr lang="en-US" sz="1600" b="1" dirty="0"/>
              <a:t>13 year old young boy </a:t>
            </a:r>
            <a:r>
              <a:rPr lang="en-US" sz="1600" b="1" dirty="0" err="1"/>
              <a:t>Tilak</a:t>
            </a:r>
            <a:r>
              <a:rPr lang="en-US" sz="1600" b="1" dirty="0"/>
              <a:t> </a:t>
            </a:r>
            <a:r>
              <a:rPr lang="en-US" sz="1600" b="1" dirty="0" err="1"/>
              <a:t>mehta</a:t>
            </a:r>
            <a:r>
              <a:rPr lang="en-US" sz="1600" b="1" dirty="0"/>
              <a:t> ,has founded paper n </a:t>
            </a:r>
            <a:r>
              <a:rPr lang="en-US" sz="1600" b="1" dirty="0" err="1"/>
              <a:t>parcel,A</a:t>
            </a:r>
            <a:r>
              <a:rPr lang="en-US" sz="1600" b="1" dirty="0"/>
              <a:t> </a:t>
            </a:r>
            <a:r>
              <a:rPr lang="en-US" sz="1600" b="1" dirty="0" err="1"/>
              <a:t>logstic</a:t>
            </a:r>
            <a:r>
              <a:rPr lang="en-US" sz="1600" b="1" dirty="0"/>
              <a:t> company that targets same day delivery</a:t>
            </a:r>
            <a:r>
              <a:rPr lang="en-US" sz="1600" b="1" dirty="0" smtClean="0"/>
              <a:t>.</a:t>
            </a:r>
          </a:p>
          <a:p>
            <a:pPr marL="0" indent="0" algn="just">
              <a:buNone/>
            </a:pPr>
            <a:r>
              <a:rPr lang="en-US" sz="1600" b="1" dirty="0" smtClean="0"/>
              <a:t>Age: 17 years (2006)</a:t>
            </a:r>
          </a:p>
          <a:p>
            <a:pPr marL="0" indent="0" algn="just">
              <a:buNone/>
            </a:pPr>
            <a:endParaRPr lang="en-IN" sz="1600" b="1" dirty="0"/>
          </a:p>
          <a:p>
            <a:pPr marL="0" indent="0" algn="just">
              <a:buNone/>
            </a:pPr>
            <a:r>
              <a:rPr lang="en-IN" sz="1600" b="1" dirty="0" err="1">
                <a:solidFill>
                  <a:srgbClr val="FF0000"/>
                </a:solidFill>
              </a:rPr>
              <a:t>Trishneet</a:t>
            </a:r>
            <a:r>
              <a:rPr lang="en-IN" sz="1600" b="1" dirty="0">
                <a:solidFill>
                  <a:srgbClr val="FF0000"/>
                </a:solidFill>
              </a:rPr>
              <a:t> </a:t>
            </a:r>
            <a:r>
              <a:rPr lang="en-IN" sz="1600" b="1" dirty="0" smtClean="0">
                <a:solidFill>
                  <a:srgbClr val="FF0000"/>
                </a:solidFill>
              </a:rPr>
              <a:t>Arora </a:t>
            </a:r>
            <a:r>
              <a:rPr lang="en-IN" sz="1600" b="1" dirty="0" smtClean="0"/>
              <a:t>: </a:t>
            </a:r>
            <a:r>
              <a:rPr lang="en-US" sz="1600" b="1" dirty="0" smtClean="0"/>
              <a:t>He </a:t>
            </a:r>
            <a:r>
              <a:rPr lang="en-US" sz="1600" b="1" dirty="0"/>
              <a:t>is the founder and chief executive officer of TAC Security, a cyber security </a:t>
            </a:r>
            <a:r>
              <a:rPr lang="en-US" sz="1600" b="1" dirty="0" smtClean="0"/>
              <a:t>company in 2013</a:t>
            </a:r>
            <a:endParaRPr lang="en-IN" sz="1600" b="1" dirty="0"/>
          </a:p>
          <a:p>
            <a:pPr marL="0" indent="0" algn="just">
              <a:buNone/>
            </a:pPr>
            <a:r>
              <a:rPr lang="en-IN" sz="1600" b="1" dirty="0"/>
              <a:t>Age: 30 years (November 2, 1993</a:t>
            </a:r>
            <a:r>
              <a:rPr lang="en-IN" sz="1600" b="1" dirty="0" smtClean="0"/>
              <a:t>)</a:t>
            </a:r>
          </a:p>
          <a:p>
            <a:pPr marL="0" indent="0" algn="just">
              <a:buNone/>
            </a:pPr>
            <a:endParaRPr lang="en-IN" sz="1600" b="1" dirty="0"/>
          </a:p>
          <a:p>
            <a:pPr marL="0" indent="0" algn="just">
              <a:buNone/>
            </a:pPr>
            <a:r>
              <a:rPr lang="en-IN" sz="1600" b="1" dirty="0">
                <a:solidFill>
                  <a:srgbClr val="FF0000"/>
                </a:solidFill>
              </a:rPr>
              <a:t>Sachin </a:t>
            </a:r>
            <a:r>
              <a:rPr lang="en-IN" sz="1600" b="1" dirty="0" err="1" smtClean="0">
                <a:solidFill>
                  <a:srgbClr val="FF0000"/>
                </a:solidFill>
              </a:rPr>
              <a:t>Bansal</a:t>
            </a:r>
            <a:r>
              <a:rPr lang="en-IN" sz="1600" b="1" dirty="0" err="1" smtClean="0"/>
              <a:t>:The</a:t>
            </a:r>
            <a:r>
              <a:rPr lang="en-IN" sz="1600" b="1" dirty="0" smtClean="0"/>
              <a:t> </a:t>
            </a:r>
            <a:r>
              <a:rPr lang="en-IN" sz="1600" b="1" dirty="0"/>
              <a:t>founder of Flipkart.</a:t>
            </a:r>
            <a:r>
              <a:rPr lang="en-US" sz="1600" b="1" dirty="0"/>
              <a:t> In 2007, </a:t>
            </a:r>
            <a:r>
              <a:rPr lang="en-US" sz="1600" b="1" dirty="0" err="1"/>
              <a:t>Sachin</a:t>
            </a:r>
            <a:r>
              <a:rPr lang="en-US" sz="1600" b="1" dirty="0"/>
              <a:t> Bansal and </a:t>
            </a:r>
            <a:r>
              <a:rPr lang="en-US" sz="1600" b="1" dirty="0" err="1"/>
              <a:t>Binny</a:t>
            </a:r>
            <a:r>
              <a:rPr lang="en-US" sz="1600" b="1" dirty="0"/>
              <a:t> Bansal (not related) founded Flipkart </a:t>
            </a:r>
            <a:endParaRPr lang="en-IN" sz="1600" b="1" dirty="0"/>
          </a:p>
          <a:p>
            <a:pPr marL="0" indent="0" algn="just">
              <a:buNone/>
            </a:pPr>
            <a:r>
              <a:rPr lang="en-IN" sz="1600" b="1" dirty="0"/>
              <a:t>Age: 42 years (August 5, 1981)</a:t>
            </a:r>
          </a:p>
          <a:p>
            <a:pPr marL="0" indent="0">
              <a:buNone/>
            </a:pPr>
            <a:endParaRPr lang="en-US" sz="1600" b="1" dirty="0" smtClean="0"/>
          </a:p>
          <a:p>
            <a:pPr marL="0" indent="0">
              <a:buNone/>
            </a:pPr>
            <a:endParaRPr lang="en-IN" sz="1600" b="1" dirty="0"/>
          </a:p>
        </p:txBody>
      </p:sp>
      <p:pic>
        <p:nvPicPr>
          <p:cNvPr id="1038" name="Picture 14" descr="https://upload.wikimedia.org/wikipedia/commons/thumb/f/f7/Sreelakshmi_suresh.jpg/220px-Sreelakshmi_sure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083" y="1971127"/>
            <a:ext cx="1152128" cy="105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838" y="842162"/>
            <a:ext cx="1503567" cy="10496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261" y="3112236"/>
            <a:ext cx="1445772" cy="100189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645" y="4279944"/>
            <a:ext cx="1259307" cy="900563"/>
          </a:xfrm>
          <a:prstGeom prst="rect">
            <a:avLst/>
          </a:prstGeom>
        </p:spPr>
      </p:pic>
      <p:pic>
        <p:nvPicPr>
          <p:cNvPr id="27" name="Picture 2" descr="undefin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645" y="5229200"/>
            <a:ext cx="1333005" cy="137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17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763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b="1" dirty="0" err="1"/>
              <a:t>Byju</a:t>
            </a:r>
            <a:r>
              <a:rPr lang="en-IN" b="1" dirty="0"/>
              <a:t> </a:t>
            </a:r>
            <a:r>
              <a:rPr lang="en-IN" b="1" dirty="0" err="1"/>
              <a:t>Raveendran</a:t>
            </a:r>
            <a:endParaRPr lang="en-IN" b="1" dirty="0"/>
          </a:p>
          <a:p>
            <a:pPr marL="0" indent="0">
              <a:buNone/>
            </a:pPr>
            <a:r>
              <a:rPr lang="en-IN" b="1" dirty="0"/>
              <a:t>Age: About 43 years (1980)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 err="1"/>
              <a:t>Divya</a:t>
            </a:r>
            <a:r>
              <a:rPr lang="en-IN" b="1" dirty="0"/>
              <a:t> </a:t>
            </a:r>
            <a:r>
              <a:rPr lang="en-IN" b="1" dirty="0" err="1"/>
              <a:t>Gandotra</a:t>
            </a:r>
            <a:r>
              <a:rPr lang="en-IN" b="1" dirty="0"/>
              <a:t> </a:t>
            </a:r>
            <a:r>
              <a:rPr lang="en-IN" b="1" dirty="0" err="1"/>
              <a:t>Tandon</a:t>
            </a:r>
            <a:endParaRPr lang="en-IN" b="1" dirty="0"/>
          </a:p>
          <a:p>
            <a:pPr marL="0" indent="0">
              <a:buNone/>
            </a:pPr>
            <a:r>
              <a:rPr lang="en-IN" b="1" dirty="0"/>
              <a:t>Age: 21 years (June 5, 2002)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 err="1"/>
              <a:t>Suumit</a:t>
            </a:r>
            <a:r>
              <a:rPr lang="en-IN" b="1" dirty="0"/>
              <a:t> Shah</a:t>
            </a:r>
          </a:p>
          <a:p>
            <a:pPr marL="0" indent="0">
              <a:buNone/>
            </a:pPr>
            <a:r>
              <a:rPr lang="en-IN" b="1" dirty="0"/>
              <a:t>Age: 32 years (December 25, 1990)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/>
              <a:t>Gaurav </a:t>
            </a:r>
            <a:r>
              <a:rPr lang="en-IN" b="1" dirty="0" err="1"/>
              <a:t>Munjal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824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3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2" y="-1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Rectangle 27">
            <a:extLst>
              <a:ext uri="{FF2B5EF4-FFF2-40B4-BE49-F238E27FC236}">
                <a16:creationId xmlns:a16="http://schemas.microsoft.com/office/drawing/2014/main" id="{99B60357-232D-4489-8786-BF4E4F74BA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353676" cy="227492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28928A89-D0B3-42AC-80FB-CA7D445693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43" y="727069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2344CE68-DEF4-1D4C-A0EF-FFF9ECC30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2" b="7098"/>
          <a:stretch/>
        </p:blipFill>
        <p:spPr>
          <a:xfrm>
            <a:off x="353682" y="10"/>
            <a:ext cx="8170808" cy="227491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8194B-EF57-D543-A62D-DFC48D98E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776" y="2823718"/>
            <a:ext cx="5736524" cy="316876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800" b="1" dirty="0">
                <a:latin typeface="Book Antiqua" panose="02040602050305030304" pitchFamily="18" charset="0"/>
              </a:rPr>
              <a:t>The Entrepreneurial Perspective</a:t>
            </a:r>
          </a:p>
          <a:p>
            <a:pPr marL="0" indent="0">
              <a:buNone/>
            </a:pPr>
            <a:endParaRPr lang="en-US" sz="1600" dirty="0"/>
          </a:p>
        </p:txBody>
      </p:sp>
      <p:cxnSp>
        <p:nvCxnSpPr>
          <p:cNvPr id="42" name="Straight Connector 31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24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33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24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7D31-ACCC-224A-AB8C-4596EE386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33" y="320675"/>
            <a:ext cx="8555615" cy="1325563"/>
          </a:xfrm>
        </p:spPr>
        <p:txBody>
          <a:bodyPr>
            <a:normAutofit/>
          </a:bodyPr>
          <a:lstStyle/>
          <a:p>
            <a:r>
              <a:rPr lang="en-US" sz="4300">
                <a:solidFill>
                  <a:schemeClr val="accent5"/>
                </a:solidFill>
                <a:latin typeface="Book Antiqua" panose="02040602050305030304" pitchFamily="18" charset="0"/>
              </a:rPr>
              <a:t>The Nature of Entrepreneurship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420A3A-462B-4775-BEEE-B0DC1E73AF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651180"/>
              </p:ext>
            </p:extLst>
          </p:nvPr>
        </p:nvGraphicFramePr>
        <p:xfrm>
          <a:off x="293534" y="1825625"/>
          <a:ext cx="855561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681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43B736-2532-7E41-8D0A-467F6FC3B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  <a:latin typeface="Book Antiqua" panose="02040602050305030304" pitchFamily="18" charset="0"/>
              </a:rPr>
              <a:t>The Nature of Entrepreneurship</a:t>
            </a:r>
            <a:endParaRPr lang="en-US" sz="3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5C9DD-4D3A-EE4C-9B31-403DDEF96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2636912"/>
            <a:ext cx="7504004" cy="396044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recurring theme is that an entrepreneurial opportunity represents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 new.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IN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possibilities for exploring the opportunities require an enterprising individual or a group of enterprising individuals to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recognize, evaluate, and exploit the situations</a:t>
            </a: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  possible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opportunities.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IN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Therefore, entrepreneurship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action</a:t>
            </a: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entrepreneurial action through the creation of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products/processes and/or the entry into new markets</a:t>
            </a: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 which may occur through a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 created organization </a:t>
            </a:r>
            <a:r>
              <a:rPr lang="en-I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within </a:t>
            </a:r>
            <a:r>
              <a:rPr lang="en-IN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established organization.</a:t>
            </a:r>
            <a:endParaRPr lang="en-US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8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E6244-F477-664D-8A84-02937547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Book Antiqua" panose="02040602050305030304" pitchFamily="18" charset="0"/>
              </a:rPr>
              <a:t>The Nature of Entrepreneurship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70899E-53D9-47F3-AF5E-5096B95290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228051"/>
              </p:ext>
            </p:extLst>
          </p:nvPr>
        </p:nvGraphicFramePr>
        <p:xfrm>
          <a:off x="457200" y="1196752"/>
          <a:ext cx="850728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5982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A346DDB-1F18-074E-90C7-89A661A8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85" y="4277356"/>
            <a:ext cx="747522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solidFill>
                  <a:schemeClr val="accent1"/>
                </a:solidFill>
              </a:rPr>
              <a:t>The McMullen-Shepherd model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B715D4-1417-114C-AA71-75684FA8A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14" r="2" b="1679"/>
          <a:stretch/>
        </p:blipFill>
        <p:spPr>
          <a:xfrm>
            <a:off x="182880" y="256540"/>
            <a:ext cx="877824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45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CB7B99-EF7B-4B50-85F9-BD6639D876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949071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AF37AA-B958-3844-93DC-D4267003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86" y="679927"/>
            <a:ext cx="3798352" cy="2173009"/>
          </a:xfrm>
        </p:spPr>
        <p:txBody>
          <a:bodyPr>
            <a:normAutofit/>
          </a:bodyPr>
          <a:lstStyle/>
          <a:p>
            <a:r>
              <a:rPr lang="en-US" sz="3700" dirty="0">
                <a:latin typeface="Bookman Old Style" panose="02050604050505020204" pitchFamily="18" charset="0"/>
              </a:rPr>
              <a:t>How Entrepreneurs think?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47E38-F93D-4661-8D77-CE13EEB65B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501860-732B-4F81-B802-0BC1362279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7AEEE40F-5C8B-41BA-99C7-93C0B4F0E7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BFD7D304-78CD-4FA4-9CC1-A9AF2DEEF9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CB485B10-A976-48D3-8B25-66AE766D20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92D136E2-0A2B-4F92-8CD0-4A4627B564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599F940C-EF42-4439-BE4F-5145445B1F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B036AE7A-1B5B-43A6-951B-1819EEA88C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2098787F-1ACB-4460-B580-83F0A01212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7A3440DA-DA3B-4B20-A990-F540267E04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336D65B-E377-4439-B6C0-E3D045D7D6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B6753F-2024-4BCE-9A02-A1C6031BC0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D3283F2-5307-46FF-BB1B-39769D1EAA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EEE26DD7-4392-4D58-93D0-2C9A8DBE79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9B470E57-93D2-4139-ABBE-B4A0005164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92C2E4C2-ED9D-49E8-B3E2-5EAF369308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3C50CAEF-FA0F-4879-941E-BD6614272B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4A9FD627-D2FF-43AC-92A2-1C51E987F7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00855280-04D6-4350-8EEB-9FC1D5DE98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DD1AEAC2-2591-4A29-8BFA-DB32DCDC5E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62BBAD1B-3F45-400B-9E7F-196FCE72A6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2E39B33C-A679-45B1-A095-279FEAB8F6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93A3FA0-D84F-4AAC-A668-62B22ED88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63" r="1" b="1"/>
          <a:stretch/>
        </p:blipFill>
        <p:spPr>
          <a:xfrm>
            <a:off x="4954982" y="1"/>
            <a:ext cx="4189018" cy="3026004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6C80E47-971C-437F-B030-191115B01D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0081-9C80-E443-96ED-6433AF6AF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3307136"/>
            <a:ext cx="7881957" cy="3259202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Book Antiqua" panose="02040602050305030304" pitchFamily="18" charset="0"/>
              </a:rPr>
              <a:t>Entrepreneurs think differently from nonentrepreneurs.</a:t>
            </a:r>
          </a:p>
          <a:p>
            <a:r>
              <a:rPr lang="en-US" sz="1800" dirty="0">
                <a:latin typeface="Book Antiqua" panose="02040602050305030304" pitchFamily="18" charset="0"/>
              </a:rPr>
              <a:t>Entrepreneurs must often make decisions in highly uncertain environments.</a:t>
            </a:r>
          </a:p>
          <a:p>
            <a:r>
              <a:rPr lang="en-IN" sz="1800" dirty="0">
                <a:latin typeface="Book Antiqua" panose="02040602050305030304" pitchFamily="18" charset="0"/>
              </a:rPr>
              <a:t>Given the nature of an entrepreneur’s decision-making environment, he or she must sometimes </a:t>
            </a:r>
          </a:p>
          <a:p>
            <a:pPr marL="0" indent="0">
              <a:buNone/>
            </a:pPr>
            <a:r>
              <a:rPr lang="en-IN" sz="1800" dirty="0">
                <a:latin typeface="Book Antiqua" panose="02040602050305030304" pitchFamily="18" charset="0"/>
              </a:rPr>
              <a:t>   (1) </a:t>
            </a:r>
            <a:r>
              <a:rPr lang="en-IN" sz="1800" dirty="0" smtClean="0">
                <a:latin typeface="Book Antiqua" panose="02040602050305030304" pitchFamily="18" charset="0"/>
              </a:rPr>
              <a:t>Think </a:t>
            </a:r>
            <a:r>
              <a:rPr lang="en-IN" sz="1800" dirty="0">
                <a:latin typeface="Book Antiqua" panose="02040602050305030304" pitchFamily="18" charset="0"/>
              </a:rPr>
              <a:t>structurally, </a:t>
            </a:r>
          </a:p>
          <a:p>
            <a:pPr marL="0" indent="0">
              <a:buNone/>
            </a:pPr>
            <a:r>
              <a:rPr lang="en-IN" sz="1800" dirty="0">
                <a:latin typeface="Book Antiqua" panose="02040602050305030304" pitchFamily="18" charset="0"/>
              </a:rPr>
              <a:t>   (2) </a:t>
            </a:r>
            <a:r>
              <a:rPr lang="en-IN" sz="1800" dirty="0" smtClean="0">
                <a:latin typeface="Book Antiqua" panose="02040602050305030304" pitchFamily="18" charset="0"/>
              </a:rPr>
              <a:t>Engage </a:t>
            </a:r>
            <a:r>
              <a:rPr lang="en-IN" sz="1800" dirty="0">
                <a:latin typeface="Book Antiqua" panose="02040602050305030304" pitchFamily="18" charset="0"/>
              </a:rPr>
              <a:t>in bricolage, </a:t>
            </a:r>
          </a:p>
          <a:p>
            <a:pPr marL="0" indent="0">
              <a:buNone/>
            </a:pPr>
            <a:r>
              <a:rPr lang="en-IN" sz="1800" dirty="0">
                <a:latin typeface="Book Antiqua" panose="02040602050305030304" pitchFamily="18" charset="0"/>
              </a:rPr>
              <a:t>   (3) </a:t>
            </a:r>
            <a:r>
              <a:rPr lang="en-IN" sz="1800" dirty="0" smtClean="0">
                <a:latin typeface="Book Antiqua" panose="02040602050305030304" pitchFamily="18" charset="0"/>
              </a:rPr>
              <a:t>Effectuate</a:t>
            </a:r>
            <a:r>
              <a:rPr lang="en-IN" sz="1800" dirty="0">
                <a:latin typeface="Book Antiqua" panose="02040602050305030304" pitchFamily="18" charset="0"/>
              </a:rPr>
              <a:t>, and </a:t>
            </a:r>
          </a:p>
          <a:p>
            <a:pPr marL="0" indent="0">
              <a:buNone/>
            </a:pPr>
            <a:r>
              <a:rPr lang="en-IN" sz="1800" dirty="0">
                <a:latin typeface="Book Antiqua" panose="02040602050305030304" pitchFamily="18" charset="0"/>
              </a:rPr>
              <a:t>   (4) </a:t>
            </a:r>
            <a:r>
              <a:rPr lang="en-IN" sz="1800" dirty="0" smtClean="0">
                <a:latin typeface="Book Antiqua" panose="02040602050305030304" pitchFamily="18" charset="0"/>
              </a:rPr>
              <a:t>Cognitively </a:t>
            </a:r>
            <a:r>
              <a:rPr lang="en-IN" sz="1800" dirty="0">
                <a:latin typeface="Book Antiqua" panose="02040602050305030304" pitchFamily="18" charset="0"/>
              </a:rPr>
              <a:t>adapt.</a:t>
            </a:r>
            <a:endParaRPr lang="en-US" sz="1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31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F333D-C7E6-7C43-B331-B9A3C9FAD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3600" dirty="0"/>
              <a:t>Think Structurally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197EE-CC83-8A46-96AF-28EA91D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92770"/>
            <a:ext cx="8229600" cy="5576589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IN" sz="2400" dirty="0">
                <a:latin typeface="Book Antiqua" panose="02040602050305030304" pitchFamily="18" charset="0"/>
              </a:rPr>
              <a:t>Forming opportunity beliefs often requires creative mental leaps.</a:t>
            </a:r>
          </a:p>
          <a:p>
            <a:pPr marL="0" indent="0">
              <a:buNone/>
            </a:pPr>
            <a:endParaRPr lang="en-IN" sz="2400" dirty="0">
              <a:latin typeface="Book Antiqua" panose="0204060205030503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IN" sz="2400" dirty="0">
                <a:latin typeface="Book Antiqua" panose="02040602050305030304" pitchFamily="18" charset="0"/>
              </a:rPr>
              <a:t>These creative mental leaps are from sources like one’s existing knowledge about </a:t>
            </a:r>
          </a:p>
          <a:p>
            <a:pPr marL="0" indent="0">
              <a:buNone/>
            </a:pPr>
            <a:endParaRPr lang="en-IN" sz="2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IN" sz="2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1B7B0824-E6BF-EE40-949D-2EC1CBE6C40A}"/>
              </a:ext>
            </a:extLst>
          </p:cNvPr>
          <p:cNvSpPr/>
          <p:nvPr/>
        </p:nvSpPr>
        <p:spPr>
          <a:xfrm>
            <a:off x="3563888" y="3522600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7B3DD-CC9F-714C-9586-8380F951B82E}"/>
              </a:ext>
            </a:extLst>
          </p:cNvPr>
          <p:cNvSpPr txBox="1"/>
          <p:nvPr/>
        </p:nvSpPr>
        <p:spPr>
          <a:xfrm>
            <a:off x="4926360" y="3367968"/>
            <a:ext cx="202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market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7C597C-4A6E-6E4B-9F44-C3992045E6A3}"/>
              </a:ext>
            </a:extLst>
          </p:cNvPr>
          <p:cNvSpPr txBox="1"/>
          <p:nvPr/>
        </p:nvSpPr>
        <p:spPr>
          <a:xfrm>
            <a:off x="493190" y="4077072"/>
            <a:ext cx="263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Technology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9EE79-8FDC-324E-93A4-61232D9426BD}"/>
              </a:ext>
            </a:extLst>
          </p:cNvPr>
          <p:cNvSpPr txBox="1"/>
          <p:nvPr/>
        </p:nvSpPr>
        <p:spPr>
          <a:xfrm>
            <a:off x="4898951" y="4077072"/>
            <a:ext cx="263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market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40B473-AEE6-5046-BDFD-9545362DD21B}"/>
              </a:ext>
            </a:extLst>
          </p:cNvPr>
          <p:cNvSpPr txBox="1"/>
          <p:nvPr/>
        </p:nvSpPr>
        <p:spPr>
          <a:xfrm>
            <a:off x="4890863" y="4717167"/>
            <a:ext cx="263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Market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FC416-FCCA-2143-9AF2-9D20F7CCE969}"/>
              </a:ext>
            </a:extLst>
          </p:cNvPr>
          <p:cNvSpPr txBox="1"/>
          <p:nvPr/>
        </p:nvSpPr>
        <p:spPr>
          <a:xfrm>
            <a:off x="493190" y="4717167"/>
            <a:ext cx="263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34BECF-1EED-3041-8C40-85F4291D3238}"/>
              </a:ext>
            </a:extLst>
          </p:cNvPr>
          <p:cNvSpPr txBox="1"/>
          <p:nvPr/>
        </p:nvSpPr>
        <p:spPr>
          <a:xfrm>
            <a:off x="549175" y="3367968"/>
            <a:ext cx="263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Technology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D4D6996-9317-724E-8895-FCAC58676DBE}"/>
              </a:ext>
            </a:extLst>
          </p:cNvPr>
          <p:cNvSpPr/>
          <p:nvPr/>
        </p:nvSpPr>
        <p:spPr>
          <a:xfrm>
            <a:off x="3559165" y="4183037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34ADBB1-81CA-2049-9E03-65A398724DDC}"/>
              </a:ext>
            </a:extLst>
          </p:cNvPr>
          <p:cNvSpPr/>
          <p:nvPr/>
        </p:nvSpPr>
        <p:spPr>
          <a:xfrm>
            <a:off x="3559165" y="4942483"/>
            <a:ext cx="6480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7A63A2-4741-124F-ADDB-EE75CF5F83C5}"/>
              </a:ext>
            </a:extLst>
          </p:cNvPr>
          <p:cNvSpPr txBox="1"/>
          <p:nvPr/>
        </p:nvSpPr>
        <p:spPr>
          <a:xfrm>
            <a:off x="457200" y="5373216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/>
              <a:t>Making these connections between a new product (or new service, new business model, or new technology) and a target market where it can be introduced is aided by the superficial and structural similarities between the source (e.g., the market) and the destination (e.g., technology).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904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9FE012-FF59-42B8-9E24-2ADF0BB05E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949071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11001-0287-5541-8F22-13BF8ECC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86" y="679927"/>
            <a:ext cx="3798352" cy="22706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3700">
                <a:latin typeface="Book Antiqua" panose="02040602050305030304" pitchFamily="18" charset="0"/>
              </a:rPr>
              <a:t>Superficial similarities Vs. Structural similarities </a:t>
            </a:r>
            <a:endParaRPr lang="en-US" sz="3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47E38-F93D-4661-8D77-CE13EEB65B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7B7F17-6743-434B-B741-1EB675A75F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05A3412B-D8E9-4E4B-9551-5463657894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5AC3E708-71BD-43DC-BC99-52C7A02926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00DC58E1-87CF-4AB8-9BB6-B38894E545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5251B7BE-4EA7-4E17-9AA6-45CCA21B8B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3FD399D7-39CA-4DF8-8D70-AC5DCD1DA0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435B5AE2-3B48-4498-9FE8-068123183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693EA389-4567-4185-BF36-5FE82A8C0E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34867904-BE35-4AE1-B2E9-F65EBB4868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5981E278-B931-40D2-AB06-3E3202E859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911B15C5-8707-477D-84D8-EF15CE7AF2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5A2801AD-29DB-4B2E-807A-129C496157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9E629D16-4E4D-481A-B152-7E23E9A427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EECF4363-A52C-49E0-BFAF-9FF88EC574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2C7F0D09-1F15-4162-98A1-517313E5E9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096CD3B1-B224-4F9F-AFBF-C0E1E35983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5C66E228-224C-4DC5-A49E-2148C371D5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790BF835-4045-4976-92E7-992B63932A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5937B942-101B-478C-BD40-F482A01FA4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34272CF3-29A3-4132-883E-E4B4A62DA3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50100215-A65C-491F-A54C-C65AD0B503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World">
            <a:extLst>
              <a:ext uri="{FF2B5EF4-FFF2-40B4-BE49-F238E27FC236}">
                <a16:creationId xmlns:a16="http://schemas.microsoft.com/office/drawing/2014/main" id="{5D3626AE-86A8-487D-AD2C-12E77A3E5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36664" y="237067"/>
            <a:ext cx="2826720" cy="282672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6C80E47-971C-437F-B030-191115B01D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1FB3-562C-7F4F-8F0F-54BEF1E06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986" y="3540334"/>
            <a:ext cx="7762547" cy="302600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1800" b="1" i="1" dirty="0">
                <a:latin typeface="Book Antiqua" panose="02040602050305030304" pitchFamily="18" charset="0"/>
              </a:rPr>
              <a:t>Superficial similarities </a:t>
            </a:r>
            <a:r>
              <a:rPr lang="en-IN" sz="1800" dirty="0">
                <a:latin typeface="Book Antiqua" panose="02040602050305030304" pitchFamily="18" charset="0"/>
              </a:rPr>
              <a:t>exist when the </a:t>
            </a:r>
            <a:r>
              <a:rPr lang="en-IN" sz="1800" dirty="0">
                <a:solidFill>
                  <a:srgbClr val="FF0000"/>
                </a:solidFill>
                <a:latin typeface="Book Antiqua" panose="02040602050305030304" pitchFamily="18" charset="0"/>
              </a:rPr>
              <a:t>basic</a:t>
            </a:r>
            <a:r>
              <a:rPr lang="en-IN" sz="1800" dirty="0">
                <a:latin typeface="Book Antiqua" panose="02040602050305030304" pitchFamily="18" charset="0"/>
              </a:rPr>
              <a:t> (relatively easy to observe) </a:t>
            </a:r>
            <a:r>
              <a:rPr lang="en-IN" sz="1800" dirty="0">
                <a:solidFill>
                  <a:srgbClr val="FF0000"/>
                </a:solidFill>
                <a:latin typeface="Book Antiqua" panose="02040602050305030304" pitchFamily="18" charset="0"/>
              </a:rPr>
              <a:t>elements of the technology resemble the basic </a:t>
            </a:r>
            <a:r>
              <a:rPr lang="en-IN" sz="1800" dirty="0">
                <a:latin typeface="Book Antiqua" panose="02040602050305030304" pitchFamily="18" charset="0"/>
              </a:rPr>
              <a:t>(relatively easy to observe</a:t>
            </a:r>
            <a:r>
              <a:rPr lang="en-IN" sz="1800" dirty="0">
                <a:solidFill>
                  <a:srgbClr val="FF0000"/>
                </a:solidFill>
                <a:latin typeface="Book Antiqua" panose="02040602050305030304" pitchFamily="18" charset="0"/>
              </a:rPr>
              <a:t>) elements of the market</a:t>
            </a:r>
            <a:r>
              <a:rPr lang="en-IN" sz="1800" dirty="0">
                <a:latin typeface="Book Antiqua" panose="02040602050305030304" pitchFamily="18" charset="0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endParaRPr lang="en-IN" sz="18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IN" sz="1800" dirty="0">
                <a:latin typeface="Book Antiqua" panose="02040602050305030304" pitchFamily="18" charset="0"/>
              </a:rPr>
              <a:t>In contrast, </a:t>
            </a:r>
            <a:r>
              <a:rPr lang="en-IN" sz="1800" b="1" i="1" dirty="0">
                <a:latin typeface="Book Antiqua" panose="02040602050305030304" pitchFamily="18" charset="0"/>
              </a:rPr>
              <a:t>Structural similarities</a:t>
            </a:r>
            <a:r>
              <a:rPr lang="en-IN" sz="1800" dirty="0">
                <a:latin typeface="Book Antiqua" panose="02040602050305030304" pitchFamily="18" charset="0"/>
              </a:rPr>
              <a:t> exist when the </a:t>
            </a:r>
            <a:r>
              <a:rPr lang="en-IN" sz="1800" dirty="0">
                <a:solidFill>
                  <a:srgbClr val="FF0000"/>
                </a:solidFill>
                <a:latin typeface="Book Antiqua" panose="02040602050305030304" pitchFamily="18" charset="0"/>
              </a:rPr>
              <a:t>underlying mechanisms of the technology resemble (or match) the underlying mechanisms of the market. </a:t>
            </a:r>
          </a:p>
          <a:p>
            <a:pPr marL="0" indent="0">
              <a:lnSpc>
                <a:spcPct val="90000"/>
              </a:lnSpc>
              <a:buNone/>
            </a:pPr>
            <a:endParaRPr lang="en-IN" sz="18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IN" sz="1800" dirty="0">
                <a:latin typeface="Book Antiqua" panose="02040602050305030304" pitchFamily="18" charset="0"/>
              </a:rPr>
              <a:t>The entrepreneurial challenge often lies in making creative mental leaps based on structural similarities.</a:t>
            </a:r>
            <a:endParaRPr lang="en-US" sz="1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03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FB51F1-88D3-594D-A626-59168B7B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578" y="1257300"/>
            <a:ext cx="3988849" cy="1381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</a:rPr>
              <a:t>Engage in Bricolage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Graphic 6" descr="Business Growth">
            <a:extLst>
              <a:ext uri="{FF2B5EF4-FFF2-40B4-BE49-F238E27FC236}">
                <a16:creationId xmlns:a16="http://schemas.microsoft.com/office/drawing/2014/main" id="{6AF2318D-1351-4186-BE0D-19FEA6FAA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9490" y="2079067"/>
            <a:ext cx="3026740" cy="30267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26C46-23A1-8A48-A678-A85918413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579" y="2947260"/>
            <a:ext cx="4003614" cy="29271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sz="2400" dirty="0">
                <a:solidFill>
                  <a:srgbClr val="000000"/>
                </a:solidFill>
                <a:latin typeface="Book Antiqua" panose="02040602050305030304" pitchFamily="18" charset="0"/>
              </a:rPr>
              <a:t>Entrepreneurs making do by applying combinations of the resources at hand to new problems and opportunities</a:t>
            </a:r>
            <a:endParaRPr lang="en-US" sz="240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332655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Tim Grayson was a farmer whose land was crisscrossed by abandoned coal mines. </a:t>
            </a:r>
            <a:endParaRPr lang="en-US" dirty="0" smtClean="0"/>
          </a:p>
          <a:p>
            <a:endParaRPr lang="en-US" dirty="0"/>
          </a:p>
          <a:p>
            <a:pPr algn="just"/>
            <a:r>
              <a:rPr lang="en-US" dirty="0" smtClean="0"/>
              <a:t>He </a:t>
            </a:r>
            <a:r>
              <a:rPr lang="en-US" dirty="0"/>
              <a:t>knew that the tunnels—a nuisance to farmers because of their tendency to collapse, </a:t>
            </a:r>
            <a:r>
              <a:rPr lang="en-US" dirty="0" smtClean="0"/>
              <a:t>causing </a:t>
            </a:r>
            <a:r>
              <a:rPr lang="en-US" dirty="0"/>
              <a:t>mammoth sinkholes in fields—also contained large quantities of methane. </a:t>
            </a:r>
            <a:endParaRPr lang="en-US" dirty="0" smtClean="0"/>
          </a:p>
          <a:p>
            <a:pPr algn="just"/>
            <a:r>
              <a:rPr lang="en-US" dirty="0" smtClean="0"/>
              <a:t>Methane </a:t>
            </a:r>
            <a:r>
              <a:rPr lang="en-US" dirty="0"/>
              <a:t>is another nuisance, a toxic greenhouse gas that poisons miners and persists in abandoned mines for generations. </a:t>
            </a:r>
            <a:endParaRPr lang="en-US" dirty="0" smtClean="0"/>
          </a:p>
          <a:p>
            <a:pPr algn="just"/>
            <a:r>
              <a:rPr lang="en-US" dirty="0" smtClean="0"/>
              <a:t>Grayson </a:t>
            </a:r>
            <a:r>
              <a:rPr lang="en-US" dirty="0"/>
              <a:t>and a partner drilled a hole from Grayson’s property to an abandoned mine shaft, then acquired a used diesel generator from a local factory and crudely retrofitted it to burn methane. </a:t>
            </a:r>
            <a:endParaRPr lang="en-US" dirty="0" smtClean="0"/>
          </a:p>
          <a:p>
            <a:pPr algn="just"/>
            <a:r>
              <a:rPr lang="en-US" dirty="0" smtClean="0"/>
              <a:t>During </a:t>
            </a:r>
            <a:r>
              <a:rPr lang="en-US" dirty="0"/>
              <a:t>the conversion process, Grayson was </a:t>
            </a:r>
            <a:r>
              <a:rPr lang="en-US" dirty="0" smtClean="0"/>
              <a:t>repeatedly </a:t>
            </a:r>
            <a:r>
              <a:rPr lang="en-US" dirty="0"/>
              <a:t>blown off his feet when the odorless, colorless gas exploded. </a:t>
            </a:r>
            <a:endParaRPr lang="en-US" dirty="0" smtClean="0"/>
          </a:p>
          <a:p>
            <a:pPr algn="just"/>
            <a:r>
              <a:rPr lang="en-US" dirty="0" smtClean="0"/>
              <a:t>His </a:t>
            </a:r>
            <a:r>
              <a:rPr lang="en-US" dirty="0"/>
              <a:t>bricolage produced electricity, most of which he sold to the </a:t>
            </a:r>
            <a:r>
              <a:rPr lang="en-US" dirty="0">
                <a:solidFill>
                  <a:srgbClr val="FF0000"/>
                </a:solidFill>
              </a:rPr>
              <a:t>local utility company </a:t>
            </a:r>
            <a:r>
              <a:rPr lang="en-US" dirty="0"/>
              <a:t>using scavenged switchgear. </a:t>
            </a:r>
            <a:endParaRPr lang="en-US" dirty="0" smtClean="0"/>
          </a:p>
          <a:p>
            <a:pPr algn="just"/>
            <a:r>
              <a:rPr lang="en-US" dirty="0" smtClean="0"/>
              <a:t>Because </a:t>
            </a:r>
            <a:r>
              <a:rPr lang="en-US" dirty="0"/>
              <a:t>Grayson’s generator also produced considerable waste heat, he built a greenhouse for </a:t>
            </a:r>
            <a:r>
              <a:rPr lang="en-US" dirty="0">
                <a:solidFill>
                  <a:srgbClr val="FF0000"/>
                </a:solidFill>
              </a:rPr>
              <a:t>hydroponic tomatoes</a:t>
            </a:r>
            <a:r>
              <a:rPr lang="en-US" dirty="0"/>
              <a:t>, which he heated with water from the generator’s cooling system. He also used electricity generated during off-peak hours to power special lamps to speed plant growth.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1569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Hydroponic </a:t>
            </a:r>
            <a:r>
              <a:rPr lang="en-IN" dirty="0"/>
              <a:t>tomato farming</a:t>
            </a:r>
          </a:p>
        </p:txBody>
      </p:sp>
      <p:pic>
        <p:nvPicPr>
          <p:cNvPr id="3074" name="Picture 2" descr="How To Grow Hydroponic Tomatoes Easily - Gardening Heav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0200"/>
            <a:ext cx="8291264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86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With the availability of a greenhouse full of trenches of nutrient-rich water that were heated “for free,” Grayson realized he might be able to raise tilapia, a tropical delicacy increasingly popular in the United States. He introduced the fish to the waters that bathed the tomato roots and used the </a:t>
            </a:r>
            <a:r>
              <a:rPr lang="en-US" sz="1800" dirty="0">
                <a:solidFill>
                  <a:srgbClr val="FF0000"/>
                </a:solidFill>
              </a:rPr>
              <a:t>fish waste as fertilizer</a:t>
            </a:r>
            <a:r>
              <a:rPr lang="en-US" sz="1800" dirty="0"/>
              <a:t>. Finally, with abundant methane still at hand, Grayson began </a:t>
            </a:r>
            <a:r>
              <a:rPr lang="en-US" sz="1800" dirty="0">
                <a:solidFill>
                  <a:srgbClr val="FF0000"/>
                </a:solidFill>
              </a:rPr>
              <a:t>selling excess methane to a natural gas company. </a:t>
            </a:r>
            <a:endParaRPr lang="en-IN" sz="1800" dirty="0">
              <a:solidFill>
                <a:srgbClr val="FF0000"/>
              </a:solidFill>
            </a:endParaRPr>
          </a:p>
          <a:p>
            <a:r>
              <a:rPr lang="en-IN" dirty="0" smtClean="0"/>
              <a:t>Tilapia:  </a:t>
            </a:r>
            <a:r>
              <a:rPr lang="en-US" sz="1800" dirty="0"/>
              <a:t>T</a:t>
            </a:r>
            <a:r>
              <a:rPr lang="en-US" sz="1800" dirty="0" smtClean="0"/>
              <a:t>hey </a:t>
            </a:r>
            <a:r>
              <a:rPr lang="en-US" sz="1800" dirty="0"/>
              <a:t>only have five basic needs: clean water, oxygen, food, light and room to swim. Give your tilapia these things and they will stay healthy and grow</a:t>
            </a:r>
            <a:r>
              <a:rPr lang="en-IN" sz="1800" dirty="0"/>
              <a:t> 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437112"/>
            <a:ext cx="24765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41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417053-58DD-7A45-B737-DC2CBAE54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Effectuation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AABE7B-F2E7-44D1-A13F-5E954DD58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6031040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190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DCDC-7BC5-C644-9E23-D28B0F79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Curry in a Hurry – </a:t>
            </a:r>
            <a:r>
              <a:rPr lang="en-US" sz="3600" dirty="0" err="1"/>
              <a:t>Sarasvathy’s</a:t>
            </a:r>
            <a:r>
              <a:rPr lang="en-US" sz="3600" dirty="0"/>
              <a:t>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F6E9A-DB55-4446-A961-942D542C1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521531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imaginary restaurant.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2001 – Prof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Sarasvathy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tried the concept of Effectuation and Causation on the imaginary restaurant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ausal </a:t>
            </a:r>
            <a:r>
              <a:rPr lang="en-US" dirty="0">
                <a:solidFill>
                  <a:srgbClr val="FF0000"/>
                </a:solidFill>
              </a:rPr>
              <a:t>process </a:t>
            </a:r>
            <a:r>
              <a:rPr lang="en-US" dirty="0"/>
              <a:t>A process that starts with a desired outcome and focuses on the means to generate that outcome </a:t>
            </a:r>
            <a:endParaRPr lang="en-US" dirty="0" smtClean="0"/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Effectuation process </a:t>
            </a:r>
            <a:r>
              <a:rPr lang="en-US" dirty="0" smtClean="0"/>
              <a:t>A </a:t>
            </a:r>
            <a:r>
              <a:rPr lang="en-US" dirty="0"/>
              <a:t>process that starts with what one has (who they are, what they know, and whom they know) and selects among possible outcomes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914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6131316" y="457951"/>
            <a:ext cx="2240924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DFDF5-DB64-2C45-ADE4-0EA160528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Cognitive adaptability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DD2672-C650-4642-935C-CD07EAEA0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8485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834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147248" cy="5865515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AutoNum type="arabicParenBoth"/>
            </a:pPr>
            <a:r>
              <a:rPr lang="en-US" dirty="0" smtClean="0">
                <a:solidFill>
                  <a:srgbClr val="FF0000"/>
                </a:solidFill>
              </a:rPr>
              <a:t>Comprehension</a:t>
            </a:r>
            <a:r>
              <a:rPr lang="en-US" dirty="0" smtClean="0"/>
              <a:t> : </a:t>
            </a:r>
            <a:r>
              <a:rPr lang="en-US" dirty="0"/>
              <a:t>Questions designed to increase entrepreneur’s understanding of the nature of the environment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(2) Connection</a:t>
            </a:r>
            <a:r>
              <a:rPr lang="en-US" dirty="0" smtClean="0"/>
              <a:t>: Tasks </a:t>
            </a:r>
            <a:r>
              <a:rPr lang="en-US" dirty="0"/>
              <a:t>designed to stimulate entrepreneurs to think about the current situation in terms of similarities to and differences from </a:t>
            </a:r>
            <a:r>
              <a:rPr lang="en-US" dirty="0">
                <a:solidFill>
                  <a:srgbClr val="FF0000"/>
                </a:solidFill>
              </a:rPr>
              <a:t>situations previously faced and solved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(3) </a:t>
            </a:r>
            <a:r>
              <a:rPr lang="en-US" dirty="0">
                <a:solidFill>
                  <a:srgbClr val="FF0000"/>
                </a:solidFill>
              </a:rPr>
              <a:t>Strategy</a:t>
            </a:r>
            <a:r>
              <a:rPr lang="en-US" dirty="0" smtClean="0"/>
              <a:t>: Tasks </a:t>
            </a:r>
            <a:r>
              <a:rPr lang="en-US" dirty="0"/>
              <a:t>- designed to stimulate entrepreneurs to think about which strategies are </a:t>
            </a:r>
            <a:r>
              <a:rPr lang="en-US" dirty="0">
                <a:solidFill>
                  <a:srgbClr val="FF0000"/>
                </a:solidFill>
              </a:rPr>
              <a:t>appropriate</a:t>
            </a:r>
            <a:r>
              <a:rPr lang="en-US" dirty="0"/>
              <a:t> for solving the problem (and why) or pursuing the opportunity(and how</a:t>
            </a:r>
            <a:r>
              <a:rPr lang="en-US" dirty="0" smtClean="0"/>
              <a:t>).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(4) </a:t>
            </a:r>
            <a:r>
              <a:rPr lang="en-US" dirty="0">
                <a:solidFill>
                  <a:srgbClr val="FF0000"/>
                </a:solidFill>
              </a:rPr>
              <a:t>Reflection</a:t>
            </a:r>
            <a:r>
              <a:rPr lang="en-US" dirty="0" smtClean="0"/>
              <a:t>: Tasks </a:t>
            </a:r>
            <a:r>
              <a:rPr lang="en-US" dirty="0"/>
              <a:t>designed to stimulate entrepreneurs to think about their understanding and feelings as they progress through the entrepreneurial process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3629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3746" y="303591"/>
            <a:ext cx="3251495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BCBD0E-0558-0D4A-9B70-B6A7F3D6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n-US" sz="4200"/>
              <a:t>Cognitive adaptability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20031D8-7E6C-4937-9594-9BE5D7BFA3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990442"/>
              </p:ext>
            </p:extLst>
          </p:nvPr>
        </p:nvGraphicFramePr>
        <p:xfrm>
          <a:off x="3875238" y="340569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9077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7D2C-8733-D947-9DBD-9554D68D1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Cognitive Adaptability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77BF2-4BB3-8D4C-8419-002EADEF7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801" y="1009005"/>
            <a:ext cx="8229600" cy="5300315"/>
          </a:xfrm>
        </p:spPr>
        <p:txBody>
          <a:bodyPr/>
          <a:lstStyle/>
          <a:p>
            <a:pPr lvl="0"/>
            <a:r>
              <a:rPr lang="en-US" sz="2400" dirty="0">
                <a:latin typeface="Book Antiqua" panose="02040602050305030304" pitchFamily="18" charset="0"/>
              </a:rPr>
              <a:t>Entrepreneurs who are able to increase cognitive adaptability have an improved ability to :</a:t>
            </a:r>
          </a:p>
          <a:p>
            <a:pPr marL="0" lv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457200" lvl="0" indent="-457200">
              <a:buAutoNum type="arabicParenBoth"/>
            </a:pPr>
            <a:r>
              <a:rPr lang="en-US" sz="2400" smtClean="0">
                <a:latin typeface="Book Antiqua" panose="02040602050305030304" pitchFamily="18" charset="0"/>
              </a:rPr>
              <a:t>Adapt </a:t>
            </a:r>
            <a:r>
              <a:rPr lang="en-US" sz="2400" dirty="0">
                <a:latin typeface="Book Antiqua" panose="02040602050305030304" pitchFamily="18" charset="0"/>
              </a:rPr>
              <a:t>to new situations—that is, it provides a basis by which a person’s prior experience and knowledge affect learning or problem solving in a new situation;</a:t>
            </a:r>
          </a:p>
          <a:p>
            <a:pPr marL="0" lv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latin typeface="Book Antiqua" panose="02040602050305030304" pitchFamily="18" charset="0"/>
              </a:rPr>
              <a:t>(2) Be creative—that is, it can lead to original and adaptive  </a:t>
            </a:r>
          </a:p>
          <a:p>
            <a:pPr marL="0" lvl="0" indent="0">
              <a:buNone/>
            </a:pPr>
            <a:r>
              <a:rPr lang="en-US" sz="2400" dirty="0">
                <a:latin typeface="Book Antiqua" panose="02040602050305030304" pitchFamily="18" charset="0"/>
              </a:rPr>
              <a:t>      ideas, solutions, or insights; and</a:t>
            </a:r>
          </a:p>
          <a:p>
            <a:pPr marL="0" lv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latin typeface="Book Antiqua" panose="02040602050305030304" pitchFamily="18" charset="0"/>
              </a:rPr>
              <a:t>(3) </a:t>
            </a:r>
            <a:r>
              <a:rPr lang="en-US" sz="2400" dirty="0" smtClean="0">
                <a:latin typeface="Book Antiqua" panose="02040602050305030304" pitchFamily="18" charset="0"/>
              </a:rPr>
              <a:t>Communicate </a:t>
            </a:r>
            <a:r>
              <a:rPr lang="en-US" sz="2400" dirty="0">
                <a:latin typeface="Book Antiqua" panose="02040602050305030304" pitchFamily="18" charset="0"/>
              </a:rPr>
              <a:t>one’s reasoning behind a particular response.</a:t>
            </a:r>
          </a:p>
          <a:p>
            <a:pPr marL="0" lv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457200" lvl="1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156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7C31-2D35-F042-961D-C36DF986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 Background and Characteristics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23075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0"/>
            <a:ext cx="9144000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728740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C9E8B-AFA1-9241-A882-B7AE35C4E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022" y="2176272"/>
            <a:ext cx="7025403" cy="4041648"/>
          </a:xfrm>
        </p:spPr>
        <p:txBody>
          <a:bodyPr anchor="t">
            <a:normAutofit/>
          </a:bodyPr>
          <a:lstStyle/>
          <a:p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Age</a:t>
            </a:r>
            <a:r>
              <a:rPr lang="en-US" sz="1900" dirty="0">
                <a:latin typeface="Book Antiqua" panose="02040602050305030304" pitchFamily="18" charset="0"/>
              </a:rPr>
              <a:t> – A career can be initiated between the age of 22 and 45.</a:t>
            </a:r>
          </a:p>
          <a:p>
            <a:r>
              <a:rPr lang="en-US" sz="19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Work history </a:t>
            </a:r>
            <a:r>
              <a:rPr lang="en-US" sz="1900" dirty="0" smtClean="0">
                <a:latin typeface="Book Antiqua" panose="02040602050305030304" pitchFamily="18" charset="0"/>
              </a:rPr>
              <a:t>- </a:t>
            </a:r>
            <a:r>
              <a:rPr lang="en-US" sz="1900" dirty="0">
                <a:latin typeface="Book Antiqua" panose="02040602050305030304" pitchFamily="18" charset="0"/>
              </a:rPr>
              <a:t>The past work experience of an individual.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Experience in the following areas is particularly  </a:t>
            </a:r>
          </a:p>
          <a:p>
            <a:pPr marL="0" indent="0">
              <a:buNone/>
            </a:pPr>
            <a:r>
              <a:rPr lang="en-US" sz="1900" dirty="0">
                <a:latin typeface="Book Antiqua" panose="02040602050305030304" pitchFamily="18" charset="0"/>
              </a:rPr>
              <a:t>     important: financing, product or service development,  </a:t>
            </a:r>
          </a:p>
          <a:p>
            <a:pPr marL="0" indent="0">
              <a:buNone/>
            </a:pPr>
            <a:r>
              <a:rPr lang="en-US" sz="1900" dirty="0">
                <a:latin typeface="Book Antiqua" panose="02040602050305030304" pitchFamily="18" charset="0"/>
              </a:rPr>
              <a:t>     manufacturing, and the development of distribution </a:t>
            </a:r>
          </a:p>
          <a:p>
            <a:pPr marL="0" indent="0">
              <a:buNone/>
            </a:pPr>
            <a:r>
              <a:rPr lang="en-US" sz="1900" dirty="0">
                <a:latin typeface="Book Antiqua" panose="02040602050305030304" pitchFamily="18" charset="0"/>
              </a:rPr>
              <a:t>     channels.</a:t>
            </a:r>
          </a:p>
          <a:p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Role models </a:t>
            </a:r>
            <a:r>
              <a:rPr lang="en-US" sz="1900" dirty="0">
                <a:latin typeface="Book Antiqua" panose="02040602050305030304" pitchFamily="18" charset="0"/>
              </a:rPr>
              <a:t>- Individuals whose example an entrepreneur can aspire to and copy.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Role models can be parents, brothers or sisters, other relatives, or other entrepreneurs.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Role models can also serve in a supportive capacity as mentors during and after the launch of a new venture.</a:t>
            </a:r>
          </a:p>
        </p:txBody>
      </p:sp>
    </p:spTree>
    <p:extLst>
      <p:ext uri="{BB962C8B-B14F-4D97-AF65-F5344CB8AC3E}">
        <p14:creationId xmlns:p14="http://schemas.microsoft.com/office/powerpoint/2010/main" val="1745007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5E3A3-C0F1-A241-BD6B-44639AE5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 Background and Characteristics</a:t>
            </a:r>
            <a:endParaRPr lang="en-US" sz="37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23075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0"/>
            <a:ext cx="9144000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728740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7DBE2-ADE2-AD41-8BF2-CDAB059CF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022" y="2176272"/>
            <a:ext cx="7025403" cy="4041648"/>
          </a:xfrm>
        </p:spPr>
        <p:txBody>
          <a:bodyPr anchor="t">
            <a:normAutofit/>
          </a:bodyPr>
          <a:lstStyle/>
          <a:p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Moral Support Network </a:t>
            </a:r>
            <a:r>
              <a:rPr lang="en-US" sz="1900" dirty="0">
                <a:latin typeface="Book Antiqua" panose="02040602050305030304" pitchFamily="18" charset="0"/>
              </a:rPr>
              <a:t>- Individuals who give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psychological support </a:t>
            </a:r>
            <a:r>
              <a:rPr lang="en-US" sz="1900" dirty="0">
                <a:latin typeface="Book Antiqua" panose="02040602050305030304" pitchFamily="18" charset="0"/>
              </a:rPr>
              <a:t>to an entrepreneur.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It is important for each entrepreneur to establish a moral-support network of family and friends—a cheering squad. </a:t>
            </a:r>
          </a:p>
          <a:p>
            <a:r>
              <a:rPr lang="en-US" sz="19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Professional-support network </a:t>
            </a:r>
            <a:r>
              <a:rPr lang="en-US" sz="1900" dirty="0" smtClean="0">
                <a:latin typeface="Book Antiqua" panose="02040602050305030304" pitchFamily="18" charset="0"/>
              </a:rPr>
              <a:t>Individuals </a:t>
            </a:r>
            <a:r>
              <a:rPr lang="en-US" sz="1900" dirty="0">
                <a:latin typeface="Book Antiqua" panose="02040602050305030304" pitchFamily="18" charset="0"/>
              </a:rPr>
              <a:t>who help the entrepreneur in business activities.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Apart from the encouragement, an entrepreneur needs advice and counsel throughout the establishment of the new venture.</a:t>
            </a:r>
          </a:p>
          <a:p>
            <a:pPr>
              <a:buFontTx/>
              <a:buChar char="-"/>
            </a:pPr>
            <a:r>
              <a:rPr lang="en-US" sz="1900" dirty="0">
                <a:latin typeface="Book Antiqua" panose="02040602050305030304" pitchFamily="18" charset="0"/>
              </a:rPr>
              <a:t>This advice can be obtained from a mentor, business associates, trade associations, or personal affiliations—all members of a professional support network.</a:t>
            </a:r>
          </a:p>
        </p:txBody>
      </p:sp>
    </p:spTree>
    <p:extLst>
      <p:ext uri="{BB962C8B-B14F-4D97-AF65-F5344CB8AC3E}">
        <p14:creationId xmlns:p14="http://schemas.microsoft.com/office/powerpoint/2010/main" val="1018575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60BB-5CC3-1D4E-B5E8-3C0F91BAD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Book Antiqua" panose="02040602050305030304" pitchFamily="18" charset="0"/>
              </a:rPr>
              <a:t>Reasons for interest in Corporate Entrepreneurship</a:t>
            </a:r>
            <a:endParaRPr lang="en-US" sz="2800"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AC3D-298D-2748-BB4F-8CF324BA6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>
                <a:latin typeface="Book Antiqua" panose="02040602050305030304" pitchFamily="18" charset="0"/>
              </a:rPr>
              <a:t>Entrepreneurial action </a:t>
            </a:r>
            <a:r>
              <a:rPr lang="en-US" sz="1700" dirty="0">
                <a:solidFill>
                  <a:srgbClr val="FF0000"/>
                </a:solidFill>
                <a:latin typeface="Book Antiqua" panose="02040602050305030304" pitchFamily="18" charset="0"/>
              </a:rPr>
              <a:t>within</a:t>
            </a:r>
            <a:r>
              <a:rPr lang="en-US" sz="1700" dirty="0">
                <a:latin typeface="Book Antiqua" panose="02040602050305030304" pitchFamily="18" charset="0"/>
              </a:rPr>
              <a:t> an established </a:t>
            </a:r>
            <a:r>
              <a:rPr lang="en-US" sz="1700" dirty="0">
                <a:solidFill>
                  <a:srgbClr val="FF0000"/>
                </a:solidFill>
                <a:latin typeface="Book Antiqua" panose="02040602050305030304" pitchFamily="18" charset="0"/>
              </a:rPr>
              <a:t>organization.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Book Antiqua" panose="02040602050305030304" pitchFamily="18" charset="0"/>
              </a:rPr>
              <a:t>Interest in entrepreneurship within established businesses has intensified due to a variety of events occurring on social, cultural, and business levels.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>
              <a:latin typeface="Book Antiqua" panose="0204060205030503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7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Book Antiqua" panose="02040602050305030304" pitchFamily="18" charset="0"/>
              </a:rPr>
              <a:t>Corporate entrepreneurship is one method of stimulating, and then capitalizing on, individuals in an organization who think that </a:t>
            </a:r>
            <a:r>
              <a:rPr lang="en-US" sz="1700" dirty="0">
                <a:solidFill>
                  <a:srgbClr val="FF0000"/>
                </a:solidFill>
                <a:latin typeface="Book Antiqua" panose="02040602050305030304" pitchFamily="18" charset="0"/>
              </a:rPr>
              <a:t>something can be done differently and better</a:t>
            </a:r>
            <a:r>
              <a:rPr lang="en-US" sz="1700" dirty="0"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F4C0C-DD0E-4F80-9839-678D060EB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44" r="31270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43AF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72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403AD-AD2F-AD44-BFEE-29C6A9182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  <a:latin typeface="Book Antiqua" panose="02040602050305030304" pitchFamily="18" charset="0"/>
              </a:rPr>
              <a:t>Reasons for interest in Corporate Entrepreneurship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54DCB-2F24-1E4B-93CB-FF6EB891D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Book Antiqua" panose="02040602050305030304" pitchFamily="18" charset="0"/>
              </a:rPr>
              <a:t>The resistance against flexibility, growth, and diversification can, in part, be overcome by developing a spirit of entrepreneurship within the existing organization, called corporate entrepreneurship.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Book Antiqua" panose="02040602050305030304" pitchFamily="18" charset="0"/>
              </a:rPr>
              <a:t>An increase in corporate entrepreneurship reflects an increase in social, cultural, and business pressures toward entrepreneurial action.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Book Antiqua" panose="02040602050305030304" pitchFamily="18" charset="0"/>
              </a:rPr>
              <a:t>Corporate entrepreneurship is most strongly reflected in entrepreneurial activities as well as in top management orientations in organizations.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Book Antiqua" panose="02040602050305030304" pitchFamily="18" charset="0"/>
              </a:rPr>
              <a:t>These entrepreneurial endeavors consist of the following four key elements: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 smtClean="0">
                <a:latin typeface="Book Antiqua" panose="02040602050305030304" pitchFamily="18" charset="0"/>
              </a:rPr>
              <a:t>New </a:t>
            </a:r>
            <a:r>
              <a:rPr lang="en-US" sz="1600" b="1" dirty="0">
                <a:latin typeface="Book Antiqua" panose="02040602050305030304" pitchFamily="18" charset="0"/>
              </a:rPr>
              <a:t>business venturing, </a:t>
            </a:r>
            <a:r>
              <a:rPr lang="en-US" sz="1600" b="1" dirty="0" smtClean="0">
                <a:latin typeface="Book Antiqua" panose="02040602050305030304" pitchFamily="18" charset="0"/>
              </a:rPr>
              <a:t>Innovativeness</a:t>
            </a:r>
            <a:r>
              <a:rPr lang="en-US" sz="1600" b="1" dirty="0">
                <a:latin typeface="Book Antiqua" panose="02040602050305030304" pitchFamily="18" charset="0"/>
              </a:rPr>
              <a:t>, </a:t>
            </a:r>
            <a:r>
              <a:rPr lang="en-US" sz="1600" b="1" dirty="0" smtClean="0">
                <a:latin typeface="Book Antiqua" panose="02040602050305030304" pitchFamily="18" charset="0"/>
              </a:rPr>
              <a:t>Self-renewal</a:t>
            </a:r>
            <a:r>
              <a:rPr lang="en-US" sz="1600" b="1" dirty="0">
                <a:latin typeface="Book Antiqua" panose="02040602050305030304" pitchFamily="18" charset="0"/>
              </a:rPr>
              <a:t>, and </a:t>
            </a:r>
            <a:r>
              <a:rPr lang="en-US" sz="1600" b="1" dirty="0" err="1">
                <a:latin typeface="Book Antiqua" panose="02040602050305030304" pitchFamily="18" charset="0"/>
              </a:rPr>
              <a:t>P</a:t>
            </a:r>
            <a:r>
              <a:rPr lang="en-US" sz="1600" b="1" dirty="0" err="1" smtClean="0">
                <a:latin typeface="Book Antiqua" panose="02040602050305030304" pitchFamily="18" charset="0"/>
              </a:rPr>
              <a:t>roactiveness</a:t>
            </a:r>
            <a:r>
              <a:rPr lang="en-US" sz="160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683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" y="0"/>
            <a:ext cx="9143772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1826" y="891540"/>
            <a:ext cx="8242174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FF8E2-FF77-D74B-84F0-2561D0996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88" y="1054121"/>
            <a:ext cx="7098848" cy="1184111"/>
          </a:xfrm>
        </p:spPr>
        <p:txBody>
          <a:bodyPr>
            <a:normAutofit/>
          </a:bodyPr>
          <a:lstStyle/>
          <a:p>
            <a:r>
              <a:rPr lang="en-US"/>
              <a:t>Corporate Entrepreneurship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EE490-8411-4D45-90CB-69C777DFC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99099"/>
            <a:ext cx="7099173" cy="34009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New business venturing </a:t>
            </a:r>
            <a:r>
              <a:rPr lang="en-US" sz="1800" dirty="0">
                <a:latin typeface="Book Antiqua" panose="02040602050305030304" pitchFamily="18" charset="0"/>
              </a:rPr>
              <a:t>refers to the creation of a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new business within an existing organization.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Organizational innovativeness </a:t>
            </a:r>
            <a:r>
              <a:rPr lang="en-US" sz="1800" dirty="0">
                <a:latin typeface="Book Antiqua" panose="02040602050305030304" pitchFamily="18" charset="0"/>
              </a:rPr>
              <a:t>refers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to product and service innovation </a:t>
            </a:r>
            <a:r>
              <a:rPr lang="en-US" sz="1800" dirty="0">
                <a:latin typeface="Book Antiqua" panose="02040602050305030304" pitchFamily="18" charset="0"/>
              </a:rPr>
              <a:t>with an emphasis on development and innovation in technology.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Self-renewal</a:t>
            </a:r>
            <a:r>
              <a:rPr lang="en-US" sz="1800" dirty="0">
                <a:latin typeface="Book Antiqua" panose="02040602050305030304" pitchFamily="18" charset="0"/>
              </a:rPr>
              <a:t> is the transformation of an organization through the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renewal of the key ideas on which it is built</a:t>
            </a:r>
            <a:r>
              <a:rPr lang="en-US" sz="1800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1800" dirty="0">
                <a:latin typeface="Book Antiqua" panose="02040602050305030304" pitchFamily="18" charset="0"/>
              </a:rPr>
              <a:t>Includes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redefinition of </a:t>
            </a:r>
            <a:r>
              <a:rPr lang="en-US" sz="1800" dirty="0" err="1">
                <a:solidFill>
                  <a:srgbClr val="C00000"/>
                </a:solidFill>
                <a:latin typeface="Book Antiqua" panose="02040602050305030304" pitchFamily="18" charset="0"/>
              </a:rPr>
              <a:t>buisness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 concept</a:t>
            </a:r>
            <a:r>
              <a:rPr lang="en-US" sz="1800" dirty="0">
                <a:latin typeface="Book Antiqua" panose="02040602050305030304" pitchFamily="18" charset="0"/>
              </a:rPr>
              <a:t>,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reorganization</a:t>
            </a:r>
            <a:r>
              <a:rPr lang="en-US" sz="1800" dirty="0">
                <a:latin typeface="Book Antiqua" panose="02040602050305030304" pitchFamily="18" charset="0"/>
              </a:rPr>
              <a:t>, and introduction of </a:t>
            </a:r>
            <a:r>
              <a:rPr lang="en-US" sz="1800" dirty="0" err="1">
                <a:latin typeface="Book Antiqua" panose="02040602050305030304" pitchFamily="18" charset="0"/>
              </a:rPr>
              <a:t>systemwide</a:t>
            </a:r>
            <a:r>
              <a:rPr lang="en-US" sz="1800" dirty="0">
                <a:latin typeface="Book Antiqua" panose="02040602050305030304" pitchFamily="18" charset="0"/>
              </a:rPr>
              <a:t> changes to increase innovation.</a:t>
            </a:r>
          </a:p>
          <a:p>
            <a:pPr>
              <a:lnSpc>
                <a:spcPct val="90000"/>
              </a:lnSpc>
            </a:pPr>
            <a:r>
              <a:rPr lang="en-US" sz="1800" dirty="0" err="1">
                <a:solidFill>
                  <a:srgbClr val="C00000"/>
                </a:solidFill>
                <a:latin typeface="Book Antiqua" panose="02040602050305030304" pitchFamily="18" charset="0"/>
              </a:rPr>
              <a:t>Proactiveness</a:t>
            </a:r>
            <a:r>
              <a:rPr lang="en-US" sz="1800" dirty="0">
                <a:latin typeface="Book Antiqua" panose="02040602050305030304" pitchFamily="18" charset="0"/>
              </a:rPr>
              <a:t> – </a:t>
            </a:r>
            <a:r>
              <a:rPr lang="en-US" sz="1800" dirty="0">
                <a:solidFill>
                  <a:srgbClr val="C00000"/>
                </a:solidFill>
                <a:latin typeface="Book Antiqua" panose="02040602050305030304" pitchFamily="18" charset="0"/>
              </a:rPr>
              <a:t>initiative </a:t>
            </a:r>
            <a:r>
              <a:rPr lang="en-US" sz="1800" dirty="0">
                <a:latin typeface="Book Antiqua" panose="02040602050305030304" pitchFamily="18" charset="0"/>
              </a:rPr>
              <a:t>of risk taking, competitive aggressiveness and boldness which are particularly reflected in the orientations and activities of top management.</a:t>
            </a:r>
          </a:p>
        </p:txBody>
      </p:sp>
    </p:spTree>
    <p:extLst>
      <p:ext uri="{BB962C8B-B14F-4D97-AF65-F5344CB8AC3E}">
        <p14:creationId xmlns:p14="http://schemas.microsoft.com/office/powerpoint/2010/main" val="135839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18167-32C6-4D43-963A-4A23D489F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Managerial versus Entrepreneurial Decision Making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42E99-E36E-7C44-B01B-B5AB81C5D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80" y="1628800"/>
            <a:ext cx="888503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18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50D6D-76E3-8F4D-92A0-765B9B489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Book Antiqua" panose="02040602050305030304" pitchFamily="18" charset="0"/>
              </a:rPr>
              <a:t>Characteristics of an Entrepreneurial environment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E8C8CA-8A5C-2F45-88CC-CD82635FE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4724" y="1772816"/>
            <a:ext cx="759455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47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7C3C2-D09D-304E-B38D-6D3D6C756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Leadership Characteristics of a Corporate Entrepreneur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D800DB-453B-3642-AD69-28A99BA9B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19" y="1628800"/>
            <a:ext cx="849150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92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26D0-8733-B94A-8B9E-067BFC413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New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4082C-4650-4146-969A-3DFA860AD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One of the essential acts of entrepreneurship is new entry. New entry refers to: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(1) offering a </a:t>
            </a:r>
            <a:r>
              <a:rPr lang="en-US" sz="2400" dirty="0">
                <a:solidFill>
                  <a:srgbClr val="0070C0"/>
                </a:solidFill>
                <a:latin typeface="Book Antiqua" panose="02040602050305030304" pitchFamily="18" charset="0"/>
              </a:rPr>
              <a:t>new product </a:t>
            </a:r>
            <a:r>
              <a:rPr lang="en-US" sz="2400" dirty="0">
                <a:latin typeface="Book Antiqua" panose="02040602050305030304" pitchFamily="18" charset="0"/>
              </a:rPr>
              <a:t>to an </a:t>
            </a:r>
            <a:r>
              <a:rPr lang="en-US" sz="2400" dirty="0">
                <a:solidFill>
                  <a:srgbClr val="C00000"/>
                </a:solidFill>
                <a:latin typeface="Book Antiqua" panose="02040602050305030304" pitchFamily="18" charset="0"/>
              </a:rPr>
              <a:t>established or new market, 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(2) offering an </a:t>
            </a:r>
            <a:r>
              <a:rPr lang="en-US" sz="2400" dirty="0">
                <a:solidFill>
                  <a:srgbClr val="C00000"/>
                </a:solidFill>
                <a:latin typeface="Book Antiqua" panose="02040602050305030304" pitchFamily="18" charset="0"/>
              </a:rPr>
              <a:t>established product to a </a:t>
            </a:r>
            <a:r>
              <a:rPr lang="en-US" sz="2400" dirty="0">
                <a:solidFill>
                  <a:srgbClr val="0070C0"/>
                </a:solidFill>
                <a:latin typeface="Book Antiqua" panose="02040602050305030304" pitchFamily="18" charset="0"/>
              </a:rPr>
              <a:t>new market</a:t>
            </a:r>
            <a:r>
              <a:rPr lang="en-US" sz="2400" dirty="0">
                <a:latin typeface="Book Antiqua" panose="02040602050305030304" pitchFamily="18" charset="0"/>
              </a:rPr>
              <a:t>, or 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(3) </a:t>
            </a:r>
            <a:r>
              <a:rPr lang="en-US" sz="2400" dirty="0">
                <a:solidFill>
                  <a:srgbClr val="C00000"/>
                </a:solidFill>
                <a:latin typeface="Book Antiqua" panose="02040602050305030304" pitchFamily="18" charset="0"/>
              </a:rPr>
              <a:t>creating a </a:t>
            </a:r>
            <a:r>
              <a:rPr lang="en-US" sz="2400" dirty="0">
                <a:solidFill>
                  <a:srgbClr val="0070C0"/>
                </a:solidFill>
                <a:latin typeface="Book Antiqua" panose="02040602050305030304" pitchFamily="18" charset="0"/>
              </a:rPr>
              <a:t>new organization </a:t>
            </a:r>
            <a:r>
              <a:rPr lang="en-US" sz="2400" dirty="0">
                <a:latin typeface="Book Antiqua" panose="02040602050305030304" pitchFamily="18" charset="0"/>
              </a:rPr>
              <a:t>(regardless of whether the product or the market is new to competitors or customers).</a:t>
            </a:r>
          </a:p>
          <a:p>
            <a:pPr mar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88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65CA2-FCA7-B54A-A859-DF903D844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New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1D0E-1D20-5F4C-BA34-A61C7870F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3092970"/>
            <a:ext cx="7375161" cy="2693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>
                <a:solidFill>
                  <a:srgbClr val="000000"/>
                </a:solidFill>
                <a:latin typeface="Book Antiqua" panose="02040602050305030304" pitchFamily="18" charset="0"/>
              </a:rPr>
              <a:t>Whether associated with a new product, a new market, and/or the creation of a new organization, “newness” is like a double-edged sword. </a:t>
            </a:r>
          </a:p>
          <a:p>
            <a:pPr marL="0" indent="0">
              <a:buNone/>
            </a:pPr>
            <a:endParaRPr lang="en-US" sz="170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r>
              <a:rPr lang="en-US" sz="1700">
                <a:solidFill>
                  <a:srgbClr val="000000"/>
                </a:solidFill>
                <a:latin typeface="Book Antiqua" panose="02040602050305030304" pitchFamily="18" charset="0"/>
              </a:rPr>
              <a:t>On the one hand, newness represents something rare, which can help differentiate a firm from its competitors. </a:t>
            </a:r>
          </a:p>
          <a:p>
            <a:pPr>
              <a:buFontTx/>
              <a:buChar char="-"/>
            </a:pPr>
            <a:r>
              <a:rPr lang="en-US" sz="1700">
                <a:solidFill>
                  <a:srgbClr val="000000"/>
                </a:solidFill>
                <a:latin typeface="Book Antiqua" panose="02040602050305030304" pitchFamily="18" charset="0"/>
              </a:rPr>
              <a:t>On the other hand, newness creates a number of challenges for entrepreneurs.</a:t>
            </a:r>
          </a:p>
          <a:p>
            <a:endParaRPr lang="en-US" sz="1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89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8A92-2862-154F-87F7-1B7F8E08D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Entrepreneurial Strategy: The Generation and Exploitation of New Entry Opportunities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DCE982-23C5-1E4A-B0A6-8302C503F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50" y="1700808"/>
            <a:ext cx="81915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523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8" y="448055"/>
            <a:ext cx="2560777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2EB69D-FFBC-F240-A4CE-7395FD0C2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731519"/>
            <a:ext cx="2133893" cy="3237579"/>
          </a:xfrm>
        </p:spPr>
        <p:txBody>
          <a:bodyPr>
            <a:normAutofit/>
          </a:bodyPr>
          <a:lstStyle/>
          <a:p>
            <a:r>
              <a:rPr lang="en-US" sz="3300">
                <a:solidFill>
                  <a:srgbClr val="FFFFFF"/>
                </a:solidFill>
              </a:rPr>
              <a:t>New Entry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7" y="4419227"/>
            <a:ext cx="2560777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3452" y="448055"/>
            <a:ext cx="5766356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16824-A6FF-8C41-BC35-3A9180770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781" y="686862"/>
            <a:ext cx="5278194" cy="54751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>
                <a:latin typeface="Book Antiqua" panose="02040602050305030304" pitchFamily="18" charset="0"/>
              </a:rPr>
              <a:t>Figure  illustrates the important elements of an entrepreneurial strategy. </a:t>
            </a:r>
          </a:p>
          <a:p>
            <a:pPr>
              <a:lnSpc>
                <a:spcPct val="90000"/>
              </a:lnSpc>
            </a:pPr>
            <a:r>
              <a:rPr lang="en-US" sz="2300" dirty="0">
                <a:latin typeface="Book Antiqua" panose="02040602050305030304" pitchFamily="18" charset="0"/>
              </a:rPr>
              <a:t>An entrepreneurial strategy has three key stages: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300" dirty="0">
              <a:latin typeface="Book Antiqua" panose="02040602050305030304" pitchFamily="18" charset="0"/>
            </a:endParaRPr>
          </a:p>
          <a:p>
            <a:pPr marL="457200" indent="-457200">
              <a:lnSpc>
                <a:spcPct val="90000"/>
              </a:lnSpc>
              <a:buAutoNum type="arabicParenBoth"/>
            </a:pPr>
            <a:r>
              <a:rPr lang="en-US" sz="2300" dirty="0">
                <a:latin typeface="Book Antiqua" panose="02040602050305030304" pitchFamily="18" charset="0"/>
              </a:rPr>
              <a:t>the generation of a new entry opportunity,</a:t>
            </a:r>
          </a:p>
          <a:p>
            <a:pPr marL="0" indent="0">
              <a:lnSpc>
                <a:spcPct val="90000"/>
              </a:lnSpc>
              <a:buNone/>
            </a:pPr>
            <a:endParaRPr lang="en-US" sz="2300" dirty="0">
              <a:latin typeface="Book Antiqua" panose="0204060205030503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300" dirty="0">
                <a:latin typeface="Book Antiqua" panose="02040602050305030304" pitchFamily="18" charset="0"/>
              </a:rPr>
              <a:t>(2) the exploitation of a new entry opportunity, and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300" dirty="0">
              <a:latin typeface="Book Antiqua" panose="0204060205030503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300" dirty="0">
                <a:latin typeface="Book Antiqua" panose="02040602050305030304" pitchFamily="18" charset="0"/>
              </a:rPr>
              <a:t>(3) a feedback loop from the culmination of a new entry generation and exploitation back to stage 1.</a:t>
            </a:r>
          </a:p>
        </p:txBody>
      </p:sp>
    </p:spTree>
    <p:extLst>
      <p:ext uri="{BB962C8B-B14F-4D97-AF65-F5344CB8AC3E}">
        <p14:creationId xmlns:p14="http://schemas.microsoft.com/office/powerpoint/2010/main" val="31951620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9637-A08A-1D42-B612-B7955CB1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Generation of a new entry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30244-60EC-424F-83A2-A2A4CB36C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5417344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i="1" dirty="0">
                <a:latin typeface="Book Antiqua" panose="02040602050305030304" pitchFamily="18" charset="0"/>
              </a:rPr>
              <a:t>Resources as a Source of Competitive Advantage</a:t>
            </a:r>
          </a:p>
          <a:p>
            <a:pPr marL="0" indent="0">
              <a:buNone/>
            </a:pPr>
            <a:endParaRPr lang="en-US" sz="2400" b="1" i="1" dirty="0">
              <a:latin typeface="Book Antiqua" panose="02040602050305030304" pitchFamily="18" charset="0"/>
            </a:endParaRPr>
          </a:p>
          <a:p>
            <a:pPr algn="just">
              <a:buFontTx/>
              <a:buChar char="-"/>
            </a:pPr>
            <a:r>
              <a:rPr lang="en-US" sz="2400" dirty="0">
                <a:latin typeface="Book Antiqua" panose="02040602050305030304" pitchFamily="18" charset="0"/>
              </a:rPr>
              <a:t>Resources are the basic building blocks to a firm’s functioning and performance. A firm’s resources are simply the inputs into the production process, such as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machinery, financial capital, and skilled employees.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algn="just">
              <a:buFontTx/>
              <a:buChar char="-"/>
            </a:pPr>
            <a:r>
              <a:rPr lang="en-US" sz="2400" dirty="0">
                <a:latin typeface="Book Antiqua" panose="02040602050305030304" pitchFamily="18" charset="0"/>
              </a:rPr>
              <a:t>These resources can be combined in different ways and it is this bundle of resources that provides a firm to succeed.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algn="just">
              <a:buFontTx/>
              <a:buChar char="-"/>
            </a:pPr>
            <a:r>
              <a:rPr lang="en-US" sz="2400" dirty="0">
                <a:latin typeface="Book Antiqua" panose="02040602050305030304" pitchFamily="18" charset="0"/>
              </a:rPr>
              <a:t>A bundle of resources is:</a:t>
            </a:r>
          </a:p>
          <a:p>
            <a:pPr algn="just">
              <a:buFontTx/>
              <a:buChar char="-"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• </a:t>
            </a:r>
            <a:r>
              <a:rPr lang="en-US" sz="2400" i="1" dirty="0">
                <a:solidFill>
                  <a:srgbClr val="FF0000"/>
                </a:solidFill>
                <a:latin typeface="Book Antiqua" panose="02040602050305030304" pitchFamily="18" charset="0"/>
              </a:rPr>
              <a:t>Valuable</a:t>
            </a:r>
            <a:r>
              <a:rPr lang="en-US" sz="2400" i="1" dirty="0">
                <a:latin typeface="Book Antiqua" panose="02040602050305030304" pitchFamily="18" charset="0"/>
              </a:rPr>
              <a:t> - </a:t>
            </a:r>
            <a:r>
              <a:rPr lang="en-US" sz="2400" dirty="0">
                <a:latin typeface="Book Antiqua" panose="02040602050305030304" pitchFamily="18" charset="0"/>
              </a:rPr>
              <a:t>when it enables the firm to pursue opportunities,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   neutralize threats, and offer products and services that are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   valued by customers.</a:t>
            </a:r>
          </a:p>
          <a:p>
            <a:pPr algn="just"/>
            <a:r>
              <a:rPr lang="en-US" sz="2400" i="1" dirty="0">
                <a:solidFill>
                  <a:srgbClr val="FF0000"/>
                </a:solidFill>
                <a:latin typeface="Book Antiqua" panose="02040602050305030304" pitchFamily="18" charset="0"/>
              </a:rPr>
              <a:t>Rare</a:t>
            </a:r>
            <a:r>
              <a:rPr lang="en-US" sz="2400" i="1" dirty="0">
                <a:latin typeface="Book Antiqua" panose="02040602050305030304" pitchFamily="18" charset="0"/>
              </a:rPr>
              <a:t> -</a:t>
            </a:r>
            <a:r>
              <a:rPr lang="en-US" sz="2400" dirty="0">
                <a:latin typeface="Book Antiqua" panose="02040602050305030304" pitchFamily="18" charset="0"/>
              </a:rPr>
              <a:t> when it is possessed by few, if any, (potential) competitors.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• </a:t>
            </a:r>
            <a:r>
              <a:rPr lang="en-US" sz="2400" i="1" dirty="0">
                <a:solidFill>
                  <a:srgbClr val="FF0000"/>
                </a:solidFill>
                <a:latin typeface="Book Antiqua" panose="02040602050305030304" pitchFamily="18" charset="0"/>
              </a:rPr>
              <a:t>Inimitable</a:t>
            </a:r>
            <a:r>
              <a:rPr lang="en-US" sz="2400" dirty="0">
                <a:latin typeface="Book Antiqua" panose="02040602050305030304" pitchFamily="18" charset="0"/>
              </a:rPr>
              <a:t> - when replication of this combination of resources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  would be difficult and/or costly for (potential) competitors.</a:t>
            </a:r>
          </a:p>
        </p:txBody>
      </p:sp>
    </p:spTree>
    <p:extLst>
      <p:ext uri="{BB962C8B-B14F-4D97-AF65-F5344CB8AC3E}">
        <p14:creationId xmlns:p14="http://schemas.microsoft.com/office/powerpoint/2010/main" val="1650427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0DBE9-CB38-5C4E-B9EA-89832783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Generation of a new entry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6E69E-D380-3640-BFB1-FA1676293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98578"/>
          </a:xfrm>
        </p:spPr>
        <p:txBody>
          <a:bodyPr>
            <a:normAutofit/>
          </a:bodyPr>
          <a:lstStyle/>
          <a:p>
            <a:r>
              <a:rPr lang="en-US" sz="2400" b="1" i="1" dirty="0">
                <a:latin typeface="Book Antiqua" panose="02040602050305030304" pitchFamily="18" charset="0"/>
              </a:rPr>
              <a:t>Creating a Resource Bundle - </a:t>
            </a:r>
            <a:r>
              <a:rPr lang="en-US" sz="2400" dirty="0">
                <a:latin typeface="Book Antiqua" panose="02040602050305030304" pitchFamily="18" charset="0"/>
              </a:rPr>
              <a:t>that is Valuable, Rare, and inimitable.</a:t>
            </a:r>
          </a:p>
          <a:p>
            <a:pPr>
              <a:buFontTx/>
              <a:buChar char="-"/>
            </a:pPr>
            <a:r>
              <a:rPr lang="en-US" sz="2400" dirty="0">
                <a:latin typeface="Book Antiqua" panose="02040602050305030304" pitchFamily="18" charset="0"/>
              </a:rPr>
              <a:t>The ability to obtain, and then recombine, resources into a bundle that is valuable, rare, and inimitable is itself is a entrepreneurial resource.</a:t>
            </a:r>
          </a:p>
          <a:p>
            <a:pPr algn="just">
              <a:buFontTx/>
              <a:buChar char="-"/>
            </a:pPr>
            <a:r>
              <a:rPr lang="en-US" sz="2400" i="1" dirty="0">
                <a:solidFill>
                  <a:srgbClr val="FF0000"/>
                </a:solidFill>
                <a:latin typeface="Book Antiqua" panose="02040602050305030304" pitchFamily="18" charset="0"/>
              </a:rPr>
              <a:t>Knowledge</a:t>
            </a:r>
            <a:r>
              <a:rPr lang="en-US" sz="2400" dirty="0">
                <a:latin typeface="Book Antiqua" panose="02040602050305030304" pitchFamily="18" charset="0"/>
              </a:rPr>
              <a:t> is the basis of the entrepreneurial resource and this knowledge is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built up over time through experience and it resides in the mind of the entrepreneur </a:t>
            </a:r>
            <a:r>
              <a:rPr lang="en-US" sz="2400" dirty="0">
                <a:latin typeface="Book Antiqua" panose="02040602050305030304" pitchFamily="18" charset="0"/>
              </a:rPr>
              <a:t>as well as in the collective mind of management and employees.</a:t>
            </a:r>
          </a:p>
          <a:p>
            <a:pPr algn="just"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Therefore, knowledge is important for generating a bundle of resources that will lead to the creation of a new venture with a long and prosperous life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0250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6B772-F171-7047-831F-1D3E0C8A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Generation of a new entry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84A3D-607E-3147-8402-91F4D4137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42594"/>
          </a:xfrm>
        </p:spPr>
        <p:txBody>
          <a:bodyPr>
            <a:normAutofit/>
          </a:bodyPr>
          <a:lstStyle/>
          <a:p>
            <a:pPr algn="just"/>
            <a:r>
              <a:rPr lang="en-US" sz="2400" b="1" i="1" dirty="0">
                <a:latin typeface="Book Antiqua" panose="02040602050305030304" pitchFamily="18" charset="0"/>
              </a:rPr>
              <a:t>Market Knowledge - </a:t>
            </a:r>
            <a:r>
              <a:rPr lang="en-US" sz="2400" dirty="0">
                <a:latin typeface="Book Antiqua" panose="02040602050305030304" pitchFamily="18" charset="0"/>
              </a:rPr>
              <a:t>Market knowledge refers to the entrepreneur’s possession of </a:t>
            </a:r>
            <a:r>
              <a:rPr lang="en-US" sz="2400" dirty="0" smtClean="0">
                <a:latin typeface="Book Antiqua" panose="02040602050305030304" pitchFamily="18" charset="0"/>
              </a:rPr>
              <a:t>information</a:t>
            </a:r>
            <a:r>
              <a:rPr lang="en-US" sz="2400" dirty="0">
                <a:latin typeface="Book Antiqua" panose="02040602050305030304" pitchFamily="18" charset="0"/>
              </a:rPr>
              <a:t>, technology, know-how, and skills that provide insight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into a market and its customers.</a:t>
            </a:r>
          </a:p>
          <a:p>
            <a:pPr algn="just"/>
            <a:r>
              <a:rPr lang="en-US" sz="2400" b="1" i="1" dirty="0">
                <a:latin typeface="Book Antiqua" panose="02040602050305030304" pitchFamily="18" charset="0"/>
              </a:rPr>
              <a:t>Technological Knowledge - </a:t>
            </a:r>
            <a:r>
              <a:rPr lang="en-US" sz="2400" dirty="0">
                <a:latin typeface="Book Antiqua" panose="02040602050305030304" pitchFamily="18" charset="0"/>
              </a:rPr>
              <a:t>Technological knowledge is also a basis for generating new entry opportunities.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-Technological knowledge refers to the entrepreneur’s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  possession of information, technology, know-how, and 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   skills that provide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insight into ways to create new 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   knowledge.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- This technological knowledge might lead to a technology.</a:t>
            </a:r>
          </a:p>
        </p:txBody>
      </p:sp>
    </p:spTree>
    <p:extLst>
      <p:ext uri="{BB962C8B-B14F-4D97-AF65-F5344CB8AC3E}">
        <p14:creationId xmlns:p14="http://schemas.microsoft.com/office/powerpoint/2010/main" val="3676315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B539-F7C3-1A41-A862-AA54F405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latin typeface="Book Antiqua" panose="02040602050305030304" pitchFamily="18" charset="0"/>
              </a:rPr>
              <a:t>Fig: The decision to exploit or not </a:t>
            </a:r>
            <a:r>
              <a:rPr lang="en-US" sz="2800">
                <a:latin typeface="Book Antiqua" panose="02040602050305030304" pitchFamily="18" charset="0"/>
              </a:rPr>
              <a:t>to </a:t>
            </a:r>
            <a:r>
              <a:rPr lang="en-US" sz="2800" smtClean="0">
                <a:latin typeface="Book Antiqua" panose="02040602050305030304" pitchFamily="18" charset="0"/>
              </a:rPr>
              <a:t>exploit </a:t>
            </a:r>
            <a:r>
              <a:rPr lang="en-US" sz="2800" dirty="0">
                <a:latin typeface="Book Antiqua" panose="02040602050305030304" pitchFamily="18" charset="0"/>
              </a:rPr>
              <a:t>the new entry opportunity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A6549C-81EB-694F-8C80-A75E1C464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428750"/>
            <a:ext cx="65405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493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F289-13CB-AC49-927F-5C12FD8F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Entry Strategy for New Entry 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47AA6-FAC7-224C-AB7F-0327DC40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98578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Book Antiqua" panose="02040602050305030304" pitchFamily="18" charset="0"/>
              </a:rPr>
              <a:t>The common catchphrase used by entrepreneurs when asked about their source of competitive advantage is, “Our competitive advantage comes from being first. We are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the first movers</a:t>
            </a:r>
            <a:r>
              <a:rPr lang="en-US" sz="2400" dirty="0">
                <a:latin typeface="Book Antiqua" panose="02040602050305030304" pitchFamily="18" charset="0"/>
              </a:rPr>
              <a:t>.”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- Whether they are the first to introduce a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new product and/or</a:t>
            </a:r>
            <a:r>
              <a:rPr lang="en-US" sz="2400" dirty="0">
                <a:latin typeface="Book Antiqua" panose="02040602050305030304" pitchFamily="18" charset="0"/>
              </a:rPr>
              <a:t> the first to create a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new market</a:t>
            </a:r>
            <a:r>
              <a:rPr lang="en-US" sz="2400" dirty="0">
                <a:latin typeface="Book Antiqua" panose="02040602050305030304" pitchFamily="18" charset="0"/>
              </a:rPr>
              <a:t>, these claims have some merit. Being first can result in a number of advantages that can enhance performance.</a:t>
            </a:r>
          </a:p>
        </p:txBody>
      </p:sp>
    </p:spTree>
    <p:extLst>
      <p:ext uri="{BB962C8B-B14F-4D97-AF65-F5344CB8AC3E}">
        <p14:creationId xmlns:p14="http://schemas.microsoft.com/office/powerpoint/2010/main" val="28982827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71DA-7CC7-9A40-8F63-44E8C52F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Entry Strategy for New Entry 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2F0B-F9AD-A94A-A48A-71B3B0723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sz="2800" i="1" dirty="0">
                <a:latin typeface="Book Antiqua" panose="02040602050305030304" pitchFamily="18" charset="0"/>
              </a:rPr>
              <a:t>First movers develop a </a:t>
            </a:r>
            <a:r>
              <a:rPr lang="en-US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cost advantage</a:t>
            </a:r>
            <a:r>
              <a:rPr lang="en-US" sz="2800" i="1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800" i="1" dirty="0">
                <a:latin typeface="Book Antiqua" panose="02040602050305030304" pitchFamily="18" charset="0"/>
              </a:rPr>
              <a:t>First movers face </a:t>
            </a:r>
            <a:r>
              <a:rPr lang="en-US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less competitive rivalry</a:t>
            </a:r>
            <a:r>
              <a:rPr lang="en-US" sz="2800" i="1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800" i="1" dirty="0">
                <a:latin typeface="Book Antiqua" panose="02040602050305030304" pitchFamily="18" charset="0"/>
              </a:rPr>
              <a:t>First movers can </a:t>
            </a:r>
            <a:r>
              <a:rPr lang="en-US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secure important channels</a:t>
            </a:r>
            <a:r>
              <a:rPr lang="en-US" sz="2800" i="1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800" i="1" dirty="0">
                <a:latin typeface="Book Antiqua" panose="02040602050305030304" pitchFamily="18" charset="0"/>
              </a:rPr>
              <a:t>First movers are </a:t>
            </a:r>
            <a:r>
              <a:rPr lang="en-US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better positioned </a:t>
            </a:r>
            <a:r>
              <a:rPr lang="en-US" sz="2800" i="1" dirty="0">
                <a:latin typeface="Book Antiqua" panose="02040602050305030304" pitchFamily="18" charset="0"/>
              </a:rPr>
              <a:t>to satisfy customers.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800" i="1" dirty="0">
                <a:latin typeface="Book Antiqua" panose="02040602050305030304" pitchFamily="18" charset="0"/>
              </a:rPr>
              <a:t>First movers </a:t>
            </a:r>
            <a:r>
              <a:rPr lang="en-US" sz="2800" i="1" dirty="0">
                <a:solidFill>
                  <a:srgbClr val="FF0000"/>
                </a:solidFill>
                <a:latin typeface="Book Antiqua" panose="02040602050305030304" pitchFamily="18" charset="0"/>
              </a:rPr>
              <a:t>gain expertise through participation</a:t>
            </a:r>
            <a:r>
              <a:rPr lang="en-US" sz="2800" i="1" dirty="0">
                <a:latin typeface="Book Antiqua" panose="0204060205030503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557D45-83AF-4F45-95C5-F7B5099385D4}"/>
              </a:ext>
            </a:extLst>
          </p:cNvPr>
          <p:cNvSpPr/>
          <p:nvPr/>
        </p:nvSpPr>
        <p:spPr>
          <a:xfrm>
            <a:off x="683568" y="16288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211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Tata Sons had acquired a 100 per cent stake in loss-making Air India on January 27, 2022, through its fully owned subsidiary, </a:t>
            </a:r>
            <a:r>
              <a:rPr lang="en-US" dirty="0" err="1"/>
              <a:t>Talace</a:t>
            </a:r>
            <a:r>
              <a:rPr lang="en-US" dirty="0"/>
              <a:t> Private Limited. </a:t>
            </a:r>
            <a:endParaRPr lang="en-US" dirty="0" smtClean="0"/>
          </a:p>
          <a:p>
            <a:r>
              <a:rPr lang="en-US" dirty="0" smtClean="0"/>
              <a:t>Later</a:t>
            </a:r>
            <a:r>
              <a:rPr lang="en-US" dirty="0"/>
              <a:t>, it announced that Air India and </a:t>
            </a:r>
            <a:r>
              <a:rPr lang="en-US" dirty="0" err="1"/>
              <a:t>Vistara</a:t>
            </a:r>
            <a:r>
              <a:rPr lang="en-US" dirty="0"/>
              <a:t> will be merged into one entity, which is estimated to be completed by March 2024. Singapore Airlines will have a 25 per cent stake in the newly merged entity. 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02708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58DC-BC64-E84C-87E2-406A928C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l"/>
            <a:r>
              <a:rPr lang="en-IN" sz="3200" dirty="0">
                <a:latin typeface="Book Antiqua" panose="02040602050305030304" pitchFamily="18" charset="0"/>
              </a:rPr>
              <a:t>Entry Strategy for New Entry Exploitation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A7934-A28C-FB4F-B4A6-4F1A4004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IN" sz="6000" dirty="0">
                <a:latin typeface="Book Antiqua" panose="02040602050305030304" pitchFamily="18" charset="0"/>
              </a:rPr>
              <a:t>First Mover </a:t>
            </a:r>
            <a:r>
              <a:rPr lang="en-IN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Disadvantages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IN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Demand uncertainty </a:t>
            </a:r>
            <a:r>
              <a:rPr lang="en-IN" sz="6000" dirty="0">
                <a:latin typeface="Book Antiqua" panose="02040602050305030304" pitchFamily="18" charset="0"/>
              </a:rPr>
              <a:t>- Difficulty in estimating the potential size of the market, how fast it will grow, and the key dimensions along which it will grow.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/>
            <a:r>
              <a:rPr lang="en-IN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No “role model”</a:t>
            </a:r>
            <a:r>
              <a:rPr lang="en-IN" sz="6000" dirty="0">
                <a:latin typeface="Book Antiqua" panose="02040602050305030304" pitchFamily="18" charset="0"/>
              </a:rPr>
              <a:t> to follow.</a:t>
            </a:r>
          </a:p>
          <a:p>
            <a:pPr marL="0" indent="0">
              <a:buNone/>
            </a:pPr>
            <a:r>
              <a:rPr lang="en-IN" sz="6000" dirty="0"/>
              <a:t/>
            </a:r>
            <a:br>
              <a:rPr lang="en-IN" sz="6000" dirty="0"/>
            </a:br>
            <a:endParaRPr lang="en-IN" sz="6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2939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58DC-BC64-E84C-87E2-406A928C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l"/>
            <a:r>
              <a:rPr lang="en-IN" sz="3200" dirty="0">
                <a:latin typeface="Book Antiqua" panose="02040602050305030304" pitchFamily="18" charset="0"/>
              </a:rPr>
              <a:t>Entry Strategy for New Entry Exploitation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A7934-A28C-FB4F-B4A6-4F1A4004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IN" sz="9600" dirty="0">
                <a:solidFill>
                  <a:srgbClr val="C00000"/>
                </a:solidFill>
                <a:latin typeface="Book Antiqua" panose="02040602050305030304" pitchFamily="18" charset="0"/>
              </a:rPr>
              <a:t>Technological uncertainty</a:t>
            </a:r>
          </a:p>
          <a:p>
            <a:pPr marL="0" indent="0">
              <a:buNone/>
            </a:pPr>
            <a:endParaRPr lang="en-IN" sz="11600" dirty="0">
              <a:latin typeface="Book Antiqua" panose="0204060205030503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IN" sz="9600" dirty="0">
                <a:latin typeface="Book Antiqua" panose="02040602050305030304" pitchFamily="18" charset="0"/>
              </a:rPr>
              <a:t>Difficulty in assessing whether the technology will perform and whether alternate technologies will emerge and leapfrog over current technologies.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IN" sz="9600" dirty="0">
              <a:latin typeface="Book Antiqua" panose="0204060205030503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IN" sz="9600" dirty="0">
                <a:latin typeface="Book Antiqua" panose="02040602050305030304" pitchFamily="18" charset="0"/>
              </a:rPr>
              <a:t>Adaptation Difficulties - Hardship in adapting to new environmental conditions.</a:t>
            </a:r>
          </a:p>
          <a:p>
            <a:pPr marL="0" indent="0">
              <a:buNone/>
            </a:pPr>
            <a:endParaRPr lang="en-IN" sz="11600" dirty="0">
              <a:latin typeface="Book Antiqua" panose="0204060205030503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IN" sz="9600" dirty="0">
                <a:latin typeface="Book Antiqua" panose="02040602050305030304" pitchFamily="18" charset="0"/>
              </a:rPr>
              <a:t>- </a:t>
            </a:r>
            <a:r>
              <a:rPr lang="en-IN" sz="9600" dirty="0">
                <a:solidFill>
                  <a:srgbClr val="7030A0"/>
                </a:solidFill>
                <a:latin typeface="Book Antiqua" panose="02040602050305030304" pitchFamily="18" charset="0"/>
              </a:rPr>
              <a:t>Entrepreneurial attributes of persistence and determination can inhibit the ability of the entrepreneur to detect, and implement change.</a:t>
            </a:r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pPr marL="0" indent="0">
              <a:buNone/>
            </a:pPr>
            <a:r>
              <a:rPr lang="en-IN" sz="6000" dirty="0"/>
              <a:t/>
            </a:r>
            <a:br>
              <a:rPr lang="en-IN" sz="6000" dirty="0"/>
            </a:br>
            <a:endParaRPr lang="en-IN" sz="6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34E32-2E3B-A041-9982-7D4DE002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en-IN" sz="3100" dirty="0">
                <a:latin typeface="Book Antiqua" panose="02040602050305030304" pitchFamily="18" charset="0"/>
              </a:rPr>
              <a:t/>
            </a:r>
            <a:br>
              <a:rPr lang="en-IN" sz="3100" dirty="0">
                <a:latin typeface="Book Antiqua" panose="02040602050305030304" pitchFamily="18" charset="0"/>
              </a:rPr>
            </a:br>
            <a:r>
              <a:rPr lang="en-IN" sz="3100" dirty="0">
                <a:latin typeface="Book Antiqua" panose="02040602050305030304" pitchFamily="18" charset="0"/>
              </a:rPr>
              <a:t>Entry Strategy for New Entry Exploitation (cont.)</a:t>
            </a:r>
            <a:r>
              <a:rPr lang="en-IN" dirty="0">
                <a:latin typeface="Book Antiqua" panose="02040602050305030304" pitchFamily="18" charset="0"/>
              </a:rPr>
              <a:t/>
            </a:r>
            <a:br>
              <a:rPr lang="en-IN" dirty="0">
                <a:latin typeface="Book Antiqua" panose="0204060205030503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8BE35-AC72-AF40-97C6-7BC15698B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84" y="1166018"/>
            <a:ext cx="8229600" cy="528731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IN" sz="6000" dirty="0">
                <a:solidFill>
                  <a:srgbClr val="C00000"/>
                </a:solidFill>
                <a:latin typeface="Book Antiqua" panose="02040602050305030304" pitchFamily="18" charset="0"/>
              </a:rPr>
              <a:t>Customer Uncertainty </a:t>
            </a:r>
            <a:r>
              <a:rPr lang="en-IN" sz="6000" dirty="0">
                <a:latin typeface="Book Antiqua" panose="02040602050305030304" pitchFamily="18" charset="0"/>
              </a:rPr>
              <a:t>- Difficulty in accurately assessing whether the new product or service provides value for them.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IN" sz="6000" dirty="0">
                <a:latin typeface="Book Antiqua" panose="02040602050305030304" pitchFamily="18" charset="0"/>
              </a:rPr>
              <a:t>Overcome customer uncertainty by: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/>
            <a:r>
              <a:rPr lang="en-IN" sz="6000" dirty="0">
                <a:latin typeface="Book Antiqua" panose="02040602050305030304" pitchFamily="18" charset="0"/>
              </a:rPr>
              <a:t>Informational </a:t>
            </a:r>
            <a:r>
              <a:rPr lang="en-IN" sz="60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advertising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/>
            <a:r>
              <a:rPr lang="en-IN" sz="6000" dirty="0">
                <a:latin typeface="Book Antiqua" panose="02040602050305030304" pitchFamily="18" charset="0"/>
              </a:rPr>
              <a:t>Creating a </a:t>
            </a:r>
            <a:r>
              <a:rPr lang="en-IN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frame of reference </a:t>
            </a:r>
            <a:r>
              <a:rPr lang="en-IN" sz="6000" dirty="0">
                <a:latin typeface="Book Antiqua" panose="02040602050305030304" pitchFamily="18" charset="0"/>
              </a:rPr>
              <a:t>for potential customer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/>
            <a:r>
              <a:rPr lang="en-IN" sz="6000" dirty="0">
                <a:solidFill>
                  <a:srgbClr val="FF0000"/>
                </a:solidFill>
                <a:latin typeface="Book Antiqua" panose="02040602050305030304" pitchFamily="18" charset="0"/>
              </a:rPr>
              <a:t>Educating</a:t>
            </a:r>
            <a:r>
              <a:rPr lang="en-IN" sz="6000" dirty="0">
                <a:latin typeface="Book Antiqua" panose="02040602050305030304" pitchFamily="18" charset="0"/>
              </a:rPr>
              <a:t> customers through demonstration and documentation</a:t>
            </a:r>
          </a:p>
          <a:p>
            <a:pPr marL="0" indent="0" algn="just">
              <a:buNone/>
            </a:pPr>
            <a:endParaRPr lang="en-IN" sz="6000" dirty="0">
              <a:latin typeface="Book Antiqua" panose="02040602050305030304" pitchFamily="18" charset="0"/>
            </a:endParaRPr>
          </a:p>
          <a:p>
            <a:pPr algn="just"/>
            <a:r>
              <a:rPr lang="en-IN" sz="6000" dirty="0">
                <a:latin typeface="Book Antiqua" panose="02040602050305030304" pitchFamily="18" charset="0"/>
              </a:rPr>
              <a:t>Beta testing</a:t>
            </a:r>
          </a:p>
          <a:p>
            <a:pPr algn="just"/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A48A-0C84-8641-A072-340D886F8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IN" sz="3100" dirty="0">
                <a:latin typeface="Book Antiqua" panose="02040602050305030304" pitchFamily="18" charset="0"/>
              </a:rPr>
              <a:t/>
            </a:r>
            <a:br>
              <a:rPr lang="en-IN" sz="3100" dirty="0">
                <a:latin typeface="Book Antiqua" panose="02040602050305030304" pitchFamily="18" charset="0"/>
              </a:rPr>
            </a:br>
            <a:r>
              <a:rPr lang="en-IN" sz="3100" dirty="0">
                <a:latin typeface="Book Antiqua" panose="02040602050305030304" pitchFamily="18" charset="0"/>
              </a:rPr>
              <a:t>Entry Strategy for New Entry Exploitation (cont.)</a:t>
            </a:r>
            <a:r>
              <a:rPr lang="en-IN" dirty="0">
                <a:latin typeface="Book Antiqua" panose="02040602050305030304" pitchFamily="18" charset="0"/>
              </a:rPr>
              <a:t/>
            </a:r>
            <a:br>
              <a:rPr lang="en-IN" dirty="0">
                <a:latin typeface="Book Antiqua" panose="0204060205030503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E26FF-612B-284E-9980-8C1B6EBBE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IN" sz="9600" dirty="0">
                <a:latin typeface="Book Antiqua" panose="02040602050305030304" pitchFamily="18" charset="0"/>
              </a:rPr>
              <a:t>Lead Time  Strategies for First Movers</a:t>
            </a:r>
          </a:p>
          <a:p>
            <a:pPr marL="0" indent="0" algn="just">
              <a:buNone/>
            </a:pPr>
            <a:endParaRPr lang="en-IN" sz="9600" dirty="0">
              <a:latin typeface="Book Antiqua" panose="0204060205030503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IN" sz="9600" dirty="0">
                <a:latin typeface="Book Antiqua" panose="02040602050305030304" pitchFamily="18" charset="0"/>
              </a:rPr>
              <a:t>Lead time - The </a:t>
            </a:r>
            <a:r>
              <a:rPr lang="en-IN" sz="9600" dirty="0">
                <a:solidFill>
                  <a:srgbClr val="FF0000"/>
                </a:solidFill>
                <a:latin typeface="Book Antiqua" panose="02040602050305030304" pitchFamily="18" charset="0"/>
              </a:rPr>
              <a:t>grace period </a:t>
            </a:r>
            <a:r>
              <a:rPr lang="en-IN" sz="9600" dirty="0">
                <a:latin typeface="Book Antiqua" panose="02040602050305030304" pitchFamily="18" charset="0"/>
              </a:rPr>
              <a:t>in which the first mover operates in the industry under conditions of limited competition.</a:t>
            </a:r>
          </a:p>
          <a:p>
            <a:pPr marL="0" indent="0" algn="just">
              <a:buNone/>
            </a:pPr>
            <a:endParaRPr lang="en-IN" sz="9600" dirty="0">
              <a:latin typeface="Book Antiqua" panose="02040602050305030304" pitchFamily="18" charset="0"/>
            </a:endParaRPr>
          </a:p>
          <a:p>
            <a:pPr algn="just"/>
            <a:r>
              <a:rPr lang="en-IN" sz="9600" dirty="0">
                <a:latin typeface="Book Antiqua" panose="02040602050305030304" pitchFamily="18" charset="0"/>
              </a:rPr>
              <a:t>Extend lead time by: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IN" sz="9600" dirty="0">
                <a:latin typeface="Book Antiqua" panose="02040602050305030304" pitchFamily="18" charset="0"/>
              </a:rPr>
              <a:t>- Building customer loyalties.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IN" sz="9600" dirty="0">
                <a:latin typeface="Book Antiqua" panose="02040602050305030304" pitchFamily="18" charset="0"/>
              </a:rPr>
              <a:t>- Building switching costs.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IN" sz="9600" dirty="0">
                <a:latin typeface="Book Antiqua" panose="02040602050305030304" pitchFamily="18" charset="0"/>
              </a:rPr>
              <a:t>- Protecting product uniqueness.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IN" sz="9600" dirty="0">
                <a:latin typeface="Book Antiqua" panose="02040602050305030304" pitchFamily="18" charset="0"/>
              </a:rPr>
              <a:t>Securing access to important sources of supply and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9600" dirty="0">
                <a:latin typeface="Book Antiqua" panose="02040602050305030304" pitchFamily="18" charset="0"/>
              </a:rPr>
              <a:t>   distribution.</a:t>
            </a:r>
          </a:p>
          <a:p>
            <a:pPr marL="0" indent="0">
              <a:buNone/>
            </a:pPr>
            <a:r>
              <a:rPr lang="en-IN" sz="9600" dirty="0"/>
              <a:t/>
            </a:r>
            <a:br>
              <a:rPr lang="en-IN" sz="9600" dirty="0"/>
            </a:br>
            <a:endParaRPr lang="en-IN" sz="9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3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BF636-18E5-2541-AD8C-18E1B330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>
                <a:latin typeface="Book Antiqua" panose="02040602050305030304" pitchFamily="18" charset="0"/>
              </a:rPr>
              <a:t>Risk Reduction Strategies for new entry 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BC4BF-8ED6-B140-83B1-F3A830728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07" y="1268760"/>
            <a:ext cx="8229600" cy="5112568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Book Antiqua" panose="02040602050305030304" pitchFamily="18" charset="0"/>
              </a:rPr>
              <a:t>A new entry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involves considerable risk </a:t>
            </a:r>
            <a:r>
              <a:rPr lang="en-US" sz="2400" dirty="0">
                <a:latin typeface="Book Antiqua" panose="02040602050305030304" pitchFamily="18" charset="0"/>
              </a:rPr>
              <a:t>for the entrepreneur and his or her firm. Risk here refers to the probability, and magnitude, of downside loss, which could result in bankruptcy.</a:t>
            </a:r>
          </a:p>
          <a:p>
            <a:pPr algn="just"/>
            <a:r>
              <a:rPr lang="en-US" sz="2400" b="1" i="1" dirty="0">
                <a:latin typeface="Book Antiqua" panose="02040602050305030304" pitchFamily="18" charset="0"/>
              </a:rPr>
              <a:t>Market scope strategies :</a:t>
            </a:r>
          </a:p>
          <a:p>
            <a:pPr marL="0" indent="0" algn="just">
              <a:buNone/>
            </a:pPr>
            <a:r>
              <a:rPr lang="en-US" sz="2400" b="1" i="1" dirty="0">
                <a:latin typeface="Book Antiqua" panose="02040602050305030304" pitchFamily="18" charset="0"/>
              </a:rPr>
              <a:t>- </a:t>
            </a:r>
            <a:r>
              <a:rPr lang="en-US" sz="2400" dirty="0">
                <a:latin typeface="Book Antiqua" panose="02040602050305030304" pitchFamily="18" charset="0"/>
              </a:rPr>
              <a:t>A choice about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which customer groups to serve and how  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 to serve them.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- The choice of market scope ranges from a narrow- to a broad-scope strategy and depends on the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type of risk the entrepreneur believes is more important to reduce.</a:t>
            </a:r>
          </a:p>
        </p:txBody>
      </p:sp>
    </p:spTree>
    <p:extLst>
      <p:ext uri="{BB962C8B-B14F-4D97-AF65-F5344CB8AC3E}">
        <p14:creationId xmlns:p14="http://schemas.microsoft.com/office/powerpoint/2010/main" val="424066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Digital </a:t>
            </a:r>
            <a:r>
              <a:rPr lang="en-US" dirty="0" smtClean="0"/>
              <a:t>Counter</a:t>
            </a:r>
            <a:br>
              <a:rPr lang="en-US" dirty="0" smtClean="0"/>
            </a:br>
            <a:r>
              <a:rPr lang="en-US" dirty="0"/>
              <a:t> </a:t>
            </a:r>
            <a:r>
              <a:rPr lang="en-US" sz="2700" dirty="0">
                <a:solidFill>
                  <a:srgbClr val="FF0000"/>
                </a:solidFill>
              </a:rPr>
              <a:t>Digital Electronic Mini Finger Ring Head Hand Tally </a:t>
            </a:r>
            <a:r>
              <a:rPr lang="en-US" sz="2700" dirty="0" err="1">
                <a:solidFill>
                  <a:srgbClr val="FF0000"/>
                </a:solidFill>
              </a:rPr>
              <a:t>Japa</a:t>
            </a:r>
            <a:r>
              <a:rPr lang="en-US" sz="2700" dirty="0">
                <a:solidFill>
                  <a:srgbClr val="FF0000"/>
                </a:solidFill>
              </a:rPr>
              <a:t> Counter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576" y="2060848"/>
            <a:ext cx="4652640" cy="30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78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Counter: 75/-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576" y="2060848"/>
            <a:ext cx="4652640" cy="30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64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F27F0-B719-8E48-8DFC-C2C7A35B1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Book Antiqua" panose="02040602050305030304" pitchFamily="18" charset="0"/>
              </a:rPr>
              <a:t>Risk Reduction Strategies for new entry 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8E4B0-8C75-3340-A645-96C5BD82E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i="1" dirty="0">
                <a:solidFill>
                  <a:srgbClr val="FF0000"/>
                </a:solidFill>
                <a:latin typeface="Book Antiqua" panose="02040602050305030304" pitchFamily="18" charset="0"/>
                <a:ea typeface="+mj-ea"/>
                <a:cs typeface="+mj-cs"/>
              </a:rPr>
              <a:t>Narrow-Scope Strategy 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- A narrow-scope strategy offers </a:t>
            </a:r>
            <a:r>
              <a:rPr lang="en-US" sz="2000" dirty="0">
                <a:solidFill>
                  <a:srgbClr val="FF0000"/>
                </a:solidFill>
                <a:latin typeface="Book Antiqua" panose="02040602050305030304" pitchFamily="18" charset="0"/>
                <a:ea typeface="+mj-ea"/>
                <a:cs typeface="+mj-cs"/>
              </a:rPr>
              <a:t>a small product range to a small number of customer groups to satisfy 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a particular need. </a:t>
            </a:r>
          </a:p>
          <a:p>
            <a:pPr marL="0" indent="0" algn="just">
              <a:buNone/>
            </a:pP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a) The narrow scope can </a:t>
            </a:r>
            <a:r>
              <a:rPr lang="en-US" sz="2000" b="1" dirty="0">
                <a:latin typeface="Book Antiqua" panose="02040602050305030304" pitchFamily="18" charset="0"/>
                <a:ea typeface="+mj-ea"/>
                <a:cs typeface="+mj-cs"/>
              </a:rPr>
              <a:t>reduce the risk that the firm will face 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competition with larger, more established firms in a number of ways.</a:t>
            </a:r>
          </a:p>
          <a:p>
            <a:pPr marL="0" indent="0" algn="just">
              <a:buNone/>
            </a:pP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(</a:t>
            </a:r>
            <a:r>
              <a:rPr lang="en-US" sz="2000" dirty="0" err="1">
                <a:latin typeface="Book Antiqua" panose="02040602050305030304" pitchFamily="18" charset="0"/>
                <a:ea typeface="+mj-ea"/>
                <a:cs typeface="+mj-cs"/>
              </a:rPr>
              <a:t>i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) A narrow-scope strategy focuses </a:t>
            </a:r>
            <a:r>
              <a:rPr lang="en-US" sz="2000" b="1" dirty="0">
                <a:latin typeface="Book Antiqua" panose="02040602050305030304" pitchFamily="18" charset="0"/>
                <a:ea typeface="+mj-ea"/>
                <a:cs typeface="+mj-cs"/>
              </a:rPr>
              <a:t>the firm on producing customized products, localized business operations, and high levels of product quality.</a:t>
            </a:r>
          </a:p>
          <a:p>
            <a:pPr marL="0" indent="0" algn="just">
              <a:buNone/>
            </a:pP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(ii) By focusing on a specific group of customers, the entrepreneur can </a:t>
            </a:r>
            <a:r>
              <a:rPr lang="en-US" sz="2000" b="1" dirty="0">
                <a:latin typeface="Book Antiqua" panose="02040602050305030304" pitchFamily="18" charset="0"/>
                <a:ea typeface="+mj-ea"/>
                <a:cs typeface="+mj-cs"/>
              </a:rPr>
              <a:t>build up specialized expertise and knowledge 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that provide an advantage over companies that are competing more broadly.</a:t>
            </a:r>
          </a:p>
          <a:p>
            <a:pPr marL="0" indent="0" algn="just">
              <a:buNone/>
            </a:pP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(iii) The high end of the market typically represents a </a:t>
            </a:r>
            <a:r>
              <a:rPr lang="en-US" sz="2000" b="1" dirty="0">
                <a:latin typeface="Book Antiqua" panose="02040602050305030304" pitchFamily="18" charset="0"/>
                <a:ea typeface="+mj-ea"/>
                <a:cs typeface="+mj-cs"/>
              </a:rPr>
              <a:t>highly profitable </a:t>
            </a:r>
            <a:r>
              <a:rPr lang="en-US" sz="2000" dirty="0">
                <a:latin typeface="Book Antiqua" panose="02040602050305030304" pitchFamily="18" charset="0"/>
                <a:ea typeface="+mj-ea"/>
                <a:cs typeface="+mj-cs"/>
              </a:rPr>
              <a:t>niche that is well suited to those firms that can produce </a:t>
            </a:r>
            <a:r>
              <a:rPr lang="en-US" sz="2000" b="1" dirty="0">
                <a:latin typeface="Book Antiqua" panose="02040602050305030304" pitchFamily="18" charset="0"/>
                <a:ea typeface="+mj-ea"/>
                <a:cs typeface="+mj-cs"/>
              </a:rPr>
              <a:t>customized products, localized business operations, and high levels of product quality.</a:t>
            </a:r>
          </a:p>
        </p:txBody>
      </p:sp>
    </p:spTree>
    <p:extLst>
      <p:ext uri="{BB962C8B-B14F-4D97-AF65-F5344CB8AC3E}">
        <p14:creationId xmlns:p14="http://schemas.microsoft.com/office/powerpoint/2010/main" val="422082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3E2A-796E-7142-AA54-3452771C6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latin typeface="Book Antiqua" panose="02040602050305030304" pitchFamily="18" charset="0"/>
              </a:rPr>
              <a:t>Risk Reduction Strategies for new entry exploitation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A3B6B-B722-674D-8080-48A9AE805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51433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b)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If customers don’t value </a:t>
            </a:r>
            <a:r>
              <a:rPr lang="en-US" sz="2400" dirty="0">
                <a:latin typeface="Book Antiqua" panose="02040602050305030304" pitchFamily="18" charset="0"/>
              </a:rPr>
              <a:t>product qualities or are unwilling to pay a premium price for it, the narrow scope strategy provides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little protection </a:t>
            </a:r>
            <a:r>
              <a:rPr lang="en-US" sz="2400" dirty="0">
                <a:latin typeface="Book Antiqua" panose="02040602050305030304" pitchFamily="18" charset="0"/>
              </a:rPr>
              <a:t>against competition.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c)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Larger established firms </a:t>
            </a:r>
            <a:r>
              <a:rPr lang="en-US" sz="2400" dirty="0">
                <a:latin typeface="Book Antiqua" panose="02040602050305030304" pitchFamily="18" charset="0"/>
              </a:rPr>
              <a:t>can develop products targeted at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an attractive market </a:t>
            </a:r>
            <a:r>
              <a:rPr lang="en-US" sz="2400" dirty="0">
                <a:latin typeface="Book Antiqua" panose="02040602050305030304" pitchFamily="18" charset="0"/>
              </a:rPr>
              <a:t>niche.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d) A narrow scope strategy is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vulnerable</a:t>
            </a:r>
            <a:r>
              <a:rPr lang="en-US" sz="2400" dirty="0">
                <a:latin typeface="Book Antiqua" panose="02040602050305030304" pitchFamily="18" charset="0"/>
              </a:rPr>
              <a:t> to the risk that market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demand does not materialize as expected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Book Antiqua" panose="0204060205030503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e) Having a narrow-scope strategy is like putting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all your eggs in one basket.</a:t>
            </a:r>
          </a:p>
        </p:txBody>
      </p:sp>
    </p:spTree>
    <p:extLst>
      <p:ext uri="{BB962C8B-B14F-4D97-AF65-F5344CB8AC3E}">
        <p14:creationId xmlns:p14="http://schemas.microsoft.com/office/powerpoint/2010/main" val="39203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6C86-4199-B044-B9B7-8904B58DA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en-US" sz="2500" dirty="0">
                <a:latin typeface="Book Antiqua" panose="02040602050305030304" pitchFamily="18" charset="0"/>
              </a:rPr>
              <a:t>Risk Reduction Strategies for new entry exploitation</a:t>
            </a:r>
            <a:endParaRPr lang="en-US" sz="2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93C3D-0C97-9242-93C6-84D9B29BA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i="1" dirty="0">
                <a:latin typeface="Book Antiqua" panose="02040602050305030304" pitchFamily="18" charset="0"/>
              </a:rPr>
              <a:t>Broad-Scope Strategy - </a:t>
            </a:r>
            <a:r>
              <a:rPr lang="en-US" sz="2400" dirty="0">
                <a:latin typeface="Book Antiqua" panose="02040602050305030304" pitchFamily="18" charset="0"/>
              </a:rPr>
              <a:t>A broad-scope strategy can be thought of as taking a “portfolio” approach to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dealing with uncertainties about the attractiveness of different market segments. </a:t>
            </a:r>
          </a:p>
          <a:p>
            <a:pPr marL="0" indent="0" algn="just">
              <a:buNone/>
            </a:pPr>
            <a:r>
              <a:rPr lang="en-US" sz="2400" dirty="0">
                <a:latin typeface="Book Antiqua" panose="02040602050305030304" pitchFamily="18" charset="0"/>
              </a:rPr>
              <a:t>a) By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offering a range of products across many different market segments</a:t>
            </a:r>
            <a:r>
              <a:rPr lang="en-US" sz="2400" dirty="0">
                <a:latin typeface="Book Antiqua" panose="02040602050305030304" pitchFamily="18" charset="0"/>
              </a:rPr>
              <a:t>, the entrepreneur can gain an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understanding</a:t>
            </a:r>
            <a:r>
              <a:rPr lang="en-US" sz="2400" dirty="0">
                <a:latin typeface="Book Antiqua" panose="02040602050305030304" pitchFamily="18" charset="0"/>
              </a:rPr>
              <a:t> of the whole market by determining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which products are the most profitable.</a:t>
            </a:r>
          </a:p>
        </p:txBody>
      </p:sp>
    </p:spTree>
    <p:extLst>
      <p:ext uri="{BB962C8B-B14F-4D97-AF65-F5344CB8AC3E}">
        <p14:creationId xmlns:p14="http://schemas.microsoft.com/office/powerpoint/2010/main" val="325900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F1A66-EF4A-F04F-834E-68C2D305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Book Antiqua" panose="02040602050305030304" pitchFamily="18" charset="0"/>
              </a:rPr>
              <a:t>Risk Reduction Strategies for new entry exploitation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54577-ADD1-954F-A83F-6A5DC732D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5215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Book Antiqua" panose="02040602050305030304" pitchFamily="18" charset="0"/>
              </a:rPr>
              <a:t>Narrow scope Vs. Broad Scope :</a:t>
            </a:r>
          </a:p>
          <a:p>
            <a:pPr algn="just"/>
            <a:r>
              <a:rPr lang="en-US" sz="2800" dirty="0">
                <a:latin typeface="Book Antiqua" panose="02040602050305030304" pitchFamily="18" charset="0"/>
              </a:rPr>
              <a:t>A </a:t>
            </a:r>
            <a:r>
              <a:rPr lang="en-US" sz="2800" i="1" dirty="0">
                <a:latin typeface="Book Antiqua" panose="02040602050305030304" pitchFamily="18" charset="0"/>
              </a:rPr>
              <a:t>narrow-scope</a:t>
            </a:r>
            <a:r>
              <a:rPr lang="en-US" sz="2800" dirty="0">
                <a:latin typeface="Book Antiqua" panose="02040602050305030304" pitchFamily="18" charset="0"/>
              </a:rPr>
              <a:t> strategy requires the entrepreneur to </a:t>
            </a:r>
            <a:r>
              <a:rPr lang="en-US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be certain about the market</a:t>
            </a:r>
            <a:r>
              <a:rPr lang="en-US" sz="2800" dirty="0">
                <a:latin typeface="Book Antiqua" panose="02040602050305030304" pitchFamily="18" charset="0"/>
              </a:rPr>
              <a:t>.</a:t>
            </a:r>
            <a:endParaRPr lang="en-IN" sz="2800" dirty="0">
              <a:latin typeface="Book Antiqua" panose="02040602050305030304" pitchFamily="18" charset="0"/>
            </a:endParaRPr>
          </a:p>
          <a:p>
            <a:pPr algn="just"/>
            <a:r>
              <a:rPr lang="en-US" sz="2800" dirty="0">
                <a:latin typeface="Book Antiqua" panose="02040602050305030304" pitchFamily="18" charset="0"/>
              </a:rPr>
              <a:t>A </a:t>
            </a:r>
            <a:r>
              <a:rPr lang="en-US" sz="2800" i="1" dirty="0">
                <a:latin typeface="Book Antiqua" panose="02040602050305030304" pitchFamily="18" charset="0"/>
              </a:rPr>
              <a:t>broad-scope</a:t>
            </a:r>
            <a:r>
              <a:rPr lang="en-US" sz="2800" dirty="0">
                <a:latin typeface="Book Antiqua" panose="02040602050305030304" pitchFamily="18" charset="0"/>
              </a:rPr>
              <a:t> strategy is </a:t>
            </a:r>
            <a:r>
              <a:rPr lang="en-US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opening the firm up to many different “fronts” of competition</a:t>
            </a:r>
            <a:r>
              <a:rPr lang="en-US" sz="2800" dirty="0">
                <a:latin typeface="Book Antiqua" panose="02040602050305030304" pitchFamily="18" charset="0"/>
              </a:rPr>
              <a:t>.</a:t>
            </a:r>
            <a:endParaRPr lang="en-IN" sz="2800" dirty="0">
              <a:latin typeface="Book Antiqua" panose="02040602050305030304" pitchFamily="18" charset="0"/>
            </a:endParaRPr>
          </a:p>
          <a:p>
            <a:pPr algn="just"/>
            <a:r>
              <a:rPr lang="en-US" sz="2800" dirty="0">
                <a:latin typeface="Book Antiqua" panose="02040602050305030304" pitchFamily="18" charset="0"/>
              </a:rPr>
              <a:t>A </a:t>
            </a:r>
            <a:r>
              <a:rPr lang="en-US" sz="2800" i="1" dirty="0">
                <a:latin typeface="Book Antiqua" panose="02040602050305030304" pitchFamily="18" charset="0"/>
              </a:rPr>
              <a:t>narrow-scope</a:t>
            </a:r>
            <a:r>
              <a:rPr lang="en-US" sz="2800" dirty="0">
                <a:latin typeface="Book Antiqua" panose="02040602050305030304" pitchFamily="18" charset="0"/>
              </a:rPr>
              <a:t> strategy reduces some competition-related risks but </a:t>
            </a:r>
            <a:r>
              <a:rPr lang="en-US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increases the risks associated with market uncertainties</a:t>
            </a:r>
            <a:r>
              <a:rPr lang="en-US" sz="2800" dirty="0">
                <a:latin typeface="Book Antiqua" panose="02040602050305030304" pitchFamily="18" charset="0"/>
              </a:rPr>
              <a:t>.</a:t>
            </a:r>
            <a:endParaRPr lang="en-IN" sz="2800" dirty="0">
              <a:latin typeface="Book Antiqua" panose="02040602050305030304" pitchFamily="18" charset="0"/>
            </a:endParaRPr>
          </a:p>
          <a:p>
            <a:pPr algn="just"/>
            <a:r>
              <a:rPr lang="en-US" sz="2800" dirty="0">
                <a:latin typeface="Book Antiqua" panose="02040602050305030304" pitchFamily="18" charset="0"/>
              </a:rPr>
              <a:t>A </a:t>
            </a:r>
            <a:r>
              <a:rPr lang="en-US" sz="2800" i="1" dirty="0">
                <a:latin typeface="Book Antiqua" panose="02040602050305030304" pitchFamily="18" charset="0"/>
              </a:rPr>
              <a:t>broad-scope</a:t>
            </a:r>
            <a:r>
              <a:rPr lang="en-US" sz="2800" dirty="0">
                <a:latin typeface="Book Antiqua" panose="02040602050305030304" pitchFamily="18" charset="0"/>
              </a:rPr>
              <a:t> strategy reduces risks from market uncertainties but </a:t>
            </a:r>
            <a:r>
              <a:rPr lang="en-US" sz="2800" dirty="0">
                <a:solidFill>
                  <a:srgbClr val="FF0000"/>
                </a:solidFill>
                <a:latin typeface="Book Antiqua" panose="02040602050305030304" pitchFamily="18" charset="0"/>
              </a:rPr>
              <a:t>increases exposure to competition.</a:t>
            </a:r>
            <a:endParaRPr lang="en-IN" sz="2800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660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C41BE-59FE-BE4E-8910-BE126CEA0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Book Antiqua" panose="02040602050305030304" pitchFamily="18" charset="0"/>
              </a:rPr>
              <a:t>Risk Reduction Strategies for new entry exploitation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6AEB-F492-7D46-A7F5-133985D4A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/>
          </a:bodyPr>
          <a:lstStyle/>
          <a:p>
            <a:r>
              <a:rPr lang="en-US" dirty="0">
                <a:latin typeface="Book Antiqua" panose="02040602050305030304" pitchFamily="18" charset="0"/>
              </a:rPr>
              <a:t>Narrow scope Vs. Broad Scope (contd.) :</a:t>
            </a:r>
          </a:p>
          <a:p>
            <a:pPr marL="0" indent="0">
              <a:buNone/>
            </a:pPr>
            <a:endParaRPr lang="en-US" dirty="0">
              <a:latin typeface="Book Antiqua" panose="02040602050305030304" pitchFamily="18" charset="0"/>
            </a:endParaRPr>
          </a:p>
          <a:p>
            <a:pPr algn="just"/>
            <a:r>
              <a:rPr lang="en-US" sz="2400" dirty="0">
                <a:latin typeface="Book Antiqua" panose="02040602050305030304" pitchFamily="18" charset="0"/>
              </a:rPr>
              <a:t>When the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risk of competition is great and market uncertainties are minimal</a:t>
            </a:r>
            <a:r>
              <a:rPr lang="en-US" sz="2400" dirty="0">
                <a:latin typeface="Book Antiqua" panose="02040602050305030304" pitchFamily="18" charset="0"/>
              </a:rPr>
              <a:t>, a </a:t>
            </a:r>
            <a:r>
              <a:rPr lang="en-US" sz="2400" i="1" dirty="0">
                <a:latin typeface="Book Antiqua" panose="02040602050305030304" pitchFamily="18" charset="0"/>
              </a:rPr>
              <a:t>narrow-scope</a:t>
            </a:r>
            <a:r>
              <a:rPr lang="en-US" sz="2400" dirty="0">
                <a:latin typeface="Book Antiqua" panose="02040602050305030304" pitchFamily="18" charset="0"/>
              </a:rPr>
              <a:t> strategy is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more effective </a:t>
            </a:r>
            <a:r>
              <a:rPr lang="en-US" sz="2400" dirty="0">
                <a:latin typeface="Book Antiqua" panose="02040602050305030304" pitchFamily="18" charset="0"/>
              </a:rPr>
              <a:t>at reducing risk.</a:t>
            </a:r>
          </a:p>
          <a:p>
            <a:pPr marL="0" indent="0" algn="just">
              <a:buNone/>
            </a:pPr>
            <a:endParaRPr lang="en-IN" sz="2400" dirty="0">
              <a:latin typeface="Book Antiqua" panose="02040602050305030304" pitchFamily="18" charset="0"/>
            </a:endParaRPr>
          </a:p>
          <a:p>
            <a:pPr algn="just"/>
            <a:r>
              <a:rPr lang="en-US" sz="2400" dirty="0">
                <a:latin typeface="Book Antiqua" panose="02040602050305030304" pitchFamily="18" charset="0"/>
              </a:rPr>
              <a:t>But if new entry involves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creation of a new market</a:t>
            </a:r>
            <a:r>
              <a:rPr lang="en-US" sz="2400" dirty="0">
                <a:latin typeface="Book Antiqua" panose="02040602050305030304" pitchFamily="18" charset="0"/>
              </a:rPr>
              <a:t>, a </a:t>
            </a:r>
            <a:r>
              <a:rPr lang="en-US" sz="2400" i="1" dirty="0">
                <a:latin typeface="Book Antiqua" panose="02040602050305030304" pitchFamily="18" charset="0"/>
              </a:rPr>
              <a:t>broad-scope</a:t>
            </a:r>
            <a:r>
              <a:rPr lang="en-US" sz="2400" dirty="0">
                <a:latin typeface="Book Antiqua" panose="02040602050305030304" pitchFamily="18" charset="0"/>
              </a:rPr>
              <a:t> strategy reduces the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</a:rPr>
              <a:t>major risk–uncertainties over customer preferences.</a:t>
            </a:r>
            <a:endParaRPr lang="en-IN" sz="2400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dirty="0">
              <a:latin typeface="Book Antiqua" panose="0204060205030503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36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2308</TotalTime>
  <Words>3710</Words>
  <Application>Microsoft Office PowerPoint</Application>
  <PresentationFormat>On-screen Show (4:3)</PresentationFormat>
  <Paragraphs>398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Arial</vt:lpstr>
      <vt:lpstr>Book Antiqua</vt:lpstr>
      <vt:lpstr>Bookman Old Style</vt:lpstr>
      <vt:lpstr>Calibri</vt:lpstr>
      <vt:lpstr>Courier New</vt:lpstr>
      <vt:lpstr>Helvetica Neue Medium</vt:lpstr>
      <vt:lpstr>libre_franklinregular</vt:lpstr>
      <vt:lpstr>Times New Roman</vt:lpstr>
      <vt:lpstr>Wingdings</vt:lpstr>
      <vt:lpstr>Office Theme</vt:lpstr>
      <vt:lpstr>Entrepreneurship   Management and IPR</vt:lpstr>
      <vt:lpstr>Introduction</vt:lpstr>
      <vt:lpstr>Entrepreneur</vt:lpstr>
      <vt:lpstr>Entrepreneurship</vt:lpstr>
      <vt:lpstr>Becoming an Entrepreneur?</vt:lpstr>
      <vt:lpstr>Entrepreneur Vs. Buisnessman</vt:lpstr>
      <vt:lpstr>Entrepreneur Vs. Buisnessman</vt:lpstr>
      <vt:lpstr>Entrepreneur Vs. Manager</vt:lpstr>
      <vt:lpstr>PowerPoint Presentation</vt:lpstr>
      <vt:lpstr>PowerPoint Presentation</vt:lpstr>
      <vt:lpstr>PowerPoint Presentation</vt:lpstr>
      <vt:lpstr>PowerPoint Presentation</vt:lpstr>
      <vt:lpstr>The Nature of Entrepreneurship</vt:lpstr>
      <vt:lpstr>The Nature of Entrepreneurship</vt:lpstr>
      <vt:lpstr>The Nature of Entrepreneurship</vt:lpstr>
      <vt:lpstr>The McMullen-Shepherd model</vt:lpstr>
      <vt:lpstr>How Entrepreneurs think?</vt:lpstr>
      <vt:lpstr>Think Structurally</vt:lpstr>
      <vt:lpstr>Superficial similarities Vs. Structural similarities </vt:lpstr>
      <vt:lpstr>Engage in Bricolage</vt:lpstr>
      <vt:lpstr>PowerPoint Presentation</vt:lpstr>
      <vt:lpstr>Hydroponic tomato farming</vt:lpstr>
      <vt:lpstr>PowerPoint Presentation</vt:lpstr>
      <vt:lpstr>Effectuation</vt:lpstr>
      <vt:lpstr>Curry in a Hurry – Sarasvathy’s thought</vt:lpstr>
      <vt:lpstr>Cognitive adaptability</vt:lpstr>
      <vt:lpstr>PowerPoint Presentation</vt:lpstr>
      <vt:lpstr>Cognitive adaptability</vt:lpstr>
      <vt:lpstr>Cognitive Adaptability</vt:lpstr>
      <vt:lpstr>Entrepreneur Background and Characteristics</vt:lpstr>
      <vt:lpstr>Entrepreneur Background and Characteristics</vt:lpstr>
      <vt:lpstr>Reasons for interest in Corporate Entrepreneurship</vt:lpstr>
      <vt:lpstr>Reasons for interest in Corporate Entrepreneurship</vt:lpstr>
      <vt:lpstr>Corporate Entrepreneurship</vt:lpstr>
      <vt:lpstr>Managerial versus Entrepreneurial Decision Making</vt:lpstr>
      <vt:lpstr>Characteristics of an Entrepreneurial environment</vt:lpstr>
      <vt:lpstr>Leadership Characteristics of a Corporate Entrepreneur</vt:lpstr>
      <vt:lpstr>New Entry</vt:lpstr>
      <vt:lpstr>New Entry</vt:lpstr>
      <vt:lpstr>Entrepreneurial Strategy: The Generation and Exploitation of New Entry Opportunities</vt:lpstr>
      <vt:lpstr>New Entry</vt:lpstr>
      <vt:lpstr>Generation of a new entry opportunity</vt:lpstr>
      <vt:lpstr>Generation of a new entry opportunity</vt:lpstr>
      <vt:lpstr>Generation of a new entry opportunity</vt:lpstr>
      <vt:lpstr>Fig: The decision to exploit or not to exploit the new entry opportunity</vt:lpstr>
      <vt:lpstr>Entry Strategy for New Entry Exploitation</vt:lpstr>
      <vt:lpstr>Entry Strategy for New Entry Exploitation</vt:lpstr>
      <vt:lpstr>PowerPoint Presentation</vt:lpstr>
      <vt:lpstr>Entry Strategy for New Entry Exploitation</vt:lpstr>
      <vt:lpstr>Entry Strategy for New Entry Exploitation</vt:lpstr>
      <vt:lpstr> Entry Strategy for New Entry Exploitation (cont.) </vt:lpstr>
      <vt:lpstr> Entry Strategy for New Entry Exploitation (cont.) </vt:lpstr>
      <vt:lpstr>Risk Reduction Strategies for new entry exploitation</vt:lpstr>
      <vt:lpstr>Digital Counter  Digital Electronic Mini Finger Ring Head Hand Tally Japa Counter </vt:lpstr>
      <vt:lpstr>Digital Counter: 75/-</vt:lpstr>
      <vt:lpstr>Risk Reduction Strategies for new entry exploitation</vt:lpstr>
      <vt:lpstr>Risk Reduction Strategies for new entry exploitation</vt:lpstr>
      <vt:lpstr>Risk Reduction Strategies for new entry exploitation</vt:lpstr>
      <vt:lpstr>Risk Reduction Strategies for new entry exploitation</vt:lpstr>
      <vt:lpstr>Risk Reduction Strategies for new entry exploitation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Entrepreneurship   Management and IPR</dc:title>
  <dc:creator>Mahalakshmi BS</dc:creator>
  <cp:lastModifiedBy>LAB-502-PC</cp:lastModifiedBy>
  <cp:revision>67</cp:revision>
  <dcterms:created xsi:type="dcterms:W3CDTF">2020-10-07T17:01:20Z</dcterms:created>
  <dcterms:modified xsi:type="dcterms:W3CDTF">2023-11-23T07:52:06Z</dcterms:modified>
</cp:coreProperties>
</file>