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45" r:id="rId3"/>
    <p:sldId id="347" r:id="rId4"/>
    <p:sldId id="346" r:id="rId5"/>
    <p:sldId id="321" r:id="rId6"/>
    <p:sldId id="322" r:id="rId7"/>
    <p:sldId id="323" r:id="rId8"/>
    <p:sldId id="324" r:id="rId9"/>
    <p:sldId id="325" r:id="rId10"/>
    <p:sldId id="348" r:id="rId11"/>
    <p:sldId id="326" r:id="rId12"/>
    <p:sldId id="327" r:id="rId13"/>
    <p:sldId id="328" r:id="rId14"/>
    <p:sldId id="335" r:id="rId15"/>
    <p:sldId id="336" r:id="rId16"/>
    <p:sldId id="337" r:id="rId17"/>
    <p:sldId id="338" r:id="rId18"/>
    <p:sldId id="339" r:id="rId19"/>
    <p:sldId id="340" r:id="rId20"/>
    <p:sldId id="342" r:id="rId21"/>
    <p:sldId id="343" r:id="rId22"/>
    <p:sldId id="34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 snapToObjects="1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4A463-C328-BC47-9E0B-5611520DB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DCB8D-58AE-7E47-B69E-16F3ADD1E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DD2A4-2C0A-644A-84D8-C166B9490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178EE-11D7-7E49-8148-F7AC2C106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47F8F-9A02-614E-91C1-EFA834B16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6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586FF-22BA-DF41-A9A8-77DC215A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82D87-7103-6940-85A3-F393DE168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B1A37-927D-4C44-ADC4-86C632DF6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AFA42-2A5A-744B-AAC6-C9D519E41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EDC94-1CDC-4148-9202-1B71E0C6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6628B-546D-FD4E-BD44-C0133AE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2A094-F130-3540-BF5A-D3024390D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2107D-AB45-8548-B2A4-20DE7C422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A20C6-90EA-7643-9267-11066BC08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523E9-22C2-B64D-AFDF-4982F236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3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9A1B9-F6A5-3743-BD5F-3CC2D450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D68A-A3C3-F543-958A-0063D4D05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5B69F8-A166-844C-BEDB-2ECCAF137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C3EB6-8874-824A-B0FA-8D097EFED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CFD05-C544-F749-BE96-5D79EF5F2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7A24C-3D68-B848-88D1-F6D86F86C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02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26ECE-6318-264E-8D02-79A1728B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01777-46B6-9B41-8711-C450C709E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FC270-AC28-4A4B-93B2-485E6261A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5C3E1B-EA1B-AD44-92B2-6BAE7A6C7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A304DA-9680-4E4B-A99A-EFF8853FDF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9345EC-164F-2F4E-92C4-A9C5B1E9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E5037E-6BD8-9D47-BBD3-40B6C1BAB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6DBBBC-50E0-9342-A73A-ECDD98C8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9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A8DB-D425-6A40-8DA5-E5FDE3D92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71904-5353-334E-909C-2F07B436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80659-A48E-C640-8DB5-68ED23D68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3BE5A-E8ED-674E-B5F4-83D5AAC71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85539-2D72-B246-97B7-9C6D8F7A2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B89FEB-E462-474D-9EF7-2E201D6D3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F795C-AC39-3240-9989-F2B479D1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3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64FD1-CE5B-344F-8B3D-A71EF3A75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BFD63-2BFE-8141-8706-1997E3350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238AF-9728-C947-BA0F-A17890057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E13BA-46A9-894B-A84E-81F626F61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81C27-D7CE-B249-A9F4-BEC74EB0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FE413-5A57-4C4F-A72F-1BA1A5EC5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1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5F3DD-4353-D745-8B5E-B66217B9F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4E5CBE-75DB-E34F-A349-B10FD55798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ED773-2194-D34A-9C11-B9EEB9576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DC4ED0-F022-7A4D-91E3-5BBA5DD7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CFD26-698F-D042-AD1C-39530FB0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CE7B5E-7944-0F47-ADD2-891B38F74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0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0F3E4-6D09-3742-882C-3DE6826B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22FED-8258-AA4F-BEEC-4159902F3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8647D-D9F4-364D-9733-EDCF1E0A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B4D61-F267-084D-8523-1771BF8D9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7671-E698-D44F-A983-F08F6AC45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3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A79B5A-1A7D-1E4F-9BC4-BDC27C721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346A5-4883-4A4D-BB19-8E46B1325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BF7D5-C38B-8A45-87E6-413A4175C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13075-C8F2-FE40-8011-5A76DE95A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CE798-C523-6945-8DCA-64BD48CC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E8306-CCEB-7E45-8019-78C2D377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86665-3DC5-434D-B26C-C92464792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C9AFA-E36C-3240-BBD1-085250C8F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96C66-037F-8141-9385-D7939B2BFC26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E0FD8-D272-9547-AA51-63B65A2238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CED70-8D2E-9F46-B98C-F17D1802E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584D4-BAC6-DA4F-BA14-F187432F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5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tanford_University" TargetMode="External"/><Relationship Id="rId2" Type="http://schemas.openxmlformats.org/officeDocument/2006/relationships/hyperlink" Target="https://en.wikipedia.org/wiki/Chetan_Maini#cite_note-7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C85AB-E457-6844-8DAE-25A55C5A2F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UNIT - II</a:t>
            </a:r>
          </a:p>
        </p:txBody>
      </p:sp>
    </p:spTree>
    <p:extLst>
      <p:ext uri="{BB962C8B-B14F-4D97-AF65-F5344CB8AC3E}">
        <p14:creationId xmlns:p14="http://schemas.microsoft.com/office/powerpoint/2010/main" val="307497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5C135-9415-574F-ACB2-432FC797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INNOVATION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6FEB4-C966-6348-888D-A9E61D68A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Book Antiqua" panose="02040602050305030304" pitchFamily="18" charset="0"/>
              </a:rPr>
              <a:t>Innovation is the key to the economic development of any company, region of a country, or country itself. </a:t>
            </a:r>
            <a:endParaRPr lang="en-US" sz="24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400">
              <a:latin typeface="Book Antiqua" panose="02040602050305030304" pitchFamily="18" charset="0"/>
            </a:endParaRPr>
          </a:p>
          <a:p>
            <a:r>
              <a:rPr lang="en-US" sz="2400" dirty="0">
                <a:latin typeface="Book Antiqua" panose="02040602050305030304" pitchFamily="18" charset="0"/>
              </a:rPr>
              <a:t>As technologies change, older products/services decrease in sales and old industries dwindle.</a:t>
            </a:r>
            <a:endParaRPr lang="en-US" sz="24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400">
              <a:latin typeface="Book Antiqua" panose="02040602050305030304" pitchFamily="18" charset="0"/>
            </a:endParaRPr>
          </a:p>
          <a:p>
            <a:r>
              <a:rPr lang="en-US" sz="2400" dirty="0">
                <a:latin typeface="Book Antiqua" panose="02040602050305030304" pitchFamily="18" charset="0"/>
              </a:rPr>
              <a:t>Inventions and innovations are the building blocks of the future of any economic unit. </a:t>
            </a:r>
            <a:endParaRPr lang="en-US" sz="240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400">
              <a:latin typeface="Book Antiqua" panose="02040602050305030304" pitchFamily="18" charset="0"/>
            </a:endParaRPr>
          </a:p>
          <a:p>
            <a:r>
              <a:rPr lang="en-US" sz="2400" dirty="0">
                <a:latin typeface="Book Antiqua" panose="02040602050305030304" pitchFamily="18" charset="0"/>
              </a:rPr>
              <a:t>Thomas Edison reportedly said that innovative genius is 1 percent inspiration and 99 percent perspiration.</a:t>
            </a:r>
            <a:endParaRPr lang="en-US" sz="24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24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5CC1AB-C052-984A-B14F-DBBC6A7F2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INNOVATION</a:t>
            </a:r>
            <a:endParaRPr lang="en-US" sz="340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098BB-4BD7-9B46-8017-DAC839345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latin typeface="Book Antiqua" panose="02040602050305030304" pitchFamily="18" charset="0"/>
              </a:rPr>
              <a:t>- There are various levels of degree of innovation based on the uniqueness of the idea.</a:t>
            </a:r>
          </a:p>
          <a:p>
            <a:pPr marL="0" indent="0">
              <a:buNone/>
            </a:pPr>
            <a:r>
              <a:rPr lang="en-US" dirty="0">
                <a:latin typeface="Book Antiqua" panose="02040602050305030304" pitchFamily="18" charset="0"/>
              </a:rPr>
              <a:t>Fig. below shows the three major types of innovation in the decreasing order of uniqueness.</a:t>
            </a:r>
          </a:p>
          <a:p>
            <a:pPr>
              <a:buFontTx/>
              <a:buChar char="-"/>
            </a:pPr>
            <a:r>
              <a:rPr lang="en-US" dirty="0">
                <a:latin typeface="Book Antiqua" panose="02040602050305030304" pitchFamily="18" charset="0"/>
              </a:rPr>
              <a:t>Breakthrough innovation</a:t>
            </a:r>
          </a:p>
          <a:p>
            <a:pPr>
              <a:buFontTx/>
              <a:buChar char="-"/>
            </a:pPr>
            <a:r>
              <a:rPr lang="en-US" dirty="0">
                <a:latin typeface="Book Antiqua" panose="02040602050305030304" pitchFamily="18" charset="0"/>
              </a:rPr>
              <a:t>Technological innovation</a:t>
            </a:r>
          </a:p>
          <a:p>
            <a:pPr>
              <a:buFontTx/>
              <a:buChar char="-"/>
            </a:pPr>
            <a:r>
              <a:rPr lang="en-US" dirty="0">
                <a:latin typeface="Book Antiqua" panose="02040602050305030304" pitchFamily="18" charset="0"/>
              </a:rPr>
              <a:t>Ordinary innovation</a:t>
            </a:r>
          </a:p>
        </p:txBody>
      </p:sp>
    </p:spTree>
    <p:extLst>
      <p:ext uri="{BB962C8B-B14F-4D97-AF65-F5344CB8AC3E}">
        <p14:creationId xmlns:p14="http://schemas.microsoft.com/office/powerpoint/2010/main" val="337814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2A549-6166-304A-A852-45684C44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INNOVATION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6619C-8220-0D46-B01D-0A9FBAA1E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6844"/>
            <a:ext cx="10515600" cy="494603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9BCC7C-FD35-0245-B70B-345F0332C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7" y="1557298"/>
            <a:ext cx="8066088" cy="498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81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738" name="Shape 116737">
            <a:extLst>
              <a:ext uri="{FF2B5EF4-FFF2-40B4-BE49-F238E27FC236}">
                <a16:creationId xmlns:a16="http://schemas.microsoft.com/office/drawing/2014/main" id="{4345E523-3FDD-1148-8A7F-660399D5040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Innovation</a:t>
            </a: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739" name="Shape 116738">
            <a:extLst>
              <a:ext uri="{FF2B5EF4-FFF2-40B4-BE49-F238E27FC236}">
                <a16:creationId xmlns:a16="http://schemas.microsoft.com/office/drawing/2014/main" id="{507F302A-77BC-8847-B693-B5AA04C3BB2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Types of Innovation</a:t>
            </a:r>
          </a:p>
          <a:p>
            <a:pPr lvl="1"/>
            <a:r>
              <a:rPr lang="en-US" altLang="en-US"/>
              <a:t>Breakthrough</a:t>
            </a:r>
          </a:p>
          <a:p>
            <a:pPr lvl="2"/>
            <a:r>
              <a:rPr lang="en-US" altLang="en-US"/>
              <a:t>Fewest number of innovations. </a:t>
            </a:r>
          </a:p>
          <a:p>
            <a:pPr lvl="2"/>
            <a:r>
              <a:rPr lang="en-US" altLang="en-US"/>
              <a:t>Establishes the platform on which future innovations in an area are developed.</a:t>
            </a:r>
          </a:p>
          <a:p>
            <a:pPr lvl="2"/>
            <a:r>
              <a:rPr lang="en-US" altLang="en-US"/>
              <a:t>Should be protected by patents, trademarks, and copyrights.</a:t>
            </a:r>
          </a:p>
          <a:p>
            <a:pPr lvl="1"/>
            <a:r>
              <a:rPr lang="en-US" altLang="en-US"/>
              <a:t>Technological</a:t>
            </a:r>
          </a:p>
          <a:p>
            <a:pPr lvl="2"/>
            <a:r>
              <a:rPr lang="en-US" altLang="en-US"/>
              <a:t>Occurs more frequently; not at the same level of breakthrough inventions. </a:t>
            </a:r>
          </a:p>
          <a:p>
            <a:pPr lvl="2"/>
            <a:r>
              <a:rPr lang="en-US" altLang="en-US"/>
              <a:t>Offers advancements in the product/market area. </a:t>
            </a:r>
          </a:p>
          <a:p>
            <a:pPr lvl="2"/>
            <a:r>
              <a:rPr lang="en-US" altLang="en-US"/>
              <a:t>Needs to be protected.</a:t>
            </a:r>
          </a:p>
        </p:txBody>
      </p:sp>
    </p:spTree>
    <p:extLst>
      <p:ext uri="{BB962C8B-B14F-4D97-AF65-F5344CB8AC3E}">
        <p14:creationId xmlns:p14="http://schemas.microsoft.com/office/powerpoint/2010/main" val="1978905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738" name="Shape 116737">
            <a:extLst>
              <a:ext uri="{FF2B5EF4-FFF2-40B4-BE49-F238E27FC236}">
                <a16:creationId xmlns:a16="http://schemas.microsoft.com/office/drawing/2014/main" id="{57512AA8-3160-BF4C-B920-5B4E959C4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Innovation (cont.)</a:t>
            </a:r>
          </a:p>
        </p:txBody>
      </p:sp>
      <p:sp>
        <p:nvSpPr>
          <p:cNvPr id="140" name="Arc 13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739" name="Shape 116738">
            <a:extLst>
              <a:ext uri="{FF2B5EF4-FFF2-40B4-BE49-F238E27FC236}">
                <a16:creationId xmlns:a16="http://schemas.microsoft.com/office/drawing/2014/main" id="{93AAB77C-37C1-CA49-9223-BBC013F4507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457200" lvl="1"/>
            <a:r>
              <a:rPr lang="en-US" altLang="en-US"/>
              <a:t>Ordinary</a:t>
            </a:r>
          </a:p>
          <a:p>
            <a:pPr marL="457200" lvl="1"/>
            <a:endParaRPr lang="en-US" altLang="en-US"/>
          </a:p>
          <a:p>
            <a:pPr lvl="2"/>
            <a:r>
              <a:rPr lang="en-US" altLang="en-US"/>
              <a:t>Occurs most frequently. </a:t>
            </a:r>
          </a:p>
          <a:p>
            <a:pPr lvl="2"/>
            <a:r>
              <a:rPr lang="en-US" altLang="en-US"/>
              <a:t>Extends a technological innovation into a better product or service or one that has a different market appeal.</a:t>
            </a:r>
          </a:p>
          <a:p>
            <a:pPr lvl="2"/>
            <a:r>
              <a:rPr lang="en-US" altLang="en-US"/>
              <a:t>Usually come from market analysis and pull, not technology push. 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1677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738" name="Shape 116737">
            <a:extLst>
              <a:ext uri="{FF2B5EF4-FFF2-40B4-BE49-F238E27FC236}">
                <a16:creationId xmlns:a16="http://schemas.microsoft.com/office/drawing/2014/main" id="{E1DF214F-DA1D-3440-B313-CE4F1A76C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834" y="591344"/>
            <a:ext cx="3200400" cy="558561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Innovation (cont.)</a:t>
            </a: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739" name="Shape 116738">
            <a:extLst>
              <a:ext uri="{FF2B5EF4-FFF2-40B4-BE49-F238E27FC236}">
                <a16:creationId xmlns:a16="http://schemas.microsoft.com/office/drawing/2014/main" id="{60962D6B-DB4D-C545-B1C8-72F0DF0781D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447308" y="591344"/>
            <a:ext cx="6906491" cy="5585619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dirty="0"/>
              <a:t>Defining a New Innovation (Product or Service)</a:t>
            </a:r>
          </a:p>
          <a:p>
            <a:pPr lvl="1"/>
            <a:r>
              <a:rPr lang="en-US" altLang="en-US" dirty="0"/>
              <a:t>Newness can be:</a:t>
            </a:r>
          </a:p>
          <a:p>
            <a:pPr lvl="2"/>
            <a:r>
              <a:rPr lang="en-US" altLang="en-US" dirty="0"/>
              <a:t>In the consumer </a:t>
            </a:r>
            <a:r>
              <a:rPr lang="en-US" altLang="en-US" dirty="0">
                <a:solidFill>
                  <a:srgbClr val="FF0000"/>
                </a:solidFill>
              </a:rPr>
              <a:t>concept</a:t>
            </a:r>
            <a:r>
              <a:rPr lang="en-US" altLang="en-US" dirty="0"/>
              <a:t>. </a:t>
            </a:r>
          </a:p>
          <a:p>
            <a:pPr lvl="2"/>
            <a:r>
              <a:rPr lang="en-US" altLang="en-US" dirty="0"/>
              <a:t>A change in the </a:t>
            </a:r>
            <a:r>
              <a:rPr lang="en-US" altLang="en-US" dirty="0">
                <a:solidFill>
                  <a:srgbClr val="FF0000"/>
                </a:solidFill>
              </a:rPr>
              <a:t>package or container</a:t>
            </a:r>
            <a:r>
              <a:rPr lang="en-US" altLang="en-US" dirty="0"/>
              <a:t>.</a:t>
            </a:r>
          </a:p>
          <a:p>
            <a:pPr lvl="2"/>
            <a:r>
              <a:rPr lang="en-US" altLang="en-US" dirty="0"/>
              <a:t>Slight changes or modifications in the </a:t>
            </a:r>
            <a:r>
              <a:rPr lang="en-US" altLang="en-US" dirty="0">
                <a:solidFill>
                  <a:srgbClr val="FF0000"/>
                </a:solidFill>
              </a:rPr>
              <a:t>appearance</a:t>
            </a:r>
            <a:r>
              <a:rPr lang="en-US" altLang="en-US" dirty="0"/>
              <a:t> of the product. (Industrial market)</a:t>
            </a:r>
          </a:p>
          <a:p>
            <a:pPr lvl="1"/>
            <a:r>
              <a:rPr lang="en-US" altLang="en-US" dirty="0"/>
              <a:t>Companies also add products to their product line that are already marketed by other companies; products are new to the manufacturer but not the consumer.</a:t>
            </a:r>
          </a:p>
        </p:txBody>
      </p:sp>
    </p:spTree>
    <p:extLst>
      <p:ext uri="{BB962C8B-B14F-4D97-AF65-F5344CB8AC3E}">
        <p14:creationId xmlns:p14="http://schemas.microsoft.com/office/powerpoint/2010/main" val="2888812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738" name="Shape 116737">
            <a:extLst>
              <a:ext uri="{FF2B5EF4-FFF2-40B4-BE49-F238E27FC236}">
                <a16:creationId xmlns:a16="http://schemas.microsoft.com/office/drawing/2014/main" id="{F91F87A3-9D89-0043-AEB1-8AE3C0AB1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Innovation (cont.)</a:t>
            </a: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739" name="Shape 116738">
            <a:extLst>
              <a:ext uri="{FF2B5EF4-FFF2-40B4-BE49-F238E27FC236}">
                <a16:creationId xmlns:a16="http://schemas.microsoft.com/office/drawing/2014/main" id="{B8569DB1-60D6-CC4D-8FD4-C9F795B3D9C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Classification of New Products</a:t>
            </a:r>
          </a:p>
          <a:p>
            <a:pPr lvl="1"/>
            <a:r>
              <a:rPr lang="en-US" altLang="en-US"/>
              <a:t>Consumer’s Viewpoint</a:t>
            </a:r>
          </a:p>
          <a:p>
            <a:pPr lvl="2"/>
            <a:r>
              <a:rPr lang="en-US" altLang="en-US"/>
              <a:t>The continuum proposed by Thomas Robertson is based on the disrupting influence that use of the product has on established consumption patterns. </a:t>
            </a:r>
          </a:p>
          <a:p>
            <a:pPr lvl="3"/>
            <a:r>
              <a:rPr lang="en-US" altLang="en-US"/>
              <a:t>Continuous innovations.</a:t>
            </a:r>
          </a:p>
          <a:p>
            <a:pPr lvl="3"/>
            <a:r>
              <a:rPr lang="en-US" altLang="en-US"/>
              <a:t>Dynamically continuous.</a:t>
            </a:r>
          </a:p>
          <a:p>
            <a:pPr lvl="3"/>
            <a:r>
              <a:rPr lang="en-US" altLang="en-US"/>
              <a:t>Discontinuous innovations.</a:t>
            </a:r>
          </a:p>
          <a:p>
            <a:pPr lvl="2"/>
            <a:r>
              <a:rPr lang="en-US" altLang="en-US"/>
              <a:t>This approach is consistent with the marketing philosophy that “satisfaction of consumer needs” is fundamental to a venture’s existence.</a:t>
            </a:r>
          </a:p>
          <a:p>
            <a:pPr lvl="2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4631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hape 116737">
            <a:extLst>
              <a:ext uri="{FF2B5EF4-FFF2-40B4-BE49-F238E27FC236}">
                <a16:creationId xmlns:a16="http://schemas.microsoft.com/office/drawing/2014/main" id="{24FA55B0-CDE0-F34C-AEB8-8007BDA6B19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4039" y="301626"/>
            <a:ext cx="8455025" cy="1069975"/>
          </a:xfrm>
          <a:solidFill>
            <a:schemeClr val="bg1"/>
          </a:solidFill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 dirty="0"/>
              <a:t>Figure 4.3 - Continuum for Classifying New Products</a:t>
            </a:r>
          </a:p>
        </p:txBody>
      </p:sp>
      <p:sp>
        <p:nvSpPr>
          <p:cNvPr id="20482" name="Straight Connector 20481">
            <a:extLst>
              <a:ext uri="{FF2B5EF4-FFF2-40B4-BE49-F238E27FC236}">
                <a16:creationId xmlns:a16="http://schemas.microsoft.com/office/drawing/2014/main" id="{876E4DF9-D91B-6748-BA5F-5CCB7FB96B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25700" y="3890964"/>
            <a:ext cx="7461250" cy="22225"/>
          </a:xfrm>
          <a:prstGeom prst="line">
            <a:avLst/>
          </a:prstGeom>
          <a:noFill/>
          <a:ln w="28575" algn="ctr">
            <a:solidFill>
              <a:srgbClr val="00486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3" name="Straight Connector 20482">
            <a:extLst>
              <a:ext uri="{FF2B5EF4-FFF2-40B4-BE49-F238E27FC236}">
                <a16:creationId xmlns:a16="http://schemas.microsoft.com/office/drawing/2014/main" id="{D991B4B8-5BBC-E14E-BF83-6EE612B9C83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938588" y="3889375"/>
            <a:ext cx="779462" cy="1588"/>
          </a:xfrm>
          <a:prstGeom prst="line">
            <a:avLst/>
          </a:prstGeom>
          <a:noFill/>
          <a:ln w="25400" algn="ctr">
            <a:solidFill>
              <a:srgbClr val="00486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5" name="Straight Connector 20484">
            <a:extLst>
              <a:ext uri="{FF2B5EF4-FFF2-40B4-BE49-F238E27FC236}">
                <a16:creationId xmlns:a16="http://schemas.microsoft.com/office/drawing/2014/main" id="{FCAD2C88-3E14-844F-A6C8-02ADB896CDA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662613" y="3897313"/>
            <a:ext cx="781050" cy="3175"/>
          </a:xfrm>
          <a:prstGeom prst="line">
            <a:avLst/>
          </a:prstGeom>
          <a:noFill/>
          <a:ln w="25400" algn="ctr">
            <a:solidFill>
              <a:srgbClr val="00486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Straight Connector 20485">
            <a:extLst>
              <a:ext uri="{FF2B5EF4-FFF2-40B4-BE49-F238E27FC236}">
                <a16:creationId xmlns:a16="http://schemas.microsoft.com/office/drawing/2014/main" id="{C9A2AF12-06AA-0C4A-B5B8-8098BF9C955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7540625" y="3897313"/>
            <a:ext cx="781050" cy="0"/>
          </a:xfrm>
          <a:prstGeom prst="line">
            <a:avLst/>
          </a:prstGeom>
          <a:noFill/>
          <a:ln w="25400" algn="ctr">
            <a:solidFill>
              <a:srgbClr val="00486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0496" name="Picture 16">
            <a:extLst>
              <a:ext uri="{FF2B5EF4-FFF2-40B4-BE49-F238E27FC236}">
                <a16:creationId xmlns:a16="http://schemas.microsoft.com/office/drawing/2014/main" id="{267A646B-D3E4-AC4A-A52D-0D31C6195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549401"/>
            <a:ext cx="8789988" cy="492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91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2574" y="1268788"/>
            <a:ext cx="484077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rgbClr val="202122"/>
                </a:solidFill>
                <a:latin typeface="Arial" panose="020B0604020202020204" pitchFamily="34" charset="0"/>
              </a:rPr>
              <a:t>Chetan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 was born in Bangalore, India on March 11 1970. He is the son of the late </a:t>
            </a:r>
            <a:r>
              <a:rPr lang="en-US" dirty="0" err="1">
                <a:solidFill>
                  <a:srgbClr val="202122"/>
                </a:solidFill>
                <a:latin typeface="Arial" panose="020B0604020202020204" pitchFamily="34" charset="0"/>
              </a:rPr>
              <a:t>Sudarshan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 K Maini and Reva Maini. His father was the founder of the Maini group of industries, the manufacturer of India's first electric car, REVA.</a:t>
            </a:r>
            <a:r>
              <a:rPr lang="en-US" baseline="30000" dirty="0">
                <a:solidFill>
                  <a:srgbClr val="3366CC"/>
                </a:solidFill>
                <a:latin typeface="Arial" panose="020B0604020202020204" pitchFamily="34" charset="0"/>
                <a:hlinkClick r:id="rId2"/>
              </a:rPr>
              <a:t>[7]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 As a child, </a:t>
            </a:r>
            <a:r>
              <a:rPr lang="en-US" dirty="0" err="1">
                <a:solidFill>
                  <a:srgbClr val="202122"/>
                </a:solidFill>
                <a:latin typeface="Arial" panose="020B0604020202020204" pitchFamily="34" charset="0"/>
              </a:rPr>
              <a:t>Chetan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 used to take apart and build cars. He received a master's degree in hybrid electric technology from </a:t>
            </a:r>
            <a:r>
              <a:rPr lang="en-US" dirty="0">
                <a:solidFill>
                  <a:srgbClr val="3366CC"/>
                </a:solidFill>
                <a:latin typeface="Arial" panose="020B0604020202020204" pitchFamily="34" charset="0"/>
                <a:hlinkClick r:id="rId3" tooltip="Stanford University"/>
              </a:rPr>
              <a:t>Stanford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. While he was an undergraduate student at the University of Michigan, he was involved in the solar car project and the subsequent solar car race. His team built and raced a solar car in the U.S. — and, as it happened, came in first. Later that year, in 1990, General Motors sponsored the team to race in the World Solar Challenge in Australia where they came in third. Their vehicle, called “</a:t>
            </a:r>
            <a:r>
              <a:rPr lang="en-US" dirty="0" err="1">
                <a:solidFill>
                  <a:srgbClr val="202122"/>
                </a:solidFill>
                <a:latin typeface="Arial" panose="020B0604020202020204" pitchFamily="34" charset="0"/>
              </a:rPr>
              <a:t>Sunrunner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,” beat many of the big American auto companies.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202574" y="684013"/>
            <a:ext cx="2795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 err="1">
                <a:solidFill>
                  <a:srgbClr val="000000"/>
                </a:solidFill>
                <a:latin typeface="Linux Libertine"/>
              </a:rPr>
              <a:t>Chetan</a:t>
            </a:r>
            <a:r>
              <a:rPr lang="en-IN" sz="3200" dirty="0">
                <a:solidFill>
                  <a:srgbClr val="000000"/>
                </a:solidFill>
                <a:latin typeface="Linux Libertine"/>
              </a:rPr>
              <a:t> Maini</a:t>
            </a:r>
            <a:endParaRPr lang="en-IN" sz="3200" b="0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329" y="976400"/>
            <a:ext cx="4900698" cy="551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95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hape 116737">
            <a:extLst>
              <a:ext uri="{FF2B5EF4-FFF2-40B4-BE49-F238E27FC236}">
                <a16:creationId xmlns:a16="http://schemas.microsoft.com/office/drawing/2014/main" id="{059B5289-26AA-7844-A345-289EA269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363" y="365760"/>
            <a:ext cx="9367203" cy="11887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Innovation (cont.)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739" name="Shape 116738">
            <a:extLst>
              <a:ext uri="{FF2B5EF4-FFF2-40B4-BE49-F238E27FC236}">
                <a16:creationId xmlns:a16="http://schemas.microsoft.com/office/drawing/2014/main" id="{D2007CB6-9440-C54B-A6E8-4C3D6CEE451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653363" y="2176272"/>
            <a:ext cx="9367204" cy="4041648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altLang="en-US"/>
              <a:t>Firm’s Viewpoint</a:t>
            </a:r>
          </a:p>
          <a:p>
            <a:pPr marL="457200" lvl="1"/>
            <a:endParaRPr lang="en-US" altLang="en-US"/>
          </a:p>
          <a:p>
            <a:pPr lvl="2"/>
            <a:r>
              <a:rPr lang="en-US" altLang="en-US" sz="2400"/>
              <a:t>Distinction can be made between new products and new markets.</a:t>
            </a:r>
          </a:p>
          <a:p>
            <a:pPr marL="914400" lvl="2"/>
            <a:endParaRPr lang="en-US" altLang="en-US" sz="2400"/>
          </a:p>
          <a:p>
            <a:pPr lvl="2"/>
            <a:r>
              <a:rPr lang="en-US" altLang="en-US" sz="2400"/>
              <a:t>Situations with a new technology and a new market are the most complicated and pose the highest degree of risk. </a:t>
            </a:r>
          </a:p>
          <a:p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188704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hape 116737">
            <a:extLst>
              <a:ext uri="{FF2B5EF4-FFF2-40B4-BE49-F238E27FC236}">
                <a16:creationId xmlns:a16="http://schemas.microsoft.com/office/drawing/2014/main" id="{D8B63EF6-E40A-3A43-9499-E6C3F9E7090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4039" y="301626"/>
            <a:ext cx="8455025" cy="1069975"/>
          </a:xfrm>
          <a:solidFill>
            <a:schemeClr val="bg1"/>
          </a:solidFill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/>
              <a:t>Figure 4.4 - New Product Classification System</a:t>
            </a:r>
          </a:p>
        </p:txBody>
      </p:sp>
      <p:pic>
        <p:nvPicPr>
          <p:cNvPr id="22534" name="Picture 6">
            <a:extLst>
              <a:ext uri="{FF2B5EF4-FFF2-40B4-BE49-F238E27FC236}">
                <a16:creationId xmlns:a16="http://schemas.microsoft.com/office/drawing/2014/main" id="{0FB8C191-151F-B641-81C8-8B1FFC9FD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1555750"/>
            <a:ext cx="8743950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8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hape 116737">
            <a:extLst>
              <a:ext uri="{FF2B5EF4-FFF2-40B4-BE49-F238E27FC236}">
                <a16:creationId xmlns:a16="http://schemas.microsoft.com/office/drawing/2014/main" id="{38B80F09-0477-F44C-9392-BF5CB51BCD9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4039" y="301626"/>
            <a:ext cx="8455025" cy="1069975"/>
          </a:xfrm>
          <a:solidFill>
            <a:schemeClr val="bg1"/>
          </a:solidFill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/>
              <a:t>Figure 4.5 - A Model of the </a:t>
            </a:r>
            <a:br>
              <a:rPr lang="en-US" altLang="en-US"/>
            </a:br>
            <a:r>
              <a:rPr lang="en-US" altLang="en-US"/>
              <a:t>Opportunity Recognition Process</a:t>
            </a:r>
            <a:r>
              <a:rPr lang="en-US" altLang="en-US" sz="3200"/>
              <a:t> </a:t>
            </a:r>
          </a:p>
        </p:txBody>
      </p:sp>
      <p:pic>
        <p:nvPicPr>
          <p:cNvPr id="23558" name="Picture 6">
            <a:extLst>
              <a:ext uri="{FF2B5EF4-FFF2-40B4-BE49-F238E27FC236}">
                <a16:creationId xmlns:a16="http://schemas.microsoft.com/office/drawing/2014/main" id="{ABB423E1-E4DE-724E-B4F3-7EE8D3461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88" y="1566863"/>
            <a:ext cx="8774112" cy="489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107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hape 32768">
            <a:extLst>
              <a:ext uri="{FF2B5EF4-FFF2-40B4-BE49-F238E27FC236}">
                <a16:creationId xmlns:a16="http://schemas.microsoft.com/office/drawing/2014/main" id="{1752BA44-9D9B-D44A-B69E-BE42D438B71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53363" y="365760"/>
            <a:ext cx="9367203" cy="1188720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Product Planning and Development Process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770" name="Shape 32769">
            <a:extLst>
              <a:ext uri="{FF2B5EF4-FFF2-40B4-BE49-F238E27FC236}">
                <a16:creationId xmlns:a16="http://schemas.microsoft.com/office/drawing/2014/main" id="{0171B53F-1E95-6645-A12D-37ED00095EB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653363" y="2176272"/>
            <a:ext cx="9367204" cy="4041648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sz="1700" dirty="0"/>
              <a:t>Establishing </a:t>
            </a:r>
            <a:r>
              <a:rPr lang="en-US" altLang="en-US" sz="1700" dirty="0">
                <a:solidFill>
                  <a:srgbClr val="FF0000"/>
                </a:solidFill>
              </a:rPr>
              <a:t>Evaluation</a:t>
            </a:r>
            <a:r>
              <a:rPr lang="en-US" altLang="en-US" sz="1700" dirty="0"/>
              <a:t> Criteria</a:t>
            </a:r>
          </a:p>
          <a:p>
            <a:pPr marL="0"/>
            <a:endParaRPr lang="en-US" altLang="en-US" sz="1700" dirty="0"/>
          </a:p>
          <a:p>
            <a:pPr lvl="1"/>
            <a:r>
              <a:rPr lang="en-US" altLang="en-US" sz="1700" dirty="0"/>
              <a:t>Criteria should be established </a:t>
            </a:r>
            <a:r>
              <a:rPr lang="en-US" altLang="en-US" sz="1700" dirty="0">
                <a:solidFill>
                  <a:srgbClr val="FF0000"/>
                </a:solidFill>
              </a:rPr>
              <a:t>at each stage of the product planning </a:t>
            </a:r>
            <a:r>
              <a:rPr lang="en-US" altLang="en-US" sz="1700" dirty="0"/>
              <a:t>and </a:t>
            </a:r>
            <a:r>
              <a:rPr lang="en-US" altLang="en-US" sz="1700" dirty="0">
                <a:solidFill>
                  <a:srgbClr val="FF0000"/>
                </a:solidFill>
              </a:rPr>
              <a:t>development process</a:t>
            </a:r>
            <a:r>
              <a:rPr lang="en-US" altLang="en-US" sz="1700" dirty="0"/>
              <a:t>.</a:t>
            </a:r>
          </a:p>
          <a:p>
            <a:pPr marL="457200" lvl="1"/>
            <a:endParaRPr lang="en-US" altLang="en-US" sz="1700" dirty="0"/>
          </a:p>
          <a:p>
            <a:pPr lvl="1"/>
            <a:r>
              <a:rPr lang="en-US" altLang="en-US" sz="1700" dirty="0"/>
              <a:t>It should be all-inclusive and quantitative in nature.</a:t>
            </a:r>
          </a:p>
          <a:p>
            <a:pPr marL="457200" lvl="1"/>
            <a:endParaRPr lang="en-US" altLang="en-US" sz="1700" dirty="0"/>
          </a:p>
          <a:p>
            <a:pPr lvl="1"/>
            <a:r>
              <a:rPr lang="en-US" altLang="en-US" sz="1700" dirty="0"/>
              <a:t>Criteria should </a:t>
            </a:r>
            <a:r>
              <a:rPr lang="en-US" altLang="en-US" sz="1700" dirty="0">
                <a:solidFill>
                  <a:srgbClr val="FF0000"/>
                </a:solidFill>
              </a:rPr>
              <a:t>evaluate the idea </a:t>
            </a:r>
            <a:r>
              <a:rPr lang="en-US" altLang="en-US" sz="1700" dirty="0"/>
              <a:t>in terms of: </a:t>
            </a:r>
          </a:p>
          <a:p>
            <a:pPr lvl="2"/>
            <a:r>
              <a:rPr lang="en-US" altLang="en-US" sz="1700" dirty="0"/>
              <a:t>Market opportunity.</a:t>
            </a:r>
          </a:p>
          <a:p>
            <a:pPr lvl="2"/>
            <a:r>
              <a:rPr lang="en-US" altLang="en-US" sz="1700" dirty="0"/>
              <a:t>Competition.</a:t>
            </a:r>
          </a:p>
          <a:p>
            <a:pPr lvl="2"/>
            <a:r>
              <a:rPr lang="en-US" altLang="en-US" sz="1700" dirty="0"/>
              <a:t>Marketing system.</a:t>
            </a:r>
          </a:p>
          <a:p>
            <a:pPr lvl="2"/>
            <a:r>
              <a:rPr lang="en-US" altLang="en-US" sz="1700" dirty="0"/>
              <a:t>Financial factors.</a:t>
            </a:r>
          </a:p>
          <a:p>
            <a:pPr lvl="2"/>
            <a:r>
              <a:rPr lang="en-US" altLang="en-US" sz="1700" dirty="0"/>
              <a:t>Production factors.</a:t>
            </a:r>
          </a:p>
        </p:txBody>
      </p:sp>
    </p:spTree>
    <p:extLst>
      <p:ext uri="{BB962C8B-B14F-4D97-AF65-F5344CB8AC3E}">
        <p14:creationId xmlns:p14="http://schemas.microsoft.com/office/powerpoint/2010/main" val="660535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>
            <a:extLst>
              <a:ext uri="{FF2B5EF4-FFF2-40B4-BE49-F238E27FC236}">
                <a16:creationId xmlns:a16="http://schemas.microsoft.com/office/drawing/2014/main" id="{48A3D1AD-2299-844B-BFB2-A47AAB3626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5626" y="301626"/>
            <a:ext cx="8455025" cy="1069975"/>
          </a:xfrm>
          <a:solidFill>
            <a:schemeClr val="bg1"/>
          </a:solidFill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/>
              <a:t>Figure 4.6 - The Product Planning and Development Process</a:t>
            </a:r>
          </a:p>
        </p:txBody>
      </p:sp>
      <p:pic>
        <p:nvPicPr>
          <p:cNvPr id="31750" name="Picture 6">
            <a:extLst>
              <a:ext uri="{FF2B5EF4-FFF2-40B4-BE49-F238E27FC236}">
                <a16:creationId xmlns:a16="http://schemas.microsoft.com/office/drawing/2014/main" id="{2F368EE8-DB3A-7547-9D8A-7AA719069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1" y="2525714"/>
            <a:ext cx="8799513" cy="30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915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hape 32768">
            <a:extLst>
              <a:ext uri="{FF2B5EF4-FFF2-40B4-BE49-F238E27FC236}">
                <a16:creationId xmlns:a16="http://schemas.microsoft.com/office/drawing/2014/main" id="{DA3E27FE-6083-8E42-A58C-5CC82216D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363" y="365760"/>
            <a:ext cx="9367203" cy="11887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Product Planning and Development Process (cont.)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1EE2E6DC-BEF4-534A-84B3-054D5517E9B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53363" y="2176272"/>
            <a:ext cx="9367204" cy="4041648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sz="2400" dirty="0"/>
              <a:t>Idea Stage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Promising ideas </a:t>
            </a:r>
            <a:r>
              <a:rPr lang="en-US" altLang="en-US" dirty="0"/>
              <a:t>should be </a:t>
            </a:r>
            <a:r>
              <a:rPr lang="en-US" altLang="en-US" dirty="0">
                <a:solidFill>
                  <a:srgbClr val="FF0000"/>
                </a:solidFill>
              </a:rPr>
              <a:t>identified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FF0000"/>
                </a:solidFill>
              </a:rPr>
              <a:t>impractical ones eliminated. </a:t>
            </a:r>
          </a:p>
          <a:p>
            <a:pPr lvl="1"/>
            <a:r>
              <a:rPr lang="en-US" altLang="en-US" dirty="0"/>
              <a:t>Evaluation method – </a:t>
            </a:r>
            <a:r>
              <a:rPr lang="en-US" altLang="en-US" dirty="0">
                <a:solidFill>
                  <a:srgbClr val="FF0000"/>
                </a:solidFill>
              </a:rPr>
              <a:t>Systematic market evaluation checklist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Determine the </a:t>
            </a:r>
            <a:r>
              <a:rPr lang="en-US" altLang="en-US" dirty="0">
                <a:solidFill>
                  <a:srgbClr val="FF0000"/>
                </a:solidFill>
              </a:rPr>
              <a:t>need for the new idea </a:t>
            </a:r>
            <a:r>
              <a:rPr lang="en-US" altLang="en-US" dirty="0"/>
              <a:t>as well as its </a:t>
            </a:r>
            <a:r>
              <a:rPr lang="en-US" altLang="en-US" dirty="0">
                <a:solidFill>
                  <a:srgbClr val="FF0000"/>
                </a:solidFill>
              </a:rPr>
              <a:t>value to the company.</a:t>
            </a:r>
          </a:p>
          <a:p>
            <a:r>
              <a:rPr lang="en-US" altLang="en-US" sz="2400" dirty="0"/>
              <a:t>Concept Stage</a:t>
            </a:r>
          </a:p>
          <a:p>
            <a:pPr lvl="1"/>
            <a:r>
              <a:rPr lang="en-US" altLang="en-US" dirty="0"/>
              <a:t>Refined idea is tested to </a:t>
            </a:r>
            <a:r>
              <a:rPr lang="en-US" altLang="en-US" dirty="0">
                <a:solidFill>
                  <a:srgbClr val="FF0000"/>
                </a:solidFill>
              </a:rPr>
              <a:t>determine consumer acceptance </a:t>
            </a:r>
            <a:r>
              <a:rPr lang="en-US" altLang="en-US" dirty="0"/>
              <a:t>which can be measured through the conversational interview method.</a:t>
            </a:r>
          </a:p>
        </p:txBody>
      </p:sp>
    </p:spTree>
    <p:extLst>
      <p:ext uri="{BB962C8B-B14F-4D97-AF65-F5344CB8AC3E}">
        <p14:creationId xmlns:p14="http://schemas.microsoft.com/office/powerpoint/2010/main" val="1919954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hape 32768">
            <a:extLst>
              <a:ext uri="{FF2B5EF4-FFF2-40B4-BE49-F238E27FC236}">
                <a16:creationId xmlns:a16="http://schemas.microsoft.com/office/drawing/2014/main" id="{662AAD83-A2E2-D64A-AC70-E7CDFBF90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363" y="365760"/>
            <a:ext cx="9367203" cy="11887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Product Planning and Development Process (cont.)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842" name="Shape 35841">
            <a:extLst>
              <a:ext uri="{FF2B5EF4-FFF2-40B4-BE49-F238E27FC236}">
                <a16:creationId xmlns:a16="http://schemas.microsoft.com/office/drawing/2014/main" id="{9BB0DA59-80D2-7E44-8BB6-19216E75BE3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53363" y="2176272"/>
            <a:ext cx="9367204" cy="4041648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altLang="en-US" sz="2400" dirty="0"/>
              <a:t>Product Development Stage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>
                <a:solidFill>
                  <a:srgbClr val="FF0000"/>
                </a:solidFill>
              </a:rPr>
              <a:t>Consumer reaction </a:t>
            </a:r>
            <a:r>
              <a:rPr lang="en-US" altLang="en-US" dirty="0"/>
              <a:t>to the product/service is determined.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/>
              <a:t>A consumer panel is </a:t>
            </a:r>
            <a:r>
              <a:rPr lang="en-US" altLang="en-US" dirty="0">
                <a:solidFill>
                  <a:srgbClr val="FF0000"/>
                </a:solidFill>
              </a:rPr>
              <a:t>given a product sample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FF0000"/>
                </a:solidFill>
              </a:rPr>
              <a:t>preference is determined </a:t>
            </a:r>
            <a:r>
              <a:rPr lang="en-US" altLang="en-US" dirty="0"/>
              <a:t>through methods such as multiple brand comparisons, risk analysis, etc.</a:t>
            </a:r>
          </a:p>
          <a:p>
            <a:r>
              <a:rPr lang="en-US" altLang="en-US" sz="2400" dirty="0"/>
              <a:t>Test Marketing Stage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/>
              <a:t>Increases certainty of successful commercialization.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/>
              <a:t>Actual </a:t>
            </a:r>
            <a:r>
              <a:rPr lang="en-US" altLang="en-US" dirty="0" smtClean="0"/>
              <a:t>sales </a:t>
            </a:r>
            <a:r>
              <a:rPr lang="en-US" altLang="en-US" dirty="0"/>
              <a:t>reflect consumer acceptance</a:t>
            </a:r>
            <a:r>
              <a:rPr lang="en-US" altLang="en-US" dirty="0" smtClean="0"/>
              <a:t>.</a:t>
            </a:r>
          </a:p>
          <a:p>
            <a:pPr marL="457200" lvl="2" indent="0">
              <a:spcBef>
                <a:spcPts val="1000"/>
              </a:spcBef>
              <a:buNone/>
            </a:pPr>
            <a:endParaRPr lang="en-US" altLang="en-US" dirty="0"/>
          </a:p>
          <a:p>
            <a:pPr marL="457200" lvl="2" indent="0">
              <a:spcBef>
                <a:spcPts val="1000"/>
              </a:spcBef>
              <a:buNone/>
            </a:pPr>
            <a:r>
              <a:rPr lang="en-US" b="1" i="1" dirty="0"/>
              <a:t>A teaser lets you know in less than 30 seconds that something is coming soon (a film but also a conference). Instead, a trailer lasts 1 to 2 minutes and tries to convince you to take action.</a:t>
            </a:r>
            <a:endParaRPr lang="en-US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1699697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Shape 36864">
            <a:extLst>
              <a:ext uri="{FF2B5EF4-FFF2-40B4-BE49-F238E27FC236}">
                <a16:creationId xmlns:a16="http://schemas.microsoft.com/office/drawing/2014/main" id="{B7A0636C-1113-7142-B0F8-C004EB21B3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3984" y="1054121"/>
            <a:ext cx="9465131" cy="1184111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E-commerce and Business Start-up</a:t>
            </a:r>
          </a:p>
        </p:txBody>
      </p:sp>
      <p:sp>
        <p:nvSpPr>
          <p:cNvPr id="36866" name="Shape 36865">
            <a:extLst>
              <a:ext uri="{FF2B5EF4-FFF2-40B4-BE49-F238E27FC236}">
                <a16:creationId xmlns:a16="http://schemas.microsoft.com/office/drawing/2014/main" id="{FD74AA42-DB4E-654E-ABB8-7611223954C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524000" y="2399099"/>
            <a:ext cx="9465564" cy="3400969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400" dirty="0"/>
              <a:t>E-commerce offers entrepreneurs </a:t>
            </a:r>
            <a:r>
              <a:rPr lang="en-US" altLang="en-US" sz="2400" dirty="0">
                <a:solidFill>
                  <a:srgbClr val="FF0000"/>
                </a:solidFill>
              </a:rPr>
              <a:t>an opportunity </a:t>
            </a:r>
            <a:r>
              <a:rPr lang="en-US" altLang="en-US" sz="2400" dirty="0"/>
              <a:t>to be </a:t>
            </a:r>
            <a:r>
              <a:rPr lang="en-US" altLang="en-US" sz="2400" dirty="0">
                <a:solidFill>
                  <a:srgbClr val="FF0000"/>
                </a:solidFill>
              </a:rPr>
              <a:t>creative and innovative. </a:t>
            </a:r>
          </a:p>
          <a:p>
            <a:r>
              <a:rPr lang="en-US" altLang="en-US" sz="2400" dirty="0"/>
              <a:t>Factors that facilitate high-growth in electronic commerce: 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/>
              <a:t>Widespread use of personal computers. 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/>
              <a:t>Adoption of intranets in companies. 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/>
              <a:t>Acceptance of the Internet as a business communications platform.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dirty="0"/>
              <a:t>Faster and more secure systems. </a:t>
            </a:r>
          </a:p>
        </p:txBody>
      </p:sp>
    </p:spTree>
    <p:extLst>
      <p:ext uri="{BB962C8B-B14F-4D97-AF65-F5344CB8AC3E}">
        <p14:creationId xmlns:p14="http://schemas.microsoft.com/office/powerpoint/2010/main" val="52667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2" name="Rectangle 134">
            <a:extLst>
              <a:ext uri="{FF2B5EF4-FFF2-40B4-BE49-F238E27FC236}">
                <a16:creationId xmlns:a16="http://schemas.microsoft.com/office/drawing/2014/main" id="{72B886CF-D3D5-4CDE-A0D0-35994223D8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Shape 36864">
            <a:extLst>
              <a:ext uri="{FF2B5EF4-FFF2-40B4-BE49-F238E27FC236}">
                <a16:creationId xmlns:a16="http://schemas.microsoft.com/office/drawing/2014/main" id="{E4E2ED14-A115-FC43-8063-3EF913825CCB}"/>
              </a:ext>
            </a:extLst>
          </p:cNvPr>
          <p:cNvSpPr>
            <a:spLocks/>
          </p:cNvSpPr>
          <p:nvPr/>
        </p:nvSpPr>
        <p:spPr bwMode="auto">
          <a:xfrm>
            <a:off x="1370731" y="1384685"/>
            <a:ext cx="4121975" cy="40848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E-commerce and Business Start-up (cont.)</a:t>
            </a:r>
          </a:p>
        </p:txBody>
      </p:sp>
      <p:sp>
        <p:nvSpPr>
          <p:cNvPr id="37893" name="Rectangle 136">
            <a:extLst>
              <a:ext uri="{FF2B5EF4-FFF2-40B4-BE49-F238E27FC236}">
                <a16:creationId xmlns:a16="http://schemas.microsoft.com/office/drawing/2014/main" id="{FC139937-FF72-463A-8CD1-5AFF723B29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565521B-3AFA-45E0-B4C4-C6ED089C86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891540"/>
            <a:ext cx="6096000" cy="507111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0" name="Shape 37889">
            <a:extLst>
              <a:ext uri="{FF2B5EF4-FFF2-40B4-BE49-F238E27FC236}">
                <a16:creationId xmlns:a16="http://schemas.microsoft.com/office/drawing/2014/main" id="{A6F6BE19-5EFD-AE47-AA69-23E9A055E51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580478" y="1384686"/>
            <a:ext cx="4935239" cy="4084819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1900" dirty="0"/>
              <a:t>Using E-Commerce Creatively</a:t>
            </a:r>
          </a:p>
          <a:p>
            <a:pPr marL="0"/>
            <a:endParaRPr lang="en-US" altLang="en-US" sz="1900" dirty="0"/>
          </a:p>
          <a:p>
            <a:pPr marL="228600" lvl="1">
              <a:spcBef>
                <a:spcPts val="1000"/>
              </a:spcBef>
            </a:pPr>
            <a:r>
              <a:rPr lang="en-US" altLang="en-US" sz="1900" dirty="0"/>
              <a:t>Entrepreneurs have to decide whether to:</a:t>
            </a:r>
          </a:p>
          <a:p>
            <a:pPr marL="685800" lvl="3">
              <a:spcBef>
                <a:spcPts val="1000"/>
              </a:spcBef>
            </a:pPr>
            <a:r>
              <a:rPr lang="en-US" altLang="en-US" sz="1700" dirty="0"/>
              <a:t>Run Internet operations within the company.</a:t>
            </a:r>
          </a:p>
          <a:p>
            <a:pPr marL="685800" lvl="3">
              <a:spcBef>
                <a:spcPts val="1000"/>
              </a:spcBef>
            </a:pPr>
            <a:r>
              <a:rPr lang="en-US" altLang="en-US" sz="1700" dirty="0"/>
              <a:t>Outsource these operations to Internet specialists. </a:t>
            </a:r>
          </a:p>
          <a:p>
            <a:pPr marL="685800" lvl="3">
              <a:spcBef>
                <a:spcPts val="1000"/>
              </a:spcBef>
            </a:pPr>
            <a:r>
              <a:rPr lang="en-US" altLang="en-US" sz="1700" dirty="0"/>
              <a:t>Use e-commerce packages provided by software companies.</a:t>
            </a:r>
          </a:p>
          <a:p>
            <a:pPr marL="685800" lvl="2">
              <a:spcBef>
                <a:spcPts val="1000"/>
              </a:spcBef>
            </a:pPr>
            <a:r>
              <a:rPr lang="en-US" altLang="en-US" sz="1700" dirty="0"/>
              <a:t>The integration of front-end and back-end operations represents the greatest challenge for doing Internet business.</a:t>
            </a:r>
          </a:p>
        </p:txBody>
      </p:sp>
    </p:spTree>
    <p:extLst>
      <p:ext uri="{BB962C8B-B14F-4D97-AF65-F5344CB8AC3E}">
        <p14:creationId xmlns:p14="http://schemas.microsoft.com/office/powerpoint/2010/main" val="2729241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Shape 36864">
            <a:extLst>
              <a:ext uri="{FF2B5EF4-FFF2-40B4-BE49-F238E27FC236}">
                <a16:creationId xmlns:a16="http://schemas.microsoft.com/office/drawing/2014/main" id="{71B34100-EF66-3345-B565-61E7D768255C}"/>
              </a:ext>
            </a:extLst>
          </p:cNvPr>
          <p:cNvSpPr>
            <a:spLocks/>
          </p:cNvSpPr>
          <p:nvPr/>
        </p:nvSpPr>
        <p:spPr bwMode="auto">
          <a:xfrm>
            <a:off x="1523984" y="1054121"/>
            <a:ext cx="9465131" cy="118411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E-commerce and Business Start-up (cont.)</a:t>
            </a:r>
          </a:p>
        </p:txBody>
      </p:sp>
      <p:sp>
        <p:nvSpPr>
          <p:cNvPr id="37890" name="Shape 37889">
            <a:extLst>
              <a:ext uri="{FF2B5EF4-FFF2-40B4-BE49-F238E27FC236}">
                <a16:creationId xmlns:a16="http://schemas.microsoft.com/office/drawing/2014/main" id="{96F04BB4-558E-0940-9DDE-C8D6E428FB0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524000" y="2399099"/>
            <a:ext cx="9465564" cy="3400969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200" dirty="0">
                <a:solidFill>
                  <a:srgbClr val="FF0000"/>
                </a:solidFill>
              </a:rPr>
              <a:t>Web Sites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200" dirty="0" smtClean="0">
                <a:solidFill>
                  <a:srgbClr val="FF0000"/>
                </a:solidFill>
              </a:rPr>
              <a:t>Ease </a:t>
            </a:r>
            <a:r>
              <a:rPr lang="en-US" altLang="en-US" sz="2200" dirty="0">
                <a:solidFill>
                  <a:srgbClr val="FF0000"/>
                </a:solidFill>
              </a:rPr>
              <a:t>of use</a:t>
            </a:r>
            <a:r>
              <a:rPr lang="en-US" altLang="en-US" sz="2200" dirty="0"/>
              <a:t>. 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200" dirty="0">
                <a:solidFill>
                  <a:srgbClr val="FF0000"/>
                </a:solidFill>
              </a:rPr>
              <a:t>Structure and organization of information</a:t>
            </a:r>
            <a:r>
              <a:rPr lang="en-US" altLang="en-US" sz="2200" dirty="0"/>
              <a:t>.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200" dirty="0">
                <a:solidFill>
                  <a:srgbClr val="FF0000"/>
                </a:solidFill>
              </a:rPr>
              <a:t>Search capability</a:t>
            </a:r>
            <a:r>
              <a:rPr lang="en-US" altLang="en-US" sz="2200" dirty="0"/>
              <a:t>.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200" dirty="0">
                <a:solidFill>
                  <a:srgbClr val="FF0000"/>
                </a:solidFill>
              </a:rPr>
              <a:t>E-mail response system</a:t>
            </a:r>
            <a:r>
              <a:rPr lang="en-US" altLang="en-US" sz="2200" dirty="0"/>
              <a:t>.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200" dirty="0">
                <a:solidFill>
                  <a:srgbClr val="FF0000"/>
                </a:solidFill>
              </a:rPr>
              <a:t>Speed</a:t>
            </a:r>
            <a:r>
              <a:rPr lang="en-US" altLang="en-US" sz="2200" dirty="0"/>
              <a:t>.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200" dirty="0">
                <a:solidFill>
                  <a:srgbClr val="FF0000"/>
                </a:solidFill>
              </a:rPr>
              <a:t>Compatibility </a:t>
            </a:r>
            <a:r>
              <a:rPr lang="en-US" altLang="en-US" sz="2200" dirty="0"/>
              <a:t>with different browsers and platforms.</a:t>
            </a:r>
          </a:p>
        </p:txBody>
      </p:sp>
    </p:spTree>
    <p:extLst>
      <p:ext uri="{BB962C8B-B14F-4D97-AF65-F5344CB8AC3E}">
        <p14:creationId xmlns:p14="http://schemas.microsoft.com/office/powerpoint/2010/main" val="9258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72B886CF-D3D5-4CDE-A0D0-35994223D8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Shape 36864">
            <a:extLst>
              <a:ext uri="{FF2B5EF4-FFF2-40B4-BE49-F238E27FC236}">
                <a16:creationId xmlns:a16="http://schemas.microsoft.com/office/drawing/2014/main" id="{C59EE848-B853-EE46-A4B1-3B6BD396A645}"/>
              </a:ext>
            </a:extLst>
          </p:cNvPr>
          <p:cNvSpPr>
            <a:spLocks/>
          </p:cNvSpPr>
          <p:nvPr/>
        </p:nvSpPr>
        <p:spPr bwMode="auto">
          <a:xfrm>
            <a:off x="1370731" y="1384685"/>
            <a:ext cx="4121975" cy="40848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E-commerce and Business Start-up (cont.)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C139937-FF72-463A-8CD1-5AFF723B29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565521B-3AFA-45E0-B4C4-C6ED089C86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891540"/>
            <a:ext cx="6096000" cy="507111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0" name="Shape 37889">
            <a:extLst>
              <a:ext uri="{FF2B5EF4-FFF2-40B4-BE49-F238E27FC236}">
                <a16:creationId xmlns:a16="http://schemas.microsoft.com/office/drawing/2014/main" id="{E5893BFE-D1BE-BF45-919C-2ECBDF513CD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580478" y="1384686"/>
            <a:ext cx="4935239" cy="4084819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altLang="en-US" sz="2000"/>
              <a:t>Tracking Customer Information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000"/>
              <a:t>Electronic databases track the activity of the industry, segment, and company. 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000"/>
              <a:t>It supports personal marketing targeted at individual clients. 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000"/>
              <a:t>Care must be taken to follow the laws protecting the privacy of individuals.</a:t>
            </a:r>
          </a:p>
          <a:p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471429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72B886CF-D3D5-4CDE-A0D0-35994223D8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Shape 36864">
            <a:extLst>
              <a:ext uri="{FF2B5EF4-FFF2-40B4-BE49-F238E27FC236}">
                <a16:creationId xmlns:a16="http://schemas.microsoft.com/office/drawing/2014/main" id="{DE2C8223-E370-1E4B-9CFD-9947A979BEC0}"/>
              </a:ext>
            </a:extLst>
          </p:cNvPr>
          <p:cNvSpPr>
            <a:spLocks/>
          </p:cNvSpPr>
          <p:nvPr/>
        </p:nvSpPr>
        <p:spPr bwMode="auto">
          <a:xfrm>
            <a:off x="1370731" y="1384685"/>
            <a:ext cx="4121975" cy="408482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174E7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E-commerce and Business Start-up (cont.)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C139937-FF72-463A-8CD1-5AFF723B29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565521B-3AFA-45E0-B4C4-C6ED089C86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891540"/>
            <a:ext cx="6096000" cy="507111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0" name="Shape 37889">
            <a:extLst>
              <a:ext uri="{FF2B5EF4-FFF2-40B4-BE49-F238E27FC236}">
                <a16:creationId xmlns:a16="http://schemas.microsoft.com/office/drawing/2014/main" id="{C23A1DC8-8768-FC40-8F1A-B7D5203E560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580478" y="1384686"/>
            <a:ext cx="4935239" cy="4084819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74E73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altLang="en-US" sz="2000"/>
              <a:t>Doing E-Commerce as an Entrepreneurial Company 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000"/>
              <a:t>Products should be delivered economically and conveniently. 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000"/>
              <a:t>Products need to interest a wide market; company must be ready to ship the product outside its own geographical location. 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000"/>
              <a:t>Online operations should bring significant cost reductions. 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000"/>
              <a:t>Company must be able to economically draw customers to its Web site.</a:t>
            </a:r>
          </a:p>
        </p:txBody>
      </p:sp>
    </p:spTree>
    <p:extLst>
      <p:ext uri="{BB962C8B-B14F-4D97-AF65-F5344CB8AC3E}">
        <p14:creationId xmlns:p14="http://schemas.microsoft.com/office/powerpoint/2010/main" val="2688408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922</Words>
  <Application>Microsoft Office PowerPoint</Application>
  <PresentationFormat>Widescreen</PresentationFormat>
  <Paragraphs>124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Book Antiqua</vt:lpstr>
      <vt:lpstr>Calibri</vt:lpstr>
      <vt:lpstr>Calibri Light</vt:lpstr>
      <vt:lpstr>Linux Libertine</vt:lpstr>
      <vt:lpstr>Verdana</vt:lpstr>
      <vt:lpstr>Office Theme</vt:lpstr>
      <vt:lpstr>UNIT - II</vt:lpstr>
      <vt:lpstr>INNOVATION</vt:lpstr>
      <vt:lpstr>INNOVATION</vt:lpstr>
      <vt:lpstr>INNOVATION</vt:lpstr>
      <vt:lpstr>Innovation</vt:lpstr>
      <vt:lpstr>PowerPoint Presentation</vt:lpstr>
      <vt:lpstr>PowerPoint Presentation</vt:lpstr>
      <vt:lpstr>PowerPoint Presentation</vt:lpstr>
      <vt:lpstr>Figure 4.3 - Continuum for Classifying New Products</vt:lpstr>
      <vt:lpstr>PowerPoint Presentation</vt:lpstr>
      <vt:lpstr>PowerPoint Presentation</vt:lpstr>
      <vt:lpstr>Figure 4.4 - New Product Classification System</vt:lpstr>
      <vt:lpstr>Figure 4.5 - A Model of the  Opportunity Recognition Process </vt:lpstr>
      <vt:lpstr>Product Planning and Development Process</vt:lpstr>
      <vt:lpstr>Figure 4.6 - The Product Planning and Development Process</vt:lpstr>
      <vt:lpstr>PowerPoint Presentation</vt:lpstr>
      <vt:lpstr>PowerPoint Presentation</vt:lpstr>
      <vt:lpstr>E-commerce and Business Start-up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- II</dc:title>
  <dc:creator>Mahalakshmi BS</dc:creator>
  <cp:lastModifiedBy>LAB-502-PC</cp:lastModifiedBy>
  <cp:revision>15</cp:revision>
  <dcterms:created xsi:type="dcterms:W3CDTF">2020-10-15T18:09:52Z</dcterms:created>
  <dcterms:modified xsi:type="dcterms:W3CDTF">2023-12-07T06:36:35Z</dcterms:modified>
</cp:coreProperties>
</file>