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3" r:id="rId6"/>
    <p:sldId id="264" r:id="rId7"/>
    <p:sldId id="265" r:id="rId8"/>
    <p:sldId id="276" r:id="rId9"/>
    <p:sldId id="266" r:id="rId10"/>
    <p:sldId id="267" r:id="rId11"/>
    <p:sldId id="268" r:id="rId12"/>
    <p:sldId id="269" r:id="rId13"/>
    <p:sldId id="277" r:id="rId14"/>
    <p:sldId id="278" r:id="rId15"/>
    <p:sldId id="27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p:cViewPr varScale="1">
        <p:scale>
          <a:sx n="109" d="100"/>
          <a:sy n="109" d="100"/>
        </p:scale>
        <p:origin x="167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5001A85-BA60-4EFC-BC99-9887527FF11C}" type="datetimeFigureOut">
              <a:rPr lang="en-IN" smtClean="0"/>
              <a:t>07-12-2023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356313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5001A85-BA60-4EFC-BC99-9887527FF11C}" type="datetimeFigureOut">
              <a:rPr lang="en-IN" smtClean="0"/>
              <a:t>07-12-2023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741318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001A85-BA60-4EFC-BC99-9887527FF11C}" type="datetimeFigureOut">
              <a:rPr lang="en-IN" smtClean="0"/>
              <a:t>07-12-2023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3816419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5001A85-BA60-4EFC-BC99-9887527FF11C}" type="datetimeFigureOut">
              <a:rPr lang="en-IN" smtClean="0"/>
              <a:t>07-12-2023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3524169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5001A85-BA60-4EFC-BC99-9887527FF11C}" type="datetimeFigureOut">
              <a:rPr lang="en-IN" smtClean="0"/>
              <a:t>07-12-2023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1778799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5001A85-BA60-4EFC-BC99-9887527FF11C}" type="datetimeFigureOut">
              <a:rPr lang="en-IN" smtClean="0"/>
              <a:t>07-12-2023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365436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001A85-BA60-4EFC-BC99-9887527FF11C}" type="datetimeFigureOut">
              <a:rPr lang="en-IN" smtClean="0"/>
              <a:t>07-12-2023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290190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001A85-BA60-4EFC-BC99-9887527FF11C}" type="datetimeFigureOut">
              <a:rPr lang="en-IN" smtClean="0"/>
              <a:t>07-12-2023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2938791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001A85-BA60-4EFC-BC99-9887527FF11C}" type="datetimeFigureOut">
              <a:rPr lang="en-IN" smtClean="0"/>
              <a:t>07-12-2023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2893694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5001A85-BA60-4EFC-BC99-9887527FF11C}" type="datetimeFigureOut">
              <a:rPr lang="en-IN" smtClean="0"/>
              <a:t>07-12-2023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172958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5001A85-BA60-4EFC-BC99-9887527FF11C}" type="datetimeFigureOut">
              <a:rPr lang="en-IN" smtClean="0"/>
              <a:t>07-12-2023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9269C4-8B3F-4627-9F74-0A51B024E52C}" type="slidenum">
              <a:rPr lang="en-IN" smtClean="0"/>
              <a:t>‹#›</a:t>
            </a:fld>
            <a:endParaRPr lang="en-IN"/>
          </a:p>
        </p:txBody>
      </p:sp>
    </p:spTree>
    <p:extLst>
      <p:ext uri="{BB962C8B-B14F-4D97-AF65-F5344CB8AC3E}">
        <p14:creationId xmlns:p14="http://schemas.microsoft.com/office/powerpoint/2010/main" val="964502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01A85-BA60-4EFC-BC99-9887527FF11C}" type="datetimeFigureOut">
              <a:rPr lang="en-IN" smtClean="0"/>
              <a:t>07-12-2023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269C4-8B3F-4627-9F74-0A51B024E52C}" type="slidenum">
              <a:rPr lang="en-IN" smtClean="0"/>
              <a:t>‹#›</a:t>
            </a:fld>
            <a:endParaRPr lang="en-IN"/>
          </a:p>
        </p:txBody>
      </p:sp>
    </p:spTree>
    <p:extLst>
      <p:ext uri="{BB962C8B-B14F-4D97-AF65-F5344CB8AC3E}">
        <p14:creationId xmlns:p14="http://schemas.microsoft.com/office/powerpoint/2010/main" val="3138428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082551"/>
          </a:xfrm>
        </p:spPr>
        <p:txBody>
          <a:bodyPr>
            <a:noAutofit/>
          </a:bodyPr>
          <a:lstStyle/>
          <a:p>
            <a:r>
              <a:rPr lang="en-US" sz="3200" dirty="0">
                <a:latin typeface="Book Antiqua" pitchFamily="18" charset="0"/>
              </a:rPr>
              <a:t>International Vs. Domestic Entrepreneurship</a:t>
            </a:r>
            <a:endParaRPr lang="en-IN" sz="3200" dirty="0">
              <a:latin typeface="Book Antiqua" pitchFamily="18" charset="0"/>
            </a:endParaRPr>
          </a:p>
        </p:txBody>
      </p:sp>
    </p:spTree>
    <p:extLst>
      <p:ext uri="{BB962C8B-B14F-4D97-AF65-F5344CB8AC3E}">
        <p14:creationId xmlns:p14="http://schemas.microsoft.com/office/powerpoint/2010/main" val="1643488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pPr algn="l"/>
            <a:r>
              <a:rPr lang="en-US" sz="2400" dirty="0">
                <a:latin typeface="Book Antiqua" pitchFamily="18" charset="0"/>
              </a:rPr>
              <a:t>International Vs. Domestic Entrepreneurship</a:t>
            </a:r>
            <a:endParaRPr lang="en-IN" sz="2400" dirty="0"/>
          </a:p>
        </p:txBody>
      </p:sp>
      <p:sp>
        <p:nvSpPr>
          <p:cNvPr id="3" name="Content Placeholder 2"/>
          <p:cNvSpPr>
            <a:spLocks noGrp="1"/>
          </p:cNvSpPr>
          <p:nvPr>
            <p:ph idx="1"/>
          </p:nvPr>
        </p:nvSpPr>
        <p:spPr>
          <a:xfrm>
            <a:off x="467544" y="1340768"/>
            <a:ext cx="8229600" cy="5112568"/>
          </a:xfrm>
        </p:spPr>
        <p:txBody>
          <a:bodyPr>
            <a:normAutofit/>
          </a:bodyPr>
          <a:lstStyle/>
          <a:p>
            <a:pPr algn="just"/>
            <a:r>
              <a:rPr lang="en-IN" sz="2400" dirty="0">
                <a:latin typeface="Book Antiqua" pitchFamily="18" charset="0"/>
              </a:rPr>
              <a:t>Although there is a similarity between international and domestic entrepreneurship about cost , sales and profit. There is variation of relative factors such as :</a:t>
            </a:r>
          </a:p>
          <a:p>
            <a:pPr marL="0" indent="0" algn="just">
              <a:buNone/>
            </a:pPr>
            <a:endParaRPr lang="en-IN" sz="2400" dirty="0">
              <a:latin typeface="Book Antiqua" pitchFamily="18" charset="0"/>
            </a:endParaRPr>
          </a:p>
          <a:p>
            <a:pPr algn="just"/>
            <a:r>
              <a:rPr lang="en-IN" sz="2400" dirty="0">
                <a:latin typeface="Book Antiqua" pitchFamily="18" charset="0"/>
              </a:rPr>
              <a:t>Economics, Politics , Culture and Technology that differentiate Domestic from International Entrepreneurship.</a:t>
            </a:r>
          </a:p>
          <a:p>
            <a:pPr marL="0" indent="0" algn="just">
              <a:buNone/>
            </a:pPr>
            <a:endParaRPr lang="en-IN" sz="2400" dirty="0">
              <a:latin typeface="Book Antiqua" pitchFamily="18" charset="0"/>
            </a:endParaRPr>
          </a:p>
          <a:p>
            <a:pPr algn="just"/>
            <a:r>
              <a:rPr lang="en-US" sz="2400" dirty="0">
                <a:latin typeface="Book Antiqua" pitchFamily="18" charset="0"/>
              </a:rPr>
              <a:t>International entrepreneurial decisions are more complex due to the above factors.</a:t>
            </a:r>
            <a:endParaRPr lang="en-IN" sz="2400" dirty="0">
              <a:latin typeface="Book Antiqua" pitchFamily="18" charset="0"/>
            </a:endParaRPr>
          </a:p>
        </p:txBody>
      </p:sp>
    </p:spTree>
    <p:extLst>
      <p:ext uri="{BB962C8B-B14F-4D97-AF65-F5344CB8AC3E}">
        <p14:creationId xmlns:p14="http://schemas.microsoft.com/office/powerpoint/2010/main" val="1973302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539552" y="1052736"/>
            <a:ext cx="8229600" cy="5400600"/>
          </a:xfrm>
        </p:spPr>
        <p:txBody>
          <a:bodyPr>
            <a:normAutofit/>
          </a:bodyPr>
          <a:lstStyle/>
          <a:p>
            <a:pPr marL="0" indent="0" algn="just">
              <a:buNone/>
            </a:pPr>
            <a:r>
              <a:rPr lang="en-IN" sz="2000" b="1" dirty="0">
                <a:latin typeface="Book Antiqua" pitchFamily="18" charset="0"/>
              </a:rPr>
              <a:t>Political</a:t>
            </a:r>
            <a:r>
              <a:rPr lang="en-IN" sz="2000" dirty="0">
                <a:latin typeface="Book Antiqua" pitchFamily="18" charset="0"/>
              </a:rPr>
              <a:t> </a:t>
            </a:r>
          </a:p>
          <a:p>
            <a:pPr algn="just"/>
            <a:r>
              <a:rPr lang="en-IN" sz="2000" dirty="0">
                <a:latin typeface="Book Antiqua" pitchFamily="18" charset="0"/>
              </a:rPr>
              <a:t>As government continues to play a greater role in regulating business activity, it is important that the entrepreneur understand all the political and legal aspects that can facilitate or impede business growth. </a:t>
            </a:r>
          </a:p>
          <a:p>
            <a:pPr marL="0" indent="0" algn="just">
              <a:buNone/>
            </a:pPr>
            <a:endParaRPr lang="en-IN" sz="2000" dirty="0">
              <a:latin typeface="Book Antiqua" pitchFamily="18" charset="0"/>
            </a:endParaRPr>
          </a:p>
          <a:p>
            <a:pPr marL="0" indent="0" algn="just">
              <a:buNone/>
            </a:pPr>
            <a:r>
              <a:rPr lang="en-IN" sz="2000" dirty="0">
                <a:latin typeface="Book Antiqua" pitchFamily="18" charset="0"/>
              </a:rPr>
              <a:t>- This includes the following: </a:t>
            </a:r>
          </a:p>
          <a:p>
            <a:pPr marL="0" indent="0" algn="just">
              <a:buNone/>
            </a:pPr>
            <a:r>
              <a:rPr lang="en-IN" sz="2000" b="1" dirty="0">
                <a:latin typeface="Book Antiqua" pitchFamily="18" charset="0"/>
              </a:rPr>
              <a:t>• Methods of enacting public policy </a:t>
            </a:r>
          </a:p>
          <a:p>
            <a:pPr marL="0" indent="0" algn="just">
              <a:buNone/>
            </a:pPr>
            <a:r>
              <a:rPr lang="en-IN" sz="2000" b="1" dirty="0">
                <a:latin typeface="Book Antiqua" pitchFamily="18" charset="0"/>
              </a:rPr>
              <a:t>• Influencers on policymaking </a:t>
            </a:r>
          </a:p>
          <a:p>
            <a:pPr marL="0" indent="0" algn="just">
              <a:buNone/>
            </a:pPr>
            <a:r>
              <a:rPr lang="en-IN" sz="2000" b="1" dirty="0">
                <a:latin typeface="Book Antiqua" pitchFamily="18" charset="0"/>
              </a:rPr>
              <a:t>• Wars and conflicts between governments </a:t>
            </a:r>
          </a:p>
          <a:p>
            <a:pPr marL="0" indent="0" algn="just">
              <a:buNone/>
            </a:pPr>
            <a:r>
              <a:rPr lang="en-IN" sz="2000" b="1" dirty="0">
                <a:latin typeface="Book Antiqua" pitchFamily="18" charset="0"/>
              </a:rPr>
              <a:t>• Government stability and risk</a:t>
            </a:r>
          </a:p>
        </p:txBody>
      </p:sp>
    </p:spTree>
    <p:extLst>
      <p:ext uri="{BB962C8B-B14F-4D97-AF65-F5344CB8AC3E}">
        <p14:creationId xmlns:p14="http://schemas.microsoft.com/office/powerpoint/2010/main" val="3910020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1052736"/>
            <a:ext cx="8229600" cy="5544616"/>
          </a:xfrm>
        </p:spPr>
        <p:txBody>
          <a:bodyPr>
            <a:normAutofit/>
          </a:bodyPr>
          <a:lstStyle/>
          <a:p>
            <a:pPr marL="0" indent="0" algn="just">
              <a:buNone/>
            </a:pPr>
            <a:r>
              <a:rPr lang="en-IN" sz="2000" b="1" dirty="0">
                <a:latin typeface="Book Antiqua" pitchFamily="18" charset="0"/>
              </a:rPr>
              <a:t>Methods of Enacting Public Policy </a:t>
            </a:r>
            <a:r>
              <a:rPr lang="en-IN" sz="2000" dirty="0">
                <a:latin typeface="Book Antiqua" pitchFamily="18" charset="0"/>
              </a:rPr>
              <a:t>:</a:t>
            </a:r>
          </a:p>
          <a:p>
            <a:pPr algn="just">
              <a:buFontTx/>
              <a:buChar char="-"/>
            </a:pPr>
            <a:r>
              <a:rPr lang="en-IN" sz="2000" dirty="0">
                <a:latin typeface="Book Antiqua" pitchFamily="18" charset="0"/>
              </a:rPr>
              <a:t>Nearly all countries today have a republic form of government whereby an executive or head of state works together with a parliament or legislative body to enact laws. </a:t>
            </a:r>
          </a:p>
          <a:p>
            <a:pPr algn="just">
              <a:buFontTx/>
              <a:buChar char="-"/>
            </a:pPr>
            <a:r>
              <a:rPr lang="en-IN" sz="2000" dirty="0">
                <a:latin typeface="Book Antiqua" pitchFamily="18" charset="0"/>
              </a:rPr>
              <a:t>This includes </a:t>
            </a:r>
            <a:r>
              <a:rPr lang="en-IN" sz="2000" dirty="0">
                <a:solidFill>
                  <a:srgbClr val="FF0000"/>
                </a:solidFill>
                <a:latin typeface="Book Antiqua" pitchFamily="18" charset="0"/>
              </a:rPr>
              <a:t>regulation, treaties, executive orders, and court decisions. </a:t>
            </a:r>
            <a:endParaRPr lang="en-IN" sz="2000" dirty="0" smtClean="0">
              <a:solidFill>
                <a:srgbClr val="FF0000"/>
              </a:solidFill>
              <a:latin typeface="Book Antiqua" pitchFamily="18" charset="0"/>
            </a:endParaRPr>
          </a:p>
          <a:p>
            <a:pPr algn="just">
              <a:buFontTx/>
              <a:buChar char="-"/>
            </a:pPr>
            <a:r>
              <a:rPr lang="en-IN" sz="2000" dirty="0" smtClean="0">
                <a:latin typeface="Book Antiqua" pitchFamily="18" charset="0"/>
              </a:rPr>
              <a:t>Regulations </a:t>
            </a:r>
            <a:r>
              <a:rPr lang="en-IN" sz="2000" dirty="0">
                <a:latin typeface="Book Antiqua" pitchFamily="18" charset="0"/>
              </a:rPr>
              <a:t>can also </a:t>
            </a:r>
            <a:r>
              <a:rPr lang="en-IN" sz="2000" dirty="0">
                <a:solidFill>
                  <a:srgbClr val="FF0000"/>
                </a:solidFill>
                <a:latin typeface="Book Antiqua" pitchFamily="18" charset="0"/>
              </a:rPr>
              <a:t>impact advertising strategies </a:t>
            </a:r>
            <a:r>
              <a:rPr lang="en-IN" sz="2000" dirty="0">
                <a:latin typeface="Book Antiqua" pitchFamily="18" charset="0"/>
              </a:rPr>
              <a:t>in the copy, labelling, ingredients, and packaging or in the support needed for advertising claims in different countries. </a:t>
            </a:r>
          </a:p>
          <a:p>
            <a:pPr algn="just">
              <a:buFontTx/>
              <a:buChar char="-"/>
            </a:pPr>
            <a:r>
              <a:rPr lang="en-IN" sz="2000" dirty="0">
                <a:latin typeface="Book Antiqua" pitchFamily="18" charset="0"/>
              </a:rPr>
              <a:t>For example, in certain European countries, </a:t>
            </a:r>
            <a:r>
              <a:rPr lang="en-IN" sz="2000" dirty="0">
                <a:solidFill>
                  <a:srgbClr val="FF0000"/>
                </a:solidFill>
                <a:latin typeface="Book Antiqua" pitchFamily="18" charset="0"/>
              </a:rPr>
              <a:t>the term “diet” is not used to describe low-calorie foods and beverages so Coca-Cola sells its Diet Coke </a:t>
            </a:r>
            <a:r>
              <a:rPr lang="en-IN" sz="2000" dirty="0" smtClean="0">
                <a:solidFill>
                  <a:srgbClr val="FF0000"/>
                </a:solidFill>
                <a:latin typeface="Book Antiqua" pitchFamily="18" charset="0"/>
              </a:rPr>
              <a:t>product </a:t>
            </a:r>
            <a:r>
              <a:rPr lang="en-IN" sz="2000" dirty="0">
                <a:solidFill>
                  <a:srgbClr val="FF0000"/>
                </a:solidFill>
                <a:latin typeface="Book Antiqua" pitchFamily="18" charset="0"/>
              </a:rPr>
              <a:t>as Coca-Cola Light</a:t>
            </a:r>
          </a:p>
        </p:txBody>
      </p:sp>
      <p:pic>
        <p:nvPicPr>
          <p:cNvPr id="5" name="Picture 4"/>
          <p:cNvPicPr>
            <a:picLocks noChangeAspect="1"/>
          </p:cNvPicPr>
          <p:nvPr/>
        </p:nvPicPr>
        <p:blipFill>
          <a:blip r:embed="rId2"/>
          <a:stretch>
            <a:fillRect/>
          </a:stretch>
        </p:blipFill>
        <p:spPr>
          <a:xfrm>
            <a:off x="467545" y="5013176"/>
            <a:ext cx="1368152" cy="1671437"/>
          </a:xfrm>
          <a:prstGeom prst="rect">
            <a:avLst/>
          </a:prstGeom>
        </p:spPr>
      </p:pic>
      <p:pic>
        <p:nvPicPr>
          <p:cNvPr id="8" name="Picture 7"/>
          <p:cNvPicPr>
            <a:picLocks noChangeAspect="1"/>
          </p:cNvPicPr>
          <p:nvPr/>
        </p:nvPicPr>
        <p:blipFill>
          <a:blip r:embed="rId3"/>
          <a:stretch>
            <a:fillRect/>
          </a:stretch>
        </p:blipFill>
        <p:spPr>
          <a:xfrm>
            <a:off x="6156176" y="4695621"/>
            <a:ext cx="2143125" cy="2143125"/>
          </a:xfrm>
          <a:prstGeom prst="rect">
            <a:avLst/>
          </a:prstGeom>
        </p:spPr>
      </p:pic>
    </p:spTree>
    <p:extLst>
      <p:ext uri="{BB962C8B-B14F-4D97-AF65-F5344CB8AC3E}">
        <p14:creationId xmlns:p14="http://schemas.microsoft.com/office/powerpoint/2010/main" val="1509015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539552" y="1052736"/>
            <a:ext cx="8229600" cy="5400600"/>
          </a:xfrm>
        </p:spPr>
        <p:txBody>
          <a:bodyPr>
            <a:normAutofit/>
          </a:bodyPr>
          <a:lstStyle/>
          <a:p>
            <a:pPr marL="0" indent="0" algn="just">
              <a:buNone/>
            </a:pPr>
            <a:r>
              <a:rPr lang="en-IN" sz="2000" b="1" dirty="0">
                <a:latin typeface="Book Antiqua" pitchFamily="18" charset="0"/>
              </a:rPr>
              <a:t>Influencers on Policymaking </a:t>
            </a:r>
          </a:p>
          <a:p>
            <a:pPr algn="just">
              <a:buFontTx/>
              <a:buChar char="-"/>
            </a:pPr>
            <a:r>
              <a:rPr lang="en-IN" sz="2000" dirty="0">
                <a:latin typeface="Book Antiqua" pitchFamily="18" charset="0"/>
              </a:rPr>
              <a:t>Prior to policy entering into force, there are a number of ways it can be influenced. </a:t>
            </a:r>
          </a:p>
          <a:p>
            <a:pPr algn="just">
              <a:buFontTx/>
              <a:buChar char="-"/>
            </a:pPr>
            <a:r>
              <a:rPr lang="en-IN" sz="2000" dirty="0">
                <a:latin typeface="Book Antiqua" pitchFamily="18" charset="0"/>
              </a:rPr>
              <a:t>Primarily this involves </a:t>
            </a:r>
            <a:r>
              <a:rPr lang="en-IN" sz="2000" dirty="0">
                <a:solidFill>
                  <a:srgbClr val="FF0000"/>
                </a:solidFill>
                <a:latin typeface="Book Antiqua" pitchFamily="18" charset="0"/>
              </a:rPr>
              <a:t>lobbying</a:t>
            </a:r>
            <a:r>
              <a:rPr lang="en-IN" sz="2000" dirty="0">
                <a:latin typeface="Book Antiqua" pitchFamily="18" charset="0"/>
              </a:rPr>
              <a:t> and interest groups, which have </a:t>
            </a:r>
            <a:r>
              <a:rPr lang="en-IN" sz="2000" dirty="0">
                <a:solidFill>
                  <a:srgbClr val="FF0000"/>
                </a:solidFill>
                <a:latin typeface="Book Antiqua" pitchFamily="18" charset="0"/>
              </a:rPr>
              <a:t>strong ties to government officials. </a:t>
            </a:r>
          </a:p>
          <a:p>
            <a:pPr algn="just">
              <a:buFontTx/>
              <a:buChar char="-"/>
            </a:pPr>
            <a:r>
              <a:rPr lang="en-IN" sz="2000" dirty="0">
                <a:latin typeface="Book Antiqua" pitchFamily="18" charset="0"/>
              </a:rPr>
              <a:t>Interest groups in the United States such as the National Association of Manufacturers or the Chamber of Commerce are often staffed with former government officials and, likewise, government officials may have prior experience on the outside having worked for interest groups.</a:t>
            </a:r>
          </a:p>
        </p:txBody>
      </p:sp>
    </p:spTree>
    <p:extLst>
      <p:ext uri="{BB962C8B-B14F-4D97-AF65-F5344CB8AC3E}">
        <p14:creationId xmlns:p14="http://schemas.microsoft.com/office/powerpoint/2010/main" val="814047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539552" y="1052736"/>
            <a:ext cx="8229600" cy="5472608"/>
          </a:xfrm>
        </p:spPr>
        <p:txBody>
          <a:bodyPr>
            <a:normAutofit/>
          </a:bodyPr>
          <a:lstStyle/>
          <a:p>
            <a:pPr marL="0" indent="0" algn="just">
              <a:buNone/>
            </a:pPr>
            <a:r>
              <a:rPr lang="en-IN" dirty="0">
                <a:latin typeface="Book Antiqua" pitchFamily="18" charset="0"/>
              </a:rPr>
              <a:t>Wars and Conflicts : </a:t>
            </a:r>
          </a:p>
          <a:p>
            <a:pPr marL="0" indent="0" algn="just">
              <a:buNone/>
            </a:pPr>
            <a:r>
              <a:rPr lang="en-IN" sz="2600" dirty="0">
                <a:latin typeface="Book Antiqua" pitchFamily="18" charset="0"/>
              </a:rPr>
              <a:t>- Conflicts and changes in the solvency of the country are major risks to an entrepreneur in a particular country. </a:t>
            </a:r>
          </a:p>
          <a:p>
            <a:pPr marL="0" indent="0" algn="just">
              <a:buNone/>
            </a:pPr>
            <a:r>
              <a:rPr lang="en-IN" sz="2600" dirty="0">
                <a:latin typeface="Book Antiqua" pitchFamily="18" charset="0"/>
              </a:rPr>
              <a:t>- While </a:t>
            </a:r>
            <a:r>
              <a:rPr lang="en-IN" sz="2600" dirty="0">
                <a:solidFill>
                  <a:srgbClr val="FF0000"/>
                </a:solidFill>
                <a:latin typeface="Book Antiqua" pitchFamily="18" charset="0"/>
              </a:rPr>
              <a:t>most entrepreneurs prefer to do business in stable and freely governed countries, good business opportunities often occur in different conditions</a:t>
            </a:r>
            <a:r>
              <a:rPr lang="en-IN" sz="2600" dirty="0">
                <a:latin typeface="Book Antiqua" pitchFamily="18" charset="0"/>
              </a:rPr>
              <a:t>. </a:t>
            </a:r>
          </a:p>
          <a:p>
            <a:pPr marL="0" indent="0" algn="just">
              <a:buNone/>
            </a:pPr>
            <a:r>
              <a:rPr lang="en-IN" sz="2600" dirty="0">
                <a:latin typeface="Book Antiqua" pitchFamily="18" charset="0"/>
              </a:rPr>
              <a:t>- For example, oil companies such as ExxonMobil have been active in countries such as Nigeria since 1955. </a:t>
            </a:r>
          </a:p>
          <a:p>
            <a:pPr marL="0" indent="0" algn="just">
              <a:buNone/>
            </a:pPr>
            <a:r>
              <a:rPr lang="en-IN" sz="2600" dirty="0">
                <a:latin typeface="Book Antiqua" pitchFamily="18" charset="0"/>
              </a:rPr>
              <a:t>- Nigeria and other developing world oil exporting nations are often perceived as difficult places to conduct business. </a:t>
            </a:r>
          </a:p>
        </p:txBody>
      </p:sp>
    </p:spTree>
    <p:extLst>
      <p:ext uri="{BB962C8B-B14F-4D97-AF65-F5344CB8AC3E}">
        <p14:creationId xmlns:p14="http://schemas.microsoft.com/office/powerpoint/2010/main" val="1018618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1052736"/>
            <a:ext cx="8229600" cy="5328592"/>
          </a:xfrm>
        </p:spPr>
        <p:txBody>
          <a:bodyPr>
            <a:normAutofit/>
          </a:bodyPr>
          <a:lstStyle/>
          <a:p>
            <a:pPr algn="just"/>
            <a:r>
              <a:rPr lang="en-IN" sz="2400" dirty="0">
                <a:latin typeface="Book Antiqua" pitchFamily="18" charset="0"/>
              </a:rPr>
              <a:t>Government Stability and Risk A final political analysis to understand is the likelihood of how long a government will be in power and the political risk associated with that stability</a:t>
            </a:r>
          </a:p>
        </p:txBody>
      </p:sp>
    </p:spTree>
    <p:extLst>
      <p:ext uri="{BB962C8B-B14F-4D97-AF65-F5344CB8AC3E}">
        <p14:creationId xmlns:p14="http://schemas.microsoft.com/office/powerpoint/2010/main" val="1346346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3" name="Picture 2"/>
          <p:cNvPicPr>
            <a:picLocks noChangeAspect="1"/>
          </p:cNvPicPr>
          <p:nvPr/>
        </p:nvPicPr>
        <p:blipFill rotWithShape="1">
          <a:blip r:embed="rId2"/>
          <a:srcRect l="17714" t="24100" r="37793" b="15701"/>
          <a:stretch/>
        </p:blipFill>
        <p:spPr>
          <a:xfrm>
            <a:off x="428818" y="274638"/>
            <a:ext cx="8136904" cy="6192688"/>
          </a:xfrm>
          <a:prstGeom prst="rect">
            <a:avLst/>
          </a:prstGeom>
        </p:spPr>
      </p:pic>
    </p:spTree>
    <p:extLst>
      <p:ext uri="{BB962C8B-B14F-4D97-AF65-F5344CB8AC3E}">
        <p14:creationId xmlns:p14="http://schemas.microsoft.com/office/powerpoint/2010/main" val="2420659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1196752"/>
            <a:ext cx="8229600" cy="5328592"/>
          </a:xfrm>
        </p:spPr>
        <p:txBody>
          <a:bodyPr>
            <a:normAutofit/>
          </a:bodyPr>
          <a:lstStyle/>
          <a:p>
            <a:pPr marL="0" indent="0">
              <a:buNone/>
            </a:pPr>
            <a:r>
              <a:rPr lang="en-IN" sz="2400" b="1" i="1" dirty="0">
                <a:latin typeface="Book Antiqua" pitchFamily="18" charset="0"/>
              </a:rPr>
              <a:t>Economic </a:t>
            </a:r>
          </a:p>
          <a:p>
            <a:pPr marL="0" indent="0" algn="just">
              <a:buNone/>
            </a:pPr>
            <a:r>
              <a:rPr lang="en-IN" sz="2400" dirty="0">
                <a:latin typeface="Book Antiqua" pitchFamily="18" charset="0"/>
              </a:rPr>
              <a:t>- A country’s political environment is inextricably tied to the economic environment, especially when issues of taxation and trade are concerned. </a:t>
            </a:r>
          </a:p>
          <a:p>
            <a:pPr marL="0" indent="0" algn="just">
              <a:buNone/>
            </a:pPr>
            <a:r>
              <a:rPr lang="en-IN" sz="2400" dirty="0">
                <a:latin typeface="Book Antiqua" pitchFamily="18" charset="0"/>
              </a:rPr>
              <a:t>- The following are some of the important factors to consider when conducting a proper economic environment analysis:</a:t>
            </a:r>
          </a:p>
          <a:p>
            <a:pPr marL="0" indent="0" algn="just">
              <a:buNone/>
            </a:pPr>
            <a:r>
              <a:rPr lang="en-IN" sz="2400" dirty="0">
                <a:latin typeface="Book Antiqua" pitchFamily="18" charset="0"/>
              </a:rPr>
              <a:t> • Taxation and trade </a:t>
            </a:r>
          </a:p>
          <a:p>
            <a:pPr marL="0" indent="0" algn="just">
              <a:buNone/>
            </a:pPr>
            <a:r>
              <a:rPr lang="en-IN" sz="2400" dirty="0">
                <a:latin typeface="Book Antiqua" pitchFamily="18" charset="0"/>
              </a:rPr>
              <a:t>• Monetary policy</a:t>
            </a:r>
          </a:p>
          <a:p>
            <a:pPr marL="0" indent="0" algn="just">
              <a:buNone/>
            </a:pPr>
            <a:r>
              <a:rPr lang="en-IN" sz="2400" dirty="0">
                <a:latin typeface="Book Antiqua" pitchFamily="18" charset="0"/>
              </a:rPr>
              <a:t> • Distribution </a:t>
            </a:r>
          </a:p>
          <a:p>
            <a:pPr marL="0" indent="0" algn="just">
              <a:buNone/>
            </a:pPr>
            <a:r>
              <a:rPr lang="en-IN" sz="2400" dirty="0">
                <a:latin typeface="Book Antiqua" pitchFamily="18" charset="0"/>
              </a:rPr>
              <a:t>• Trends</a:t>
            </a:r>
          </a:p>
        </p:txBody>
      </p:sp>
    </p:spTree>
    <p:extLst>
      <p:ext uri="{BB962C8B-B14F-4D97-AF65-F5344CB8AC3E}">
        <p14:creationId xmlns:p14="http://schemas.microsoft.com/office/powerpoint/2010/main" val="1045496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1196752"/>
            <a:ext cx="8229600" cy="5328592"/>
          </a:xfrm>
        </p:spPr>
        <p:txBody>
          <a:bodyPr>
            <a:normAutofit/>
          </a:bodyPr>
          <a:lstStyle/>
          <a:p>
            <a:pPr marL="0" indent="0">
              <a:buNone/>
            </a:pPr>
            <a:r>
              <a:rPr lang="en-IN" sz="2000" b="1" dirty="0"/>
              <a:t>Taxation and Trade Taxation </a:t>
            </a:r>
          </a:p>
          <a:p>
            <a:pPr algn="just">
              <a:buFontTx/>
              <a:buChar char="-"/>
            </a:pPr>
            <a:r>
              <a:rPr lang="en-IN" sz="2000" dirty="0">
                <a:latin typeface="Book Antiqua" pitchFamily="18" charset="0"/>
              </a:rPr>
              <a:t>It has two key components: general and specific. </a:t>
            </a:r>
          </a:p>
          <a:p>
            <a:pPr algn="just">
              <a:buFontTx/>
              <a:buChar char="-"/>
            </a:pPr>
            <a:r>
              <a:rPr lang="en-IN" sz="2000" dirty="0">
                <a:latin typeface="Book Antiqua" pitchFamily="18" charset="0"/>
              </a:rPr>
              <a:t>General taxation may refer to the overall tax that is imposed on products, services income, and property, to name a few.</a:t>
            </a:r>
          </a:p>
          <a:p>
            <a:pPr algn="just">
              <a:buFontTx/>
              <a:buChar char="-"/>
            </a:pPr>
            <a:r>
              <a:rPr lang="en-IN" sz="2000" dirty="0">
                <a:latin typeface="Book Antiqua" pitchFamily="18" charset="0"/>
              </a:rPr>
              <a:t> For example, pricing decisions in a country that has a value-added tax (VAT) will differ from pricing decisions made by the same entrepreneur in a country with no value-added tax. </a:t>
            </a:r>
          </a:p>
          <a:p>
            <a:pPr algn="just">
              <a:buFontTx/>
              <a:buChar char="-"/>
            </a:pPr>
            <a:r>
              <a:rPr lang="en-IN" sz="2000" dirty="0">
                <a:latin typeface="Book Antiqua" pitchFamily="18" charset="0"/>
              </a:rPr>
              <a:t>Some products are singled out for higher or lower levels of taxation and this too should be understood before entering a new market. </a:t>
            </a:r>
          </a:p>
          <a:p>
            <a:pPr algn="just">
              <a:buFontTx/>
              <a:buChar char="-"/>
            </a:pPr>
            <a:r>
              <a:rPr lang="en-IN" sz="2000" dirty="0">
                <a:latin typeface="Book Antiqua" pitchFamily="18" charset="0"/>
              </a:rPr>
              <a:t>In some cases, such as cigarettes, the amount of tax imposed exceeds wholesale price itself.</a:t>
            </a:r>
          </a:p>
          <a:p>
            <a:pPr algn="just">
              <a:buFontTx/>
              <a:buChar char="-"/>
            </a:pPr>
            <a:r>
              <a:rPr lang="en-IN" sz="2000" b="1" i="1" dirty="0"/>
              <a:t>Trade policy </a:t>
            </a:r>
            <a:r>
              <a:rPr lang="en-IN" sz="2000" dirty="0"/>
              <a:t>can act as a form of taxation as well, especially if countries impose tariffs on goods that a company is often forced to then pass along to a consumer in the form of higher prices.</a:t>
            </a:r>
            <a:endParaRPr lang="en-IN" sz="2000" dirty="0">
              <a:latin typeface="Book Antiqua" pitchFamily="18" charset="0"/>
            </a:endParaRPr>
          </a:p>
        </p:txBody>
      </p:sp>
    </p:spTree>
    <p:extLst>
      <p:ext uri="{BB962C8B-B14F-4D97-AF65-F5344CB8AC3E}">
        <p14:creationId xmlns:p14="http://schemas.microsoft.com/office/powerpoint/2010/main" val="2393008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1052736"/>
            <a:ext cx="8229600" cy="5328592"/>
          </a:xfrm>
        </p:spPr>
        <p:txBody>
          <a:bodyPr>
            <a:normAutofit/>
          </a:bodyPr>
          <a:lstStyle/>
          <a:p>
            <a:pPr marL="0" indent="0" algn="just">
              <a:buNone/>
            </a:pPr>
            <a:r>
              <a:rPr lang="en-IN" sz="2000" b="1" dirty="0">
                <a:latin typeface="Book Antiqua" pitchFamily="18" charset="0"/>
              </a:rPr>
              <a:t>Monetary policy </a:t>
            </a:r>
          </a:p>
          <a:p>
            <a:pPr algn="just">
              <a:buFontTx/>
              <a:buChar char="-"/>
            </a:pPr>
            <a:r>
              <a:rPr lang="en-IN" sz="2000" dirty="0">
                <a:latin typeface="Book Antiqua" pitchFamily="18" charset="0"/>
              </a:rPr>
              <a:t>Monetary policy refers to interest and exchange rates that further have an impact on inflation. </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A country’s past and future outlook on inflation plays a significant role in product affordability. </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In addition, it has an impact on currency exchange rates. </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With the present system of flexible exchange rates, a country’s current account (the difference between the value of a country’s imports and exports over time) affects the valuation of its currency.</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The valuation of one country’s currency affects business transactions between countries. </a:t>
            </a:r>
          </a:p>
        </p:txBody>
      </p:sp>
    </p:spTree>
    <p:extLst>
      <p:ext uri="{BB962C8B-B14F-4D97-AF65-F5344CB8AC3E}">
        <p14:creationId xmlns:p14="http://schemas.microsoft.com/office/powerpoint/2010/main" val="265944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980728"/>
            <a:ext cx="8229600" cy="5328592"/>
          </a:xfrm>
        </p:spPr>
        <p:txBody>
          <a:bodyPr>
            <a:normAutofit/>
          </a:bodyPr>
          <a:lstStyle/>
          <a:p>
            <a:pPr marL="0" indent="0" algn="just">
              <a:buNone/>
            </a:pPr>
            <a:r>
              <a:rPr lang="en-IN" sz="2000" b="1" dirty="0">
                <a:latin typeface="Book Antiqua" pitchFamily="18" charset="0"/>
              </a:rPr>
              <a:t>Distribution</a:t>
            </a:r>
          </a:p>
          <a:p>
            <a:pPr marL="0" indent="0" algn="just">
              <a:buNone/>
            </a:pPr>
            <a:r>
              <a:rPr lang="en-IN" sz="2000" dirty="0">
                <a:latin typeface="Book Antiqua" pitchFamily="18" charset="0"/>
              </a:rPr>
              <a:t> - One final economic analysis relates to market routes and distribution. </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While needing to adjust the business plan according to regional differences, an entrepreneur doing business only in the United States does not have to worry about significant lack of such fundamental infrastructures as : </a:t>
            </a:r>
            <a:r>
              <a:rPr lang="en-IN" sz="2000" dirty="0">
                <a:solidFill>
                  <a:srgbClr val="FF0000"/>
                </a:solidFill>
                <a:latin typeface="Book Antiqua" pitchFamily="18" charset="0"/>
              </a:rPr>
              <a:t>roads, electricity, communication systems, banking facilities and systems, adequate educational systems, a well-developed legal system, and established business ethics and norms. </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These factors vary greatly in other countries, which impacts a firm’s ability to successfully engage in international business.</a:t>
            </a:r>
          </a:p>
        </p:txBody>
      </p:sp>
    </p:spTree>
    <p:extLst>
      <p:ext uri="{BB962C8B-B14F-4D97-AF65-F5344CB8AC3E}">
        <p14:creationId xmlns:p14="http://schemas.microsoft.com/office/powerpoint/2010/main" val="4291019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Barter system example</a:t>
            </a:r>
            <a:endParaRPr lang="en-IN" dirty="0"/>
          </a:p>
        </p:txBody>
      </p:sp>
      <p:sp>
        <p:nvSpPr>
          <p:cNvPr id="3" name="Content Placeholder 2"/>
          <p:cNvSpPr>
            <a:spLocks noGrp="1"/>
          </p:cNvSpPr>
          <p:nvPr>
            <p:ph idx="1"/>
          </p:nvPr>
        </p:nvSpPr>
        <p:spPr/>
        <p:txBody>
          <a:bodyPr>
            <a:normAutofit fontScale="70000" lnSpcReduction="20000"/>
          </a:bodyPr>
          <a:lstStyle/>
          <a:p>
            <a:pPr marL="0" indent="0" algn="just">
              <a:buNone/>
            </a:pPr>
            <a:r>
              <a:rPr lang="en-US" dirty="0"/>
              <a:t>Pepsi-Cola began considering the possibility of marketing in the former U.S.S.R. </a:t>
            </a:r>
            <a:r>
              <a:rPr lang="en-US" dirty="0" smtClean="0"/>
              <a:t>as early </a:t>
            </a:r>
            <a:r>
              <a:rPr lang="en-US" dirty="0"/>
              <a:t>as 1959, following the visit of U.S. Vice President Richard Nixon. </a:t>
            </a:r>
            <a:endParaRPr lang="en-US" dirty="0" smtClean="0"/>
          </a:p>
          <a:p>
            <a:pPr marL="0" indent="0" algn="just">
              <a:buNone/>
            </a:pPr>
            <a:r>
              <a:rPr lang="en-US" dirty="0" smtClean="0"/>
              <a:t>When Premier Nikita </a:t>
            </a:r>
            <a:r>
              <a:rPr lang="en-US" dirty="0"/>
              <a:t>Khrushchev expressed his approval of Pepsi’s taste, the slow wheels of </a:t>
            </a:r>
            <a:r>
              <a:rPr lang="en-US" dirty="0" smtClean="0"/>
              <a:t>East-West trade </a:t>
            </a:r>
            <a:r>
              <a:rPr lang="en-US" dirty="0"/>
              <a:t>began moving, with Pepsi entering the former U.S.S.R. 13 years later. </a:t>
            </a:r>
            <a:endParaRPr lang="en-US" dirty="0" smtClean="0"/>
          </a:p>
          <a:p>
            <a:pPr marL="0" indent="0" algn="just">
              <a:buNone/>
            </a:pPr>
            <a:r>
              <a:rPr lang="en-US" dirty="0" smtClean="0"/>
              <a:t>Instead of using </a:t>
            </a:r>
            <a:r>
              <a:rPr lang="en-US" dirty="0"/>
              <a:t>its traditional type of franchise bottler in this entry, Pepsi used a barter-type </a:t>
            </a:r>
            <a:r>
              <a:rPr lang="en-US" dirty="0" smtClean="0"/>
              <a:t>arrangement </a:t>
            </a:r>
            <a:r>
              <a:rPr lang="en-US" dirty="0"/>
              <a:t>that satisfied both the socialized system of the former U.S.S.R. and the U.S. </a:t>
            </a:r>
            <a:r>
              <a:rPr lang="en-US" dirty="0" smtClean="0"/>
              <a:t>capitalist system</a:t>
            </a:r>
            <a:r>
              <a:rPr lang="en-US" dirty="0"/>
              <a:t>. </a:t>
            </a:r>
            <a:endParaRPr lang="en-US" dirty="0" smtClean="0"/>
          </a:p>
          <a:p>
            <a:pPr marL="0" indent="0" algn="just">
              <a:buNone/>
            </a:pPr>
            <a:r>
              <a:rPr lang="en-US" dirty="0" smtClean="0"/>
              <a:t>In </a:t>
            </a:r>
            <a:r>
              <a:rPr lang="en-US" dirty="0"/>
              <a:t>return for receiving technology and </a:t>
            </a:r>
            <a:r>
              <a:rPr lang="en-US" dirty="0">
                <a:solidFill>
                  <a:srgbClr val="FF0000"/>
                </a:solidFill>
              </a:rPr>
              <a:t>syrup from Pepsi</a:t>
            </a:r>
            <a:r>
              <a:rPr lang="en-US" dirty="0"/>
              <a:t>, the former U.S.S.R. </a:t>
            </a:r>
            <a:r>
              <a:rPr lang="en-US" dirty="0" smtClean="0"/>
              <a:t>provided </a:t>
            </a:r>
            <a:r>
              <a:rPr lang="en-US" dirty="0"/>
              <a:t>the company with </a:t>
            </a:r>
            <a:r>
              <a:rPr lang="en-US" dirty="0">
                <a:solidFill>
                  <a:srgbClr val="FF0000"/>
                </a:solidFill>
              </a:rPr>
              <a:t>Soviet vodka </a:t>
            </a:r>
            <a:r>
              <a:rPr lang="en-US" dirty="0"/>
              <a:t>and the distribution rights in the United States. </a:t>
            </a:r>
            <a:endParaRPr lang="en-US" dirty="0" smtClean="0"/>
          </a:p>
          <a:p>
            <a:pPr marL="0" indent="0" algn="just">
              <a:buNone/>
            </a:pPr>
            <a:r>
              <a:rPr lang="en-US" dirty="0" smtClean="0"/>
              <a:t>Many such </a:t>
            </a:r>
            <a:r>
              <a:rPr lang="en-US" dirty="0"/>
              <a:t>barter or third-party arrangements have been used to do business in countries in </a:t>
            </a:r>
            <a:r>
              <a:rPr lang="en-US" dirty="0" smtClean="0"/>
              <a:t>various </a:t>
            </a:r>
            <a:r>
              <a:rPr lang="en-US" dirty="0"/>
              <a:t>stages of development and transition.</a:t>
            </a:r>
            <a:endParaRPr lang="en-IN" dirty="0"/>
          </a:p>
        </p:txBody>
      </p:sp>
    </p:spTree>
    <p:extLst>
      <p:ext uri="{BB962C8B-B14F-4D97-AF65-F5344CB8AC3E}">
        <p14:creationId xmlns:p14="http://schemas.microsoft.com/office/powerpoint/2010/main" val="3360467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39552" y="260648"/>
            <a:ext cx="3867994" cy="5472608"/>
          </a:xfrm>
          <a:prstGeom prst="rect">
            <a:avLst/>
          </a:prstGeom>
        </p:spPr>
      </p:pic>
      <p:pic>
        <p:nvPicPr>
          <p:cNvPr id="2050" name="Picture 2" descr="Why The Soviet Union Exchanged Warships For Pepsi | Amusing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1" y="290028"/>
            <a:ext cx="4608513" cy="5371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339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090862" y="3091656"/>
            <a:ext cx="2962275" cy="1543050"/>
          </a:xfrm>
          <a:prstGeom prst="rect">
            <a:avLst/>
          </a:prstGeom>
        </p:spPr>
      </p:pic>
    </p:spTree>
    <p:extLst>
      <p:ext uri="{BB962C8B-B14F-4D97-AF65-F5344CB8AC3E}">
        <p14:creationId xmlns:p14="http://schemas.microsoft.com/office/powerpoint/2010/main" val="3805232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908720"/>
            <a:ext cx="8229600" cy="5544616"/>
          </a:xfrm>
        </p:spPr>
        <p:txBody>
          <a:bodyPr>
            <a:normAutofit lnSpcReduction="10000"/>
          </a:bodyPr>
          <a:lstStyle/>
          <a:p>
            <a:pPr marL="0" indent="0" algn="just">
              <a:buNone/>
            </a:pPr>
            <a:r>
              <a:rPr lang="en-IN" sz="2000" b="1" dirty="0">
                <a:latin typeface="Book Antiqua" pitchFamily="18" charset="0"/>
              </a:rPr>
              <a:t>Trends</a:t>
            </a:r>
          </a:p>
          <a:p>
            <a:pPr marL="0" indent="0" algn="just">
              <a:buNone/>
            </a:pPr>
            <a:endParaRPr lang="en-IN" sz="2000" b="1" dirty="0">
              <a:latin typeface="Book Antiqua" pitchFamily="18" charset="0"/>
            </a:endParaRPr>
          </a:p>
          <a:p>
            <a:pPr marL="0" indent="0" algn="just">
              <a:buNone/>
            </a:pPr>
            <a:r>
              <a:rPr lang="en-IN" sz="2000" dirty="0">
                <a:latin typeface="Book Antiqua" pitchFamily="18" charset="0"/>
              </a:rPr>
              <a:t>- No market entry strategy is without risk. </a:t>
            </a:r>
          </a:p>
          <a:p>
            <a:pPr marL="0" indent="0" algn="just">
              <a:buNone/>
            </a:pPr>
            <a:r>
              <a:rPr lang="en-IN" sz="2000" dirty="0">
                <a:latin typeface="Book Antiqua" pitchFamily="18" charset="0"/>
              </a:rPr>
              <a:t> - An entrepreneur can mitigate that risk by understanding data and </a:t>
            </a:r>
          </a:p>
          <a:p>
            <a:pPr marL="0" indent="0" algn="just">
              <a:buNone/>
            </a:pPr>
            <a:r>
              <a:rPr lang="en-IN" sz="2000" dirty="0">
                <a:latin typeface="Book Antiqua" pitchFamily="18" charset="0"/>
              </a:rPr>
              <a:t>   market trends. </a:t>
            </a:r>
          </a:p>
          <a:p>
            <a:pPr algn="just">
              <a:buFontTx/>
              <a:buChar char="-"/>
            </a:pPr>
            <a:r>
              <a:rPr lang="en-IN" sz="2000" dirty="0">
                <a:latin typeface="Book Antiqua" pitchFamily="18" charset="0"/>
              </a:rPr>
              <a:t>Trends can be influenced by celebrities, word of mouth, media, lifestyle, seasonality, and technology, just to name a few. </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One of the best times to enter a new market is when the entire market or product category is budding/developing. </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This is because consumer preferences on factors such as brand and pricing are just being formed, which gives an entrepreneur an opportunity to test different strategies for market acceptance.</a:t>
            </a:r>
          </a:p>
          <a:p>
            <a:pPr marL="0" indent="0" algn="just">
              <a:buNone/>
            </a:pPr>
            <a:endParaRPr lang="en-IN" sz="2000" dirty="0">
              <a:latin typeface="Book Antiqua" pitchFamily="18" charset="0"/>
            </a:endParaRPr>
          </a:p>
          <a:p>
            <a:pPr algn="just">
              <a:buFontTx/>
              <a:buChar char="-"/>
            </a:pPr>
            <a:r>
              <a:rPr lang="en-IN" sz="2000" dirty="0">
                <a:latin typeface="Book Antiqua" pitchFamily="18" charset="0"/>
              </a:rPr>
              <a:t>Especially in new industries, data can be easy to obtain, but difficult to validate and trust.</a:t>
            </a:r>
          </a:p>
        </p:txBody>
      </p:sp>
    </p:spTree>
    <p:extLst>
      <p:ext uri="{BB962C8B-B14F-4D97-AF65-F5344CB8AC3E}">
        <p14:creationId xmlns:p14="http://schemas.microsoft.com/office/powerpoint/2010/main" val="3035376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pPr algn="l"/>
            <a:r>
              <a:rPr lang="en-US" sz="2800" dirty="0">
                <a:latin typeface="Book Antiqua" pitchFamily="18" charset="0"/>
              </a:rPr>
              <a:t>International Vs. Domestic Entrepreneurship</a:t>
            </a:r>
            <a:endParaRPr lang="en-IN" sz="2800" dirty="0"/>
          </a:p>
        </p:txBody>
      </p:sp>
      <p:sp>
        <p:nvSpPr>
          <p:cNvPr id="3" name="Content Placeholder 2"/>
          <p:cNvSpPr>
            <a:spLocks noGrp="1"/>
          </p:cNvSpPr>
          <p:nvPr>
            <p:ph idx="1"/>
          </p:nvPr>
        </p:nvSpPr>
        <p:spPr>
          <a:xfrm>
            <a:off x="467544" y="980728"/>
            <a:ext cx="8229600" cy="5328592"/>
          </a:xfrm>
        </p:spPr>
        <p:txBody>
          <a:bodyPr>
            <a:normAutofit/>
          </a:bodyPr>
          <a:lstStyle/>
          <a:p>
            <a:pPr marL="0" indent="0" algn="just">
              <a:buNone/>
            </a:pPr>
            <a:r>
              <a:rPr lang="en-IN" sz="2000" b="1" i="1" dirty="0"/>
              <a:t>Social Trends </a:t>
            </a:r>
          </a:p>
          <a:p>
            <a:pPr marL="0" indent="0" algn="just">
              <a:buNone/>
            </a:pPr>
            <a:r>
              <a:rPr lang="en-IN" sz="2000" dirty="0">
                <a:latin typeface="Book Antiqua" pitchFamily="18" charset="0"/>
              </a:rPr>
              <a:t>- Social Trends are closely related to social influencers that should be analysed to ensure your product has market appeal. </a:t>
            </a:r>
          </a:p>
          <a:p>
            <a:pPr marL="0" indent="0" algn="just">
              <a:buNone/>
            </a:pPr>
            <a:r>
              <a:rPr lang="en-IN" sz="2000" dirty="0">
                <a:latin typeface="Book Antiqua" pitchFamily="18" charset="0"/>
              </a:rPr>
              <a:t>Four types of social factors include: </a:t>
            </a:r>
          </a:p>
          <a:p>
            <a:pPr marL="0" indent="0" algn="just">
              <a:buNone/>
            </a:pPr>
            <a:r>
              <a:rPr lang="en-IN" sz="2000" dirty="0">
                <a:latin typeface="Book Antiqua" pitchFamily="18" charset="0"/>
              </a:rPr>
              <a:t>• Psychographics </a:t>
            </a:r>
          </a:p>
          <a:p>
            <a:pPr marL="0" indent="0" algn="just">
              <a:buNone/>
            </a:pPr>
            <a:r>
              <a:rPr lang="en-IN" sz="2000" dirty="0">
                <a:latin typeface="Book Antiqua" pitchFamily="18" charset="0"/>
              </a:rPr>
              <a:t>• Language</a:t>
            </a:r>
          </a:p>
          <a:p>
            <a:pPr marL="0" indent="0" algn="just">
              <a:buNone/>
            </a:pPr>
            <a:r>
              <a:rPr lang="en-IN" sz="2000" dirty="0">
                <a:latin typeface="Book Antiqua" pitchFamily="18" charset="0"/>
              </a:rPr>
              <a:t> • Ethics </a:t>
            </a:r>
          </a:p>
          <a:p>
            <a:pPr marL="0" indent="0" algn="just">
              <a:buNone/>
            </a:pPr>
            <a:r>
              <a:rPr lang="en-IN" sz="2000" dirty="0">
                <a:latin typeface="Book Antiqua" pitchFamily="18" charset="0"/>
              </a:rPr>
              <a:t>• Major events</a:t>
            </a:r>
          </a:p>
          <a:p>
            <a:pPr marL="0" indent="0" algn="just">
              <a:buNone/>
            </a:pPr>
            <a:r>
              <a:rPr lang="en-IN" sz="2000" dirty="0">
                <a:latin typeface="Book Antiqua" pitchFamily="18" charset="0"/>
              </a:rPr>
              <a:t>Psychographics -  Psychographics refer to interests, activities, and opinions and help explain what consumer value is and how they make their choices. </a:t>
            </a:r>
          </a:p>
        </p:txBody>
      </p:sp>
    </p:spTree>
    <p:extLst>
      <p:ext uri="{BB962C8B-B14F-4D97-AF65-F5344CB8AC3E}">
        <p14:creationId xmlns:p14="http://schemas.microsoft.com/office/powerpoint/2010/main" val="4027168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pPr algn="l"/>
            <a:r>
              <a:rPr lang="en-US" sz="2000" dirty="0">
                <a:latin typeface="Book Antiqua" pitchFamily="18" charset="0"/>
              </a:rPr>
              <a:t>International Vs. Domestic Entrepreneurship</a:t>
            </a:r>
            <a:endParaRPr lang="en-IN" sz="2000" dirty="0"/>
          </a:p>
        </p:txBody>
      </p:sp>
      <p:sp>
        <p:nvSpPr>
          <p:cNvPr id="3" name="Content Placeholder 2"/>
          <p:cNvSpPr>
            <a:spLocks noGrp="1"/>
          </p:cNvSpPr>
          <p:nvPr>
            <p:ph idx="1"/>
          </p:nvPr>
        </p:nvSpPr>
        <p:spPr>
          <a:xfrm>
            <a:off x="467544" y="1052736"/>
            <a:ext cx="8229600" cy="5256584"/>
          </a:xfrm>
        </p:spPr>
        <p:txBody>
          <a:bodyPr>
            <a:normAutofit fontScale="92500" lnSpcReduction="10000"/>
          </a:bodyPr>
          <a:lstStyle/>
          <a:p>
            <a:pPr marL="0" indent="0" algn="just">
              <a:buNone/>
            </a:pPr>
            <a:r>
              <a:rPr lang="en-IN" sz="2000" dirty="0">
                <a:latin typeface="Book Antiqua" pitchFamily="18" charset="0"/>
              </a:rPr>
              <a:t>Language - Sometimes, one of the biggest problems for the entrepreneur is finding a translator and having an appropriate translation of the message. </a:t>
            </a:r>
          </a:p>
          <a:p>
            <a:pPr marL="0" indent="0" algn="just">
              <a:buNone/>
            </a:pPr>
            <a:endParaRPr lang="en-IN" sz="2000" dirty="0">
              <a:latin typeface="Book Antiqua" pitchFamily="18" charset="0"/>
            </a:endParaRPr>
          </a:p>
          <a:p>
            <a:pPr marL="0" indent="0" algn="just">
              <a:buNone/>
            </a:pPr>
            <a:r>
              <a:rPr lang="en-IN" sz="2000" dirty="0">
                <a:latin typeface="Book Antiqua" pitchFamily="18" charset="0"/>
              </a:rPr>
              <a:t>Ethics - Spoken language, even when not translated, can impact another social factor: ethics. Cultural ethics deals with the values and morals of a society and how they translate to societal acceptance.</a:t>
            </a:r>
          </a:p>
          <a:p>
            <a:pPr algn="just">
              <a:buFontTx/>
              <a:buChar char="-"/>
            </a:pPr>
            <a:r>
              <a:rPr lang="en-IN" sz="2000" dirty="0">
                <a:latin typeface="Book Antiqua" pitchFamily="18" charset="0"/>
              </a:rPr>
              <a:t>One of the best ways to understand these cross-cultural differences is by having a local partner, especially one with experience in your home market and aboard, who can help you navigate the cultural differences.</a:t>
            </a:r>
          </a:p>
          <a:p>
            <a:pPr marL="0" indent="0" algn="just">
              <a:buNone/>
            </a:pPr>
            <a:endParaRPr lang="en-IN" sz="2000" dirty="0">
              <a:latin typeface="Book Antiqua" pitchFamily="18" charset="0"/>
            </a:endParaRPr>
          </a:p>
          <a:p>
            <a:pPr marL="0" indent="0" algn="just">
              <a:buNone/>
            </a:pPr>
            <a:r>
              <a:rPr lang="en-IN" sz="2100" dirty="0">
                <a:latin typeface="Book Antiqua" pitchFamily="18" charset="0"/>
              </a:rPr>
              <a:t>Major Events </a:t>
            </a:r>
          </a:p>
          <a:p>
            <a:pPr marL="0" indent="0" algn="just">
              <a:buNone/>
            </a:pPr>
            <a:r>
              <a:rPr lang="en-IN" sz="2100" dirty="0">
                <a:latin typeface="Book Antiqua" pitchFamily="18" charset="0"/>
              </a:rPr>
              <a:t>Major events can create sudden shifts in public opinion or new buying markets overnight. For example, after the September 11 terrorist attacks, the Airports around the United States made significant investments in security scanning technology. Sporting events such as the World Cup and the Olympics create new opportunities for companies to provide housing, transportation, and food to support both the domestic and transient populations.</a:t>
            </a:r>
          </a:p>
          <a:p>
            <a:pPr marL="0" indent="0">
              <a:buNone/>
            </a:pPr>
            <a:endParaRPr lang="en-IN" dirty="0"/>
          </a:p>
        </p:txBody>
      </p:sp>
    </p:spTree>
    <p:extLst>
      <p:ext uri="{BB962C8B-B14F-4D97-AF65-F5344CB8AC3E}">
        <p14:creationId xmlns:p14="http://schemas.microsoft.com/office/powerpoint/2010/main" val="1240330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pPr algn="l"/>
            <a:r>
              <a:rPr lang="en-US" sz="2000" dirty="0">
                <a:latin typeface="Book Antiqua" pitchFamily="18" charset="0"/>
              </a:rPr>
              <a:t>International Vs. Domestic Entrepreneurship</a:t>
            </a:r>
            <a:endParaRPr lang="en-IN" sz="2000" dirty="0"/>
          </a:p>
        </p:txBody>
      </p:sp>
      <p:sp>
        <p:nvSpPr>
          <p:cNvPr id="3" name="Content Placeholder 2"/>
          <p:cNvSpPr>
            <a:spLocks noGrp="1"/>
          </p:cNvSpPr>
          <p:nvPr>
            <p:ph idx="1"/>
          </p:nvPr>
        </p:nvSpPr>
        <p:spPr>
          <a:xfrm>
            <a:off x="467544" y="1052736"/>
            <a:ext cx="8229600" cy="5256584"/>
          </a:xfrm>
        </p:spPr>
        <p:txBody>
          <a:bodyPr>
            <a:normAutofit/>
          </a:bodyPr>
          <a:lstStyle/>
          <a:p>
            <a:pPr marL="0" indent="0" algn="just">
              <a:buNone/>
            </a:pPr>
            <a:r>
              <a:rPr lang="en-IN" sz="2100" dirty="0">
                <a:latin typeface="Book Antiqua" pitchFamily="18" charset="0"/>
              </a:rPr>
              <a:t>Major Events </a:t>
            </a:r>
          </a:p>
          <a:p>
            <a:pPr marL="0" indent="0" algn="just">
              <a:buNone/>
            </a:pPr>
            <a:endParaRPr lang="en-IN" sz="2100" dirty="0">
              <a:latin typeface="Book Antiqua" pitchFamily="18" charset="0"/>
            </a:endParaRPr>
          </a:p>
          <a:p>
            <a:pPr algn="just">
              <a:buFontTx/>
              <a:buChar char="-"/>
            </a:pPr>
            <a:r>
              <a:rPr lang="en-IN" sz="2100" dirty="0">
                <a:latin typeface="Book Antiqua" pitchFamily="18" charset="0"/>
              </a:rPr>
              <a:t>Major events can create sudden shifts in public opinion or new buying markets overnight. </a:t>
            </a:r>
          </a:p>
          <a:p>
            <a:pPr marL="0" indent="0" algn="just">
              <a:buNone/>
            </a:pPr>
            <a:endParaRPr lang="en-IN" sz="2100" dirty="0">
              <a:latin typeface="Book Antiqua" pitchFamily="18" charset="0"/>
            </a:endParaRPr>
          </a:p>
          <a:p>
            <a:pPr algn="just">
              <a:buFontTx/>
              <a:buChar char="-"/>
            </a:pPr>
            <a:r>
              <a:rPr lang="en-IN" sz="2100" dirty="0">
                <a:latin typeface="Book Antiqua" pitchFamily="18" charset="0"/>
              </a:rPr>
              <a:t>For example, after the September 11 terrorist attacks, the Airports around the United States made significant investments in security scanning technology. </a:t>
            </a:r>
          </a:p>
          <a:p>
            <a:pPr marL="0" indent="0" algn="just">
              <a:buNone/>
            </a:pPr>
            <a:endParaRPr lang="en-IN" sz="2100" dirty="0">
              <a:latin typeface="Book Antiqua" pitchFamily="18" charset="0"/>
            </a:endParaRPr>
          </a:p>
          <a:p>
            <a:pPr algn="just">
              <a:buFontTx/>
              <a:buChar char="-"/>
            </a:pPr>
            <a:r>
              <a:rPr lang="en-IN" sz="2100" dirty="0">
                <a:latin typeface="Book Antiqua" pitchFamily="18" charset="0"/>
              </a:rPr>
              <a:t>Sporting events such as the World Cup and the Olympics create new opportunities for companies to provide housing, transportation, and food to support both the domestic and transient populations.</a:t>
            </a:r>
          </a:p>
          <a:p>
            <a:pPr marL="0" indent="0">
              <a:buNone/>
            </a:pPr>
            <a:endParaRPr lang="en-IN" dirty="0"/>
          </a:p>
        </p:txBody>
      </p:sp>
    </p:spTree>
    <p:extLst>
      <p:ext uri="{BB962C8B-B14F-4D97-AF65-F5344CB8AC3E}">
        <p14:creationId xmlns:p14="http://schemas.microsoft.com/office/powerpoint/2010/main" val="654444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pPr algn="l"/>
            <a:r>
              <a:rPr lang="en-US" sz="2000" dirty="0">
                <a:latin typeface="Book Antiqua" pitchFamily="18" charset="0"/>
              </a:rPr>
              <a:t>International Vs. Domestic Entrepreneurship</a:t>
            </a:r>
            <a:endParaRPr lang="en-IN" sz="2000" dirty="0"/>
          </a:p>
        </p:txBody>
      </p:sp>
      <p:sp>
        <p:nvSpPr>
          <p:cNvPr id="3" name="Content Placeholder 2"/>
          <p:cNvSpPr>
            <a:spLocks noGrp="1"/>
          </p:cNvSpPr>
          <p:nvPr>
            <p:ph idx="1"/>
          </p:nvPr>
        </p:nvSpPr>
        <p:spPr>
          <a:xfrm>
            <a:off x="467544" y="1052736"/>
            <a:ext cx="8229600" cy="5256584"/>
          </a:xfrm>
        </p:spPr>
        <p:txBody>
          <a:bodyPr>
            <a:normAutofit/>
          </a:bodyPr>
          <a:lstStyle/>
          <a:p>
            <a:pPr marL="0" indent="0" algn="just">
              <a:buNone/>
            </a:pPr>
            <a:r>
              <a:rPr lang="en-IN" sz="2000" b="1" dirty="0">
                <a:latin typeface="Book Antiqua" pitchFamily="18" charset="0"/>
              </a:rPr>
              <a:t>Technological </a:t>
            </a:r>
          </a:p>
          <a:p>
            <a:pPr algn="just">
              <a:buFontTx/>
              <a:buChar char="-"/>
            </a:pPr>
            <a:r>
              <a:rPr lang="en-IN" sz="2000" dirty="0">
                <a:latin typeface="Book Antiqua" pitchFamily="18" charset="0"/>
              </a:rPr>
              <a:t>Technology, like social factors, varies significantly across countries.</a:t>
            </a:r>
          </a:p>
          <a:p>
            <a:pPr algn="just">
              <a:buFontTx/>
              <a:buChar char="-"/>
            </a:pPr>
            <a:r>
              <a:rPr lang="en-IN" sz="2000" dirty="0">
                <a:latin typeface="Book Antiqua" pitchFamily="18" charset="0"/>
              </a:rPr>
              <a:t> The rate of technology adoption (such as the Internet connection speed) and general technology maturity and availability are often surprising, particularly to an entrepreneur from a developed country. </a:t>
            </a:r>
          </a:p>
          <a:p>
            <a:pPr algn="just">
              <a:buFontTx/>
              <a:buChar char="-"/>
            </a:pPr>
            <a:r>
              <a:rPr lang="en-IN" sz="2000" dirty="0">
                <a:latin typeface="Book Antiqua" pitchFamily="18" charset="0"/>
              </a:rPr>
              <a:t>While U.S. firms produce mostly standardized, relatively uniform products that can be sorted to meet industry standards, this is not the case in many countries, making it more difficult to achieve a consistent level of quality.</a:t>
            </a:r>
          </a:p>
        </p:txBody>
      </p:sp>
    </p:spTree>
    <p:extLst>
      <p:ext uri="{BB962C8B-B14F-4D97-AF65-F5344CB8AC3E}">
        <p14:creationId xmlns:p14="http://schemas.microsoft.com/office/powerpoint/2010/main" val="1448431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pPr algn="l"/>
            <a:r>
              <a:rPr lang="en-US" sz="2000" dirty="0">
                <a:latin typeface="Book Antiqua" pitchFamily="18" charset="0"/>
              </a:rPr>
              <a:t>International Vs. Domestic Entrepreneurship</a:t>
            </a:r>
            <a:endParaRPr lang="en-IN" sz="2000" dirty="0"/>
          </a:p>
        </p:txBody>
      </p:sp>
      <p:sp>
        <p:nvSpPr>
          <p:cNvPr id="3" name="Content Placeholder 2"/>
          <p:cNvSpPr>
            <a:spLocks noGrp="1"/>
          </p:cNvSpPr>
          <p:nvPr>
            <p:ph idx="1"/>
          </p:nvPr>
        </p:nvSpPr>
        <p:spPr>
          <a:xfrm>
            <a:off x="467544" y="1052736"/>
            <a:ext cx="8229600" cy="5256584"/>
          </a:xfrm>
        </p:spPr>
        <p:txBody>
          <a:bodyPr>
            <a:normAutofit/>
          </a:bodyPr>
          <a:lstStyle/>
          <a:p>
            <a:pPr algn="just"/>
            <a:r>
              <a:rPr lang="en-IN" sz="2000" b="1" dirty="0">
                <a:latin typeface="Book Antiqua" pitchFamily="18" charset="0"/>
              </a:rPr>
              <a:t>Cultural</a:t>
            </a:r>
          </a:p>
          <a:p>
            <a:pPr marL="0" indent="0" algn="just">
              <a:buNone/>
            </a:pPr>
            <a:endParaRPr lang="en-IN" sz="2000" b="1" dirty="0">
              <a:latin typeface="Book Antiqua"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844824"/>
            <a:ext cx="6763526"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741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TotalTime>
  <Words>1522</Words>
  <Application>Microsoft Office PowerPoint</Application>
  <PresentationFormat>On-screen Show (4:3)</PresentationFormat>
  <Paragraphs>120</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Book Antiqua</vt:lpstr>
      <vt:lpstr>Calibri</vt:lpstr>
      <vt:lpstr>Office Theme</vt:lpstr>
      <vt:lpstr>International Vs. Domestic Entrepreneurship</vt:lpstr>
      <vt:lpstr>International Vs. Domestic Entrepreneurship</vt:lpstr>
      <vt:lpstr>International Vs. Domestic Entrepreneurship</vt:lpstr>
      <vt:lpstr>International Vs. Domestic Entrepreneurship</vt:lpstr>
      <vt:lpstr>International Vs. Domestic Entrepreneurship</vt:lpstr>
      <vt:lpstr>International Vs. Domestic Entrepreneurship</vt:lpstr>
      <vt:lpstr>International Vs. Domestic Entrepreneurship</vt:lpstr>
      <vt:lpstr>PowerPoint Presentation</vt:lpstr>
      <vt:lpstr>International Vs. Domestic Entrepreneurship</vt:lpstr>
      <vt:lpstr>International Vs. Domestic Entrepreneurship</vt:lpstr>
      <vt:lpstr>International Vs. Domestic Entrepreneurship</vt:lpstr>
      <vt:lpstr>International Vs. Domestic Entrepreneurship</vt:lpstr>
      <vt:lpstr>Barter system example</vt:lpstr>
      <vt:lpstr>PowerPoint Presentation</vt:lpstr>
      <vt:lpstr>PowerPoint Presentation</vt:lpstr>
      <vt:lpstr>International Vs. Domestic Entrepreneurship</vt:lpstr>
      <vt:lpstr>International Vs. Domestic Entrepreneurship</vt:lpstr>
      <vt:lpstr>International Vs. Domestic Entrepreneurship</vt:lpstr>
      <vt:lpstr>International Vs. Domestic Entrepreneurship</vt:lpstr>
      <vt:lpstr>International Vs. Domestic Entrepreneurship</vt:lpstr>
      <vt:lpstr>International Vs. Domestic Entrepreneurship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 Vs. Domestic Entrepreneurship</dc:title>
  <dc:creator>admin</dc:creator>
  <cp:lastModifiedBy>Admin</cp:lastModifiedBy>
  <cp:revision>19</cp:revision>
  <dcterms:created xsi:type="dcterms:W3CDTF">2020-10-28T05:31:57Z</dcterms:created>
  <dcterms:modified xsi:type="dcterms:W3CDTF">2023-12-07T08:22:38Z</dcterms:modified>
</cp:coreProperties>
</file>