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5407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LEGAL FORMS OF BUSINESS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066800"/>
            <a:ext cx="800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There are three basic legal forms of business formation with some variations </a:t>
            </a:r>
            <a:r>
              <a:rPr lang="en-US" dirty="0" smtClean="0"/>
              <a:t>available depending on </a:t>
            </a:r>
            <a:r>
              <a:rPr lang="en-US" dirty="0"/>
              <a:t>the entrepreneurs’ needs. The three basic legal forms are </a:t>
            </a:r>
            <a:endParaRPr lang="en-US" dirty="0" smtClean="0"/>
          </a:p>
          <a:p>
            <a:pPr marL="342900" indent="-342900" algn="just">
              <a:buAutoNum type="arabicParenBoth"/>
            </a:pPr>
            <a:r>
              <a:rPr lang="en-US" dirty="0" smtClean="0">
                <a:solidFill>
                  <a:srgbClr val="FF0000"/>
                </a:solidFill>
              </a:rPr>
              <a:t>Proprietorship</a:t>
            </a:r>
          </a:p>
          <a:p>
            <a:pPr marL="342900" indent="-342900" algn="just">
              <a:buAutoNum type="arabicParenBoth"/>
            </a:pPr>
            <a:r>
              <a:rPr lang="en-US" dirty="0" smtClean="0">
                <a:solidFill>
                  <a:srgbClr val="FF0000"/>
                </a:solidFill>
              </a:rPr>
              <a:t>Partnership</a:t>
            </a:r>
          </a:p>
          <a:p>
            <a:pPr marL="342900" indent="-342900" algn="just">
              <a:buAutoNum type="arabicParenBoth"/>
            </a:pPr>
            <a:r>
              <a:rPr lang="en-US" dirty="0" smtClean="0">
                <a:solidFill>
                  <a:srgbClr val="FF0000"/>
                </a:solidFill>
              </a:rPr>
              <a:t>Corporation</a:t>
            </a:r>
            <a:r>
              <a:rPr lang="en-US" dirty="0">
                <a:solidFill>
                  <a:srgbClr val="FF0000"/>
                </a:solidFill>
              </a:rPr>
              <a:t>, with variations particularly in partnerships </a:t>
            </a:r>
            <a:r>
              <a:rPr lang="en-US" dirty="0" smtClean="0">
                <a:solidFill>
                  <a:srgbClr val="FF0000"/>
                </a:solidFill>
              </a:rPr>
              <a:t>and corporations.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newest form of business formation is the limited liability </a:t>
            </a:r>
            <a:r>
              <a:rPr lang="en-US" dirty="0" smtClean="0"/>
              <a:t>company (LLC)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The typical corporation </a:t>
            </a:r>
            <a:r>
              <a:rPr lang="en-US" dirty="0"/>
              <a:t>form is known as a </a:t>
            </a:r>
            <a:r>
              <a:rPr lang="en-US" i="1" dirty="0"/>
              <a:t>C corporation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/>
              <a:t>Table 9.1 describes the legal </a:t>
            </a:r>
            <a:r>
              <a:rPr lang="en-US" dirty="0" smtClean="0"/>
              <a:t>factors involved in </a:t>
            </a:r>
            <a:r>
              <a:rPr lang="en-US" dirty="0"/>
              <a:t>each of these forms with the differences in the limited liability </a:t>
            </a:r>
            <a:r>
              <a:rPr lang="en-US" dirty="0" smtClean="0"/>
              <a:t>partnership (LLP</a:t>
            </a:r>
            <a:r>
              <a:rPr lang="en-US" dirty="0"/>
              <a:t>) and S corporation noted where appropriate.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These </a:t>
            </a:r>
            <a:r>
              <a:rPr lang="en-US" dirty="0"/>
              <a:t>three basic legal forms </a:t>
            </a:r>
            <a:r>
              <a:rPr lang="en-US" dirty="0" smtClean="0"/>
              <a:t>are compared with </a:t>
            </a:r>
            <a:r>
              <a:rPr lang="en-US" dirty="0"/>
              <a:t>regard to </a:t>
            </a:r>
            <a:r>
              <a:rPr lang="en-US" dirty="0">
                <a:solidFill>
                  <a:srgbClr val="FF0000"/>
                </a:solidFill>
              </a:rPr>
              <a:t>ownership, liability, start-up costs, continuity, transferability </a:t>
            </a:r>
            <a:r>
              <a:rPr lang="en-US" dirty="0" smtClean="0">
                <a:solidFill>
                  <a:srgbClr val="FF0000"/>
                </a:solidFill>
              </a:rPr>
              <a:t>of interest</a:t>
            </a:r>
            <a:r>
              <a:rPr lang="en-US" dirty="0">
                <a:solidFill>
                  <a:srgbClr val="FF0000"/>
                </a:solidFill>
              </a:rPr>
              <a:t>, capital requirements, management control, distribution of profits, and </a:t>
            </a:r>
            <a:r>
              <a:rPr lang="en-US" dirty="0" smtClean="0">
                <a:solidFill>
                  <a:srgbClr val="FF0000"/>
                </a:solidFill>
              </a:rPr>
              <a:t>attractiveness  for </a:t>
            </a:r>
            <a:r>
              <a:rPr lang="en-US" dirty="0">
                <a:solidFill>
                  <a:srgbClr val="FF0000"/>
                </a:solidFill>
              </a:rPr>
              <a:t>raising capital.</a:t>
            </a:r>
          </a:p>
        </p:txBody>
      </p:sp>
    </p:spTree>
    <p:extLst>
      <p:ext uri="{BB962C8B-B14F-4D97-AF65-F5344CB8AC3E}">
        <p14:creationId xmlns:p14="http://schemas.microsoft.com/office/powerpoint/2010/main" val="3059292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82000" cy="61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92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71" y="495946"/>
            <a:ext cx="7696200" cy="289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3657600"/>
            <a:ext cx="8458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only protection for the partners is insurance against liability suits and each partner </a:t>
            </a:r>
            <a:r>
              <a:rPr lang="en-US" dirty="0" smtClean="0"/>
              <a:t>putting his </a:t>
            </a:r>
            <a:r>
              <a:rPr lang="en-US" dirty="0"/>
              <a:t>or her assets in someone else’s name.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a general partnership, there also may be limited partners.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limited partners </a:t>
            </a:r>
            <a:r>
              <a:rPr lang="en-US" dirty="0" smtClean="0"/>
              <a:t>are liable </a:t>
            </a:r>
            <a:r>
              <a:rPr lang="en-US" dirty="0"/>
              <a:t>for only what they contribute to the partnership. 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50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Ownership</a:t>
            </a:r>
          </a:p>
          <a:p>
            <a:pPr algn="just"/>
            <a:r>
              <a:rPr lang="en-US" dirty="0" smtClean="0"/>
              <a:t>In the </a:t>
            </a:r>
            <a:r>
              <a:rPr lang="en-US" i="1" dirty="0" smtClean="0"/>
              <a:t>proprietorship</a:t>
            </a:r>
            <a:r>
              <a:rPr lang="en-US" dirty="0" smtClean="0"/>
              <a:t>, the owner is the </a:t>
            </a:r>
            <a:r>
              <a:rPr lang="en-US" dirty="0" smtClean="0">
                <a:solidFill>
                  <a:srgbClr val="FF0000"/>
                </a:solidFill>
              </a:rPr>
              <a:t>individual</a:t>
            </a:r>
            <a:r>
              <a:rPr lang="en-US" dirty="0" smtClean="0"/>
              <a:t> who starts the business. He or she has full responsibility </a:t>
            </a:r>
            <a:r>
              <a:rPr lang="en-US" dirty="0"/>
              <a:t>for the operations. </a:t>
            </a:r>
            <a:endParaRPr lang="en-US" dirty="0" smtClean="0"/>
          </a:p>
          <a:p>
            <a:pPr algn="just"/>
            <a:r>
              <a:rPr lang="en-US" dirty="0" smtClean="0"/>
              <a:t>In </a:t>
            </a:r>
            <a:r>
              <a:rPr lang="en-US" dirty="0"/>
              <a:t>a </a:t>
            </a:r>
            <a:r>
              <a:rPr lang="en-US" i="1" dirty="0"/>
              <a:t>partnership</a:t>
            </a:r>
            <a:r>
              <a:rPr lang="en-US" dirty="0"/>
              <a:t>, there may be some </a:t>
            </a:r>
            <a:r>
              <a:rPr lang="en-US" dirty="0">
                <a:solidFill>
                  <a:srgbClr val="FF0000"/>
                </a:solidFill>
              </a:rPr>
              <a:t>general </a:t>
            </a:r>
            <a:r>
              <a:rPr lang="en-US" dirty="0" smtClean="0">
                <a:solidFill>
                  <a:srgbClr val="FF0000"/>
                </a:solidFill>
              </a:rPr>
              <a:t>partnership owners </a:t>
            </a:r>
            <a:r>
              <a:rPr lang="en-US" dirty="0">
                <a:solidFill>
                  <a:srgbClr val="FF0000"/>
                </a:solidFill>
              </a:rPr>
              <a:t>and some limited partnership </a:t>
            </a:r>
            <a:r>
              <a:rPr lang="en-US" dirty="0"/>
              <a:t>owners. There are also limited liability </a:t>
            </a:r>
            <a:r>
              <a:rPr lang="en-US" dirty="0" smtClean="0"/>
              <a:t>partnerships (LLPs</a:t>
            </a:r>
            <a:r>
              <a:rPr lang="en-US" dirty="0"/>
              <a:t>) in which the partnership is treated as a legal entity. </a:t>
            </a:r>
            <a:endParaRPr lang="en-US" dirty="0" smtClean="0"/>
          </a:p>
          <a:p>
            <a:pPr algn="just"/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i="1" dirty="0"/>
              <a:t>corporation</a:t>
            </a:r>
            <a:r>
              <a:rPr lang="en-US" dirty="0"/>
              <a:t>, ownership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reflected </a:t>
            </a:r>
            <a:r>
              <a:rPr lang="en-US" dirty="0">
                <a:solidFill>
                  <a:srgbClr val="FF0000"/>
                </a:solidFill>
              </a:rPr>
              <a:t>by ownership of shares of stock. </a:t>
            </a:r>
            <a:r>
              <a:rPr lang="en-US" dirty="0"/>
              <a:t>Unlike the S corporation, where the </a:t>
            </a:r>
            <a:r>
              <a:rPr lang="en-US" dirty="0" smtClean="0"/>
              <a:t>maximum number </a:t>
            </a:r>
            <a:r>
              <a:rPr lang="en-US" dirty="0"/>
              <a:t>of shareholders is 100, there is no limit as to the number of shareholders who </a:t>
            </a:r>
            <a:r>
              <a:rPr lang="en-US" dirty="0" smtClean="0"/>
              <a:t>may own </a:t>
            </a:r>
            <a:r>
              <a:rPr lang="en-US" dirty="0"/>
              <a:t>stock in a corporation.</a:t>
            </a:r>
          </a:p>
        </p:txBody>
      </p:sp>
    </p:spTree>
    <p:extLst>
      <p:ext uri="{BB962C8B-B14F-4D97-AF65-F5344CB8AC3E}">
        <p14:creationId xmlns:p14="http://schemas.microsoft.com/office/powerpoint/2010/main" val="3059248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5867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b="1" dirty="0"/>
              <a:t>Liability of </a:t>
            </a:r>
            <a:r>
              <a:rPr lang="en-US" sz="12800" b="1" dirty="0" smtClean="0"/>
              <a:t>Owners</a:t>
            </a:r>
          </a:p>
          <a:p>
            <a:pPr marL="0" indent="0">
              <a:buNone/>
            </a:pPr>
            <a:endParaRPr lang="en-US" sz="11200" b="1" dirty="0"/>
          </a:p>
          <a:p>
            <a:pPr algn="just"/>
            <a:r>
              <a:rPr lang="en-US" sz="9600" dirty="0"/>
              <a:t>Liability is one of the most critical reasons for establishing a corporation rather than any </a:t>
            </a:r>
            <a:r>
              <a:rPr lang="en-US" sz="9600" dirty="0" smtClean="0"/>
              <a:t>other form </a:t>
            </a:r>
            <a:r>
              <a:rPr lang="en-US" sz="9600" dirty="0"/>
              <a:t>of business. </a:t>
            </a:r>
            <a:endParaRPr lang="en-US" sz="9600" dirty="0" smtClean="0"/>
          </a:p>
          <a:p>
            <a:pPr algn="just"/>
            <a:r>
              <a:rPr lang="en-US" sz="9600" dirty="0" smtClean="0"/>
              <a:t>The </a:t>
            </a:r>
            <a:r>
              <a:rPr lang="en-US" sz="9600" dirty="0"/>
              <a:t>proprietor and general partners are </a:t>
            </a:r>
            <a:r>
              <a:rPr lang="en-US" sz="9600" dirty="0">
                <a:solidFill>
                  <a:srgbClr val="FF0000"/>
                </a:solidFill>
              </a:rPr>
              <a:t>liable</a:t>
            </a:r>
            <a:r>
              <a:rPr lang="en-US" sz="9600" dirty="0"/>
              <a:t> for all aspects of the business.</a:t>
            </a:r>
          </a:p>
          <a:p>
            <a:pPr algn="just"/>
            <a:r>
              <a:rPr lang="en-US" sz="9600" dirty="0"/>
              <a:t>Since the corporation is an </a:t>
            </a:r>
            <a:r>
              <a:rPr lang="en-US" sz="9600" dirty="0">
                <a:solidFill>
                  <a:srgbClr val="FF0000"/>
                </a:solidFill>
              </a:rPr>
              <a:t>entity or legal </a:t>
            </a:r>
            <a:r>
              <a:rPr lang="en-US" sz="9600" dirty="0"/>
              <a:t>“person,” which is taxable and absorbs liability, </a:t>
            </a:r>
            <a:r>
              <a:rPr lang="en-US" sz="9600" dirty="0" smtClean="0"/>
              <a:t>the owners </a:t>
            </a:r>
            <a:r>
              <a:rPr lang="en-US" sz="9600" dirty="0"/>
              <a:t>are liable only for the amount of their investment unless there is </a:t>
            </a:r>
            <a:r>
              <a:rPr lang="en-US" sz="9600" dirty="0" smtClean="0"/>
              <a:t>negligence or fraud involved</a:t>
            </a:r>
            <a:r>
              <a:rPr lang="en-US" sz="9600" dirty="0"/>
              <a:t>. </a:t>
            </a:r>
            <a:endParaRPr lang="en-US" sz="9600" dirty="0" smtClean="0"/>
          </a:p>
          <a:p>
            <a:pPr algn="just"/>
            <a:r>
              <a:rPr lang="en-US" sz="9600" dirty="0" smtClean="0"/>
              <a:t>In </a:t>
            </a:r>
            <a:r>
              <a:rPr lang="en-US" sz="9600" dirty="0"/>
              <a:t>the case of a proprietorship or regular partnership, </a:t>
            </a:r>
            <a:r>
              <a:rPr lang="en-US" sz="9600" dirty="0">
                <a:solidFill>
                  <a:srgbClr val="FF0000"/>
                </a:solidFill>
              </a:rPr>
              <a:t>no </a:t>
            </a:r>
            <a:r>
              <a:rPr lang="en-US" sz="9600" dirty="0" smtClean="0">
                <a:solidFill>
                  <a:srgbClr val="FF0000"/>
                </a:solidFill>
              </a:rPr>
              <a:t>distinction</a:t>
            </a:r>
            <a:r>
              <a:rPr lang="en-US" sz="9600" dirty="0" smtClean="0"/>
              <a:t> is </a:t>
            </a:r>
            <a:r>
              <a:rPr lang="en-US" sz="9600" dirty="0"/>
              <a:t>made </a:t>
            </a:r>
            <a:r>
              <a:rPr lang="en-US" sz="9600" dirty="0" smtClean="0">
                <a:solidFill>
                  <a:srgbClr val="FF0000"/>
                </a:solidFill>
              </a:rPr>
              <a:t>between </a:t>
            </a:r>
            <a:r>
              <a:rPr lang="en-US" sz="9600" dirty="0">
                <a:solidFill>
                  <a:srgbClr val="FF0000"/>
                </a:solidFill>
              </a:rPr>
              <a:t>the business entity and the owner(s). </a:t>
            </a:r>
            <a:endParaRPr lang="en-US" sz="9600" dirty="0" smtClean="0">
              <a:solidFill>
                <a:srgbClr val="FF0000"/>
              </a:solidFill>
            </a:endParaRPr>
          </a:p>
          <a:p>
            <a:pPr algn="just"/>
            <a:r>
              <a:rPr lang="en-US" sz="9600" dirty="0" smtClean="0"/>
              <a:t>Then</a:t>
            </a:r>
            <a:r>
              <a:rPr lang="en-US" sz="9600" dirty="0"/>
              <a:t>, to satisfy any outstanding debts of the </a:t>
            </a:r>
            <a:r>
              <a:rPr lang="en-US" sz="9600" dirty="0" smtClean="0"/>
              <a:t>business, creditors </a:t>
            </a:r>
            <a:r>
              <a:rPr lang="en-US" sz="9600" dirty="0">
                <a:solidFill>
                  <a:srgbClr val="FF0000"/>
                </a:solidFill>
              </a:rPr>
              <a:t>may </a:t>
            </a:r>
            <a:r>
              <a:rPr lang="en-US" sz="9600" dirty="0" smtClean="0">
                <a:solidFill>
                  <a:srgbClr val="FF0000"/>
                </a:solidFill>
              </a:rPr>
              <a:t>seize any assets </a:t>
            </a:r>
            <a:r>
              <a:rPr lang="en-US" sz="9600" dirty="0" smtClean="0"/>
              <a:t>the owners have outside the business.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28828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Costs of Starting a Business</a:t>
            </a:r>
          </a:p>
          <a:p>
            <a:pPr algn="just"/>
            <a:r>
              <a:rPr lang="en-US" sz="2000" dirty="0"/>
              <a:t>The </a:t>
            </a:r>
            <a:r>
              <a:rPr lang="en-US" sz="2000" dirty="0">
                <a:solidFill>
                  <a:srgbClr val="FF0000"/>
                </a:solidFill>
              </a:rPr>
              <a:t>more complex </a:t>
            </a:r>
            <a:r>
              <a:rPr lang="en-US" sz="2000" dirty="0"/>
              <a:t>the organization, the </a:t>
            </a:r>
            <a:r>
              <a:rPr lang="en-US" sz="2000" dirty="0">
                <a:solidFill>
                  <a:srgbClr val="FF0000"/>
                </a:solidFill>
              </a:rPr>
              <a:t>more expensive </a:t>
            </a:r>
            <a:r>
              <a:rPr lang="en-US" sz="2000" dirty="0"/>
              <a:t>it is to start. </a:t>
            </a:r>
            <a:endParaRPr lang="en-US" sz="2000" dirty="0" smtClean="0"/>
          </a:p>
          <a:p>
            <a:pPr algn="just"/>
            <a:r>
              <a:rPr lang="en-US" sz="2000" dirty="0" smtClean="0"/>
              <a:t>The </a:t>
            </a:r>
            <a:r>
              <a:rPr lang="en-US" sz="2000" dirty="0">
                <a:solidFill>
                  <a:srgbClr val="FF0000"/>
                </a:solidFill>
              </a:rPr>
              <a:t>least expensive </a:t>
            </a:r>
            <a:r>
              <a:rPr lang="en-US" sz="2000" dirty="0" smtClean="0"/>
              <a:t>is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the </a:t>
            </a:r>
            <a:r>
              <a:rPr lang="en-US" sz="2000" b="1" i="1" u="sng" dirty="0">
                <a:solidFill>
                  <a:srgbClr val="FF0000"/>
                </a:solidFill>
              </a:rPr>
              <a:t>proprietorship</a:t>
            </a:r>
            <a:r>
              <a:rPr lang="en-US" sz="2000" dirty="0"/>
              <a:t>, where the only costs incurred may be for filing for a business or </a:t>
            </a:r>
            <a:r>
              <a:rPr lang="en-US" sz="2000" dirty="0" smtClean="0"/>
              <a:t>trade name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r>
              <a:rPr lang="en-US" sz="2000" b="1" i="1" u="sng" dirty="0" smtClean="0">
                <a:solidFill>
                  <a:srgbClr val="FF0000"/>
                </a:solidFill>
              </a:rPr>
              <a:t>In </a:t>
            </a:r>
            <a:r>
              <a:rPr lang="en-US" sz="2000" b="1" i="1" u="sng" dirty="0">
                <a:solidFill>
                  <a:srgbClr val="FF0000"/>
                </a:solidFill>
              </a:rPr>
              <a:t>a partnership</a:t>
            </a:r>
            <a:r>
              <a:rPr lang="en-US" sz="2000" dirty="0"/>
              <a:t>, in addition to filing a trade name, a partnership </a:t>
            </a:r>
            <a:r>
              <a:rPr lang="en-US" sz="2000" dirty="0">
                <a:solidFill>
                  <a:srgbClr val="FF0000"/>
                </a:solidFill>
              </a:rPr>
              <a:t>agreement</a:t>
            </a:r>
            <a:r>
              <a:rPr lang="en-US" sz="2000" dirty="0"/>
              <a:t> is needed.</a:t>
            </a:r>
          </a:p>
          <a:p>
            <a:pPr algn="just"/>
            <a:r>
              <a:rPr lang="en-US" sz="2000" dirty="0"/>
              <a:t>This </a:t>
            </a:r>
            <a:r>
              <a:rPr lang="en-US" sz="2000" dirty="0">
                <a:solidFill>
                  <a:srgbClr val="FF0000"/>
                </a:solidFill>
              </a:rPr>
              <a:t>agreement requires </a:t>
            </a:r>
            <a:r>
              <a:rPr lang="en-US" sz="2000" dirty="0"/>
              <a:t>legal advice and should explicitly convey all the </a:t>
            </a:r>
            <a:r>
              <a:rPr lang="en-US" sz="2000" dirty="0" smtClean="0">
                <a:solidFill>
                  <a:srgbClr val="FF0000"/>
                </a:solidFill>
              </a:rPr>
              <a:t>responsibilities, rights</a:t>
            </a:r>
            <a:r>
              <a:rPr lang="en-US" sz="2000" dirty="0">
                <a:solidFill>
                  <a:srgbClr val="FF0000"/>
                </a:solidFill>
              </a:rPr>
              <a:t>, and duties of the parties involved. 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en-US" sz="2000" dirty="0" smtClean="0"/>
              <a:t>A </a:t>
            </a:r>
            <a:r>
              <a:rPr lang="en-US" sz="2000" dirty="0"/>
              <a:t>limited partnership may be somewhat more </a:t>
            </a:r>
            <a:r>
              <a:rPr lang="en-US" sz="2000" dirty="0" smtClean="0"/>
              <a:t>complex than </a:t>
            </a:r>
            <a:r>
              <a:rPr lang="en-US" sz="2000" dirty="0"/>
              <a:t>a general partnership because it must </a:t>
            </a:r>
            <a:r>
              <a:rPr lang="en-US" sz="2000" dirty="0">
                <a:solidFill>
                  <a:srgbClr val="FF0000"/>
                </a:solidFill>
              </a:rPr>
              <a:t>comply strictly with statutory requirements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i="1" u="sng" dirty="0">
                <a:solidFill>
                  <a:srgbClr val="FF0000"/>
                </a:solidFill>
              </a:rPr>
              <a:t>The corporation </a:t>
            </a:r>
            <a:r>
              <a:rPr lang="en-US" sz="2000" dirty="0"/>
              <a:t>can be created only by statute. This generally means that before </a:t>
            </a:r>
            <a:r>
              <a:rPr lang="en-US" sz="2000" dirty="0" smtClean="0"/>
              <a:t>the corporation </a:t>
            </a:r>
            <a:r>
              <a:rPr lang="en-US" sz="2000" dirty="0"/>
              <a:t>may be legally formed, the owners are required to </a:t>
            </a:r>
            <a:r>
              <a:rPr lang="en-US" sz="2000" dirty="0">
                <a:solidFill>
                  <a:srgbClr val="FF0000"/>
                </a:solidFill>
              </a:rPr>
              <a:t>(1) register the name </a:t>
            </a:r>
            <a:r>
              <a:rPr lang="en-US" sz="2000" dirty="0" smtClean="0">
                <a:solidFill>
                  <a:srgbClr val="FF0000"/>
                </a:solidFill>
              </a:rPr>
              <a:t>and articles </a:t>
            </a:r>
            <a:r>
              <a:rPr lang="en-US" sz="2000" dirty="0">
                <a:solidFill>
                  <a:srgbClr val="FF0000"/>
                </a:solidFill>
              </a:rPr>
              <a:t>of incorporation and (2) meet the state statutory requirements (some states </a:t>
            </a:r>
            <a:r>
              <a:rPr lang="en-US" sz="2000" dirty="0" smtClean="0">
                <a:solidFill>
                  <a:srgbClr val="FF0000"/>
                </a:solidFill>
              </a:rPr>
              <a:t>are more </a:t>
            </a:r>
            <a:r>
              <a:rPr lang="en-US" sz="2000" dirty="0">
                <a:solidFill>
                  <a:srgbClr val="FF0000"/>
                </a:solidFill>
              </a:rPr>
              <a:t>lenient than others). 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en-US" sz="2000" dirty="0" smtClean="0"/>
              <a:t>In </a:t>
            </a:r>
            <a:r>
              <a:rPr lang="en-US" sz="2000" dirty="0"/>
              <a:t>complying with these requirements, the corporation </a:t>
            </a:r>
            <a:r>
              <a:rPr lang="en-US" sz="2000" dirty="0" smtClean="0"/>
              <a:t>will likely </a:t>
            </a:r>
            <a:r>
              <a:rPr lang="en-US" sz="2000" dirty="0"/>
              <a:t>incur </a:t>
            </a:r>
            <a:r>
              <a:rPr lang="en-US" sz="2000" dirty="0">
                <a:solidFill>
                  <a:srgbClr val="FF0000"/>
                </a:solidFill>
              </a:rPr>
              <a:t>filing fees, an organization tax, and fees</a:t>
            </a:r>
            <a:r>
              <a:rPr lang="en-US" sz="2000" dirty="0"/>
              <a:t> for doing business in each state. </a:t>
            </a:r>
            <a:endParaRPr lang="en-US" sz="2000" dirty="0" smtClean="0"/>
          </a:p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Legal advice </a:t>
            </a:r>
            <a:r>
              <a:rPr lang="en-US" sz="2000" dirty="0"/>
              <a:t>is necessary to meet all the statutory requirements.</a:t>
            </a:r>
          </a:p>
        </p:txBody>
      </p:sp>
    </p:spTree>
    <p:extLst>
      <p:ext uri="{BB962C8B-B14F-4D97-AF65-F5344CB8AC3E}">
        <p14:creationId xmlns:p14="http://schemas.microsoft.com/office/powerpoint/2010/main" val="416094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229600" cy="5943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Tax Issues for Corporation</a:t>
            </a:r>
          </a:p>
          <a:p>
            <a:pPr algn="just"/>
            <a:r>
              <a:rPr lang="en-US" sz="1800" dirty="0"/>
              <a:t>Since the </a:t>
            </a:r>
            <a:r>
              <a:rPr lang="en-US" sz="1800" dirty="0">
                <a:solidFill>
                  <a:srgbClr val="FF0000"/>
                </a:solidFill>
              </a:rPr>
              <a:t>IRS</a:t>
            </a:r>
            <a:r>
              <a:rPr lang="en-US" sz="1800" dirty="0"/>
              <a:t> </a:t>
            </a:r>
            <a:r>
              <a:rPr lang="en-US" sz="1800" dirty="0" smtClean="0"/>
              <a:t>(</a:t>
            </a:r>
            <a:r>
              <a:rPr lang="en-IN" sz="1800" dirty="0" smtClean="0">
                <a:solidFill>
                  <a:srgbClr val="040C28"/>
                </a:solidFill>
                <a:latin typeface="Google Sans"/>
              </a:rPr>
              <a:t>Internal </a:t>
            </a:r>
            <a:r>
              <a:rPr lang="en-IN" sz="1800" dirty="0">
                <a:solidFill>
                  <a:srgbClr val="040C28"/>
                </a:solidFill>
                <a:latin typeface="Google Sans"/>
              </a:rPr>
              <a:t>Revenue </a:t>
            </a:r>
            <a:r>
              <a:rPr lang="en-IN" sz="1800" dirty="0" smtClean="0">
                <a:solidFill>
                  <a:srgbClr val="040C28"/>
                </a:solidFill>
                <a:latin typeface="Google Sans"/>
              </a:rPr>
              <a:t>Service)</a:t>
            </a:r>
            <a:r>
              <a:rPr lang="en-US" sz="1800" dirty="0" smtClean="0"/>
              <a:t>recognizes </a:t>
            </a:r>
            <a:r>
              <a:rPr lang="en-US" sz="1800" dirty="0"/>
              <a:t>the corporation as a separate tax entity, it has the advantage </a:t>
            </a:r>
            <a:r>
              <a:rPr lang="en-US" sz="1800" dirty="0" smtClean="0"/>
              <a:t>of being </a:t>
            </a:r>
            <a:r>
              <a:rPr lang="en-US" sz="1800" dirty="0"/>
              <a:t>able to take many deductions and expenses that are not available to the </a:t>
            </a:r>
            <a:r>
              <a:rPr lang="en-US" sz="1800" dirty="0" smtClean="0"/>
              <a:t>proprietorship or </a:t>
            </a:r>
            <a:r>
              <a:rPr lang="en-US" sz="1800" dirty="0"/>
              <a:t>partnership. </a:t>
            </a:r>
            <a:endParaRPr lang="en-US" sz="1800" dirty="0" smtClean="0"/>
          </a:p>
          <a:p>
            <a:pPr algn="just"/>
            <a:r>
              <a:rPr lang="en-US" sz="1800" dirty="0" smtClean="0"/>
              <a:t>The </a:t>
            </a:r>
            <a:r>
              <a:rPr lang="en-US" sz="1800" dirty="0"/>
              <a:t>disadvantage is that the </a:t>
            </a:r>
            <a:r>
              <a:rPr lang="en-US" sz="1800" dirty="0">
                <a:solidFill>
                  <a:srgbClr val="FF0000"/>
                </a:solidFill>
              </a:rPr>
              <a:t>distribution of dividends is taxed twice</a:t>
            </a:r>
            <a:r>
              <a:rPr lang="en-US" sz="1800" dirty="0"/>
              <a:t>, </a:t>
            </a:r>
            <a:r>
              <a:rPr lang="en-US" sz="1800" dirty="0" smtClean="0"/>
              <a:t>as income </a:t>
            </a:r>
            <a:r>
              <a:rPr lang="en-US" sz="1800" dirty="0"/>
              <a:t>of the corporation and as income of the stockholder. </a:t>
            </a:r>
            <a:endParaRPr lang="en-US" sz="1800" dirty="0" smtClean="0"/>
          </a:p>
          <a:p>
            <a:pPr algn="just"/>
            <a:r>
              <a:rPr lang="en-US" sz="1800" dirty="0" smtClean="0"/>
              <a:t>This </a:t>
            </a:r>
            <a:r>
              <a:rPr lang="en-US" sz="1800" dirty="0">
                <a:solidFill>
                  <a:srgbClr val="FF0000"/>
                </a:solidFill>
              </a:rPr>
              <a:t>double taxation </a:t>
            </a:r>
            <a:r>
              <a:rPr lang="en-US" sz="1800" dirty="0"/>
              <a:t>can </a:t>
            </a:r>
            <a:r>
              <a:rPr lang="en-US" sz="1800" dirty="0" smtClean="0"/>
              <a:t>be avoided </a:t>
            </a:r>
            <a:r>
              <a:rPr lang="en-US" sz="1800" dirty="0"/>
              <a:t>if the income is distributed to the </a:t>
            </a:r>
            <a:r>
              <a:rPr lang="en-US" sz="1800" dirty="0" smtClean="0"/>
              <a:t>entrepreneur(s</a:t>
            </a:r>
            <a:r>
              <a:rPr lang="en-US" sz="1800" dirty="0"/>
              <a:t>) in the form of salary. </a:t>
            </a:r>
            <a:endParaRPr lang="en-US" sz="1800" dirty="0" smtClean="0"/>
          </a:p>
          <a:p>
            <a:pPr algn="just"/>
            <a:r>
              <a:rPr lang="en-US" sz="1800" dirty="0" smtClean="0">
                <a:solidFill>
                  <a:srgbClr val="FF0000"/>
                </a:solidFill>
              </a:rPr>
              <a:t>Bonuses, incentives</a:t>
            </a:r>
            <a:r>
              <a:rPr lang="en-US" sz="1800" dirty="0">
                <a:solidFill>
                  <a:srgbClr val="FF0000"/>
                </a:solidFill>
              </a:rPr>
              <a:t>, profit sharing</a:t>
            </a:r>
            <a:r>
              <a:rPr lang="en-US" sz="1800" dirty="0"/>
              <a:t>, and so on are thus allowable ways to distribute income of </a:t>
            </a:r>
            <a:r>
              <a:rPr lang="en-US" sz="1800" dirty="0" smtClean="0"/>
              <a:t>the corporation </a:t>
            </a:r>
            <a:r>
              <a:rPr lang="en-US" sz="1800" dirty="0"/>
              <a:t>as long as the compensation is reasonable in amount and payment was </a:t>
            </a:r>
            <a:r>
              <a:rPr lang="en-US" sz="1800" dirty="0" smtClean="0"/>
              <a:t>for services </a:t>
            </a:r>
            <a:r>
              <a:rPr lang="en-US" sz="1800" dirty="0"/>
              <a:t>rendered.</a:t>
            </a:r>
          </a:p>
          <a:p>
            <a:pPr algn="just"/>
            <a:r>
              <a:rPr lang="en-US" sz="1800" dirty="0"/>
              <a:t>The corporate tax may be </a:t>
            </a:r>
            <a:r>
              <a:rPr lang="en-US" sz="1800" dirty="0">
                <a:solidFill>
                  <a:srgbClr val="FF0000"/>
                </a:solidFill>
              </a:rPr>
              <a:t>lower </a:t>
            </a:r>
            <a:r>
              <a:rPr lang="en-US" sz="1800" dirty="0"/>
              <a:t>than the individual rate. </a:t>
            </a:r>
            <a:endParaRPr lang="en-US" sz="1800" dirty="0" smtClean="0"/>
          </a:p>
          <a:p>
            <a:pPr algn="just"/>
            <a:r>
              <a:rPr lang="en-US" sz="1800" dirty="0" smtClean="0">
                <a:solidFill>
                  <a:srgbClr val="FF0000"/>
                </a:solidFill>
              </a:rPr>
              <a:t>Projected </a:t>
            </a:r>
            <a:r>
              <a:rPr lang="en-US" sz="1800" dirty="0">
                <a:solidFill>
                  <a:srgbClr val="FF0000"/>
                </a:solidFill>
              </a:rPr>
              <a:t>earnings </a:t>
            </a:r>
            <a:r>
              <a:rPr lang="en-US" sz="1800" dirty="0"/>
              <a:t>may </a:t>
            </a:r>
            <a:r>
              <a:rPr lang="en-US" sz="1800" dirty="0" smtClean="0"/>
              <a:t>be used </a:t>
            </a:r>
            <a:r>
              <a:rPr lang="en-US" sz="1800" dirty="0"/>
              <a:t>to calculate the actual taxes under each form of business to identify the one that </a:t>
            </a:r>
            <a:r>
              <a:rPr lang="en-US" sz="1800" dirty="0" smtClean="0"/>
              <a:t>provides the </a:t>
            </a:r>
            <a:r>
              <a:rPr lang="en-US" sz="1800" dirty="0"/>
              <a:t>best tax advantage. </a:t>
            </a:r>
            <a:endParaRPr lang="en-US" sz="1800" dirty="0" smtClean="0"/>
          </a:p>
          <a:p>
            <a:pPr algn="just"/>
            <a:r>
              <a:rPr lang="en-US" sz="1800" dirty="0" smtClean="0"/>
              <a:t>Remember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FF0000"/>
                </a:solidFill>
              </a:rPr>
              <a:t>tax advantages </a:t>
            </a:r>
            <a:r>
              <a:rPr lang="en-US" sz="1800" dirty="0"/>
              <a:t>should be balanced by </a:t>
            </a:r>
            <a:r>
              <a:rPr lang="en-US" sz="1800" dirty="0" smtClean="0"/>
              <a:t>liability responsibility </a:t>
            </a:r>
            <a:r>
              <a:rPr lang="en-US" sz="1800" dirty="0"/>
              <a:t>in the respective form of business.</a:t>
            </a:r>
          </a:p>
        </p:txBody>
      </p:sp>
    </p:spTree>
    <p:extLst>
      <p:ext uri="{BB962C8B-B14F-4D97-AF65-F5344CB8AC3E}">
        <p14:creationId xmlns:p14="http://schemas.microsoft.com/office/powerpoint/2010/main" val="2647463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457200"/>
            <a:ext cx="8305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dirty="0"/>
              <a:t>C corporations</a:t>
            </a:r>
            <a:r>
              <a:rPr lang="en-US" dirty="0"/>
              <a:t>: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 </a:t>
            </a:r>
            <a:r>
              <a:rPr lang="en-US" dirty="0">
                <a:solidFill>
                  <a:srgbClr val="FF0000"/>
                </a:solidFill>
              </a:rPr>
              <a:t>corps are separately taxable entities</a:t>
            </a:r>
            <a:r>
              <a:rPr lang="en-US" dirty="0"/>
              <a:t>.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They </a:t>
            </a:r>
            <a:r>
              <a:rPr lang="en-US" dirty="0"/>
              <a:t>file a corporate tax return (Form 1120) and </a:t>
            </a:r>
            <a:r>
              <a:rPr lang="en-US" dirty="0">
                <a:solidFill>
                  <a:srgbClr val="FF0000"/>
                </a:solidFill>
              </a:rPr>
              <a:t>pay taxes at the corporate level</a:t>
            </a:r>
            <a:r>
              <a:rPr lang="en-US" dirty="0" smtClean="0"/>
              <a:t>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They also face the possibility of </a:t>
            </a:r>
            <a:r>
              <a:rPr lang="en-US" b="1" dirty="0">
                <a:solidFill>
                  <a:srgbClr val="FF0000"/>
                </a:solidFill>
              </a:rPr>
              <a:t>double taxation </a:t>
            </a:r>
            <a:r>
              <a:rPr lang="en-US" dirty="0"/>
              <a:t>if corporate income is distributed to business owners as dividends, which are considered personal taxable income. </a:t>
            </a:r>
            <a:r>
              <a:rPr lang="en-US" dirty="0">
                <a:solidFill>
                  <a:srgbClr val="FF0000"/>
                </a:solidFill>
              </a:rPr>
              <a:t>Corporate income tax is paid first at the corporate level and again at the individual level on dividends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r>
              <a:rPr lang="en-US" sz="2400" dirty="0"/>
              <a:t>S corporations</a:t>
            </a:r>
            <a:r>
              <a:rPr lang="en-US" dirty="0"/>
              <a:t>: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S </a:t>
            </a:r>
            <a:r>
              <a:rPr lang="en-US" dirty="0"/>
              <a:t>corps are pass-through taxation entities. </a:t>
            </a:r>
            <a:endParaRPr lang="en-US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They </a:t>
            </a:r>
            <a:r>
              <a:rPr lang="en-US" dirty="0"/>
              <a:t>file an informational federal return (Form 1120S), but </a:t>
            </a:r>
            <a:r>
              <a:rPr lang="en-US" dirty="0">
                <a:solidFill>
                  <a:srgbClr val="FF0000"/>
                </a:solidFill>
              </a:rPr>
              <a:t>no income tax is paid at the corporate level. 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profits/losses of the business are instead “passed-through” to the business and reported on the owners’ personal tax returns. 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 smtClean="0"/>
              <a:t>Any </a:t>
            </a:r>
            <a:r>
              <a:rPr lang="en-US" dirty="0"/>
              <a:t>tax due is paid at the </a:t>
            </a:r>
            <a:r>
              <a:rPr lang="en-US" dirty="0">
                <a:solidFill>
                  <a:srgbClr val="FF0000"/>
                </a:solidFill>
              </a:rPr>
              <a:t>individual level by the </a:t>
            </a:r>
            <a:r>
              <a:rPr lang="en-US" sz="2400" dirty="0">
                <a:solidFill>
                  <a:srgbClr val="FF0000"/>
                </a:solidFill>
              </a:rPr>
              <a:t>owners</a:t>
            </a:r>
            <a:r>
              <a:rPr lang="en-US" dirty="0" smtClean="0"/>
              <a:t>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dirty="0" smtClean="0"/>
              <a:t>In S company </a:t>
            </a:r>
            <a:r>
              <a:rPr lang="en-US" dirty="0" err="1" smtClean="0"/>
              <a:t>doesnt</a:t>
            </a:r>
            <a:r>
              <a:rPr lang="en-US" dirty="0" smtClean="0"/>
              <a:t> pay corporate tax</a:t>
            </a: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dirty="0" smtClean="0"/>
              <a:t>S gives all profit to shareholders</a:t>
            </a: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dirty="0" smtClean="0"/>
              <a:t>Shareholders pay tax based on their personal income </a:t>
            </a:r>
            <a:r>
              <a:rPr lang="en-US" dirty="0" err="1" smtClean="0"/>
              <a:t>tqx</a:t>
            </a:r>
            <a:endParaRPr lang="en-US" dirty="0" smtClean="0"/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dirty="0" smtClean="0"/>
              <a:t>American setup. Not in </a:t>
            </a:r>
            <a:r>
              <a:rPr lang="en-US" dirty="0" err="1" smtClean="0"/>
              <a:t>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8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6324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FF0000"/>
                </a:solidFill>
              </a:rPr>
              <a:t>THE LIMITED LIABILITY COMPANY </a:t>
            </a:r>
            <a:r>
              <a:rPr lang="en-US" sz="2000" b="1" dirty="0" smtClean="0">
                <a:solidFill>
                  <a:srgbClr val="FF0000"/>
                </a:solidFill>
              </a:rPr>
              <a:t>VERSUS THE </a:t>
            </a:r>
            <a:r>
              <a:rPr lang="en-US" sz="2000" b="1" dirty="0">
                <a:solidFill>
                  <a:srgbClr val="FF0000"/>
                </a:solidFill>
              </a:rPr>
              <a:t>S CORPORATION</a:t>
            </a:r>
          </a:p>
          <a:p>
            <a:pPr algn="just"/>
            <a:r>
              <a:rPr lang="en-US" sz="2000" dirty="0"/>
              <a:t>Although the perception among entrepreneurs is that the C corporation is the entity </a:t>
            </a:r>
            <a:r>
              <a:rPr lang="en-US" sz="2000" dirty="0" smtClean="0"/>
              <a:t>desired by </a:t>
            </a:r>
            <a:r>
              <a:rPr lang="en-US" sz="2000" dirty="0"/>
              <a:t>investors, the actual entity desired by venture capitalists is the </a:t>
            </a:r>
            <a:r>
              <a:rPr lang="en-US" sz="2000" dirty="0">
                <a:solidFill>
                  <a:srgbClr val="FF0000"/>
                </a:solidFill>
              </a:rPr>
              <a:t>limited liability </a:t>
            </a:r>
            <a:r>
              <a:rPr lang="en-US" sz="2000" dirty="0" smtClean="0">
                <a:solidFill>
                  <a:srgbClr val="FF0000"/>
                </a:solidFill>
              </a:rPr>
              <a:t>company (LLC</a:t>
            </a:r>
            <a:r>
              <a:rPr lang="en-US" sz="2000" dirty="0">
                <a:solidFill>
                  <a:srgbClr val="FF0000"/>
                </a:solidFill>
              </a:rPr>
              <a:t>), which is similar to the S corporation. 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en-US" sz="2000" dirty="0" smtClean="0"/>
              <a:t>The </a:t>
            </a:r>
            <a:r>
              <a:rPr lang="en-US" sz="2000" dirty="0"/>
              <a:t>emergence of the LLC as a more </a:t>
            </a:r>
            <a:r>
              <a:rPr lang="en-US" sz="2000" dirty="0" smtClean="0"/>
              <a:t>popular alternative </a:t>
            </a:r>
            <a:r>
              <a:rPr lang="en-US" sz="2000" dirty="0"/>
              <a:t>has resulted from a change in regulation. </a:t>
            </a:r>
            <a:r>
              <a:rPr lang="en-US" sz="2000" dirty="0">
                <a:solidFill>
                  <a:srgbClr val="FF0000"/>
                </a:solidFill>
              </a:rPr>
              <a:t>Regulations now allow an LLC to </a:t>
            </a:r>
            <a:r>
              <a:rPr lang="en-US" sz="2000" dirty="0" smtClean="0">
                <a:solidFill>
                  <a:srgbClr val="FF0000"/>
                </a:solidFill>
              </a:rPr>
              <a:t>be automatically </a:t>
            </a:r>
            <a:r>
              <a:rPr lang="en-US" sz="2000" dirty="0">
                <a:solidFill>
                  <a:srgbClr val="FF0000"/>
                </a:solidFill>
              </a:rPr>
              <a:t>taxed as a partnership</a:t>
            </a:r>
            <a:r>
              <a:rPr lang="en-US" sz="2000" dirty="0"/>
              <a:t>, unless the entrepreneur actively makes another </a:t>
            </a:r>
            <a:r>
              <a:rPr lang="en-US" sz="2000" dirty="0" smtClean="0"/>
              <a:t>choice (taxed </a:t>
            </a:r>
            <a:r>
              <a:rPr lang="en-US" sz="2000" dirty="0"/>
              <a:t>as a corporation). </a:t>
            </a:r>
            <a:endParaRPr lang="en-US" sz="2000" dirty="0" smtClean="0"/>
          </a:p>
          <a:p>
            <a:pPr algn="just"/>
            <a:r>
              <a:rPr lang="en-US" sz="2000" dirty="0" smtClean="0"/>
              <a:t>This </a:t>
            </a:r>
            <a:r>
              <a:rPr lang="en-US" sz="2000" dirty="0">
                <a:solidFill>
                  <a:srgbClr val="FF0000"/>
                </a:solidFill>
              </a:rPr>
              <a:t>easing of election </a:t>
            </a:r>
            <a:r>
              <a:rPr lang="en-US" sz="2000" dirty="0"/>
              <a:t>is one important factor that has </a:t>
            </a:r>
            <a:r>
              <a:rPr lang="en-US" sz="2000" dirty="0" smtClean="0">
                <a:solidFill>
                  <a:srgbClr val="FF0000"/>
                </a:solidFill>
              </a:rPr>
              <a:t>enhanced </a:t>
            </a:r>
            <a:r>
              <a:rPr lang="en-US" sz="2000" dirty="0" smtClean="0"/>
              <a:t>the </a:t>
            </a:r>
            <a:r>
              <a:rPr lang="en-US" sz="2000" dirty="0"/>
              <a:t>LLC’s </a:t>
            </a:r>
            <a:r>
              <a:rPr lang="en-US" sz="2000" dirty="0">
                <a:solidFill>
                  <a:srgbClr val="FF0000"/>
                </a:solidFill>
              </a:rPr>
              <a:t>popularity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The S corporation (the S refers to Subchapter S of the Internal Revenue Code) had </a:t>
            </a:r>
            <a:r>
              <a:rPr lang="en-US" sz="2000" dirty="0" smtClean="0"/>
              <a:t>been the </a:t>
            </a:r>
            <a:r>
              <a:rPr lang="en-US" sz="2000" dirty="0"/>
              <a:t>most popular choice of organization structure by new ventures and small businesses.</a:t>
            </a:r>
          </a:p>
          <a:p>
            <a:pPr algn="just"/>
            <a:r>
              <a:rPr lang="en-US" sz="2000" dirty="0"/>
              <a:t>However, the </a:t>
            </a:r>
            <a:r>
              <a:rPr lang="en-US" sz="2000" dirty="0">
                <a:solidFill>
                  <a:srgbClr val="FF0000"/>
                </a:solidFill>
              </a:rPr>
              <a:t>growth rate </a:t>
            </a:r>
            <a:r>
              <a:rPr lang="en-US" sz="2000" dirty="0"/>
              <a:t>of the formation of </a:t>
            </a:r>
            <a:r>
              <a:rPr lang="en-US" sz="2000" dirty="0">
                <a:solidFill>
                  <a:srgbClr val="FF0000"/>
                </a:solidFill>
              </a:rPr>
              <a:t>S corporations </a:t>
            </a:r>
            <a:r>
              <a:rPr lang="en-US" sz="2000" dirty="0"/>
              <a:t>has actually </a:t>
            </a:r>
            <a:r>
              <a:rPr lang="en-US" sz="2000" dirty="0">
                <a:solidFill>
                  <a:srgbClr val="FF0000"/>
                </a:solidFill>
              </a:rPr>
              <a:t>declined</a:t>
            </a:r>
            <a:r>
              <a:rPr lang="en-US" sz="2000" dirty="0"/>
              <a:t> in </a:t>
            </a:r>
            <a:r>
              <a:rPr lang="en-US" sz="2000" dirty="0" smtClean="0"/>
              <a:t>the last </a:t>
            </a:r>
            <a:r>
              <a:rPr lang="en-US" sz="2000" dirty="0"/>
              <a:t>few years primarily because of acceptance of the LLC in all states and amendments </a:t>
            </a:r>
            <a:r>
              <a:rPr lang="en-US" sz="2000" dirty="0" smtClean="0"/>
              <a:t>in several </a:t>
            </a:r>
            <a:r>
              <a:rPr lang="en-US" sz="2000" dirty="0"/>
              <a:t>states making the LLC more attractive</a:t>
            </a:r>
            <a:r>
              <a:rPr lang="en-US" sz="20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760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 </a:t>
            </a:r>
            <a:r>
              <a:rPr lang="en-US" dirty="0" smtClean="0"/>
              <a:t>CORPORATION : Special type of corporations </a:t>
            </a:r>
            <a:endParaRPr lang="en-US" dirty="0"/>
          </a:p>
          <a:p>
            <a:pPr algn="just"/>
            <a:r>
              <a:rPr lang="en-US" sz="2000" dirty="0"/>
              <a:t>The </a:t>
            </a:r>
            <a:r>
              <a:rPr lang="en-US" sz="2000" i="1" dirty="0"/>
              <a:t>S corporation </a:t>
            </a:r>
            <a:r>
              <a:rPr lang="en-US" sz="2000" dirty="0">
                <a:solidFill>
                  <a:srgbClr val="FF0000"/>
                </a:solidFill>
              </a:rPr>
              <a:t>combines the </a:t>
            </a:r>
            <a:r>
              <a:rPr lang="en-US" sz="2000" dirty="0"/>
              <a:t>tax advantages of the partnership and the corporation. </a:t>
            </a:r>
            <a:endParaRPr lang="en-US" sz="2000" dirty="0" smtClean="0"/>
          </a:p>
          <a:p>
            <a:pPr algn="just"/>
            <a:r>
              <a:rPr lang="en-US" sz="2000" dirty="0" smtClean="0"/>
              <a:t>It is designed </a:t>
            </a:r>
            <a:r>
              <a:rPr lang="en-US" sz="2000" dirty="0"/>
              <a:t>so that venture income is declared as personal income on a </a:t>
            </a:r>
            <a:r>
              <a:rPr lang="en-US" sz="2000" dirty="0">
                <a:solidFill>
                  <a:srgbClr val="FF0000"/>
                </a:solidFill>
              </a:rPr>
              <a:t>pro rata basis </a:t>
            </a:r>
            <a:r>
              <a:rPr lang="en-US" sz="2000" dirty="0"/>
              <a:t>by </a:t>
            </a:r>
            <a:r>
              <a:rPr lang="en-US" sz="2000" dirty="0" smtClean="0"/>
              <a:t>the shareholders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r>
              <a:rPr lang="en-US" sz="2000" dirty="0" smtClean="0"/>
              <a:t>In </a:t>
            </a:r>
            <a:r>
              <a:rPr lang="en-US" sz="2000" dirty="0"/>
              <a:t>fact, the shareholders benefit from all the </a:t>
            </a:r>
            <a:r>
              <a:rPr lang="en-US" sz="2000" dirty="0">
                <a:solidFill>
                  <a:srgbClr val="FF0000"/>
                </a:solidFill>
              </a:rPr>
              <a:t>income and the deductions</a:t>
            </a:r>
            <a:r>
              <a:rPr lang="en-US" sz="2000" dirty="0"/>
              <a:t> </a:t>
            </a:r>
            <a:r>
              <a:rPr lang="en-US" sz="2000" dirty="0" smtClean="0"/>
              <a:t>of the </a:t>
            </a:r>
            <a:r>
              <a:rPr lang="en-US" sz="2000" dirty="0"/>
              <a:t>business. </a:t>
            </a:r>
            <a:endParaRPr lang="en-US" sz="2000" dirty="0" smtClean="0"/>
          </a:p>
          <a:p>
            <a:pPr algn="just"/>
            <a:r>
              <a:rPr lang="en-US" sz="2000" dirty="0" smtClean="0"/>
              <a:t>Before </a:t>
            </a:r>
            <a:r>
              <a:rPr lang="en-US" sz="2000" dirty="0"/>
              <a:t>the passing of the </a:t>
            </a:r>
            <a:r>
              <a:rPr lang="en-US" sz="2000" dirty="0">
                <a:solidFill>
                  <a:srgbClr val="FF0000"/>
                </a:solidFill>
              </a:rPr>
              <a:t>Small Business Job Protection Act of 1996,</a:t>
            </a:r>
            <a:r>
              <a:rPr lang="en-US" sz="2000" dirty="0"/>
              <a:t> </a:t>
            </a:r>
            <a:r>
              <a:rPr lang="en-US" sz="2000" dirty="0" smtClean="0"/>
              <a:t>the rules </a:t>
            </a:r>
            <a:r>
              <a:rPr lang="en-US" sz="2000" dirty="0"/>
              <a:t>governing the S corporation were considered too rigid</a:t>
            </a:r>
            <a:r>
              <a:rPr lang="en-US" sz="2000" dirty="0" smtClean="0"/>
              <a:t>. </a:t>
            </a:r>
          </a:p>
          <a:p>
            <a:pPr algn="just"/>
            <a:r>
              <a:rPr lang="en-US" sz="2000" dirty="0" smtClean="0"/>
              <a:t>One </a:t>
            </a:r>
            <a:r>
              <a:rPr lang="en-US" sz="2000" dirty="0"/>
              <a:t>of the issues with the S corporation is that its status must be carefully </a:t>
            </a:r>
            <a:r>
              <a:rPr lang="en-US" sz="2000" dirty="0" smtClean="0">
                <a:solidFill>
                  <a:srgbClr val="FF0000"/>
                </a:solidFill>
              </a:rPr>
              <a:t>monitored and </a:t>
            </a:r>
            <a:r>
              <a:rPr lang="en-US" sz="2000" dirty="0">
                <a:solidFill>
                  <a:srgbClr val="FF0000"/>
                </a:solidFill>
              </a:rPr>
              <a:t>maintained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r>
              <a:rPr lang="en-US" sz="2000" dirty="0" smtClean="0"/>
              <a:t>As </a:t>
            </a:r>
            <a:r>
              <a:rPr lang="en-US" sz="2000" dirty="0"/>
              <a:t>stated earlier, the differences between the S corporation and the LLC </a:t>
            </a:r>
            <a:r>
              <a:rPr lang="en-US" sz="2000" dirty="0" smtClean="0"/>
              <a:t>are generally </a:t>
            </a:r>
            <a:r>
              <a:rPr lang="en-US" sz="2000" dirty="0"/>
              <a:t>minimal but should be evaluated on a case-by-case basis because of the </a:t>
            </a:r>
            <a:r>
              <a:rPr lang="en-US" sz="2000" dirty="0" smtClean="0"/>
              <a:t>existing company </a:t>
            </a:r>
            <a:r>
              <a:rPr lang="en-US" sz="2000" dirty="0"/>
              <a:t>and shareholder circumstances.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9784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229600" cy="6324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b="1" dirty="0"/>
              <a:t>Advantages of an S </a:t>
            </a:r>
            <a:r>
              <a:rPr lang="en-US" sz="11200" b="1" dirty="0" smtClean="0"/>
              <a:t>Corporation</a:t>
            </a:r>
          </a:p>
          <a:p>
            <a:pPr marL="0" indent="0">
              <a:buNone/>
            </a:pPr>
            <a:endParaRPr lang="en-US" sz="11200" b="1" dirty="0"/>
          </a:p>
          <a:p>
            <a:pPr marL="0" indent="0" algn="just">
              <a:buNone/>
            </a:pPr>
            <a:r>
              <a:rPr lang="en-US" sz="8000" dirty="0"/>
              <a:t>The S corporation offers the entrepreneur some distinct advantages over the typical </a:t>
            </a:r>
            <a:r>
              <a:rPr lang="en-US" sz="8000" dirty="0" smtClean="0"/>
              <a:t>corporation, or </a:t>
            </a:r>
            <a:r>
              <a:rPr lang="en-US" sz="8000" dirty="0"/>
              <a:t>C </a:t>
            </a:r>
            <a:r>
              <a:rPr lang="en-US" sz="8000" dirty="0" smtClean="0"/>
              <a:t>corporation</a:t>
            </a:r>
          </a:p>
          <a:p>
            <a:pPr marL="0" indent="0" algn="just">
              <a:buNone/>
            </a:pPr>
            <a:endParaRPr lang="en-US" sz="8000" dirty="0" smtClean="0"/>
          </a:p>
          <a:p>
            <a:pPr marL="0" indent="0" algn="just">
              <a:buNone/>
            </a:pPr>
            <a:r>
              <a:rPr lang="en-US" sz="8000" dirty="0" smtClean="0"/>
              <a:t>Advantages </a:t>
            </a:r>
            <a:r>
              <a:rPr lang="en-US" sz="8000" dirty="0"/>
              <a:t>of the S corporation are as follows:</a:t>
            </a:r>
          </a:p>
          <a:p>
            <a:pPr algn="just"/>
            <a:r>
              <a:rPr lang="en-US" sz="8000" dirty="0" smtClean="0">
                <a:solidFill>
                  <a:srgbClr val="FF0000"/>
                </a:solidFill>
              </a:rPr>
              <a:t>Capital </a:t>
            </a:r>
            <a:r>
              <a:rPr lang="en-US" sz="8000" dirty="0">
                <a:solidFill>
                  <a:srgbClr val="FF0000"/>
                </a:solidFill>
              </a:rPr>
              <a:t>gains or losses </a:t>
            </a:r>
            <a:r>
              <a:rPr lang="en-US" sz="8000" dirty="0"/>
              <a:t>from the corporation are treated as personal income or </a:t>
            </a:r>
            <a:r>
              <a:rPr lang="en-US" sz="8000" dirty="0" smtClean="0"/>
              <a:t>losses by </a:t>
            </a:r>
            <a:r>
              <a:rPr lang="en-US" sz="8000" dirty="0"/>
              <a:t>the shareholders on a pro rata basis (determined by number of shares of stock held).</a:t>
            </a:r>
          </a:p>
          <a:p>
            <a:pPr algn="just"/>
            <a:r>
              <a:rPr lang="en-US" sz="8000" dirty="0"/>
              <a:t>The corporation is thus </a:t>
            </a:r>
            <a:r>
              <a:rPr lang="en-US" sz="8000" dirty="0">
                <a:solidFill>
                  <a:srgbClr val="FF0000"/>
                </a:solidFill>
              </a:rPr>
              <a:t>not taxed.</a:t>
            </a:r>
          </a:p>
          <a:p>
            <a:pPr algn="just"/>
            <a:r>
              <a:rPr lang="en-US" sz="8000" dirty="0" smtClean="0"/>
              <a:t>Shareholders </a:t>
            </a:r>
            <a:r>
              <a:rPr lang="en-US" sz="8000" dirty="0">
                <a:solidFill>
                  <a:srgbClr val="FF0000"/>
                </a:solidFill>
              </a:rPr>
              <a:t>retain</a:t>
            </a:r>
            <a:r>
              <a:rPr lang="en-US" sz="8000" dirty="0"/>
              <a:t> the same limited liability protection as the C corporation.</a:t>
            </a:r>
          </a:p>
          <a:p>
            <a:pPr algn="just"/>
            <a:r>
              <a:rPr lang="en-US" sz="8000" dirty="0" smtClean="0"/>
              <a:t>The </a:t>
            </a:r>
            <a:r>
              <a:rPr lang="en-US" sz="8000" dirty="0"/>
              <a:t>S corporation is not subject to a </a:t>
            </a:r>
            <a:r>
              <a:rPr lang="en-US" sz="8000" dirty="0">
                <a:solidFill>
                  <a:srgbClr val="FF0000"/>
                </a:solidFill>
              </a:rPr>
              <a:t>minimum tax, </a:t>
            </a:r>
            <a:r>
              <a:rPr lang="en-US" sz="8000" dirty="0"/>
              <a:t>as is the C corporation.</a:t>
            </a:r>
          </a:p>
          <a:p>
            <a:pPr algn="just"/>
            <a:r>
              <a:rPr lang="en-US" sz="8000" dirty="0" smtClean="0"/>
              <a:t>Stock </a:t>
            </a:r>
            <a:r>
              <a:rPr lang="en-US" sz="8000" dirty="0"/>
              <a:t>may be </a:t>
            </a:r>
            <a:r>
              <a:rPr lang="en-US" sz="8000" dirty="0">
                <a:solidFill>
                  <a:srgbClr val="FF0000"/>
                </a:solidFill>
              </a:rPr>
              <a:t>transferred</a:t>
            </a:r>
            <a:r>
              <a:rPr lang="en-US" sz="8000" dirty="0"/>
              <a:t> to low-income-bracket family members (children must </a:t>
            </a:r>
            <a:r>
              <a:rPr lang="en-US" sz="8000" dirty="0" smtClean="0"/>
              <a:t>be 14 </a:t>
            </a:r>
            <a:r>
              <a:rPr lang="en-US" sz="8000" dirty="0"/>
              <a:t>years or older).</a:t>
            </a:r>
          </a:p>
          <a:p>
            <a:pPr algn="just"/>
            <a:r>
              <a:rPr lang="en-US" sz="8000" dirty="0" smtClean="0"/>
              <a:t>Stock </a:t>
            </a:r>
            <a:r>
              <a:rPr lang="en-US" sz="8000" dirty="0"/>
              <a:t>may be </a:t>
            </a:r>
            <a:r>
              <a:rPr lang="en-US" sz="8000" dirty="0">
                <a:solidFill>
                  <a:srgbClr val="FF0000"/>
                </a:solidFill>
              </a:rPr>
              <a:t>voting or nonvoting</a:t>
            </a:r>
            <a:r>
              <a:rPr lang="en-US" sz="8000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US" sz="8000" dirty="0" smtClean="0"/>
              <a:t>This </a:t>
            </a:r>
            <a:r>
              <a:rPr lang="en-US" sz="8000" dirty="0"/>
              <a:t>form of business may use the </a:t>
            </a:r>
            <a:r>
              <a:rPr lang="en-US" sz="8000" dirty="0">
                <a:solidFill>
                  <a:srgbClr val="FF0000"/>
                </a:solidFill>
              </a:rPr>
              <a:t>cash method of accounting.</a:t>
            </a:r>
          </a:p>
          <a:p>
            <a:pPr algn="just"/>
            <a:r>
              <a:rPr lang="en-US" sz="8000" dirty="0" smtClean="0"/>
              <a:t>Corporate </a:t>
            </a:r>
            <a:r>
              <a:rPr lang="en-US" sz="8000" dirty="0"/>
              <a:t>long-term capital gains and losses are deductible directly by </a:t>
            </a:r>
            <a:r>
              <a:rPr lang="en-US" sz="8000" dirty="0" smtClean="0"/>
              <a:t>the shareholders </a:t>
            </a:r>
            <a:r>
              <a:rPr lang="en-US" sz="8000" dirty="0"/>
              <a:t>to offset other personal capital gains or losses.</a:t>
            </a:r>
          </a:p>
        </p:txBody>
      </p:sp>
    </p:spTree>
    <p:extLst>
      <p:ext uri="{BB962C8B-B14F-4D97-AF65-F5344CB8AC3E}">
        <p14:creationId xmlns:p14="http://schemas.microsoft.com/office/powerpoint/2010/main" val="335971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229600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Disadvantages of an S Corporation</a:t>
            </a:r>
          </a:p>
          <a:p>
            <a:r>
              <a:rPr lang="en-US" sz="1800" dirty="0"/>
              <a:t>Although the advantages appear to be favorable for the entrepreneur, this form of </a:t>
            </a:r>
            <a:r>
              <a:rPr lang="en-US" sz="1800" dirty="0" smtClean="0"/>
              <a:t>business is </a:t>
            </a:r>
            <a:r>
              <a:rPr lang="en-US" sz="1800" dirty="0"/>
              <a:t>not appropriate for everyone. </a:t>
            </a:r>
            <a:endParaRPr lang="en-US" sz="1800" dirty="0" smtClean="0"/>
          </a:p>
          <a:p>
            <a:r>
              <a:rPr lang="en-US" sz="1800" dirty="0" smtClean="0"/>
              <a:t>The </a:t>
            </a:r>
            <a:r>
              <a:rPr lang="en-US" sz="1800" dirty="0"/>
              <a:t>disadvantages of the S corporation are as follows:</a:t>
            </a:r>
          </a:p>
          <a:p>
            <a:r>
              <a:rPr lang="en-US" sz="1800" dirty="0" smtClean="0"/>
              <a:t>Even </a:t>
            </a:r>
            <a:r>
              <a:rPr lang="en-US" sz="1800" dirty="0"/>
              <a:t>with the regulations passed in 1996 and 2004, there are still some </a:t>
            </a:r>
            <a:r>
              <a:rPr lang="en-US" sz="1800" dirty="0" smtClean="0"/>
              <a:t>restrictions regarding </a:t>
            </a:r>
            <a:r>
              <a:rPr lang="en-US" sz="1800" dirty="0"/>
              <a:t>qualification for this form of business. </a:t>
            </a:r>
            <a:endParaRPr lang="en-US" sz="1800" dirty="0" smtClean="0"/>
          </a:p>
          <a:p>
            <a:r>
              <a:rPr lang="en-US" sz="1800" dirty="0" smtClean="0"/>
              <a:t>More </a:t>
            </a:r>
            <a:r>
              <a:rPr lang="en-US" sz="1800" dirty="0"/>
              <a:t>recent Small Business Job </a:t>
            </a:r>
            <a:r>
              <a:rPr lang="en-US" sz="1800" dirty="0" smtClean="0"/>
              <a:t>Acts passed </a:t>
            </a:r>
            <a:r>
              <a:rPr lang="en-US" sz="1800" dirty="0"/>
              <a:t>in each of the past two years have also had some impact on the S </a:t>
            </a:r>
            <a:r>
              <a:rPr lang="en-US" sz="1800" dirty="0" smtClean="0"/>
              <a:t>corporation and </a:t>
            </a:r>
            <a:r>
              <a:rPr lang="en-US" sz="1800" dirty="0"/>
              <a:t>should be consulted when considering this form of organization</a:t>
            </a:r>
            <a:r>
              <a:rPr lang="en-US" sz="1800" dirty="0" smtClean="0"/>
              <a:t>. </a:t>
            </a:r>
          </a:p>
          <a:p>
            <a:r>
              <a:rPr lang="en-US" sz="1800" dirty="0" smtClean="0"/>
              <a:t>Depending </a:t>
            </a:r>
            <a:r>
              <a:rPr lang="en-US" sz="1800" dirty="0"/>
              <a:t>on the actual amount of the net income, there may be a tax advantage to </a:t>
            </a:r>
            <a:r>
              <a:rPr lang="en-US" sz="1800" dirty="0" smtClean="0"/>
              <a:t>the C </a:t>
            </a:r>
            <a:r>
              <a:rPr lang="en-US" sz="1800" dirty="0"/>
              <a:t>corporation.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will depend on the company payout ratio, the corporate tax rate, </a:t>
            </a:r>
            <a:r>
              <a:rPr lang="en-US" sz="1800" dirty="0" smtClean="0"/>
              <a:t>the capital </a:t>
            </a:r>
            <a:r>
              <a:rPr lang="en-US" sz="1800" dirty="0"/>
              <a:t>gains tax rate for the investor, and the personal income tax rate of the investor</a:t>
            </a:r>
            <a:r>
              <a:rPr lang="en-US" sz="1800" dirty="0" smtClean="0"/>
              <a:t>. 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S corporation may not deduct most fringe benefits for </a:t>
            </a:r>
            <a:r>
              <a:rPr lang="en-US" sz="1800" dirty="0" smtClean="0"/>
              <a:t>shareholders. 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S corporation must adopt a calendar year for tax purposes</a:t>
            </a:r>
            <a:r>
              <a:rPr lang="en-US" sz="1800" dirty="0" smtClean="0"/>
              <a:t>. </a:t>
            </a:r>
          </a:p>
          <a:p>
            <a:r>
              <a:rPr lang="en-US" sz="1800" dirty="0" smtClean="0"/>
              <a:t>Only </a:t>
            </a:r>
            <a:r>
              <a:rPr lang="en-US" sz="1800" dirty="0"/>
              <a:t>one class of stock (common stock) is permitted for this form of </a:t>
            </a:r>
            <a:r>
              <a:rPr lang="en-US" sz="1800" dirty="0" smtClean="0"/>
              <a:t>business. 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net loss of the S corporation is limited to the shareholder’s stock plus loans to </a:t>
            </a:r>
            <a:r>
              <a:rPr lang="en-US" sz="1800" dirty="0" smtClean="0"/>
              <a:t>the business. </a:t>
            </a:r>
          </a:p>
          <a:p>
            <a:r>
              <a:rPr lang="en-US" sz="1800" dirty="0" smtClean="0"/>
              <a:t>S </a:t>
            </a:r>
            <a:r>
              <a:rPr lang="en-US" sz="1800" dirty="0"/>
              <a:t>corporations cannot have more than 100 shareholders.</a:t>
            </a:r>
          </a:p>
        </p:txBody>
      </p:sp>
    </p:spTree>
    <p:extLst>
      <p:ext uri="{BB962C8B-B14F-4D97-AF65-F5344CB8AC3E}">
        <p14:creationId xmlns:p14="http://schemas.microsoft.com/office/powerpoint/2010/main" val="1073000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172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THE LIMITED LIABILITY COMPANY</a:t>
            </a:r>
          </a:p>
          <a:p>
            <a:pPr algn="just"/>
            <a:r>
              <a:rPr lang="en-US" sz="1400" dirty="0"/>
              <a:t>As stated earlier, the new flexibility offered by LLC status has enhanced its choice by entrepreneurs.</a:t>
            </a:r>
          </a:p>
          <a:p>
            <a:pPr algn="just"/>
            <a:r>
              <a:rPr lang="en-US" sz="1400" dirty="0"/>
              <a:t>The tax rules for an LLC fall under Subchapter K, and this business form </a:t>
            </a:r>
            <a:r>
              <a:rPr lang="en-US" sz="1400" dirty="0" smtClean="0"/>
              <a:t>is considered </a:t>
            </a:r>
            <a:r>
              <a:rPr lang="en-US" sz="1400" dirty="0"/>
              <a:t>a partnership-corporation hybrid with the following </a:t>
            </a:r>
            <a:r>
              <a:rPr lang="en-US" sz="1400" dirty="0" smtClean="0"/>
              <a:t>characteristics:</a:t>
            </a:r>
          </a:p>
          <a:p>
            <a:pPr algn="just"/>
            <a:r>
              <a:rPr lang="en-US" sz="1400" dirty="0" smtClean="0"/>
              <a:t>Whereas </a:t>
            </a:r>
            <a:r>
              <a:rPr lang="en-US" sz="1400" dirty="0"/>
              <a:t>the corporation has shareholders and partnerships have partners, the LLC </a:t>
            </a:r>
            <a:r>
              <a:rPr lang="en-US" sz="1400" dirty="0" smtClean="0"/>
              <a:t>has members.</a:t>
            </a:r>
          </a:p>
          <a:p>
            <a:pPr algn="just"/>
            <a:r>
              <a:rPr lang="en-US" sz="1400" dirty="0" smtClean="0"/>
              <a:t>No </a:t>
            </a:r>
            <a:r>
              <a:rPr lang="en-US" sz="1400" dirty="0"/>
              <a:t>shares of stock are issued, and each member owns an interest in the business </a:t>
            </a:r>
            <a:r>
              <a:rPr lang="en-US" sz="1400" dirty="0" smtClean="0"/>
              <a:t>as designated </a:t>
            </a:r>
            <a:r>
              <a:rPr lang="en-US" sz="1400" dirty="0"/>
              <a:t>by the articles of organization, which is similar to the articles </a:t>
            </a:r>
            <a:r>
              <a:rPr lang="en-US" sz="1400" dirty="0" smtClean="0"/>
              <a:t>of incorporation </a:t>
            </a:r>
            <a:r>
              <a:rPr lang="en-US" sz="1400" dirty="0"/>
              <a:t>or certificates of </a:t>
            </a:r>
            <a:r>
              <a:rPr lang="en-US" sz="1400" dirty="0" smtClean="0"/>
              <a:t>partnership.</a:t>
            </a:r>
          </a:p>
          <a:p>
            <a:pPr algn="just"/>
            <a:r>
              <a:rPr lang="en-US" sz="1400" dirty="0" smtClean="0"/>
              <a:t>Liability </a:t>
            </a:r>
            <a:r>
              <a:rPr lang="en-US" sz="1400" dirty="0"/>
              <a:t>does not extend beyond the member’s capital contribution to the business.</a:t>
            </a:r>
          </a:p>
          <a:p>
            <a:pPr algn="just"/>
            <a:r>
              <a:rPr lang="en-US" sz="1400" dirty="0"/>
              <a:t>Thus, there is no unlimited liability, which can be detrimental in a proprietorship or</a:t>
            </a:r>
          </a:p>
          <a:p>
            <a:pPr algn="just"/>
            <a:r>
              <a:rPr lang="en-US" sz="1400" dirty="0"/>
              <a:t>general partnership</a:t>
            </a:r>
            <a:r>
              <a:rPr lang="en-US" sz="1400" dirty="0" smtClean="0"/>
              <a:t>.</a:t>
            </a:r>
          </a:p>
          <a:p>
            <a:pPr algn="just"/>
            <a:r>
              <a:rPr lang="en-US" sz="1400" dirty="0"/>
              <a:t>Members may transfer their interest only with the unanimous written consent of the</a:t>
            </a:r>
          </a:p>
          <a:p>
            <a:pPr algn="just"/>
            <a:r>
              <a:rPr lang="en-US" sz="1400" dirty="0"/>
              <a:t>remaining </a:t>
            </a:r>
            <a:r>
              <a:rPr lang="en-US" sz="1400" dirty="0" smtClean="0"/>
              <a:t>members.</a:t>
            </a:r>
          </a:p>
          <a:p>
            <a:pPr algn="just"/>
            <a:r>
              <a:rPr lang="en-US" sz="1400" dirty="0" smtClean="0"/>
              <a:t>The </a:t>
            </a:r>
            <a:r>
              <a:rPr lang="en-US" sz="1400" dirty="0"/>
              <a:t>Internal Revenue Service now automatically treats LLCs as partnerships for </a:t>
            </a:r>
            <a:r>
              <a:rPr lang="en-US" sz="1400" dirty="0" smtClean="0"/>
              <a:t>tax purposes</a:t>
            </a:r>
            <a:r>
              <a:rPr lang="en-US" sz="1400" dirty="0"/>
              <a:t>, unless another option is elected. </a:t>
            </a:r>
            <a:r>
              <a:rPr lang="en-US" sz="1400" dirty="0" smtClean="0"/>
              <a:t>Members </a:t>
            </a:r>
            <a:r>
              <a:rPr lang="en-US" sz="1400" dirty="0"/>
              <a:t>may elect to designate the firm as a partnership or a </a:t>
            </a:r>
            <a:r>
              <a:rPr lang="en-US" sz="1400" dirty="0" smtClean="0"/>
              <a:t>corporation.</a:t>
            </a:r>
          </a:p>
          <a:p>
            <a:pPr algn="just"/>
            <a:r>
              <a:rPr lang="en-US" sz="1400" dirty="0" smtClean="0"/>
              <a:t>The </a:t>
            </a:r>
            <a:r>
              <a:rPr lang="en-US" sz="1400" dirty="0"/>
              <a:t>standard acceptable term of an LLC is 30 years. Dissolution is also likely </a:t>
            </a:r>
            <a:r>
              <a:rPr lang="en-US" sz="1400" dirty="0" smtClean="0"/>
              <a:t>when one </a:t>
            </a:r>
            <a:r>
              <a:rPr lang="en-US" sz="1400" dirty="0"/>
              <a:t>of the members dies, the business goes bankrupt, or all members choose </a:t>
            </a:r>
            <a:r>
              <a:rPr lang="en-US" sz="1400" dirty="0" smtClean="0"/>
              <a:t>to dissolve </a:t>
            </a:r>
            <a:r>
              <a:rPr lang="en-US" sz="1400" dirty="0"/>
              <a:t>the business. </a:t>
            </a:r>
            <a:endParaRPr lang="en-US" sz="1400" dirty="0" smtClean="0"/>
          </a:p>
          <a:p>
            <a:pPr algn="just"/>
            <a:r>
              <a:rPr lang="en-US" sz="1400" dirty="0" smtClean="0"/>
              <a:t>Some </a:t>
            </a:r>
            <a:r>
              <a:rPr lang="en-US" sz="1400" dirty="0"/>
              <a:t>states allow continuity with majority or </a:t>
            </a:r>
            <a:r>
              <a:rPr lang="en-US" sz="1400" dirty="0" smtClean="0"/>
              <a:t>unanimous consent </a:t>
            </a:r>
            <a:r>
              <a:rPr lang="en-US" sz="1400" dirty="0"/>
              <a:t>of the members. One of the important characteristics of the LLC is that </a:t>
            </a:r>
            <a:r>
              <a:rPr lang="en-US" sz="1400" dirty="0" smtClean="0"/>
              <a:t>the laws </a:t>
            </a:r>
            <a:r>
              <a:rPr lang="en-US" sz="1400" dirty="0"/>
              <a:t>governing its formation differ from state to state. </a:t>
            </a:r>
            <a:endParaRPr lang="en-US" sz="1400" dirty="0" smtClean="0"/>
          </a:p>
          <a:p>
            <a:pPr algn="just"/>
            <a:r>
              <a:rPr lang="en-US" sz="1400" dirty="0" smtClean="0"/>
              <a:t>Thus</a:t>
            </a:r>
            <a:r>
              <a:rPr lang="en-US" sz="1400" dirty="0"/>
              <a:t>, a firm that is operating </a:t>
            </a:r>
            <a:r>
              <a:rPr lang="en-US" sz="1400" dirty="0" smtClean="0"/>
              <a:t>in more </a:t>
            </a:r>
            <a:r>
              <a:rPr lang="en-US" sz="1400" dirty="0"/>
              <a:t>than one state may be subject to different treatment. </a:t>
            </a:r>
            <a:endParaRPr lang="en-US" sz="1400" dirty="0" smtClean="0"/>
          </a:p>
          <a:p>
            <a:pPr algn="just"/>
            <a:r>
              <a:rPr lang="en-US" sz="1400" dirty="0" smtClean="0"/>
              <a:t>An </a:t>
            </a:r>
            <a:r>
              <a:rPr lang="en-US" sz="1400" dirty="0"/>
              <a:t>analysis of </a:t>
            </a:r>
            <a:r>
              <a:rPr lang="en-US" sz="1400" dirty="0" smtClean="0"/>
              <a:t>these differences </a:t>
            </a:r>
            <a:r>
              <a:rPr lang="en-US" sz="1400" dirty="0"/>
              <a:t>should be considered before choosing this form of organization.</a:t>
            </a:r>
          </a:p>
        </p:txBody>
      </p:sp>
    </p:spTree>
    <p:extLst>
      <p:ext uri="{BB962C8B-B14F-4D97-AF65-F5344CB8AC3E}">
        <p14:creationId xmlns:p14="http://schemas.microsoft.com/office/powerpoint/2010/main" val="276078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Advantages of an LLC</a:t>
            </a:r>
          </a:p>
          <a:p>
            <a:r>
              <a:rPr lang="en-US" sz="1800" dirty="0"/>
              <a:t>A number of advantages of an LLC over an S corporation are 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In </a:t>
            </a:r>
            <a:r>
              <a:rPr lang="en-US" sz="1800" dirty="0"/>
              <a:t>a highly leveraged enterprise, the LLC offers the partnership a distinct </a:t>
            </a:r>
            <a:r>
              <a:rPr lang="en-US" sz="1800" dirty="0" smtClean="0"/>
              <a:t>advantage over </a:t>
            </a:r>
            <a:r>
              <a:rPr lang="en-US" sz="1800" dirty="0"/>
              <a:t>an S corporation in that the partners can add their proportionate shares of </a:t>
            </a:r>
            <a:r>
              <a:rPr lang="en-US" sz="1800" dirty="0" smtClean="0"/>
              <a:t>the LLC </a:t>
            </a:r>
            <a:r>
              <a:rPr lang="en-US" sz="1800" dirty="0"/>
              <a:t>liabilities to their partnership </a:t>
            </a:r>
            <a:r>
              <a:rPr lang="en-US" sz="1800" dirty="0" smtClean="0"/>
              <a:t>interests.</a:t>
            </a:r>
          </a:p>
          <a:p>
            <a:r>
              <a:rPr lang="en-US" sz="1800" dirty="0" smtClean="0"/>
              <a:t>States </a:t>
            </a:r>
            <a:r>
              <a:rPr lang="en-US" sz="1800" dirty="0"/>
              <a:t>vary on the requirements of taxation but the LLC may have tax advantages </a:t>
            </a:r>
            <a:r>
              <a:rPr lang="en-US" sz="1800" dirty="0" smtClean="0"/>
              <a:t>in most </a:t>
            </a:r>
            <a:r>
              <a:rPr lang="en-US" sz="1800" dirty="0"/>
              <a:t>states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One </a:t>
            </a:r>
            <a:r>
              <a:rPr lang="en-US" sz="1800" dirty="0"/>
              <a:t>or more (without limit) individuals, corporations, partnerships, trusts, or other</a:t>
            </a:r>
          </a:p>
          <a:p>
            <a:r>
              <a:rPr lang="en-US" sz="1800" dirty="0"/>
              <a:t>entities can join to organize or form an LLC.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is not feasible in an S corporation.</a:t>
            </a:r>
          </a:p>
          <a:p>
            <a:r>
              <a:rPr lang="en-US" sz="1800" dirty="0" smtClean="0"/>
              <a:t>Members </a:t>
            </a:r>
            <a:r>
              <a:rPr lang="en-US" sz="1800" dirty="0"/>
              <a:t>are allowed to share income, profit, expense, deduction, loss and credit, </a:t>
            </a:r>
            <a:r>
              <a:rPr lang="en-US" sz="1800" dirty="0" smtClean="0"/>
              <a:t>and equity </a:t>
            </a:r>
            <a:r>
              <a:rPr lang="en-US" sz="1800" dirty="0"/>
              <a:t>of the LLC among themselves.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is the only form of organization that </a:t>
            </a:r>
            <a:r>
              <a:rPr lang="en-US" sz="1800" dirty="0" smtClean="0"/>
              <a:t>offers all </a:t>
            </a:r>
            <a:r>
              <a:rPr lang="en-US" sz="1800" dirty="0"/>
              <a:t>these features.</a:t>
            </a:r>
          </a:p>
        </p:txBody>
      </p:sp>
    </p:spTree>
    <p:extLst>
      <p:ext uri="{BB962C8B-B14F-4D97-AF65-F5344CB8AC3E}">
        <p14:creationId xmlns:p14="http://schemas.microsoft.com/office/powerpoint/2010/main" val="296002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THE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1600" dirty="0"/>
              <a:t>The design of the organization will be the entrepreneur’s formal and explicit </a:t>
            </a:r>
            <a:r>
              <a:rPr lang="en-US" sz="1600" dirty="0" smtClean="0"/>
              <a:t>indication to </a:t>
            </a:r>
            <a:r>
              <a:rPr lang="en-US" sz="1600" dirty="0"/>
              <a:t>the members of the organization as to what is expected of them. </a:t>
            </a:r>
            <a:endParaRPr lang="en-US" sz="1600" dirty="0" smtClean="0"/>
          </a:p>
          <a:p>
            <a:pPr algn="just"/>
            <a:r>
              <a:rPr lang="en-US" sz="1600" dirty="0" smtClean="0"/>
              <a:t>Typically</a:t>
            </a:r>
            <a:r>
              <a:rPr lang="en-US" sz="1600" dirty="0"/>
              <a:t>, these </a:t>
            </a:r>
            <a:r>
              <a:rPr lang="en-US" sz="1600" dirty="0" smtClean="0"/>
              <a:t>expectations can </a:t>
            </a:r>
            <a:r>
              <a:rPr lang="en-US" sz="1600" dirty="0"/>
              <a:t>be grouped into the following five areas</a:t>
            </a:r>
            <a:r>
              <a:rPr lang="en-US" sz="1600" dirty="0" smtClean="0"/>
              <a:t>:</a:t>
            </a:r>
            <a:endParaRPr lang="en-US" sz="1600" dirty="0"/>
          </a:p>
          <a:p>
            <a:pPr algn="just"/>
            <a:r>
              <a:rPr lang="en-US" sz="1600" b="1" i="1" dirty="0" smtClean="0"/>
              <a:t>Organization </a:t>
            </a:r>
            <a:r>
              <a:rPr lang="en-US" sz="1600" b="1" i="1" dirty="0"/>
              <a:t>structure</a:t>
            </a:r>
            <a:r>
              <a:rPr lang="en-US" sz="1600" b="1" dirty="0"/>
              <a:t>.</a:t>
            </a:r>
            <a:r>
              <a:rPr lang="en-US" sz="1600" dirty="0"/>
              <a:t> This defines members’ jobs and the communication and </a:t>
            </a:r>
            <a:r>
              <a:rPr lang="en-US" sz="1600" dirty="0" smtClean="0"/>
              <a:t>relationship these </a:t>
            </a:r>
            <a:r>
              <a:rPr lang="en-US" sz="1600" dirty="0"/>
              <a:t>jobs have with each other. These relationships are depicted in an organization chart.</a:t>
            </a:r>
          </a:p>
          <a:p>
            <a:pPr algn="just"/>
            <a:r>
              <a:rPr lang="en-US" sz="1600" b="1" i="1" dirty="0" smtClean="0"/>
              <a:t>Planning</a:t>
            </a:r>
            <a:r>
              <a:rPr lang="en-US" sz="1600" b="1" i="1" dirty="0"/>
              <a:t>, measurement, and evaluation schemes</a:t>
            </a:r>
            <a:r>
              <a:rPr lang="en-US" sz="1600" b="1" dirty="0"/>
              <a:t>. </a:t>
            </a:r>
            <a:r>
              <a:rPr lang="en-US" sz="1600" dirty="0"/>
              <a:t>All organization activities </a:t>
            </a:r>
            <a:r>
              <a:rPr lang="en-US" sz="1600" dirty="0" smtClean="0"/>
              <a:t>should reflect </a:t>
            </a:r>
            <a:r>
              <a:rPr lang="en-US" sz="1600" dirty="0"/>
              <a:t>the goals and objectives that underlie the venture’s existence. The </a:t>
            </a:r>
            <a:r>
              <a:rPr lang="en-US" sz="1600" dirty="0" smtClean="0"/>
              <a:t>entrepreneur must </a:t>
            </a:r>
            <a:r>
              <a:rPr lang="en-US" sz="1600" dirty="0"/>
              <a:t>spell out how these goals will be achieved (plans), how they will be </a:t>
            </a:r>
            <a:r>
              <a:rPr lang="en-US" sz="1600" dirty="0" smtClean="0"/>
              <a:t>measured, and </a:t>
            </a:r>
            <a:r>
              <a:rPr lang="en-US" sz="1600" dirty="0"/>
              <a:t>how they will be evaluated.</a:t>
            </a:r>
          </a:p>
          <a:p>
            <a:pPr algn="just"/>
            <a:r>
              <a:rPr lang="en-US" sz="1600" b="1" i="1" dirty="0" smtClean="0"/>
              <a:t>Rewards</a:t>
            </a:r>
            <a:r>
              <a:rPr lang="en-US" sz="1600" b="1" dirty="0"/>
              <a:t>. </a:t>
            </a:r>
            <a:r>
              <a:rPr lang="en-US" sz="1600" dirty="0"/>
              <a:t>Members of an organization will require rewards in the form of </a:t>
            </a:r>
            <a:r>
              <a:rPr lang="en-US" sz="1600" dirty="0" smtClean="0"/>
              <a:t>promotions, bonuses</a:t>
            </a:r>
            <a:r>
              <a:rPr lang="en-US" sz="1600" dirty="0"/>
              <a:t>, praise, and so on. The entrepreneur or other key managers will need to </a:t>
            </a:r>
            <a:r>
              <a:rPr lang="en-US" sz="1600" dirty="0" smtClean="0"/>
              <a:t>be responsible </a:t>
            </a:r>
            <a:r>
              <a:rPr lang="en-US" sz="1600" dirty="0"/>
              <a:t>for these rewards.</a:t>
            </a:r>
          </a:p>
          <a:p>
            <a:pPr algn="just"/>
            <a:r>
              <a:rPr lang="en-US" sz="1600" b="1" i="1" dirty="0" smtClean="0"/>
              <a:t>Selection </a:t>
            </a:r>
            <a:r>
              <a:rPr lang="en-US" sz="1600" b="1" i="1" dirty="0"/>
              <a:t>criteria</a:t>
            </a:r>
            <a:r>
              <a:rPr lang="en-US" sz="1600" dirty="0"/>
              <a:t>. The entrepreneur will need to determine a set of guidelines </a:t>
            </a:r>
            <a:r>
              <a:rPr lang="en-US" sz="1600" dirty="0" smtClean="0"/>
              <a:t>for selecting </a:t>
            </a:r>
            <a:r>
              <a:rPr lang="en-US" sz="1600" dirty="0"/>
              <a:t>individuals for each position.</a:t>
            </a:r>
          </a:p>
          <a:p>
            <a:pPr algn="just"/>
            <a:r>
              <a:rPr lang="en-US" sz="1600" b="1" i="1" dirty="0" smtClean="0"/>
              <a:t>Training</a:t>
            </a:r>
            <a:r>
              <a:rPr lang="en-US" sz="1600" b="1" dirty="0"/>
              <a:t>.</a:t>
            </a:r>
            <a:r>
              <a:rPr lang="en-US" sz="1600" dirty="0"/>
              <a:t> Training, on or off the job, must be specified. This training may be in </a:t>
            </a:r>
            <a:r>
              <a:rPr lang="en-US" sz="1600" dirty="0" smtClean="0"/>
              <a:t>the form </a:t>
            </a:r>
            <a:r>
              <a:rPr lang="en-US" sz="1600" dirty="0"/>
              <a:t>of formal education or learning skills.</a:t>
            </a:r>
          </a:p>
        </p:txBody>
      </p:sp>
    </p:spTree>
    <p:extLst>
      <p:ext uri="{BB962C8B-B14F-4D97-AF65-F5344CB8AC3E}">
        <p14:creationId xmlns:p14="http://schemas.microsoft.com/office/powerpoint/2010/main" val="3328349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3820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BUILDING THE MANAGEMENT TEAM AND A SUCCESSFUL</a:t>
            </a:r>
          </a:p>
          <a:p>
            <a:pPr marL="0" indent="0">
              <a:buNone/>
            </a:pPr>
            <a:r>
              <a:rPr lang="en-US" sz="1800" b="1" dirty="0"/>
              <a:t>ORGANIZATION CULTURE</a:t>
            </a:r>
          </a:p>
          <a:p>
            <a:r>
              <a:rPr lang="en-US" sz="1800" dirty="0"/>
              <a:t>In conjunction with the design of the organization, the entrepreneur will need to </a:t>
            </a:r>
            <a:r>
              <a:rPr lang="en-US" sz="1800" dirty="0" smtClean="0"/>
              <a:t>assemble the </a:t>
            </a:r>
            <a:r>
              <a:rPr lang="en-US" sz="1800" dirty="0"/>
              <a:t>right mix of people to assume the responsibilities outlined in the organization structure.</a:t>
            </a:r>
          </a:p>
          <a:p>
            <a:r>
              <a:rPr lang="en-US" sz="1800" dirty="0"/>
              <a:t>Some of the issues identified in the organization design will be revisited here since they </a:t>
            </a:r>
            <a:r>
              <a:rPr lang="en-US" sz="1800" dirty="0" smtClean="0"/>
              <a:t>are not </a:t>
            </a:r>
            <a:r>
              <a:rPr lang="en-US" sz="1800" dirty="0"/>
              <a:t>only critical to the building of the team but are just as important in establishing a </a:t>
            </a:r>
            <a:r>
              <a:rPr lang="en-US" sz="1800" dirty="0" smtClean="0"/>
              <a:t>positive and </a:t>
            </a:r>
            <a:r>
              <a:rPr lang="en-US" sz="1800" dirty="0"/>
              <a:t>successful organization culture.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strategy must be maintained through </a:t>
            </a:r>
            <a:r>
              <a:rPr lang="en-US" sz="1800" dirty="0" smtClean="0"/>
              <a:t>the stages </a:t>
            </a:r>
            <a:r>
              <a:rPr lang="en-US" sz="1800" dirty="0"/>
              <a:t>of start-up and growth of the enterprise. </a:t>
            </a:r>
            <a:endParaRPr lang="en-US" sz="1800" dirty="0" smtClean="0"/>
          </a:p>
          <a:p>
            <a:r>
              <a:rPr lang="en-US" sz="1800" dirty="0" smtClean="0"/>
              <a:t>There </a:t>
            </a:r>
            <a:r>
              <a:rPr lang="en-US" sz="1800" dirty="0"/>
              <a:t>are some important issues to </a:t>
            </a:r>
            <a:r>
              <a:rPr lang="en-US" sz="1800" dirty="0" smtClean="0"/>
              <a:t>address before </a:t>
            </a:r>
            <a:r>
              <a:rPr lang="en-US" sz="1800" dirty="0"/>
              <a:t>assembling and building the management team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 </a:t>
            </a:r>
            <a:r>
              <a:rPr lang="en-US" sz="1800" dirty="0"/>
              <a:t>In essence, the team must be able </a:t>
            </a:r>
            <a:r>
              <a:rPr lang="en-US" sz="1800" dirty="0" smtClean="0"/>
              <a:t>to accomplish </a:t>
            </a:r>
            <a:r>
              <a:rPr lang="en-US" sz="1800" dirty="0"/>
              <a:t>three functions: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Execute </a:t>
            </a:r>
            <a:r>
              <a:rPr lang="en-US" sz="1800" dirty="0"/>
              <a:t>the business plan.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Identify </a:t>
            </a:r>
            <a:r>
              <a:rPr lang="en-US" sz="1800" dirty="0"/>
              <a:t>fundamental changes in the business as they occur.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Make </a:t>
            </a:r>
            <a:r>
              <a:rPr lang="en-US" sz="1800" dirty="0"/>
              <a:t>adjustments to the plan based on changes in the environment and market </a:t>
            </a:r>
            <a:r>
              <a:rPr lang="en-US" sz="1800" dirty="0" smtClean="0"/>
              <a:t>that will </a:t>
            </a:r>
            <a:r>
              <a:rPr lang="en-US" sz="1800" dirty="0"/>
              <a:t>maintain profitability.</a:t>
            </a:r>
          </a:p>
        </p:txBody>
      </p:sp>
    </p:spTree>
    <p:extLst>
      <p:ext uri="{BB962C8B-B14F-4D97-AF65-F5344CB8AC3E}">
        <p14:creationId xmlns:p14="http://schemas.microsoft.com/office/powerpoint/2010/main" val="1178146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09600" y="609600"/>
            <a:ext cx="80772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We will explore some of the important considerations and strategies in recruiting</a:t>
            </a:r>
          </a:p>
          <a:p>
            <a:pPr algn="just"/>
            <a:r>
              <a:rPr lang="en-US" dirty="0"/>
              <a:t>and assembling an effective team and hence in creating an effective and positive </a:t>
            </a:r>
            <a:r>
              <a:rPr lang="en-US" dirty="0" smtClean="0"/>
              <a:t>organization culture</a:t>
            </a:r>
            <a:r>
              <a:rPr lang="en-US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First,</a:t>
            </a:r>
            <a:r>
              <a:rPr lang="en-US" dirty="0"/>
              <a:t> the entrepreneur’s </a:t>
            </a:r>
            <a:r>
              <a:rPr lang="en-US" dirty="0">
                <a:solidFill>
                  <a:srgbClr val="FF0000"/>
                </a:solidFill>
              </a:rPr>
              <a:t>desired culture </a:t>
            </a:r>
            <a:r>
              <a:rPr lang="en-US" dirty="0"/>
              <a:t>must match the business strategy outlined in </a:t>
            </a:r>
            <a:r>
              <a:rPr lang="en-US" dirty="0" smtClean="0"/>
              <a:t>the business </a:t>
            </a:r>
            <a:r>
              <a:rPr lang="en-US" dirty="0"/>
              <a:t>plan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Second,</a:t>
            </a:r>
            <a:r>
              <a:rPr lang="en-US" dirty="0"/>
              <a:t> the leader of the organization must create a workplace where employees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motivated </a:t>
            </a:r>
            <a:r>
              <a:rPr lang="en-US" dirty="0">
                <a:solidFill>
                  <a:srgbClr val="FF0000"/>
                </a:solidFill>
              </a:rPr>
              <a:t>and rewarded </a:t>
            </a:r>
            <a:r>
              <a:rPr lang="en-US" dirty="0"/>
              <a:t>for good work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Third, </a:t>
            </a:r>
            <a:r>
              <a:rPr lang="en-US" dirty="0"/>
              <a:t>the entrepreneur should be </a:t>
            </a:r>
            <a:r>
              <a:rPr lang="en-US" dirty="0">
                <a:solidFill>
                  <a:srgbClr val="FF0000"/>
                </a:solidFill>
              </a:rPr>
              <a:t>flexible</a:t>
            </a:r>
            <a:r>
              <a:rPr lang="en-US" dirty="0"/>
              <a:t> enough to try different things. This is </a:t>
            </a:r>
            <a:r>
              <a:rPr lang="en-US" dirty="0" smtClean="0"/>
              <a:t>not always </a:t>
            </a:r>
            <a:r>
              <a:rPr lang="en-US" dirty="0"/>
              <a:t>possible in a very small organization but has been the successful strategy in </a:t>
            </a:r>
            <a:r>
              <a:rPr lang="en-US" dirty="0" smtClean="0"/>
              <a:t>the growth </a:t>
            </a:r>
            <a:r>
              <a:rPr lang="en-US" dirty="0"/>
              <a:t>of Google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Fourth,</a:t>
            </a:r>
            <a:r>
              <a:rPr lang="en-US" dirty="0"/>
              <a:t> it is necessary to </a:t>
            </a:r>
            <a:r>
              <a:rPr lang="en-US" dirty="0">
                <a:solidFill>
                  <a:srgbClr val="FF0000"/>
                </a:solidFill>
              </a:rPr>
              <a:t>spend extra time in the hiring process</a:t>
            </a:r>
            <a:r>
              <a:rPr lang="en-US" dirty="0"/>
              <a:t>. There is sometimes </a:t>
            </a:r>
            <a:r>
              <a:rPr lang="en-US" dirty="0" smtClean="0"/>
              <a:t>a tendency </a:t>
            </a:r>
            <a:r>
              <a:rPr lang="en-US" dirty="0"/>
              <a:t>to want to hurry the process of finding the appropriate skills to fill the </a:t>
            </a:r>
            <a:r>
              <a:rPr lang="en-US" dirty="0" smtClean="0"/>
              <a:t>organization’s needs.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Next, </a:t>
            </a:r>
            <a:r>
              <a:rPr lang="en-US" dirty="0"/>
              <a:t>the entrepreneur needs to understand the </a:t>
            </a:r>
            <a:r>
              <a:rPr lang="en-US" sz="2000" dirty="0">
                <a:solidFill>
                  <a:srgbClr val="FF0000"/>
                </a:solidFill>
              </a:rPr>
              <a:t>significance of leadership </a:t>
            </a:r>
            <a:r>
              <a:rPr lang="en-US" dirty="0"/>
              <a:t>in the </a:t>
            </a:r>
            <a:r>
              <a:rPr lang="en-US" dirty="0" smtClean="0"/>
              <a:t>organization.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Leadership </a:t>
            </a:r>
            <a:r>
              <a:rPr lang="en-US" dirty="0"/>
              <a:t>should </a:t>
            </a:r>
            <a:r>
              <a:rPr lang="en-US" dirty="0">
                <a:solidFill>
                  <a:srgbClr val="FF0000"/>
                </a:solidFill>
              </a:rPr>
              <a:t>help establish core values and provide the appropriate tools </a:t>
            </a:r>
            <a:r>
              <a:rPr lang="en-US" dirty="0"/>
              <a:t>so</a:t>
            </a:r>
          </a:p>
          <a:p>
            <a:pPr algn="just"/>
            <a:r>
              <a:rPr lang="en-US" dirty="0" smtClean="0"/>
              <a:t>      that </a:t>
            </a:r>
            <a:r>
              <a:rPr lang="en-US" dirty="0"/>
              <a:t>employees can effectively complete their jobs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Finding the </a:t>
            </a:r>
            <a:r>
              <a:rPr lang="en-US" dirty="0">
                <a:solidFill>
                  <a:srgbClr val="FF0000"/>
                </a:solidFill>
              </a:rPr>
              <a:t>most effective team and creating a positive organization culture is a </a:t>
            </a:r>
            <a:r>
              <a:rPr lang="en-US" dirty="0" smtClean="0">
                <a:solidFill>
                  <a:srgbClr val="FF0000"/>
                </a:solidFill>
              </a:rPr>
              <a:t>challenge for </a:t>
            </a:r>
            <a:r>
              <a:rPr lang="en-US" dirty="0">
                <a:solidFill>
                  <a:srgbClr val="FF0000"/>
                </a:solidFill>
              </a:rPr>
              <a:t>the entrepreneur </a:t>
            </a:r>
            <a:r>
              <a:rPr lang="en-US" dirty="0"/>
              <a:t>but is just as critical as having an </a:t>
            </a:r>
            <a:r>
              <a:rPr lang="en-US" dirty="0">
                <a:solidFill>
                  <a:srgbClr val="FF0000"/>
                </a:solidFill>
              </a:rPr>
              <a:t>innovative, marketable product.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It is an </a:t>
            </a:r>
            <a:r>
              <a:rPr lang="en-US" dirty="0">
                <a:solidFill>
                  <a:srgbClr val="FF0000"/>
                </a:solidFill>
              </a:rPr>
              <a:t>important</a:t>
            </a:r>
            <a:r>
              <a:rPr lang="en-US" dirty="0"/>
              <a:t> ingredient in an </a:t>
            </a:r>
            <a:r>
              <a:rPr lang="en-US" dirty="0">
                <a:solidFill>
                  <a:srgbClr val="FF0000"/>
                </a:solidFill>
              </a:rPr>
              <a:t>organization’s success.</a:t>
            </a:r>
          </a:p>
        </p:txBody>
      </p:sp>
    </p:spTree>
    <p:extLst>
      <p:ext uri="{BB962C8B-B14F-4D97-AF65-F5344CB8AC3E}">
        <p14:creationId xmlns:p14="http://schemas.microsoft.com/office/powerpoint/2010/main" val="153685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ROLE OF A BOARD OF DIRECTORS</a:t>
            </a:r>
          </a:p>
          <a:p>
            <a:pPr marL="0" indent="0">
              <a:buNone/>
            </a:pPr>
            <a:r>
              <a:rPr lang="en-US" sz="2600" dirty="0"/>
              <a:t>An entrepreneur may find it necessary in his or her organization plan to establish a </a:t>
            </a:r>
            <a:r>
              <a:rPr lang="en-US" sz="2600" dirty="0" smtClean="0"/>
              <a:t>board of </a:t>
            </a:r>
            <a:r>
              <a:rPr lang="en-US" sz="2600" dirty="0"/>
              <a:t>directors or board of advisors. The board of advisors is discussed in the next section</a:t>
            </a:r>
            <a:r>
              <a:rPr lang="en-US" sz="2600" dirty="0" smtClean="0"/>
              <a:t>.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dirty="0"/>
              <a:t>The board of directors may serve a number of functions: </a:t>
            </a:r>
            <a:endParaRPr lang="en-US" dirty="0" smtClean="0"/>
          </a:p>
          <a:p>
            <a:pPr marL="514350" indent="-514350">
              <a:buAutoNum type="arabicParenBoth"/>
            </a:pPr>
            <a:r>
              <a:rPr lang="en-US" sz="2900" dirty="0" smtClean="0"/>
              <a:t>Reviewing operating and capital budgets</a:t>
            </a:r>
            <a:endParaRPr lang="en-US" sz="2900" dirty="0" smtClean="0"/>
          </a:p>
          <a:p>
            <a:pPr marL="514350" indent="-514350">
              <a:buAutoNum type="arabicParenBoth"/>
            </a:pPr>
            <a:r>
              <a:rPr lang="en-US" sz="2900" dirty="0" smtClean="0"/>
              <a:t>Developing longer-term strategic plans for growth and expansion</a:t>
            </a:r>
            <a:endParaRPr lang="en-US" sz="2900" dirty="0" smtClean="0"/>
          </a:p>
          <a:p>
            <a:pPr marL="514350" indent="-514350">
              <a:buAutoNum type="arabicParenBoth"/>
            </a:pPr>
            <a:r>
              <a:rPr lang="en-US" sz="2900" dirty="0" smtClean="0"/>
              <a:t>Supporting day-to-day activities</a:t>
            </a:r>
            <a:endParaRPr lang="en-US" sz="2900" dirty="0" smtClean="0"/>
          </a:p>
          <a:p>
            <a:pPr marL="514350" indent="-514350">
              <a:buAutoNum type="arabicParenBoth"/>
            </a:pPr>
            <a:r>
              <a:rPr lang="en-US" sz="2900" dirty="0" smtClean="0"/>
              <a:t>Resolving conflicts among owners or shareholders,</a:t>
            </a:r>
          </a:p>
          <a:p>
            <a:pPr marL="0" indent="0">
              <a:buNone/>
            </a:pPr>
            <a:r>
              <a:rPr lang="en-US" sz="2900" dirty="0" smtClean="0"/>
              <a:t>(5) ensuring the proper use of assets, or </a:t>
            </a:r>
          </a:p>
          <a:p>
            <a:pPr marL="0" indent="0">
              <a:buNone/>
            </a:pPr>
            <a:r>
              <a:rPr lang="en-US" sz="2900" dirty="0" smtClean="0"/>
              <a:t>(6) developing a network of information sources </a:t>
            </a:r>
            <a:r>
              <a:rPr lang="en-US" sz="2900" dirty="0"/>
              <a:t>for </a:t>
            </a:r>
            <a:r>
              <a:rPr lang="en-US" sz="2900" dirty="0"/>
              <a:t>the entrepreneurs. </a:t>
            </a:r>
            <a:endParaRPr lang="en-US" sz="2900" dirty="0" smtClean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 smtClean="0"/>
              <a:t>These </a:t>
            </a:r>
            <a:r>
              <a:rPr lang="en-US" sz="2900" dirty="0"/>
              <a:t>functions may be a formal part of the organization, with responsibilities</a:t>
            </a:r>
          </a:p>
          <a:p>
            <a:pPr marL="0" indent="0">
              <a:buNone/>
            </a:pPr>
            <a:r>
              <a:rPr lang="en-US" sz="2900" dirty="0"/>
              <a:t>assigned to the directors depending on the needs of the new venture.</a:t>
            </a:r>
          </a:p>
        </p:txBody>
      </p:sp>
    </p:spTree>
    <p:extLst>
      <p:ext uri="{BB962C8B-B14F-4D97-AF65-F5344CB8AC3E}">
        <p14:creationId xmlns:p14="http://schemas.microsoft.com/office/powerpoint/2010/main" val="3054921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229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THE BOARD OF ADVISORS</a:t>
            </a:r>
          </a:p>
          <a:p>
            <a:pPr algn="just"/>
            <a:r>
              <a:rPr lang="en-US" sz="1800" dirty="0"/>
              <a:t>Compared to a board of directors, a board of advisors would be </a:t>
            </a:r>
            <a:r>
              <a:rPr lang="en-US" sz="1800" dirty="0">
                <a:solidFill>
                  <a:srgbClr val="FF0000"/>
                </a:solidFill>
              </a:rPr>
              <a:t>more loosely tied to </a:t>
            </a:r>
            <a:r>
              <a:rPr lang="en-US" sz="1800" dirty="0" smtClean="0">
                <a:solidFill>
                  <a:srgbClr val="FF0000"/>
                </a:solidFill>
              </a:rPr>
              <a:t>the organization </a:t>
            </a:r>
            <a:r>
              <a:rPr lang="en-US" sz="1800" dirty="0"/>
              <a:t>and would serve the venture only in an advisory capacity for some of </a:t>
            </a:r>
            <a:r>
              <a:rPr lang="en-US" sz="1800" dirty="0" smtClean="0"/>
              <a:t>the functions </a:t>
            </a:r>
            <a:r>
              <a:rPr lang="en-US" sz="1800" dirty="0"/>
              <a:t>or activities mentioned before. </a:t>
            </a:r>
            <a:endParaRPr lang="en-US" sz="1800" dirty="0" smtClean="0"/>
          </a:p>
          <a:p>
            <a:pPr algn="just"/>
            <a:r>
              <a:rPr lang="en-US" sz="1800" dirty="0" smtClean="0"/>
              <a:t>These boards </a:t>
            </a:r>
            <a:r>
              <a:rPr lang="en-US" sz="1800" dirty="0"/>
              <a:t>are likely to </a:t>
            </a:r>
            <a:r>
              <a:rPr lang="en-US" sz="1800" dirty="0">
                <a:solidFill>
                  <a:srgbClr val="FF0000"/>
                </a:solidFill>
              </a:rPr>
              <a:t>meet less frequently </a:t>
            </a:r>
            <a:r>
              <a:rPr lang="en-US" sz="1800" dirty="0"/>
              <a:t>or depending on the need to discuss </a:t>
            </a:r>
            <a:r>
              <a:rPr lang="en-US" sz="1800" dirty="0" smtClean="0"/>
              <a:t>important venture decisions. </a:t>
            </a:r>
          </a:p>
          <a:p>
            <a:pPr algn="just"/>
            <a:r>
              <a:rPr lang="en-US" sz="1800" dirty="0" smtClean="0">
                <a:solidFill>
                  <a:srgbClr val="FF0000"/>
                </a:solidFill>
              </a:rPr>
              <a:t>A board of advisors is very useful in a family business where the board of </a:t>
            </a:r>
            <a:r>
              <a:rPr lang="en-US" sz="1800" dirty="0">
                <a:solidFill>
                  <a:srgbClr val="FF0000"/>
                </a:solidFill>
              </a:rPr>
              <a:t>directors may consist entirely of family </a:t>
            </a:r>
            <a:r>
              <a:rPr lang="en-US" sz="1800" dirty="0" smtClean="0">
                <a:solidFill>
                  <a:srgbClr val="FF0000"/>
                </a:solidFill>
              </a:rPr>
              <a:t>members.</a:t>
            </a:r>
          </a:p>
          <a:p>
            <a:pPr algn="just"/>
            <a:r>
              <a:rPr lang="en-US" sz="1800" dirty="0" smtClean="0"/>
              <a:t>The </a:t>
            </a:r>
            <a:r>
              <a:rPr lang="en-US" sz="1800" dirty="0"/>
              <a:t>selection process for advisors can be similar to the process for selecting a board </a:t>
            </a:r>
            <a:r>
              <a:rPr lang="en-US" sz="1800" dirty="0" smtClean="0"/>
              <a:t>of directors</a:t>
            </a:r>
            <a:r>
              <a:rPr lang="en-US" sz="1800" dirty="0"/>
              <a:t>, including determining desired skills and interviewing potential candidates. </a:t>
            </a:r>
            <a:endParaRPr lang="en-US" sz="1800" dirty="0" smtClean="0"/>
          </a:p>
          <a:p>
            <a:pPr algn="just"/>
            <a:r>
              <a:rPr lang="en-US" sz="1800" dirty="0" smtClean="0"/>
              <a:t>Advisors may </a:t>
            </a:r>
            <a:r>
              <a:rPr lang="en-US" sz="1800" dirty="0"/>
              <a:t>be compensated on a </a:t>
            </a:r>
            <a:r>
              <a:rPr lang="en-US" sz="1800" dirty="0" smtClean="0">
                <a:solidFill>
                  <a:srgbClr val="FF0000"/>
                </a:solidFill>
              </a:rPr>
              <a:t>per meeting </a:t>
            </a:r>
            <a:r>
              <a:rPr lang="en-US" sz="1800" dirty="0">
                <a:solidFill>
                  <a:srgbClr val="FF0000"/>
                </a:solidFill>
              </a:rPr>
              <a:t>basis </a:t>
            </a:r>
            <a:r>
              <a:rPr lang="en-US" sz="1800" dirty="0"/>
              <a:t>or with stock or stock options. </a:t>
            </a:r>
            <a:endParaRPr lang="en-US" sz="1800" dirty="0" smtClean="0"/>
          </a:p>
          <a:p>
            <a:pPr algn="just"/>
            <a:r>
              <a:rPr lang="en-US" sz="1800" dirty="0" smtClean="0"/>
              <a:t>Just </a:t>
            </a:r>
            <a:r>
              <a:rPr lang="en-US" sz="1800" dirty="0"/>
              <a:t>as </a:t>
            </a:r>
            <a:r>
              <a:rPr lang="en-US" sz="1800" dirty="0" smtClean="0"/>
              <a:t>in the </a:t>
            </a:r>
            <a:r>
              <a:rPr lang="en-US" sz="1800" dirty="0"/>
              <a:t>case of the board of directors, the members should be evaluated as to their </a:t>
            </a:r>
            <a:r>
              <a:rPr lang="en-US" sz="1800" dirty="0" smtClean="0"/>
              <a:t>contribution to </a:t>
            </a:r>
            <a:r>
              <a:rPr lang="en-US" sz="1800" dirty="0"/>
              <a:t>meeting the mission of the new </a:t>
            </a:r>
            <a:r>
              <a:rPr lang="en-US" sz="1800" dirty="0" smtClean="0"/>
              <a:t>venture. </a:t>
            </a:r>
          </a:p>
          <a:p>
            <a:pPr algn="just"/>
            <a:r>
              <a:rPr lang="en-US" sz="1800" dirty="0" smtClean="0"/>
              <a:t>Boards </a:t>
            </a:r>
            <a:r>
              <a:rPr lang="en-US" sz="1800" dirty="0"/>
              <a:t>of advisors can provide an important reality check for the entrepreneur or </a:t>
            </a:r>
            <a:r>
              <a:rPr lang="en-US" sz="1800" dirty="0" smtClean="0"/>
              <a:t>owner of </a:t>
            </a:r>
            <a:r>
              <a:rPr lang="en-US" sz="1800" dirty="0"/>
              <a:t>any </a:t>
            </a:r>
            <a:r>
              <a:rPr lang="en-US" sz="1800" dirty="0" err="1"/>
              <a:t>noncorporate</a:t>
            </a:r>
            <a:r>
              <a:rPr lang="en-US" sz="1800" dirty="0"/>
              <a:t> type of business.</a:t>
            </a:r>
          </a:p>
        </p:txBody>
      </p:sp>
    </p:spTree>
    <p:extLst>
      <p:ext uri="{BB962C8B-B14F-4D97-AF65-F5344CB8AC3E}">
        <p14:creationId xmlns:p14="http://schemas.microsoft.com/office/powerpoint/2010/main" val="3292219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525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</a:rPr>
              <a:t>Mokhtarzada’s</a:t>
            </a:r>
            <a:r>
              <a:rPr lang="en-US" dirty="0">
                <a:solidFill>
                  <a:srgbClr val="FF0000"/>
                </a:solidFill>
              </a:rPr>
              <a:t> model </a:t>
            </a:r>
            <a:r>
              <a:rPr lang="en-US" sz="1900" dirty="0"/>
              <a:t>for creating a board of </a:t>
            </a:r>
            <a:r>
              <a:rPr lang="en-US" sz="1900" dirty="0"/>
              <a:t>advisors is </a:t>
            </a:r>
            <a:r>
              <a:rPr lang="en-US" sz="1900" dirty="0"/>
              <a:t>based on three </a:t>
            </a:r>
            <a:r>
              <a:rPr lang="en-US" sz="1900" dirty="0"/>
              <a:t>recommendations:</a:t>
            </a:r>
            <a:endParaRPr lang="en-US" sz="1900" dirty="0"/>
          </a:p>
          <a:p>
            <a:pPr marL="514350" indent="-514350" algn="just">
              <a:buAutoNum type="arabicPeriod"/>
            </a:pPr>
            <a:r>
              <a:rPr lang="en-US" sz="1900" dirty="0"/>
              <a:t>Identify </a:t>
            </a:r>
            <a:r>
              <a:rPr lang="en-US" sz="1900" dirty="0"/>
              <a:t>potential members </a:t>
            </a:r>
            <a:r>
              <a:rPr lang="en-US" sz="1900" dirty="0">
                <a:solidFill>
                  <a:srgbClr val="FF0000"/>
                </a:solidFill>
              </a:rPr>
              <a:t>who share your vision</a:t>
            </a:r>
            <a:r>
              <a:rPr lang="en-US" sz="1900" dirty="0"/>
              <a:t> so that they will look out for </a:t>
            </a:r>
            <a:r>
              <a:rPr lang="en-US" sz="1900" dirty="0"/>
              <a:t>your best interests.</a:t>
            </a:r>
          </a:p>
          <a:p>
            <a:pPr marL="514350" indent="-514350" algn="just">
              <a:buAutoNum type="arabicPeriod"/>
            </a:pPr>
            <a:r>
              <a:rPr lang="en-US" sz="1900" dirty="0">
                <a:solidFill>
                  <a:srgbClr val="FF0000"/>
                </a:solidFill>
              </a:rPr>
              <a:t>Offer</a:t>
            </a:r>
            <a:r>
              <a:rPr lang="en-US" sz="1900" dirty="0"/>
              <a:t> </a:t>
            </a:r>
            <a:r>
              <a:rPr lang="en-US" sz="1900" dirty="0"/>
              <a:t>the members a quarter to </a:t>
            </a:r>
            <a:r>
              <a:rPr lang="en-US" sz="1900" dirty="0">
                <a:solidFill>
                  <a:srgbClr val="FF0000"/>
                </a:solidFill>
              </a:rPr>
              <a:t>a half point of equity </a:t>
            </a:r>
            <a:r>
              <a:rPr lang="en-US" sz="1900" dirty="0"/>
              <a:t>so that they will </a:t>
            </a:r>
            <a:r>
              <a:rPr lang="en-US" sz="1900" dirty="0">
                <a:solidFill>
                  <a:srgbClr val="FF0000"/>
                </a:solidFill>
              </a:rPr>
              <a:t>not only </a:t>
            </a:r>
            <a:r>
              <a:rPr lang="en-US" sz="1900" dirty="0">
                <a:solidFill>
                  <a:srgbClr val="FF0000"/>
                </a:solidFill>
              </a:rPr>
              <a:t>offer their </a:t>
            </a:r>
            <a:r>
              <a:rPr lang="en-US" sz="1900" dirty="0">
                <a:solidFill>
                  <a:srgbClr val="FF0000"/>
                </a:solidFill>
              </a:rPr>
              <a:t>expertise but will provide valuable contacts to grow the </a:t>
            </a:r>
            <a:r>
              <a:rPr lang="en-US" sz="1900" dirty="0">
                <a:solidFill>
                  <a:srgbClr val="FF0000"/>
                </a:solidFill>
              </a:rPr>
              <a:t>business.</a:t>
            </a:r>
          </a:p>
          <a:p>
            <a:pPr marL="514350" indent="-514350" algn="just">
              <a:buAutoNum type="arabicPeriod"/>
            </a:pPr>
            <a:r>
              <a:rPr lang="en-US" sz="1900" dirty="0"/>
              <a:t>Timing </a:t>
            </a:r>
            <a:r>
              <a:rPr lang="en-US" sz="1900" dirty="0"/>
              <a:t>is important when you add or bring in </a:t>
            </a:r>
            <a:r>
              <a:rPr lang="en-US" sz="1900" dirty="0"/>
              <a:t>advisors</a:t>
            </a:r>
            <a:r>
              <a:rPr lang="en-US" sz="1900" dirty="0"/>
              <a:t>. </a:t>
            </a:r>
            <a:r>
              <a:rPr lang="en-US" sz="1900" dirty="0">
                <a:solidFill>
                  <a:srgbClr val="FF0000"/>
                </a:solidFill>
              </a:rPr>
              <a:t>Use them at </a:t>
            </a:r>
            <a:r>
              <a:rPr lang="en-US" sz="1900" dirty="0">
                <a:solidFill>
                  <a:srgbClr val="FF0000"/>
                </a:solidFill>
              </a:rPr>
              <a:t>critical points </a:t>
            </a:r>
            <a:r>
              <a:rPr lang="en-US" sz="1900" dirty="0"/>
              <a:t>in business decision making such as raising capital, entering new </a:t>
            </a:r>
            <a:r>
              <a:rPr lang="en-US" sz="1900" dirty="0"/>
              <a:t>markets, or </a:t>
            </a:r>
            <a:r>
              <a:rPr lang="en-US" sz="1900" dirty="0"/>
              <a:t>hiring high-level managers.</a:t>
            </a:r>
          </a:p>
        </p:txBody>
      </p:sp>
    </p:spTree>
    <p:extLst>
      <p:ext uri="{BB962C8B-B14F-4D97-AF65-F5344CB8AC3E}">
        <p14:creationId xmlns:p14="http://schemas.microsoft.com/office/powerpoint/2010/main" val="1533874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THE ORGANIZATION AND USE OF ADVISORS</a:t>
            </a:r>
          </a:p>
          <a:p>
            <a:pPr algn="just"/>
            <a:r>
              <a:rPr lang="en-US" sz="2000" dirty="0"/>
              <a:t>The entrepreneur will usually use outside advisors such as </a:t>
            </a:r>
            <a:r>
              <a:rPr lang="en-US" sz="2000" dirty="0">
                <a:solidFill>
                  <a:srgbClr val="FF0000"/>
                </a:solidFill>
              </a:rPr>
              <a:t>accountants, bankers, </a:t>
            </a:r>
            <a:r>
              <a:rPr lang="en-US" sz="2000" dirty="0" smtClean="0">
                <a:solidFill>
                  <a:srgbClr val="FF0000"/>
                </a:solidFill>
              </a:rPr>
              <a:t>lawyers, advertising </a:t>
            </a:r>
            <a:r>
              <a:rPr lang="en-US" sz="2000" dirty="0">
                <a:solidFill>
                  <a:srgbClr val="FF0000"/>
                </a:solidFill>
              </a:rPr>
              <a:t>agencies, and market researchers </a:t>
            </a:r>
            <a:r>
              <a:rPr lang="en-US" sz="2000" dirty="0"/>
              <a:t>on an as-needed basis. </a:t>
            </a:r>
            <a:endParaRPr lang="en-US" sz="2000" dirty="0" smtClean="0"/>
          </a:p>
          <a:p>
            <a:pPr algn="just"/>
            <a:r>
              <a:rPr lang="en-US" sz="2000" dirty="0" smtClean="0"/>
              <a:t>These </a:t>
            </a:r>
            <a:r>
              <a:rPr lang="en-US" sz="2000" dirty="0"/>
              <a:t>advisors, </a:t>
            </a:r>
            <a:r>
              <a:rPr lang="en-US" sz="2000" dirty="0" smtClean="0"/>
              <a:t>who are </a:t>
            </a:r>
            <a:r>
              <a:rPr lang="en-US" sz="2000" dirty="0"/>
              <a:t>separate from the more formal board of advisors, can also become an important part </a:t>
            </a:r>
            <a:r>
              <a:rPr lang="en-US" sz="2000" dirty="0" smtClean="0"/>
              <a:t>of the </a:t>
            </a:r>
            <a:r>
              <a:rPr lang="en-US" sz="2000" dirty="0"/>
              <a:t>organization and thus will need to be managed just like any other permanent part of </a:t>
            </a:r>
            <a:r>
              <a:rPr lang="en-US" sz="2000" dirty="0" smtClean="0"/>
              <a:t>the new </a:t>
            </a:r>
            <a:r>
              <a:rPr lang="en-US" sz="2000" dirty="0"/>
              <a:t>venture.</a:t>
            </a:r>
          </a:p>
          <a:p>
            <a:pPr algn="just"/>
            <a:r>
              <a:rPr lang="en-US" sz="2000" dirty="0"/>
              <a:t>The relationship of the entrepreneur and outside advisors can be enhanced by </a:t>
            </a:r>
            <a:r>
              <a:rPr lang="en-US" sz="2000" dirty="0" smtClean="0"/>
              <a:t>seeking out </a:t>
            </a:r>
            <a:r>
              <a:rPr lang="en-US" sz="2000" dirty="0"/>
              <a:t>the best advisors and involving them thoroughly and at an early stage. </a:t>
            </a:r>
            <a:endParaRPr lang="en-US" sz="2000" dirty="0" smtClean="0"/>
          </a:p>
          <a:p>
            <a:pPr algn="just"/>
            <a:r>
              <a:rPr lang="en-US" sz="2000" dirty="0" smtClean="0"/>
              <a:t>Advisors should be </a:t>
            </a:r>
            <a:r>
              <a:rPr lang="en-US" sz="2000" dirty="0"/>
              <a:t>assessed or interviewed just as if they were being hired for a permanent position. </a:t>
            </a:r>
            <a:endParaRPr lang="en-US" sz="2000" dirty="0" smtClean="0"/>
          </a:p>
          <a:p>
            <a:pPr algn="just"/>
            <a:r>
              <a:rPr lang="en-US" sz="2000" dirty="0" smtClean="0"/>
              <a:t>References should </a:t>
            </a:r>
            <a:r>
              <a:rPr lang="en-US" sz="2000" dirty="0"/>
              <a:t>be checked and questions asked to ascertain the quality of service as well </a:t>
            </a:r>
            <a:r>
              <a:rPr lang="en-US" sz="2000" dirty="0" smtClean="0"/>
              <a:t>as compatibility </a:t>
            </a:r>
            <a:r>
              <a:rPr lang="en-US" sz="2000" dirty="0"/>
              <a:t>with the management team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3777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14400"/>
            <a:ext cx="8077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Hiring and managing outside experts can be effectively accomplished by considering </a:t>
            </a:r>
            <a:r>
              <a:rPr lang="en-US" sz="2000" dirty="0" smtClean="0"/>
              <a:t>these advisors </a:t>
            </a:r>
            <a:r>
              <a:rPr lang="en-US" sz="2000" dirty="0"/>
              <a:t>as advice suppliers.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 Just as no manager would buy raw materials or supplies without knowledge of their cost and quality, the same approval can apply for advisors.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Entrepreneurs should ask these advisors about fees,  Even after the advisors have been hired, the entrepreneur should question their advice.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Why is the advice being given? Make sure you understand the decision and </a:t>
            </a:r>
            <a:r>
              <a:rPr lang="en-US" sz="2000" dirty="0" smtClean="0"/>
              <a:t>its potential </a:t>
            </a:r>
            <a:r>
              <a:rPr lang="en-US" sz="2000" dirty="0"/>
              <a:t>implications. </a:t>
            </a:r>
            <a:endParaRPr lang="en-US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There </a:t>
            </a:r>
            <a:r>
              <a:rPr lang="en-US" sz="2000" dirty="0"/>
              <a:t>are many good sources of advisors, such as the </a:t>
            </a:r>
            <a:r>
              <a:rPr lang="en-US" sz="2000" dirty="0" smtClean="0"/>
              <a:t>Small Business </a:t>
            </a:r>
            <a:r>
              <a:rPr lang="en-US" sz="2000" dirty="0"/>
              <a:t>Administration, other small businesses, chambers of commerce, </a:t>
            </a:r>
            <a:r>
              <a:rPr lang="en-US" sz="2000" dirty="0" smtClean="0"/>
              <a:t>universities, friends</a:t>
            </a:r>
            <a:r>
              <a:rPr lang="en-US" sz="2000" dirty="0"/>
              <a:t>, and </a:t>
            </a:r>
            <a:r>
              <a:rPr lang="en-US" sz="2000" dirty="0" smtClean="0"/>
              <a:t>relatives.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Careful </a:t>
            </a:r>
            <a:r>
              <a:rPr lang="en-US" sz="2000" dirty="0"/>
              <a:t>evaluation of the entrepreneur’s needs and the </a:t>
            </a:r>
            <a:r>
              <a:rPr lang="en-US" sz="2000" dirty="0" smtClean="0"/>
              <a:t>competency of </a:t>
            </a:r>
            <a:r>
              <a:rPr lang="en-US" sz="2000" dirty="0"/>
              <a:t>the advisor can make advisors a valuable asset to the organization of a </a:t>
            </a:r>
            <a:r>
              <a:rPr lang="en-US" sz="2000" dirty="0" smtClean="0"/>
              <a:t>new venture, credentials</a:t>
            </a:r>
            <a:r>
              <a:rPr lang="en-US" sz="2000" dirty="0"/>
              <a:t>, references, and so on, before hiring them.</a:t>
            </a:r>
          </a:p>
        </p:txBody>
      </p:sp>
    </p:spTree>
    <p:extLst>
      <p:ext uri="{BB962C8B-B14F-4D97-AF65-F5344CB8AC3E}">
        <p14:creationId xmlns:p14="http://schemas.microsoft.com/office/powerpoint/2010/main" val="52654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3341</Words>
  <Application>Microsoft Office PowerPoint</Application>
  <PresentationFormat>On-screen Show (4:3)</PresentationFormat>
  <Paragraphs>191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Google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DESIGNING THE ORGANIZATION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52</cp:revision>
  <dcterms:created xsi:type="dcterms:W3CDTF">2006-08-16T00:00:00Z</dcterms:created>
  <dcterms:modified xsi:type="dcterms:W3CDTF">2023-12-21T08:24:14Z</dcterms:modified>
</cp:coreProperties>
</file>