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8"/>
  </p:notesMasterIdLst>
  <p:sldIdLst>
    <p:sldId id="256" r:id="rId3"/>
    <p:sldId id="257" r:id="rId4"/>
    <p:sldId id="258" r:id="rId5"/>
    <p:sldId id="259" r:id="rId6"/>
    <p:sldId id="340" r:id="rId7"/>
    <p:sldId id="341" r:id="rId8"/>
    <p:sldId id="342" r:id="rId9"/>
    <p:sldId id="343" r:id="rId10"/>
    <p:sldId id="312" r:id="rId11"/>
    <p:sldId id="313" r:id="rId12"/>
    <p:sldId id="314" r:id="rId13"/>
    <p:sldId id="260" r:id="rId14"/>
    <p:sldId id="306" r:id="rId15"/>
    <p:sldId id="261" r:id="rId16"/>
    <p:sldId id="308" r:id="rId17"/>
    <p:sldId id="262" r:id="rId18"/>
    <p:sldId id="263" r:id="rId19"/>
    <p:sldId id="305" r:id="rId20"/>
    <p:sldId id="309" r:id="rId21"/>
    <p:sldId id="310" r:id="rId22"/>
    <p:sldId id="264" r:id="rId23"/>
    <p:sldId id="315" r:id="rId24"/>
    <p:sldId id="316" r:id="rId25"/>
    <p:sldId id="268" r:id="rId26"/>
    <p:sldId id="265" r:id="rId27"/>
    <p:sldId id="317" r:id="rId28"/>
    <p:sldId id="318" r:id="rId29"/>
    <p:sldId id="266" r:id="rId30"/>
    <p:sldId id="269" r:id="rId31"/>
    <p:sldId id="270" r:id="rId32"/>
    <p:sldId id="344" r:id="rId33"/>
    <p:sldId id="351" r:id="rId34"/>
    <p:sldId id="352" r:id="rId35"/>
    <p:sldId id="353" r:id="rId36"/>
    <p:sldId id="354" r:id="rId37"/>
    <p:sldId id="355" r:id="rId38"/>
    <p:sldId id="356" r:id="rId39"/>
    <p:sldId id="357" r:id="rId40"/>
    <p:sldId id="358" r:id="rId41"/>
    <p:sldId id="359" r:id="rId42"/>
    <p:sldId id="360" r:id="rId43"/>
    <p:sldId id="361" r:id="rId44"/>
    <p:sldId id="362" r:id="rId45"/>
    <p:sldId id="363" r:id="rId46"/>
    <p:sldId id="364" r:id="rId47"/>
    <p:sldId id="365" r:id="rId48"/>
    <p:sldId id="272" r:id="rId49"/>
    <p:sldId id="273" r:id="rId50"/>
    <p:sldId id="319" r:id="rId51"/>
    <p:sldId id="274" r:id="rId52"/>
    <p:sldId id="275" r:id="rId53"/>
    <p:sldId id="276" r:id="rId54"/>
    <p:sldId id="345" r:id="rId55"/>
    <p:sldId id="346" r:id="rId56"/>
    <p:sldId id="348" r:id="rId57"/>
    <p:sldId id="349" r:id="rId58"/>
    <p:sldId id="350" r:id="rId59"/>
    <p:sldId id="277" r:id="rId60"/>
    <p:sldId id="278" r:id="rId61"/>
    <p:sldId id="290" r:id="rId62"/>
    <p:sldId id="284" r:id="rId63"/>
    <p:sldId id="285" r:id="rId64"/>
    <p:sldId id="291" r:id="rId65"/>
    <p:sldId id="292" r:id="rId66"/>
    <p:sldId id="286" r:id="rId67"/>
    <p:sldId id="293" r:id="rId68"/>
    <p:sldId id="366" r:id="rId69"/>
    <p:sldId id="287" r:id="rId70"/>
    <p:sldId id="288" r:id="rId71"/>
    <p:sldId id="279" r:id="rId72"/>
    <p:sldId id="280" r:id="rId73"/>
    <p:sldId id="320" r:id="rId74"/>
    <p:sldId id="281" r:id="rId75"/>
    <p:sldId id="321" r:id="rId76"/>
    <p:sldId id="282" r:id="rId77"/>
    <p:sldId id="283" r:id="rId78"/>
    <p:sldId id="367" r:id="rId79"/>
    <p:sldId id="398" r:id="rId80"/>
    <p:sldId id="401" r:id="rId81"/>
    <p:sldId id="403" r:id="rId82"/>
    <p:sldId id="368" r:id="rId83"/>
    <p:sldId id="369" r:id="rId84"/>
    <p:sldId id="405" r:id="rId85"/>
    <p:sldId id="404" r:id="rId86"/>
    <p:sldId id="370" r:id="rId87"/>
    <p:sldId id="406" r:id="rId88"/>
    <p:sldId id="407" r:id="rId89"/>
    <p:sldId id="408" r:id="rId90"/>
    <p:sldId id="409" r:id="rId91"/>
    <p:sldId id="371" r:id="rId92"/>
    <p:sldId id="410" r:id="rId93"/>
    <p:sldId id="372" r:id="rId94"/>
    <p:sldId id="373" r:id="rId95"/>
    <p:sldId id="391" r:id="rId96"/>
    <p:sldId id="411" r:id="rId97"/>
    <p:sldId id="412" r:id="rId98"/>
    <p:sldId id="392" r:id="rId99"/>
    <p:sldId id="393" r:id="rId100"/>
    <p:sldId id="394" r:id="rId101"/>
    <p:sldId id="395" r:id="rId102"/>
    <p:sldId id="396" r:id="rId103"/>
    <p:sldId id="397" r:id="rId104"/>
    <p:sldId id="378" r:id="rId105"/>
    <p:sldId id="379" r:id="rId106"/>
    <p:sldId id="380" r:id="rId107"/>
    <p:sldId id="381" r:id="rId108"/>
    <p:sldId id="382" r:id="rId109"/>
    <p:sldId id="383" r:id="rId110"/>
    <p:sldId id="384" r:id="rId111"/>
    <p:sldId id="385" r:id="rId112"/>
    <p:sldId id="386" r:id="rId113"/>
    <p:sldId id="387" r:id="rId114"/>
    <p:sldId id="388" r:id="rId115"/>
    <p:sldId id="389" r:id="rId116"/>
    <p:sldId id="390" r:id="rId1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76CDD-FC63-4BFF-8214-0EF7C70C5B1F}" type="datetimeFigureOut">
              <a:rPr lang="en-IN" smtClean="0"/>
              <a:t>14-11-2023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F08D3F-21FF-451E-8514-0F3BBA1A012C}" type="slidenum">
              <a:rPr lang="en-IN" smtClean="0"/>
              <a:t>‹#›</a:t>
            </a:fld>
            <a:endParaRPr lang="en-IN"/>
          </a:p>
        </p:txBody>
      </p:sp>
    </p:spTree>
    <p:extLst>
      <p:ext uri="{BB962C8B-B14F-4D97-AF65-F5344CB8AC3E}">
        <p14:creationId xmlns:p14="http://schemas.microsoft.com/office/powerpoint/2010/main" val="4267464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251B50-0F5D-4E3C-AC5B-10D1810755C7}" type="slidenum">
              <a:rPr lang="en-GB" altLang="en-US">
                <a:latin typeface="Calibri" panose="020F0502020204030204" pitchFamily="34" charset="0"/>
              </a:rPr>
              <a:pPr eaLnBrk="1" hangingPunct="1"/>
              <a:t>9</a:t>
            </a:fld>
            <a:endParaRPr lang="en-GB" altLang="en-US">
              <a:latin typeface="Calibri" panose="020F0502020204030204" pitchFamily="34" charset="0"/>
            </a:endParaRPr>
          </a:p>
        </p:txBody>
      </p:sp>
    </p:spTree>
    <p:extLst>
      <p:ext uri="{BB962C8B-B14F-4D97-AF65-F5344CB8AC3E}">
        <p14:creationId xmlns:p14="http://schemas.microsoft.com/office/powerpoint/2010/main" val="2902981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8D9BA7-62E2-45FB-891D-EB09F3369364}" type="slidenum">
              <a:rPr lang="en-GB" altLang="en-US">
                <a:latin typeface="Calibri" panose="020F0502020204030204" pitchFamily="34" charset="0"/>
              </a:rPr>
              <a:pPr eaLnBrk="1" hangingPunct="1"/>
              <a:t>10</a:t>
            </a:fld>
            <a:endParaRPr lang="en-GB" altLang="en-US">
              <a:latin typeface="Calibri" panose="020F0502020204030204" pitchFamily="34" charset="0"/>
            </a:endParaRPr>
          </a:p>
        </p:txBody>
      </p:sp>
    </p:spTree>
    <p:extLst>
      <p:ext uri="{BB962C8B-B14F-4D97-AF65-F5344CB8AC3E}">
        <p14:creationId xmlns:p14="http://schemas.microsoft.com/office/powerpoint/2010/main" val="367431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ar-SA"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FEDCB4-A010-4384-8824-D8EE84A9B11D}" type="slidenum">
              <a:rPr lang="en-GB" altLang="en-US">
                <a:latin typeface="Calibri" panose="020F0502020204030204" pitchFamily="34" charset="0"/>
              </a:rPr>
              <a:pPr eaLnBrk="1" hangingPunct="1"/>
              <a:t>11</a:t>
            </a:fld>
            <a:endParaRPr lang="en-GB" altLang="en-US">
              <a:latin typeface="Calibri" panose="020F0502020204030204" pitchFamily="34" charset="0"/>
            </a:endParaRPr>
          </a:p>
        </p:txBody>
      </p:sp>
    </p:spTree>
    <p:extLst>
      <p:ext uri="{BB962C8B-B14F-4D97-AF65-F5344CB8AC3E}">
        <p14:creationId xmlns:p14="http://schemas.microsoft.com/office/powerpoint/2010/main" val="418526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FFCD-EC05-EC43-53BF-824E4FC72D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6319D40-6EFF-11DB-0DE3-238CC0DF21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A603A43-D14A-4B63-0E3B-2F915372EB88}"/>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B8D6393D-F9AB-0F48-6EBC-49123E74F5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E629F3-980F-DBF0-5458-4634E1B34334}"/>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2046259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5D1F-6BC2-1605-387A-8543A92D12C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424145A-9D42-D338-1844-AD2B66E271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0A6D53-662E-E80E-CC82-23B20F8EAAA8}"/>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D18A683C-DAB3-00BF-6A27-1D0EFE0F9D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C1E23AD-718D-13DC-7B12-740BD8C333E4}"/>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390387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1F1B6-FDAA-AAD5-A80E-59B87D3D3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39C5AA5-531E-78CC-C066-B8C6866125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8DAA79-66B0-4D00-4ECF-23BB9B97F2F4}"/>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8A8D2C1E-6D7E-9CF7-D32D-8E12FD4000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AE2DE0C-F81F-E735-237B-D9442D70B449}"/>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325746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25F4D-0748-FF06-66EC-E33902A79BC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4CBEF62-BFB2-9571-E0F0-8A2A578105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E8A0915-62B0-D3F5-C6B3-7C5D1338FC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2CF5928-AD5E-FF2D-CF40-B35008A07B7C}"/>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6" name="Footer Placeholder 5">
            <a:extLst>
              <a:ext uri="{FF2B5EF4-FFF2-40B4-BE49-F238E27FC236}">
                <a16:creationId xmlns:a16="http://schemas.microsoft.com/office/drawing/2014/main" id="{22CB3522-C4D9-A7A5-0358-48983767F23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E3CD0B1-A440-B88B-B6C3-D8E05693416B}"/>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3253608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751E-5BE0-CD8E-70A2-5D1BDE8AAAE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3C6ADB0-DCD8-AF96-EE87-0628993C36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83623D-09DD-8F15-3DD1-C717BFBB51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4220412-7B1A-3F9C-114D-F3E2914BA4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579265-1E5F-AEE9-CC94-D3398A097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6C77BA5-FAAD-2CFF-F3A0-0EDCD783FCA8}"/>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8" name="Footer Placeholder 7">
            <a:extLst>
              <a:ext uri="{FF2B5EF4-FFF2-40B4-BE49-F238E27FC236}">
                <a16:creationId xmlns:a16="http://schemas.microsoft.com/office/drawing/2014/main" id="{2E3398D2-2662-0AF7-BD6C-CE45098F862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B263C49-0DD7-FF2D-73BC-1DAC49DED9ED}"/>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2292319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4769C-B696-4140-1BC8-EE2C22830E7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F353F17-F03F-2C42-9F50-A967B7B10304}"/>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4" name="Footer Placeholder 3">
            <a:extLst>
              <a:ext uri="{FF2B5EF4-FFF2-40B4-BE49-F238E27FC236}">
                <a16:creationId xmlns:a16="http://schemas.microsoft.com/office/drawing/2014/main" id="{251C48EF-80FF-1121-7C66-A24CB4175AC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2260982-C5D7-DF44-CA42-20E724EF4009}"/>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138093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C147F0-A6E2-C96B-49A5-119AF242EAFD}"/>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3" name="Footer Placeholder 2">
            <a:extLst>
              <a:ext uri="{FF2B5EF4-FFF2-40B4-BE49-F238E27FC236}">
                <a16:creationId xmlns:a16="http://schemas.microsoft.com/office/drawing/2014/main" id="{37EA4A89-0525-1FF9-FA8E-ABC193C4653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9E41452-BC9E-4001-A380-08068B888A3E}"/>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4131982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391D-B779-F2AF-334D-642269861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174B9AF-0807-2DC9-B46B-A9A3183A18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6016424-D877-23FE-1913-066D5AF56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63A8CF-038E-8554-75AF-50E17DAD342E}"/>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6" name="Footer Placeholder 5">
            <a:extLst>
              <a:ext uri="{FF2B5EF4-FFF2-40B4-BE49-F238E27FC236}">
                <a16:creationId xmlns:a16="http://schemas.microsoft.com/office/drawing/2014/main" id="{D5FF9AB5-2C51-B5E3-82A7-BDDC58B8A71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48273DD-E4CC-4F94-276A-CCBE6D539DE3}"/>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3214914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0BDF-0853-2B54-B4B8-539180AFD2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4D9BEEE-A8B4-60A5-2665-882DEE5B7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A7A47C-712C-7018-A64C-EBFDF6151A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FA4601-B905-4FA0-7325-DCB9305B4366}"/>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6" name="Footer Placeholder 5">
            <a:extLst>
              <a:ext uri="{FF2B5EF4-FFF2-40B4-BE49-F238E27FC236}">
                <a16:creationId xmlns:a16="http://schemas.microsoft.com/office/drawing/2014/main" id="{1B2EB5F4-4CFC-4E0E-186E-18236F81CE6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ADB192C-E176-58EA-8FDB-40FDE7028D41}"/>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2459851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F5CA9-9B03-261D-A154-CFC2666DB1D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92A0EB3-303C-57BD-E04C-6FE4C272BC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AB4775D-6F75-2213-E146-5F04A5AE1B2E}"/>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02596A3D-CB0D-9954-C135-84E9E75FDBD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514F61-439E-A8B7-1008-BEEF32F44C90}"/>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1174337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9FA0A2-2827-F426-B961-2C66797D2F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38D5F1C-34EC-E311-579F-C3C28B6840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BB3576-CB8A-4568-90C3-31C866E16AD8}"/>
              </a:ext>
            </a:extLst>
          </p:cNvPr>
          <p:cNvSpPr>
            <a:spLocks noGrp="1"/>
          </p:cNvSpPr>
          <p:nvPr>
            <p:ph type="dt" sz="half" idx="10"/>
          </p:nvPr>
        </p:nvSpPr>
        <p:spPr/>
        <p:txBody>
          <a:body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37B5B6F0-AFA1-E17F-58C1-B7C56F8BBAB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B8EF33-772B-0F05-B05E-C80585B2D350}"/>
              </a:ext>
            </a:extLst>
          </p:cNvPr>
          <p:cNvSpPr>
            <a:spLocks noGrp="1"/>
          </p:cNvSpPr>
          <p:nvPr>
            <p:ph type="sldNum" sz="quarter" idx="12"/>
          </p:nvPr>
        </p:nvSpPr>
        <p:spPr/>
        <p:txBody>
          <a:bodyPr/>
          <a:lstStyle/>
          <a:p>
            <a:fld id="{F6D4E400-1F83-46C1-BEDE-92495A123E7E}" type="slidenum">
              <a:rPr lang="en-IN" smtClean="0"/>
              <a:t>‹#›</a:t>
            </a:fld>
            <a:endParaRPr lang="en-IN"/>
          </a:p>
        </p:txBody>
      </p:sp>
    </p:spTree>
    <p:extLst>
      <p:ext uri="{BB962C8B-B14F-4D97-AF65-F5344CB8AC3E}">
        <p14:creationId xmlns:p14="http://schemas.microsoft.com/office/powerpoint/2010/main" val="1216919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369332"/>
          </a:xfrm>
          <a:prstGeom prst="rect">
            <a:avLst/>
          </a:prstGeom>
        </p:spPr>
        <p:txBody>
          <a:bodyPr wrap="square" lIns="0" tIns="0" rIns="0" bIns="0">
            <a:spAutoFit/>
          </a:bodyPr>
          <a:lstStyle>
            <a:lvl1pPr>
              <a:defRPr sz="2400" b="1" i="0">
                <a:solidFill>
                  <a:srgbClr val="46424D"/>
                </a:solidFill>
                <a:latin typeface="Arial"/>
                <a:cs typeface="Arial"/>
              </a:defRPr>
            </a:lvl1pPr>
          </a:lstStyle>
          <a:p>
            <a:endParaRPr/>
          </a:p>
        </p:txBody>
      </p:sp>
      <p:sp>
        <p:nvSpPr>
          <p:cNvPr id="3" name="Holder 3"/>
          <p:cNvSpPr>
            <a:spLocks noGrp="1"/>
          </p:cNvSpPr>
          <p:nvPr>
            <p:ph type="subTitle" idx="4"/>
          </p:nvPr>
        </p:nvSpPr>
        <p:spPr>
          <a:xfrm>
            <a:off x="1828800" y="3840480"/>
            <a:ext cx="8534400" cy="292388"/>
          </a:xfrm>
          <a:prstGeom prst="rect">
            <a:avLst/>
          </a:prstGeom>
        </p:spPr>
        <p:txBody>
          <a:bodyPr wrap="square" lIns="0" tIns="0" rIns="0" bIns="0">
            <a:spAutoFit/>
          </a:bodyPr>
          <a:lstStyle>
            <a:lvl1pPr>
              <a:defRPr sz="1900" b="0" i="0">
                <a:solidFill>
                  <a:srgbClr val="46424D"/>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IN" kern="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4009769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46424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900" b="0" i="0">
                <a:solidFill>
                  <a:srgbClr val="46424D"/>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IN" kern="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1563986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46424D"/>
                </a:solidFill>
                <a:latin typeface="Arial"/>
                <a:cs typeface="Arial"/>
              </a:defRPr>
            </a:lvl1pPr>
          </a:lstStyle>
          <a:p>
            <a:endParaRPr/>
          </a:p>
        </p:txBody>
      </p:sp>
      <p:sp>
        <p:nvSpPr>
          <p:cNvPr id="3" name="Holder 3"/>
          <p:cNvSpPr>
            <a:spLocks noGrp="1"/>
          </p:cNvSpPr>
          <p:nvPr>
            <p:ph sz="half" idx="2"/>
          </p:nvPr>
        </p:nvSpPr>
        <p:spPr>
          <a:xfrm>
            <a:off x="609600" y="1577340"/>
            <a:ext cx="5303520" cy="29238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9238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en-IN" kern="0">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865247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46424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en-IN" kern="0">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2102828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IN" kern="0">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1726799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F83F9-928C-D017-B126-3CAE118E5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A0D326E-95FC-C668-843D-AAC1ABEA5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E6835B-9BAA-16DF-1D22-391E6F0D88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5C019C-4C0A-4202-89D0-796FED0B8850}" type="datetimeFigureOut">
              <a:rPr lang="en-IN" smtClean="0"/>
              <a:t>14-11-2023</a:t>
            </a:fld>
            <a:endParaRPr lang="en-IN"/>
          </a:p>
        </p:txBody>
      </p:sp>
      <p:sp>
        <p:nvSpPr>
          <p:cNvPr id="5" name="Footer Placeholder 4">
            <a:extLst>
              <a:ext uri="{FF2B5EF4-FFF2-40B4-BE49-F238E27FC236}">
                <a16:creationId xmlns:a16="http://schemas.microsoft.com/office/drawing/2014/main" id="{79237146-0602-5E9E-9A67-689A6ADACA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9E9A5C6-DE7F-378B-0A56-8F463B3B70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4E400-1F83-46C1-BEDE-92495A123E7E}" type="slidenum">
              <a:rPr lang="en-IN" smtClean="0"/>
              <a:t>‹#›</a:t>
            </a:fld>
            <a:endParaRPr lang="en-IN"/>
          </a:p>
        </p:txBody>
      </p:sp>
    </p:spTree>
    <p:extLst>
      <p:ext uri="{BB962C8B-B14F-4D97-AF65-F5344CB8AC3E}">
        <p14:creationId xmlns:p14="http://schemas.microsoft.com/office/powerpoint/2010/main" val="2467113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556653" y="1386821"/>
            <a:ext cx="9844675" cy="104809"/>
          </a:xfrm>
          <a:prstGeom prst="rect">
            <a:avLst/>
          </a:prstGeom>
        </p:spPr>
      </p:pic>
      <p:sp>
        <p:nvSpPr>
          <p:cNvPr id="17" name="bg object 17"/>
          <p:cNvSpPr/>
          <p:nvPr/>
        </p:nvSpPr>
        <p:spPr>
          <a:xfrm>
            <a:off x="607483" y="1417638"/>
            <a:ext cx="9743440" cy="3175"/>
          </a:xfrm>
          <a:custGeom>
            <a:avLst/>
            <a:gdLst/>
            <a:ahLst/>
            <a:cxnLst/>
            <a:rect l="l" t="t" r="r" b="b"/>
            <a:pathLst>
              <a:path w="7307580" h="3175">
                <a:moveTo>
                  <a:pt x="0" y="0"/>
                </a:moveTo>
                <a:lnTo>
                  <a:pt x="7307263" y="0"/>
                </a:lnTo>
              </a:path>
            </a:pathLst>
          </a:custGeom>
          <a:ln w="25400">
            <a:solidFill>
              <a:srgbClr val="40404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2" name="Holder 2"/>
          <p:cNvSpPr>
            <a:spLocks noGrp="1"/>
          </p:cNvSpPr>
          <p:nvPr>
            <p:ph type="title"/>
          </p:nvPr>
        </p:nvSpPr>
        <p:spPr>
          <a:xfrm>
            <a:off x="660401" y="457200"/>
            <a:ext cx="9248140" cy="369332"/>
          </a:xfrm>
          <a:prstGeom prst="rect">
            <a:avLst/>
          </a:prstGeom>
        </p:spPr>
        <p:txBody>
          <a:bodyPr wrap="square" lIns="0" tIns="0" rIns="0" bIns="0">
            <a:spAutoFit/>
          </a:bodyPr>
          <a:lstStyle>
            <a:lvl1pPr>
              <a:defRPr sz="2400" b="1" i="0">
                <a:solidFill>
                  <a:srgbClr val="46424D"/>
                </a:solidFill>
                <a:latin typeface="Arial"/>
                <a:cs typeface="Arial"/>
              </a:defRPr>
            </a:lvl1pPr>
          </a:lstStyle>
          <a:p>
            <a:endParaRPr/>
          </a:p>
        </p:txBody>
      </p:sp>
      <p:sp>
        <p:nvSpPr>
          <p:cNvPr id="3" name="Holder 3"/>
          <p:cNvSpPr>
            <a:spLocks noGrp="1"/>
          </p:cNvSpPr>
          <p:nvPr>
            <p:ph type="body" idx="1"/>
          </p:nvPr>
        </p:nvSpPr>
        <p:spPr>
          <a:xfrm>
            <a:off x="660401" y="1610360"/>
            <a:ext cx="10707793" cy="292388"/>
          </a:xfrm>
          <a:prstGeom prst="rect">
            <a:avLst/>
          </a:prstGeom>
        </p:spPr>
        <p:txBody>
          <a:bodyPr wrap="square" lIns="0" tIns="0" rIns="0" bIns="0">
            <a:spAutoFit/>
          </a:bodyPr>
          <a:lstStyle>
            <a:lvl1pPr>
              <a:defRPr sz="1900" b="0" i="0">
                <a:solidFill>
                  <a:srgbClr val="46424D"/>
                </a:solidFill>
                <a:latin typeface="Arial MT"/>
                <a:cs typeface="Arial MT"/>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lang="en-IN" kern="0">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kern="0" smtClean="0">
                <a:solidFill>
                  <a:prstClr val="black">
                    <a:tint val="75000"/>
                  </a:prstClr>
                </a:solidFill>
              </a:rPr>
              <a:pPr/>
              <a:t>11/14/2023</a:t>
            </a:fld>
            <a:endParaRPr lang="en-US" kern="0">
              <a:solidFill>
                <a:prstClr val="black">
                  <a:tint val="75000"/>
                </a:prstClr>
              </a:solidFill>
            </a:endParaRPr>
          </a:p>
        </p:txBody>
      </p:sp>
      <p:sp>
        <p:nvSpPr>
          <p:cNvPr id="6" name="Holder 6"/>
          <p:cNvSpPr>
            <a:spLocks noGrp="1"/>
          </p:cNvSpPr>
          <p:nvPr>
            <p:ph type="sldNum" sz="quarter" idx="7"/>
          </p:nvPr>
        </p:nvSpPr>
        <p:spPr>
          <a:xfrm>
            <a:off x="11124836" y="6436519"/>
            <a:ext cx="458229" cy="230832"/>
          </a:xfrm>
          <a:prstGeom prst="rect">
            <a:avLst/>
          </a:prstGeom>
        </p:spPr>
        <p:txBody>
          <a:bodyPr wrap="square" lIns="0" tIns="0" rIns="0" bIns="0">
            <a:spAutoFit/>
          </a:bodyPr>
          <a:lstStyle>
            <a:lvl1pPr>
              <a:defRPr sz="1800" b="0" i="0">
                <a:solidFill>
                  <a:srgbClr val="888888"/>
                </a:solidFill>
                <a:latin typeface="Arial MT"/>
                <a:cs typeface="Arial MT"/>
              </a:defRPr>
            </a:lvl1pPr>
          </a:lstStyle>
          <a:p>
            <a:pPr marL="165100">
              <a:lnSpc>
                <a:spcPts val="1845"/>
              </a:lnSpc>
            </a:pPr>
            <a:fld id="{81D60167-4931-47E6-BA6A-407CBD079E47}" type="slidenum">
              <a:rPr lang="en-IN" kern="0" spc="-50" smtClean="0"/>
              <a:pPr marL="165100">
                <a:lnSpc>
                  <a:spcPts val="1845"/>
                </a:lnSpc>
              </a:pPr>
              <a:t>‹#›</a:t>
            </a:fld>
            <a:endParaRPr lang="en-IN" kern="0" spc="-50" dirty="0"/>
          </a:p>
        </p:txBody>
      </p:sp>
    </p:spTree>
    <p:extLst>
      <p:ext uri="{BB962C8B-B14F-4D97-AF65-F5344CB8AC3E}">
        <p14:creationId xmlns:p14="http://schemas.microsoft.com/office/powerpoint/2010/main" val="4055064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edition.cnn.com/2009/WORLD/europe/10/03/uk.flights.delayed"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z-r9cYp3tT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48B43-A359-CED4-CB19-94A62268B810}"/>
              </a:ext>
            </a:extLst>
          </p:cNvPr>
          <p:cNvSpPr>
            <a:spLocks noGrp="1"/>
          </p:cNvSpPr>
          <p:nvPr>
            <p:ph type="ctrTitle"/>
          </p:nvPr>
        </p:nvSpPr>
        <p:spPr/>
        <p:txBody>
          <a:bodyPr/>
          <a:lstStyle/>
          <a:p>
            <a:r>
              <a:rPr lang="en-GB" sz="1800" b="1" i="0" u="none" strike="noStrike" baseline="0" dirty="0">
                <a:solidFill>
                  <a:srgbClr val="000000"/>
                </a:solidFill>
                <a:latin typeface="Times New Roman" panose="02020603050405020304" pitchFamily="18" charset="0"/>
              </a:rPr>
              <a:t>SOFTWARE ENGINEERING AND OBJECT ORIENTED MODELING DESIGN </a:t>
            </a:r>
            <a:r>
              <a:rPr lang="en-GB" sz="1800" b="0" i="0" u="none" strike="noStrike" baseline="0" dirty="0">
                <a:solidFill>
                  <a:srgbClr val="000000"/>
                </a:solidFill>
                <a:latin typeface="Times New Roman" panose="02020603050405020304" pitchFamily="18" charset="0"/>
              </a:rPr>
              <a:t>	</a:t>
            </a:r>
            <a:br>
              <a:rPr lang="en-GB" sz="1800" b="0" i="0" u="none" strike="noStrike" baseline="0" dirty="0">
                <a:solidFill>
                  <a:srgbClr val="000000"/>
                </a:solidFill>
                <a:latin typeface="Times New Roman" panose="02020603050405020304" pitchFamily="18" charset="0"/>
              </a:rPr>
            </a:br>
            <a:endParaRPr lang="en-IN" dirty="0"/>
          </a:p>
        </p:txBody>
      </p:sp>
      <p:sp>
        <p:nvSpPr>
          <p:cNvPr id="3" name="Subtitle 2">
            <a:extLst>
              <a:ext uri="{FF2B5EF4-FFF2-40B4-BE49-F238E27FC236}">
                <a16:creationId xmlns:a16="http://schemas.microsoft.com/office/drawing/2014/main" id="{C50D64C0-F91F-BB38-8305-01501CD25180}"/>
              </a:ext>
            </a:extLst>
          </p:cNvPr>
          <p:cNvSpPr>
            <a:spLocks noGrp="1"/>
          </p:cNvSpPr>
          <p:nvPr>
            <p:ph type="subTitle" idx="1"/>
          </p:nvPr>
        </p:nvSpPr>
        <p:spPr/>
        <p:txBody>
          <a:bodyPr/>
          <a:lstStyle/>
          <a:p>
            <a:r>
              <a:rPr lang="en-IN" sz="1800" b="1" i="0" u="none" strike="noStrike" baseline="0" dirty="0">
                <a:solidFill>
                  <a:srgbClr val="000000"/>
                </a:solidFill>
                <a:latin typeface="Times New Roman" panose="02020603050405020304" pitchFamily="18" charset="0"/>
              </a:rPr>
              <a:t>20IS5PCSEO </a:t>
            </a:r>
            <a:r>
              <a:rPr lang="en-IN" sz="1800" b="0" i="0" u="none" strike="noStrike" baseline="0" dirty="0">
                <a:solidFill>
                  <a:srgbClr val="000000"/>
                </a:solidFill>
                <a:latin typeface="Times New Roman" panose="02020603050405020304" pitchFamily="18" charset="0"/>
              </a:rPr>
              <a:t>	</a:t>
            </a:r>
          </a:p>
          <a:p>
            <a:r>
              <a:rPr lang="en-IN" sz="1800" b="1" i="0" u="none" strike="noStrike" baseline="0" dirty="0">
                <a:solidFill>
                  <a:srgbClr val="000000"/>
                </a:solidFill>
                <a:latin typeface="Times New Roman" panose="02020603050405020304" pitchFamily="18" charset="0"/>
              </a:rPr>
              <a:t>Credits </a:t>
            </a:r>
            <a:r>
              <a:rPr lang="en-IN" sz="1800" b="0" i="0" u="none" strike="noStrike" baseline="0" dirty="0">
                <a:solidFill>
                  <a:srgbClr val="000000"/>
                </a:solidFill>
                <a:latin typeface="Times New Roman" panose="02020603050405020304" pitchFamily="18" charset="0"/>
              </a:rPr>
              <a:t>	</a:t>
            </a:r>
            <a:r>
              <a:rPr lang="en-IN" sz="1800" b="1" i="0" u="none" strike="noStrike" baseline="0" dirty="0">
                <a:solidFill>
                  <a:srgbClr val="000000"/>
                </a:solidFill>
                <a:latin typeface="Times New Roman" panose="02020603050405020304" pitchFamily="18" charset="0"/>
              </a:rPr>
              <a:t>4 </a:t>
            </a:r>
            <a:r>
              <a:rPr lang="en-IN" sz="1800" b="0" i="0" u="none" strike="noStrike" baseline="0" dirty="0">
                <a:solidFill>
                  <a:srgbClr val="000000"/>
                </a:solidFill>
                <a:latin typeface="Times New Roman" panose="02020603050405020304" pitchFamily="18" charset="0"/>
              </a:rPr>
              <a:t>	</a:t>
            </a:r>
          </a:p>
          <a:p>
            <a:r>
              <a:rPr lang="en-IN" sz="1800" b="1" i="0" u="none" strike="noStrike" baseline="0" dirty="0">
                <a:solidFill>
                  <a:srgbClr val="000000"/>
                </a:solidFill>
                <a:latin typeface="Times New Roman" panose="02020603050405020304" pitchFamily="18" charset="0"/>
              </a:rPr>
              <a:t>L-T-P </a:t>
            </a:r>
            <a:r>
              <a:rPr lang="en-IN" sz="1800" b="0" i="0" u="none" strike="noStrike" baseline="0" dirty="0">
                <a:solidFill>
                  <a:srgbClr val="000000"/>
                </a:solidFill>
                <a:latin typeface="Times New Roman" panose="02020603050405020304" pitchFamily="18" charset="0"/>
              </a:rPr>
              <a:t>	</a:t>
            </a:r>
            <a:r>
              <a:rPr lang="en-IN" sz="1800" b="1" i="0" u="none" strike="noStrike" baseline="0" dirty="0">
                <a:solidFill>
                  <a:srgbClr val="000000"/>
                </a:solidFill>
                <a:latin typeface="Times New Roman" panose="02020603050405020304" pitchFamily="18" charset="0"/>
              </a:rPr>
              <a:t>3-1-0 </a:t>
            </a:r>
            <a:r>
              <a:rPr lang="en-IN" sz="1800" b="0" i="0" u="none" strike="noStrike" baseline="0" dirty="0">
                <a:solidFill>
                  <a:srgbClr val="000000"/>
                </a:solidFill>
                <a:latin typeface="Times New Roman" panose="02020603050405020304" pitchFamily="18" charset="0"/>
              </a:rPr>
              <a:t>	</a:t>
            </a:r>
          </a:p>
          <a:p>
            <a:endParaRPr lang="en-IN" dirty="0"/>
          </a:p>
        </p:txBody>
      </p:sp>
    </p:spTree>
    <p:extLst>
      <p:ext uri="{BB962C8B-B14F-4D97-AF65-F5344CB8AC3E}">
        <p14:creationId xmlns:p14="http://schemas.microsoft.com/office/powerpoint/2010/main" val="33051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9853-8ADC-DA73-AF83-B6262620EA9B}"/>
              </a:ext>
            </a:extLst>
          </p:cNvPr>
          <p:cNvSpPr>
            <a:spLocks noGrp="1"/>
          </p:cNvSpPr>
          <p:nvPr>
            <p:ph type="title"/>
          </p:nvPr>
        </p:nvSpPr>
        <p:spPr>
          <a:xfrm>
            <a:off x="838200" y="99117"/>
            <a:ext cx="10515600" cy="457835"/>
          </a:xfrm>
        </p:spPr>
        <p:txBody>
          <a:bodyPr>
            <a:normAutofit fontScale="90000"/>
          </a:bodyPr>
          <a:lstStyle/>
          <a:p>
            <a:pPr algn="ctr"/>
            <a:r>
              <a:rPr lang="en-GB" b="1" dirty="0"/>
              <a:t>SYLLABUS</a:t>
            </a:r>
            <a:endParaRPr lang="en-IN" b="1" dirty="0"/>
          </a:p>
        </p:txBody>
      </p:sp>
      <p:sp>
        <p:nvSpPr>
          <p:cNvPr id="3" name="Content Placeholder 2">
            <a:extLst>
              <a:ext uri="{FF2B5EF4-FFF2-40B4-BE49-F238E27FC236}">
                <a16:creationId xmlns:a16="http://schemas.microsoft.com/office/drawing/2014/main" id="{D01BB9B7-3255-2D4E-5AFB-0276727AD324}"/>
              </a:ext>
            </a:extLst>
          </p:cNvPr>
          <p:cNvSpPr>
            <a:spLocks noGrp="1"/>
          </p:cNvSpPr>
          <p:nvPr>
            <p:ph idx="1"/>
          </p:nvPr>
        </p:nvSpPr>
        <p:spPr>
          <a:xfrm>
            <a:off x="838200" y="806334"/>
            <a:ext cx="10515600" cy="5868785"/>
          </a:xfrm>
        </p:spPr>
        <p:txBody>
          <a:bodyPr>
            <a:normAutofit/>
          </a:bodyPr>
          <a:lstStyle/>
          <a:p>
            <a:pPr marL="0" indent="0" algn="just">
              <a:lnSpc>
                <a:spcPct val="100000"/>
              </a:lnSpc>
              <a:buNone/>
            </a:pPr>
            <a:r>
              <a:rPr lang="en-IN" sz="1600" b="1" i="0" u="none" strike="noStrike" baseline="0" dirty="0">
                <a:solidFill>
                  <a:srgbClr val="000000"/>
                </a:solidFill>
                <a:latin typeface="Times New Roman" panose="02020603050405020304" pitchFamily="18" charset="0"/>
              </a:rPr>
              <a:t>UNIT – 1 </a:t>
            </a:r>
            <a:r>
              <a:rPr lang="en-IN" sz="1600" b="0" i="0" u="none" strike="noStrike" baseline="0" dirty="0">
                <a:solidFill>
                  <a:srgbClr val="000000"/>
                </a:solidFill>
                <a:latin typeface="Times New Roman" panose="02020603050405020304" pitchFamily="18" charset="0"/>
              </a:rPr>
              <a:t>	</a:t>
            </a:r>
          </a:p>
          <a:p>
            <a:pPr algn="just">
              <a:lnSpc>
                <a:spcPct val="100000"/>
              </a:lnSpc>
            </a:pPr>
            <a:r>
              <a:rPr lang="en-GB" sz="1600" b="1" i="0" u="none" strike="noStrike" baseline="0" dirty="0">
                <a:solidFill>
                  <a:srgbClr val="000000"/>
                </a:solidFill>
                <a:latin typeface="Times New Roman" panose="02020603050405020304" pitchFamily="18" charset="0"/>
              </a:rPr>
              <a:t>Introduction</a:t>
            </a:r>
            <a:r>
              <a:rPr lang="en-GB" sz="1600" b="0" i="0" u="none" strike="noStrike" baseline="0" dirty="0">
                <a:solidFill>
                  <a:srgbClr val="000000"/>
                </a:solidFill>
                <a:latin typeface="Times New Roman" panose="02020603050405020304" pitchFamily="18" charset="0"/>
              </a:rPr>
              <a:t>: Software Engineering -What Is Software Engineering? Software Engineering Concepts, Software Engineering Development Activities, Managing Software Development, </a:t>
            </a:r>
            <a:r>
              <a:rPr lang="en-IN" sz="1600" dirty="0">
                <a:solidFill>
                  <a:srgbClr val="000000"/>
                </a:solidFill>
                <a:latin typeface="Times New Roman" panose="02020603050405020304" pitchFamily="18" charset="0"/>
              </a:rPr>
              <a:t>Software Process Models , Process Activities</a:t>
            </a:r>
            <a:r>
              <a:rPr lang="en-GB" sz="1600" dirty="0">
                <a:solidFill>
                  <a:srgbClr val="000000"/>
                </a:solidFill>
                <a:latin typeface="Times New Roman" panose="02020603050405020304" pitchFamily="18" charset="0"/>
              </a:rPr>
              <a:t>	</a:t>
            </a:r>
          </a:p>
          <a:p>
            <a:pPr marL="0" indent="0" algn="just">
              <a:lnSpc>
                <a:spcPct val="100000"/>
              </a:lnSpc>
              <a:buNone/>
            </a:pPr>
            <a:r>
              <a:rPr lang="en-IN" sz="1600" b="1" i="0" u="none" strike="noStrike" baseline="0" dirty="0">
                <a:solidFill>
                  <a:srgbClr val="000000"/>
                </a:solidFill>
                <a:latin typeface="Times New Roman" panose="02020603050405020304" pitchFamily="18" charset="0"/>
              </a:rPr>
              <a:t>UNIT – 2 </a:t>
            </a:r>
            <a:r>
              <a:rPr lang="en-IN" sz="1600" b="0" i="0" u="none" strike="noStrike" baseline="0" dirty="0">
                <a:solidFill>
                  <a:srgbClr val="000000"/>
                </a:solidFill>
                <a:latin typeface="Times New Roman" panose="02020603050405020304" pitchFamily="18" charset="0"/>
              </a:rPr>
              <a:t>	</a:t>
            </a:r>
          </a:p>
          <a:p>
            <a:pPr algn="just">
              <a:lnSpc>
                <a:spcPct val="100000"/>
              </a:lnSpc>
            </a:pPr>
            <a:r>
              <a:rPr lang="en-GB" sz="1600" b="1" i="0" u="none" strike="noStrike" baseline="0" dirty="0" err="1">
                <a:solidFill>
                  <a:srgbClr val="000000"/>
                </a:solidFill>
                <a:latin typeface="Times New Roman" panose="02020603050405020304" pitchFamily="18" charset="0"/>
              </a:rPr>
              <a:t>Modeling</a:t>
            </a:r>
            <a:r>
              <a:rPr lang="en-GB" sz="1600" b="1" i="0" u="none" strike="noStrike" baseline="0" dirty="0">
                <a:solidFill>
                  <a:srgbClr val="000000"/>
                </a:solidFill>
                <a:latin typeface="Times New Roman" panose="02020603050405020304" pitchFamily="18" charset="0"/>
              </a:rPr>
              <a:t> with UML </a:t>
            </a:r>
            <a:r>
              <a:rPr lang="en-GB" sz="1600" b="0" i="0" u="none" strike="noStrike" baseline="0" dirty="0">
                <a:solidFill>
                  <a:srgbClr val="000000"/>
                </a:solidFill>
                <a:latin typeface="Times New Roman" panose="02020603050405020304" pitchFamily="18" charset="0"/>
              </a:rPr>
              <a:t>:An Overview of UML, </a:t>
            </a:r>
            <a:r>
              <a:rPr lang="en-GB" sz="1600" b="0" i="0" u="none" strike="noStrike" baseline="0" dirty="0" err="1">
                <a:solidFill>
                  <a:srgbClr val="000000"/>
                </a:solidFill>
                <a:latin typeface="Times New Roman" panose="02020603050405020304" pitchFamily="18" charset="0"/>
              </a:rPr>
              <a:t>Modeling</a:t>
            </a:r>
            <a:r>
              <a:rPr lang="en-GB" sz="1600" b="0" i="0" u="none" strike="noStrike" baseline="0" dirty="0">
                <a:solidFill>
                  <a:srgbClr val="000000"/>
                </a:solidFill>
                <a:latin typeface="Times New Roman" panose="02020603050405020304" pitchFamily="18" charset="0"/>
              </a:rPr>
              <a:t> Concepts, A Deeper View into UML, Use Case Diagrams, Interaction Diagrams, State Machine Diagrams, Activity Diagrams. 	</a:t>
            </a:r>
          </a:p>
          <a:p>
            <a:pPr marL="0" indent="0" algn="just">
              <a:lnSpc>
                <a:spcPct val="100000"/>
              </a:lnSpc>
              <a:buNone/>
            </a:pPr>
            <a:r>
              <a:rPr lang="en-IN" sz="1600" b="1" i="0" u="none" strike="noStrike" baseline="0" dirty="0">
                <a:solidFill>
                  <a:srgbClr val="000000"/>
                </a:solidFill>
                <a:latin typeface="Times New Roman" panose="02020603050405020304" pitchFamily="18" charset="0"/>
              </a:rPr>
              <a:t>UNIT – 3 </a:t>
            </a:r>
            <a:r>
              <a:rPr lang="en-IN" sz="1600" b="0" i="0" u="none" strike="noStrike" baseline="0" dirty="0">
                <a:solidFill>
                  <a:srgbClr val="000000"/>
                </a:solidFill>
                <a:latin typeface="Times New Roman" panose="02020603050405020304" pitchFamily="18" charset="0"/>
              </a:rPr>
              <a:t>	</a:t>
            </a:r>
          </a:p>
          <a:p>
            <a:pPr algn="just">
              <a:lnSpc>
                <a:spcPct val="100000"/>
              </a:lnSpc>
            </a:pPr>
            <a:r>
              <a:rPr lang="en-GB" sz="1600" b="1" i="0" u="none" strike="noStrike" baseline="0" dirty="0">
                <a:solidFill>
                  <a:srgbClr val="000000"/>
                </a:solidFill>
                <a:latin typeface="Times New Roman" panose="02020603050405020304" pitchFamily="18" charset="0"/>
              </a:rPr>
              <a:t>Requirement Elicitation</a:t>
            </a:r>
            <a:r>
              <a:rPr lang="en-GB" sz="1600" b="0" i="0" u="none" strike="noStrike" baseline="0" dirty="0">
                <a:solidFill>
                  <a:srgbClr val="000000"/>
                </a:solidFill>
                <a:latin typeface="Times New Roman" panose="02020603050405020304" pitchFamily="18" charset="0"/>
              </a:rPr>
              <a:t>: An Overview of Requirements Elicitation, Requirements Elicitation Concepts- Functional requirements; Non-functional requirements; completeness, consistency, clarity and correctness; realism, verifiability and traceability; green filed engineering, re-engineering and interface engineering.	</a:t>
            </a:r>
          </a:p>
          <a:p>
            <a:pPr marL="0" indent="0" algn="just">
              <a:lnSpc>
                <a:spcPct val="100000"/>
              </a:lnSpc>
              <a:buNone/>
            </a:pPr>
            <a:r>
              <a:rPr lang="en-IN" sz="1600" b="1" i="0" u="none" strike="noStrike" baseline="0" dirty="0">
                <a:solidFill>
                  <a:srgbClr val="000000"/>
                </a:solidFill>
                <a:latin typeface="Times New Roman" panose="02020603050405020304" pitchFamily="18" charset="0"/>
              </a:rPr>
              <a:t>UNIT – 4 </a:t>
            </a:r>
            <a:r>
              <a:rPr lang="en-IN" sz="1600" b="0" i="0" u="none" strike="noStrike" baseline="0" dirty="0">
                <a:solidFill>
                  <a:srgbClr val="000000"/>
                </a:solidFill>
                <a:latin typeface="Times New Roman" panose="02020603050405020304" pitchFamily="18" charset="0"/>
              </a:rPr>
              <a:t>	</a:t>
            </a:r>
          </a:p>
          <a:p>
            <a:pPr algn="just">
              <a:lnSpc>
                <a:spcPct val="100000"/>
              </a:lnSpc>
            </a:pPr>
            <a:r>
              <a:rPr lang="en-GB" sz="1600" b="1" i="0" u="none" strike="noStrike" baseline="0" dirty="0">
                <a:solidFill>
                  <a:srgbClr val="000000"/>
                </a:solidFill>
                <a:latin typeface="Times New Roman" panose="02020603050405020304" pitchFamily="18" charset="0"/>
              </a:rPr>
              <a:t>Testing: </a:t>
            </a:r>
            <a:r>
              <a:rPr lang="en-GB" sz="1600" b="0" i="0" u="none" strike="noStrike" baseline="0" dirty="0">
                <a:solidFill>
                  <a:srgbClr val="000000"/>
                </a:solidFill>
                <a:latin typeface="Times New Roman" panose="02020603050405020304" pitchFamily="18" charset="0"/>
              </a:rPr>
              <a:t>An Overview of Testing, Testing Concepts: Faults, Erroneous states, and failures; Test cases, test stub and drivers; corrections, Testing Activities: Component inspection; usability testing; unit testing; integration testing; system testing. 	</a:t>
            </a:r>
          </a:p>
          <a:p>
            <a:pPr marL="0" indent="0" algn="just">
              <a:lnSpc>
                <a:spcPct val="100000"/>
              </a:lnSpc>
              <a:buNone/>
            </a:pPr>
            <a:r>
              <a:rPr lang="en-IN" sz="1600" b="1" i="0" u="none" strike="noStrike" baseline="0" dirty="0">
                <a:solidFill>
                  <a:srgbClr val="000000"/>
                </a:solidFill>
                <a:latin typeface="Times New Roman" panose="02020603050405020304" pitchFamily="18" charset="0"/>
              </a:rPr>
              <a:t>UNIT - 5 </a:t>
            </a:r>
            <a:r>
              <a:rPr lang="en-IN" sz="1600" b="0" i="0" u="none" strike="noStrike" baseline="0" dirty="0">
                <a:solidFill>
                  <a:srgbClr val="000000"/>
                </a:solidFill>
                <a:latin typeface="Times New Roman" panose="02020603050405020304" pitchFamily="18" charset="0"/>
              </a:rPr>
              <a:t>	</a:t>
            </a:r>
          </a:p>
          <a:p>
            <a:pPr algn="just">
              <a:lnSpc>
                <a:spcPct val="100000"/>
              </a:lnSpc>
            </a:pPr>
            <a:r>
              <a:rPr lang="en-IN" sz="1600" b="1" dirty="0">
                <a:solidFill>
                  <a:srgbClr val="000000"/>
                </a:solidFill>
                <a:latin typeface="Times New Roman" panose="02020603050405020304" pitchFamily="18" charset="0"/>
              </a:rPr>
              <a:t>Architectural Patterns: </a:t>
            </a:r>
            <a:r>
              <a:rPr lang="en-IN" sz="1600" dirty="0">
                <a:solidFill>
                  <a:srgbClr val="000000"/>
                </a:solidFill>
                <a:latin typeface="Times New Roman" panose="02020603050405020304" pitchFamily="18" charset="0"/>
              </a:rPr>
              <a:t>Model-View-Controller (MVC) pattern, Layered architecture , Repository architecture, Client–server architecture, Pipe and filter architecture.</a:t>
            </a:r>
          </a:p>
          <a:p>
            <a:pPr algn="just">
              <a:lnSpc>
                <a:spcPct val="100000"/>
              </a:lnSpc>
            </a:pPr>
            <a:r>
              <a:rPr lang="en-IN" sz="1600" b="1" i="0" u="none" strike="noStrike" baseline="0" dirty="0">
                <a:solidFill>
                  <a:srgbClr val="000000"/>
                </a:solidFill>
                <a:latin typeface="Times New Roman" panose="02020603050405020304" pitchFamily="18" charset="0"/>
              </a:rPr>
              <a:t>Agile software development: </a:t>
            </a:r>
            <a:r>
              <a:rPr lang="en-IN" sz="1600" b="0" i="0" u="none" strike="noStrike" baseline="0" dirty="0">
                <a:solidFill>
                  <a:srgbClr val="000000"/>
                </a:solidFill>
                <a:latin typeface="Times New Roman" panose="02020603050405020304" pitchFamily="18" charset="0"/>
              </a:rPr>
              <a:t>Agile methods, Agile development techniques, agile project management, Scaling Agile methods. Project Management: Project scheduling, Agile planning</a:t>
            </a:r>
            <a:r>
              <a:rPr lang="en-IN" sz="1800" b="0" i="0" u="none" strike="noStrike" baseline="0" dirty="0">
                <a:solidFill>
                  <a:srgbClr val="000000"/>
                </a:solidFill>
                <a:latin typeface="Times New Roman" panose="02020603050405020304" pitchFamily="18" charset="0"/>
              </a:rPr>
              <a:t>	</a:t>
            </a:r>
          </a:p>
          <a:p>
            <a:endParaRPr lang="en-IN" dirty="0"/>
          </a:p>
        </p:txBody>
      </p:sp>
    </p:spTree>
    <p:extLst>
      <p:ext uri="{BB962C8B-B14F-4D97-AF65-F5344CB8AC3E}">
        <p14:creationId xmlns:p14="http://schemas.microsoft.com/office/powerpoint/2010/main" val="140778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EF4F-F04C-9AB7-CA4B-6DEC76D1C709}"/>
              </a:ext>
            </a:extLst>
          </p:cNvPr>
          <p:cNvSpPr>
            <a:spLocks noGrp="1"/>
          </p:cNvSpPr>
          <p:nvPr>
            <p:ph type="title"/>
          </p:nvPr>
        </p:nvSpPr>
        <p:spPr/>
        <p:txBody>
          <a:bodyPr/>
          <a:lstStyle/>
          <a:p>
            <a:r>
              <a:rPr lang="en-GB" dirty="0"/>
              <a:t>TEXT BOOKS</a:t>
            </a:r>
            <a:endParaRPr lang="en-IN" dirty="0"/>
          </a:p>
        </p:txBody>
      </p:sp>
      <p:sp>
        <p:nvSpPr>
          <p:cNvPr id="3" name="Content Placeholder 2">
            <a:extLst>
              <a:ext uri="{FF2B5EF4-FFF2-40B4-BE49-F238E27FC236}">
                <a16:creationId xmlns:a16="http://schemas.microsoft.com/office/drawing/2014/main" id="{81161DA2-D1A1-5F0D-D0B7-36690B4D393E}"/>
              </a:ext>
            </a:extLst>
          </p:cNvPr>
          <p:cNvSpPr>
            <a:spLocks noGrp="1"/>
          </p:cNvSpPr>
          <p:nvPr>
            <p:ph idx="1"/>
          </p:nvPr>
        </p:nvSpPr>
        <p:spPr/>
        <p:txBody>
          <a:bodyPr/>
          <a:lstStyle/>
          <a:p>
            <a:pPr marL="0" indent="0">
              <a:buNone/>
            </a:pPr>
            <a:r>
              <a:rPr lang="en-IN" sz="1800" b="0" i="0" u="none" strike="noStrike" baseline="0" dirty="0">
                <a:solidFill>
                  <a:srgbClr val="000000"/>
                </a:solidFill>
                <a:latin typeface="Times New Roman" panose="02020603050405020304" pitchFamily="18" charset="0"/>
              </a:rPr>
              <a:t>1. Object-Oriented Software Engineering-Using UML, Patterns, and </a:t>
            </a:r>
            <a:r>
              <a:rPr lang="en-IN" sz="1800" b="0" i="0" u="none" strike="noStrike" baseline="0" dirty="0" err="1">
                <a:solidFill>
                  <a:srgbClr val="000000"/>
                </a:solidFill>
                <a:latin typeface="Times New Roman" panose="02020603050405020304" pitchFamily="18" charset="0"/>
              </a:rPr>
              <a:t>Java™,Third</a:t>
            </a:r>
            <a:r>
              <a:rPr lang="en-IN" sz="1800" b="0" i="0" u="none" strike="noStrike" baseline="0" dirty="0">
                <a:solidFill>
                  <a:srgbClr val="000000"/>
                </a:solidFill>
                <a:latin typeface="Times New Roman" panose="02020603050405020304" pitchFamily="18" charset="0"/>
              </a:rPr>
              <a:t> Edition-Bernd </a:t>
            </a:r>
            <a:r>
              <a:rPr lang="en-IN" sz="1800" b="0" i="0" u="none" strike="noStrike" baseline="0" dirty="0" err="1">
                <a:solidFill>
                  <a:srgbClr val="000000"/>
                </a:solidFill>
                <a:latin typeface="Times New Roman" panose="02020603050405020304" pitchFamily="18" charset="0"/>
              </a:rPr>
              <a:t>Bruegge</a:t>
            </a:r>
            <a:r>
              <a:rPr lang="en-IN" sz="1800" b="0" i="0" u="none" strike="noStrike" baseline="0" dirty="0">
                <a:solidFill>
                  <a:srgbClr val="000000"/>
                </a:solidFill>
                <a:latin typeface="Times New Roman" panose="02020603050405020304" pitchFamily="18" charset="0"/>
              </a:rPr>
              <a:t> &amp; Allen H. </a:t>
            </a:r>
            <a:r>
              <a:rPr lang="en-IN" sz="1800" b="0" i="0" u="none" strike="noStrike" baseline="0" dirty="0" err="1">
                <a:solidFill>
                  <a:srgbClr val="000000"/>
                </a:solidFill>
                <a:latin typeface="Times New Roman" panose="02020603050405020304" pitchFamily="18" charset="0"/>
              </a:rPr>
              <a:t>Dutoit</a:t>
            </a:r>
            <a:r>
              <a:rPr lang="en-IN" sz="1800" b="0" i="0" u="none" strike="noStrike" baseline="0" dirty="0">
                <a:solidFill>
                  <a:srgbClr val="000000"/>
                </a:solidFill>
                <a:latin typeface="Times New Roman" panose="02020603050405020304" pitchFamily="18" charset="0"/>
              </a:rPr>
              <a:t> </a:t>
            </a:r>
          </a:p>
          <a:p>
            <a:pPr marL="0" indent="0">
              <a:buNone/>
            </a:pPr>
            <a:r>
              <a:rPr lang="en-GB" sz="1800" b="0" i="0" u="none" strike="noStrike" baseline="0" dirty="0">
                <a:solidFill>
                  <a:srgbClr val="000000"/>
                </a:solidFill>
                <a:latin typeface="Times New Roman" panose="02020603050405020304" pitchFamily="18" charset="0"/>
              </a:rPr>
              <a:t>2. Software Engineering by Ian Sommerville, 10e , Pearson. </a:t>
            </a:r>
            <a:r>
              <a:rPr lang="en-IN" sz="1800" b="0" i="0" u="none" strike="noStrike" baseline="0" dirty="0">
                <a:solidFill>
                  <a:srgbClr val="000000"/>
                </a:solidFill>
                <a:latin typeface="Times New Roman" panose="02020603050405020304" pitchFamily="18" charset="0"/>
              </a:rPr>
              <a:t>	</a:t>
            </a:r>
          </a:p>
          <a:p>
            <a:endParaRPr lang="en-IN" dirty="0"/>
          </a:p>
        </p:txBody>
      </p:sp>
    </p:spTree>
    <p:extLst>
      <p:ext uri="{BB962C8B-B14F-4D97-AF65-F5344CB8AC3E}">
        <p14:creationId xmlns:p14="http://schemas.microsoft.com/office/powerpoint/2010/main" val="25542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59880-5AF0-3858-2C16-A9FB933E5E48}"/>
              </a:ext>
            </a:extLst>
          </p:cNvPr>
          <p:cNvSpPr>
            <a:spLocks noGrp="1"/>
          </p:cNvSpPr>
          <p:nvPr>
            <p:ph type="title"/>
          </p:nvPr>
        </p:nvSpPr>
        <p:spPr/>
        <p:txBody>
          <a:bodyPr/>
          <a:lstStyle/>
          <a:p>
            <a:r>
              <a:rPr lang="en-GB" dirty="0"/>
              <a:t>UNIT 1</a:t>
            </a:r>
            <a:endParaRPr lang="en-IN" dirty="0"/>
          </a:p>
        </p:txBody>
      </p:sp>
      <p:sp>
        <p:nvSpPr>
          <p:cNvPr id="3" name="Content Placeholder 2">
            <a:extLst>
              <a:ext uri="{FF2B5EF4-FFF2-40B4-BE49-F238E27FC236}">
                <a16:creationId xmlns:a16="http://schemas.microsoft.com/office/drawing/2014/main" id="{ECDF6F1C-8851-A202-691E-40B3612DEFF2}"/>
              </a:ext>
            </a:extLst>
          </p:cNvPr>
          <p:cNvSpPr>
            <a:spLocks noGrp="1"/>
          </p:cNvSpPr>
          <p:nvPr>
            <p:ph idx="1"/>
          </p:nvPr>
        </p:nvSpPr>
        <p:spPr/>
        <p:txBody>
          <a:bodyPr/>
          <a:lstStyle/>
          <a:p>
            <a:pPr marL="0" indent="0">
              <a:buNone/>
            </a:pPr>
            <a:r>
              <a:rPr lang="en-GB" sz="1800" dirty="0">
                <a:solidFill>
                  <a:srgbClr val="000000"/>
                </a:solidFill>
                <a:latin typeface="Times New Roman" panose="02020603050405020304" pitchFamily="18" charset="0"/>
              </a:rPr>
              <a:t>Book 1</a:t>
            </a:r>
            <a:endParaRPr lang="en-GB" sz="1800" b="0" i="0" u="none" strike="noStrike" baseline="0" dirty="0">
              <a:solidFill>
                <a:srgbClr val="000000"/>
              </a:solidFill>
              <a:latin typeface="Times New Roman" panose="02020603050405020304" pitchFamily="18" charset="0"/>
            </a:endParaRPr>
          </a:p>
          <a:p>
            <a:r>
              <a:rPr lang="en-GB" sz="1800" b="0" i="0" u="none" strike="noStrike" baseline="0" dirty="0">
                <a:solidFill>
                  <a:srgbClr val="000000"/>
                </a:solidFill>
                <a:latin typeface="Times New Roman" panose="02020603050405020304" pitchFamily="18" charset="0"/>
              </a:rPr>
              <a:t>Software Engineering -What Is Software Engineering? </a:t>
            </a:r>
          </a:p>
          <a:p>
            <a:r>
              <a:rPr lang="en-GB" sz="1800" b="0" i="0" u="none" strike="noStrike" baseline="0" dirty="0">
                <a:solidFill>
                  <a:srgbClr val="000000"/>
                </a:solidFill>
                <a:latin typeface="Times New Roman" panose="02020603050405020304" pitchFamily="18" charset="0"/>
              </a:rPr>
              <a:t>Software Engineering Concepts, </a:t>
            </a:r>
          </a:p>
          <a:p>
            <a:r>
              <a:rPr lang="en-GB" sz="1800" b="0" i="0" u="none" strike="noStrike" baseline="0" dirty="0">
                <a:solidFill>
                  <a:srgbClr val="000000"/>
                </a:solidFill>
                <a:latin typeface="Times New Roman" panose="02020603050405020304" pitchFamily="18" charset="0"/>
              </a:rPr>
              <a:t>Software Engineering Development Activities, </a:t>
            </a:r>
          </a:p>
          <a:p>
            <a:r>
              <a:rPr lang="en-GB" sz="1800" b="0" i="0" u="none" strike="noStrike" baseline="0" dirty="0">
                <a:solidFill>
                  <a:srgbClr val="000000"/>
                </a:solidFill>
                <a:latin typeface="Times New Roman" panose="02020603050405020304" pitchFamily="18" charset="0"/>
              </a:rPr>
              <a:t>Managing Software Development</a:t>
            </a:r>
          </a:p>
          <a:p>
            <a:pPr marL="0" indent="0">
              <a:buNone/>
            </a:pPr>
            <a:r>
              <a:rPr lang="en-GB" sz="1800" dirty="0">
                <a:solidFill>
                  <a:srgbClr val="000000"/>
                </a:solidFill>
                <a:latin typeface="Times New Roman" panose="02020603050405020304" pitchFamily="18" charset="0"/>
              </a:rPr>
              <a:t>Book 2</a:t>
            </a:r>
            <a:endParaRPr lang="en-GB" sz="1800" b="0" i="0" u="none" strike="noStrike" baseline="0" dirty="0">
              <a:solidFill>
                <a:srgbClr val="000000"/>
              </a:solidFill>
              <a:latin typeface="Times New Roman" panose="02020603050405020304" pitchFamily="18" charset="0"/>
            </a:endParaRPr>
          </a:p>
          <a:p>
            <a:r>
              <a:rPr lang="en-IN" sz="1800" dirty="0">
                <a:solidFill>
                  <a:srgbClr val="000000"/>
                </a:solidFill>
                <a:latin typeface="Times New Roman" panose="02020603050405020304" pitchFamily="18" charset="0"/>
              </a:rPr>
              <a:t>Software Process Models , </a:t>
            </a:r>
          </a:p>
          <a:p>
            <a:r>
              <a:rPr lang="en-IN" sz="1800" dirty="0">
                <a:solidFill>
                  <a:srgbClr val="000000"/>
                </a:solidFill>
                <a:latin typeface="Times New Roman" panose="02020603050405020304" pitchFamily="18" charset="0"/>
              </a:rPr>
              <a:t>Process Activities </a:t>
            </a:r>
            <a:r>
              <a:rPr lang="en-GB" sz="1800" b="0" i="0" u="none" strike="noStrike" baseline="0" dirty="0">
                <a:solidFill>
                  <a:srgbClr val="000000"/>
                </a:solidFill>
                <a:latin typeface="Times New Roman" panose="02020603050405020304" pitchFamily="18" charset="0"/>
              </a:rPr>
              <a:t>	</a:t>
            </a:r>
          </a:p>
          <a:p>
            <a:endParaRPr lang="en-IN" dirty="0"/>
          </a:p>
        </p:txBody>
      </p:sp>
    </p:spTree>
    <p:extLst>
      <p:ext uri="{BB962C8B-B14F-4D97-AF65-F5344CB8AC3E}">
        <p14:creationId xmlns:p14="http://schemas.microsoft.com/office/powerpoint/2010/main" val="1427193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8" y="141316"/>
            <a:ext cx="12133811" cy="6716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819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08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128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109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4400" y="1"/>
            <a:ext cx="2133600" cy="365125"/>
          </a:xfr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8324E8-3691-45BA-B630-2E1E45353773}" type="slidenum">
              <a:rPr lang="en-GB" altLang="en-US" sz="1400">
                <a:solidFill>
                  <a:srgbClr val="88A1AD"/>
                </a:solidFill>
                <a:latin typeface="Calibri" panose="020F0502020204030204" pitchFamily="34" charset="0"/>
              </a:rPr>
              <a:pPr eaLnBrk="1" hangingPunct="1"/>
              <a:t>9</a:t>
            </a:fld>
            <a:endParaRPr lang="en-GB" altLang="en-US" sz="1400">
              <a:solidFill>
                <a:srgbClr val="88A1AD"/>
              </a:solidFill>
              <a:latin typeface="Calibri" panose="020F0502020204030204" pitchFamily="34" charset="0"/>
            </a:endParaRPr>
          </a:p>
        </p:txBody>
      </p:sp>
      <p:sp>
        <p:nvSpPr>
          <p:cNvPr id="6" name="Content Placeholder 5"/>
          <p:cNvSpPr>
            <a:spLocks noGrp="1"/>
          </p:cNvSpPr>
          <p:nvPr>
            <p:ph sz="half" idx="4294967295"/>
          </p:nvPr>
        </p:nvSpPr>
        <p:spPr>
          <a:xfrm>
            <a:off x="1676400" y="457200"/>
            <a:ext cx="8915400" cy="1371600"/>
          </a:xfrm>
          <a:solidFill>
            <a:schemeClr val="accent3">
              <a:lumMod val="75000"/>
            </a:schemeClr>
          </a:solidFill>
        </p:spPr>
        <p:txBody>
          <a:bodyPr rtlCol="0" anchor="ctr">
            <a:noAutofit/>
          </a:bodyPr>
          <a:lstStyle/>
          <a:p>
            <a:pPr algn="ctr">
              <a:buNone/>
              <a:defRPr/>
            </a:pPr>
            <a:r>
              <a:rPr lang="en-US" sz="4000" dirty="0">
                <a:solidFill>
                  <a:schemeClr val="bg1"/>
                </a:solidFill>
              </a:rPr>
              <a:t>Software Crisis </a:t>
            </a:r>
          </a:p>
        </p:txBody>
      </p:sp>
      <p:sp>
        <p:nvSpPr>
          <p:cNvPr id="5" name="Content Placeholder 9"/>
          <p:cNvSpPr txBox="1">
            <a:spLocks/>
          </p:cNvSpPr>
          <p:nvPr/>
        </p:nvSpPr>
        <p:spPr>
          <a:xfrm>
            <a:off x="1524000" y="1905000"/>
            <a:ext cx="5867400" cy="4191000"/>
          </a:xfrm>
          <a:prstGeom prst="rect">
            <a:avLst/>
          </a:prstGeom>
        </p:spPr>
        <p:txBody>
          <a:bodyPr/>
          <a:lstStyle/>
          <a:p>
            <a:pPr marL="109538" lvl="1" algn="just">
              <a:lnSpc>
                <a:spcPct val="150000"/>
              </a:lnSpc>
              <a:buClr>
                <a:schemeClr val="accent3">
                  <a:lumMod val="50000"/>
                </a:schemeClr>
              </a:buClr>
              <a:buSzPct val="70000"/>
              <a:defRPr/>
            </a:pPr>
            <a:r>
              <a:rPr lang="en-US" sz="2000" b="1" dirty="0">
                <a:latin typeface="+mj-lt"/>
                <a:cs typeface="Arial" charset="0"/>
              </a:rPr>
              <a:t>Example 1: 2009,Computer glitch delays flights</a:t>
            </a:r>
          </a:p>
          <a:p>
            <a:pPr marL="53975" lvl="1" algn="just">
              <a:lnSpc>
                <a:spcPct val="150000"/>
              </a:lnSpc>
              <a:buClr>
                <a:schemeClr val="accent3">
                  <a:lumMod val="50000"/>
                </a:schemeClr>
              </a:buClr>
              <a:buSzPct val="70000"/>
              <a:buFont typeface="Wingdings 2" pitchFamily="18" charset="2"/>
              <a:buChar char=""/>
              <a:defRPr/>
            </a:pPr>
            <a:endParaRPr lang="en-US" sz="1400" b="1" dirty="0">
              <a:latin typeface="+mj-lt"/>
              <a:cs typeface="Arial" charset="0"/>
            </a:endParaRPr>
          </a:p>
          <a:p>
            <a:pPr marL="109538" algn="just">
              <a:buClr>
                <a:schemeClr val="accent3"/>
              </a:buClr>
              <a:defRPr/>
            </a:pPr>
            <a:r>
              <a:rPr lang="en-US" b="1" dirty="0">
                <a:latin typeface="+mj-lt"/>
              </a:rPr>
              <a:t>Saturday 3</a:t>
            </a:r>
            <a:r>
              <a:rPr lang="en-US" b="1" baseline="30000" dirty="0">
                <a:latin typeface="+mj-lt"/>
              </a:rPr>
              <a:t>rd</a:t>
            </a:r>
            <a:r>
              <a:rPr lang="en-US" b="1" dirty="0">
                <a:latin typeface="+mj-lt"/>
              </a:rPr>
              <a:t> October 2009-London, England (CNN)</a:t>
            </a:r>
          </a:p>
          <a:p>
            <a:pPr marL="53975" indent="-53975" algn="just">
              <a:buClr>
                <a:schemeClr val="accent3"/>
              </a:buClr>
              <a:defRPr/>
            </a:pPr>
            <a:endParaRPr lang="en-US" b="1" dirty="0">
              <a:latin typeface="+mj-lt"/>
            </a:endParaRPr>
          </a:p>
          <a:p>
            <a:pPr marL="273050" indent="-163513" algn="just">
              <a:buClr>
                <a:schemeClr val="accent3"/>
              </a:buClr>
              <a:buSzPct val="90000"/>
              <a:buFont typeface="Arial" pitchFamily="34" charset="0"/>
              <a:buChar char="•"/>
              <a:defRPr/>
            </a:pPr>
            <a:r>
              <a:rPr lang="en-US" dirty="0">
                <a:latin typeface="+mj-lt"/>
              </a:rPr>
              <a:t>Dozens of flights from the UK were delayed Saturday after a glitch in an air traffic control system in Scotland, but the problem was fixed a few hours later.</a:t>
            </a:r>
          </a:p>
          <a:p>
            <a:pPr marL="273050" indent="-163513" algn="just">
              <a:buClr>
                <a:schemeClr val="accent3"/>
              </a:buClr>
              <a:buSzPct val="90000"/>
              <a:buFont typeface="Arial" pitchFamily="34" charset="0"/>
              <a:buChar char="•"/>
              <a:defRPr/>
            </a:pPr>
            <a:endParaRPr lang="en-US" sz="1300" dirty="0">
              <a:latin typeface="+mj-lt"/>
            </a:endParaRPr>
          </a:p>
          <a:p>
            <a:pPr marL="273050" indent="-163513" algn="just">
              <a:buClr>
                <a:schemeClr val="accent3"/>
              </a:buClr>
              <a:buSzPct val="90000"/>
              <a:buFont typeface="Arial" pitchFamily="34" charset="0"/>
              <a:buChar char="•"/>
              <a:defRPr/>
            </a:pPr>
            <a:r>
              <a:rPr lang="en-US" dirty="0">
                <a:latin typeface="+mj-lt"/>
              </a:rPr>
              <a:t>The agency said it reverted to backup equipment as engineering worked on the system.</a:t>
            </a:r>
          </a:p>
          <a:p>
            <a:pPr marL="273050" indent="-163513" algn="just">
              <a:buClr>
                <a:schemeClr val="accent3"/>
              </a:buClr>
              <a:buSzPct val="90000"/>
              <a:buFont typeface="Arial" pitchFamily="34" charset="0"/>
              <a:buChar char="•"/>
              <a:defRPr/>
            </a:pPr>
            <a:endParaRPr lang="en-US" sz="1300" dirty="0">
              <a:latin typeface="+mj-lt"/>
            </a:endParaRPr>
          </a:p>
          <a:p>
            <a:pPr marL="273050" indent="-163513" algn="just">
              <a:buClr>
                <a:schemeClr val="accent3"/>
              </a:buClr>
              <a:buSzPct val="90000"/>
              <a:buFont typeface="Arial" pitchFamily="34" charset="0"/>
              <a:buChar char="•"/>
              <a:defRPr/>
            </a:pPr>
            <a:r>
              <a:rPr lang="en-US" dirty="0">
                <a:latin typeface="+mj-lt"/>
              </a:rPr>
              <a:t>The problem did not create a safety issue but could cause delays in flights.</a:t>
            </a:r>
          </a:p>
          <a:p>
            <a:pPr marL="273050" indent="-163513" algn="just">
              <a:buClr>
                <a:schemeClr val="accent3"/>
              </a:buClr>
              <a:buSzPct val="90000"/>
              <a:buFont typeface="Arial" pitchFamily="34" charset="0"/>
              <a:buChar char="•"/>
              <a:defRPr/>
            </a:pPr>
            <a:endParaRPr lang="en-US" sz="1300" dirty="0">
              <a:latin typeface="+mj-lt"/>
            </a:endParaRPr>
          </a:p>
          <a:p>
            <a:pPr marL="273050" indent="-163513" algn="just">
              <a:buClr>
                <a:schemeClr val="accent3"/>
              </a:buClr>
              <a:buSzPct val="90000"/>
              <a:buFont typeface="Arial" pitchFamily="34" charset="0"/>
              <a:buChar char="•"/>
              <a:defRPr/>
            </a:pPr>
            <a:r>
              <a:rPr lang="en-US" dirty="0">
                <a:latin typeface="+mj-lt"/>
              </a:rPr>
              <a:t>Read more at:</a:t>
            </a:r>
          </a:p>
          <a:p>
            <a:pPr marL="273050" indent="14288" algn="just">
              <a:buClr>
                <a:schemeClr val="accent3"/>
              </a:buClr>
              <a:buSzPct val="90000"/>
              <a:defRPr/>
            </a:pPr>
            <a:r>
              <a:rPr lang="en-US" dirty="0">
                <a:solidFill>
                  <a:schemeClr val="tx2"/>
                </a:solidFill>
                <a:latin typeface="+mj-lt"/>
                <a:hlinkClick r:id="rId3"/>
              </a:rPr>
              <a:t>http://edition.cnn.com/2009/WORLD/europe/10/03/uk.flights.delayed</a:t>
            </a:r>
            <a:r>
              <a:rPr lang="en-US" dirty="0">
                <a:solidFill>
                  <a:schemeClr val="tx2"/>
                </a:solidFill>
                <a:latin typeface="+mj-lt"/>
              </a:rPr>
              <a:t>  </a:t>
            </a:r>
          </a:p>
          <a:p>
            <a:pPr marL="273050" indent="-163513" algn="just">
              <a:buClr>
                <a:schemeClr val="accent3"/>
              </a:buClr>
              <a:buSzPct val="90000"/>
              <a:buFont typeface="Arial" pitchFamily="34" charset="0"/>
              <a:buChar char="•"/>
              <a:defRPr/>
            </a:pPr>
            <a:endParaRPr lang="en-US" sz="1400" dirty="0">
              <a:latin typeface="+mj-lt"/>
              <a:cs typeface="Arial" charset="0"/>
            </a:endParaRPr>
          </a:p>
          <a:p>
            <a:pPr lvl="1" algn="just">
              <a:lnSpc>
                <a:spcPct val="150000"/>
              </a:lnSpc>
              <a:buClr>
                <a:schemeClr val="accent3">
                  <a:lumMod val="50000"/>
                </a:schemeClr>
              </a:buClr>
              <a:buSzPct val="70000"/>
              <a:defRPr/>
            </a:pPr>
            <a:endParaRPr lang="en-US" sz="1400" dirty="0">
              <a:latin typeface="+mj-lt"/>
              <a:cs typeface="Arial" charset="0"/>
            </a:endParaRPr>
          </a:p>
          <a:p>
            <a:pPr lvl="1" algn="just">
              <a:lnSpc>
                <a:spcPct val="150000"/>
              </a:lnSpc>
              <a:buClr>
                <a:schemeClr val="accent3">
                  <a:lumMod val="50000"/>
                </a:schemeClr>
              </a:buClr>
              <a:buSzPct val="70000"/>
              <a:defRPr/>
            </a:pPr>
            <a:endParaRPr lang="en-US" dirty="0">
              <a:latin typeface="+mj-lt"/>
              <a:cs typeface="Arial" charset="0"/>
            </a:endParaRPr>
          </a:p>
          <a:p>
            <a:pPr lvl="1" algn="just">
              <a:lnSpc>
                <a:spcPct val="150000"/>
              </a:lnSpc>
              <a:buClr>
                <a:schemeClr val="accent3">
                  <a:lumMod val="50000"/>
                </a:schemeClr>
              </a:buClr>
              <a:buSzPct val="70000"/>
              <a:buFont typeface="Wingdings 2" pitchFamily="18" charset="2"/>
              <a:buChar char=""/>
              <a:defRPr/>
            </a:pPr>
            <a:endParaRPr lang="en-US" dirty="0">
              <a:latin typeface="+mj-lt"/>
              <a:cs typeface="Arial" charset="0"/>
            </a:endParaRPr>
          </a:p>
          <a:p>
            <a:pPr algn="just">
              <a:lnSpc>
                <a:spcPct val="150000"/>
              </a:lnSpc>
              <a:buClr>
                <a:schemeClr val="accent3">
                  <a:lumMod val="50000"/>
                </a:schemeClr>
              </a:buClr>
              <a:buSzPct val="70000"/>
              <a:defRPr/>
            </a:pPr>
            <a:r>
              <a:rPr lang="en-US" dirty="0">
                <a:latin typeface="+mj-lt"/>
                <a:cs typeface="Arial" charset="0"/>
              </a:rPr>
              <a:t>	</a:t>
            </a:r>
          </a:p>
          <a:p>
            <a:pPr lvl="1" algn="just">
              <a:lnSpc>
                <a:spcPct val="150000"/>
              </a:lnSpc>
              <a:buClr>
                <a:schemeClr val="accent3">
                  <a:lumMod val="50000"/>
                </a:schemeClr>
              </a:buClr>
              <a:buSzPct val="70000"/>
              <a:defRPr/>
            </a:pPr>
            <a:endParaRPr lang="en-US" sz="2000" dirty="0">
              <a:latin typeface="+mj-lt"/>
            </a:endParaRPr>
          </a:p>
          <a:p>
            <a:pPr algn="just">
              <a:lnSpc>
                <a:spcPct val="150000"/>
              </a:lnSpc>
              <a:buClr>
                <a:schemeClr val="accent3">
                  <a:lumMod val="50000"/>
                </a:schemeClr>
              </a:buClr>
              <a:buSzPct val="70000"/>
              <a:defRPr/>
            </a:pPr>
            <a:r>
              <a:rPr lang="en-US" sz="2000" dirty="0">
                <a:latin typeface="+mj-lt"/>
              </a:rPr>
              <a:t>	</a:t>
            </a:r>
            <a:endParaRPr lang="en-US" sz="2000" dirty="0">
              <a:latin typeface="+mj-lt"/>
              <a:cs typeface="Arial" charset="0"/>
            </a:endParaRPr>
          </a:p>
          <a:p>
            <a:pPr algn="just">
              <a:lnSpc>
                <a:spcPct val="150000"/>
              </a:lnSpc>
              <a:buClr>
                <a:schemeClr val="accent3">
                  <a:lumMod val="50000"/>
                </a:schemeClr>
              </a:buClr>
              <a:buSzPct val="70000"/>
              <a:defRPr/>
            </a:pPr>
            <a:endParaRPr lang="en-US" sz="2000" dirty="0">
              <a:latin typeface="+mj-lt"/>
            </a:endParaRPr>
          </a:p>
        </p:txBody>
      </p:sp>
      <p:pic>
        <p:nvPicPr>
          <p:cNvPr id="10245" name="Picture 8" descr="618125-virgin-blue-flight-chao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2971800"/>
            <a:ext cx="31257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220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4400" y="1"/>
            <a:ext cx="2133600" cy="365125"/>
          </a:xfr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9353F2-4FA8-4A10-A76E-ADA7F51CD6D9}" type="slidenum">
              <a:rPr lang="en-GB" altLang="en-US" sz="1400">
                <a:solidFill>
                  <a:srgbClr val="88A1AD"/>
                </a:solidFill>
                <a:latin typeface="Calibri" panose="020F0502020204030204" pitchFamily="34" charset="0"/>
              </a:rPr>
              <a:pPr eaLnBrk="1" hangingPunct="1"/>
              <a:t>10</a:t>
            </a:fld>
            <a:endParaRPr lang="en-GB" altLang="en-US" sz="1400">
              <a:solidFill>
                <a:srgbClr val="88A1AD"/>
              </a:solidFill>
              <a:latin typeface="Calibri" panose="020F0502020204030204" pitchFamily="34" charset="0"/>
            </a:endParaRPr>
          </a:p>
        </p:txBody>
      </p:sp>
      <p:sp>
        <p:nvSpPr>
          <p:cNvPr id="6" name="Content Placeholder 5"/>
          <p:cNvSpPr>
            <a:spLocks noGrp="1"/>
          </p:cNvSpPr>
          <p:nvPr>
            <p:ph sz="half" idx="4294967295"/>
          </p:nvPr>
        </p:nvSpPr>
        <p:spPr>
          <a:xfrm>
            <a:off x="1676400" y="457200"/>
            <a:ext cx="8915400" cy="1371600"/>
          </a:xfrm>
          <a:solidFill>
            <a:schemeClr val="accent3">
              <a:lumMod val="75000"/>
            </a:schemeClr>
          </a:solidFill>
        </p:spPr>
        <p:txBody>
          <a:bodyPr rtlCol="0" anchor="ctr">
            <a:noAutofit/>
          </a:bodyPr>
          <a:lstStyle/>
          <a:p>
            <a:pPr algn="ctr">
              <a:buNone/>
              <a:defRPr/>
            </a:pPr>
            <a:r>
              <a:rPr lang="en-US" sz="4000" dirty="0">
                <a:solidFill>
                  <a:schemeClr val="bg1"/>
                </a:solidFill>
              </a:rPr>
              <a:t>Software Crisis </a:t>
            </a:r>
          </a:p>
        </p:txBody>
      </p:sp>
      <p:sp>
        <p:nvSpPr>
          <p:cNvPr id="5" name="Content Placeholder 9"/>
          <p:cNvSpPr txBox="1">
            <a:spLocks/>
          </p:cNvSpPr>
          <p:nvPr/>
        </p:nvSpPr>
        <p:spPr>
          <a:xfrm>
            <a:off x="1524000" y="1905000"/>
            <a:ext cx="5410200" cy="4876800"/>
          </a:xfrm>
          <a:prstGeom prst="rect">
            <a:avLst/>
          </a:prstGeom>
        </p:spPr>
        <p:txBody>
          <a:bodyPr/>
          <a:lstStyle/>
          <a:p>
            <a:pPr marL="109538" lvl="1" algn="just">
              <a:lnSpc>
                <a:spcPct val="150000"/>
              </a:lnSpc>
              <a:buClr>
                <a:schemeClr val="accent3">
                  <a:lumMod val="50000"/>
                </a:schemeClr>
              </a:buClr>
              <a:buSzPct val="70000"/>
              <a:defRPr/>
            </a:pPr>
            <a:r>
              <a:rPr lang="en-US" sz="2000" b="1" dirty="0">
                <a:latin typeface="+mj-lt"/>
                <a:cs typeface="Arial" charset="0"/>
              </a:rPr>
              <a:t>Example 2: </a:t>
            </a:r>
            <a:r>
              <a:rPr lang="en-US" sz="2000" b="1" dirty="0" err="1">
                <a:latin typeface="+mj-lt"/>
                <a:cs typeface="Arial" charset="0"/>
              </a:rPr>
              <a:t>Ariane</a:t>
            </a:r>
            <a:r>
              <a:rPr lang="en-US" sz="2000" b="1" dirty="0">
                <a:latin typeface="+mj-lt"/>
                <a:cs typeface="Arial" charset="0"/>
              </a:rPr>
              <a:t> 5 Explosion</a:t>
            </a:r>
          </a:p>
          <a:p>
            <a:pPr lvl="1" algn="just">
              <a:lnSpc>
                <a:spcPct val="150000"/>
              </a:lnSpc>
              <a:buClr>
                <a:schemeClr val="accent3">
                  <a:lumMod val="50000"/>
                </a:schemeClr>
              </a:buClr>
              <a:buSzPct val="70000"/>
              <a:buFont typeface="Wingdings 2" pitchFamily="18" charset="2"/>
              <a:buChar char=""/>
              <a:defRPr/>
            </a:pPr>
            <a:endParaRPr lang="en-US" sz="1300" b="1" dirty="0">
              <a:latin typeface="+mj-lt"/>
              <a:cs typeface="Arial" charset="0"/>
            </a:endParaRPr>
          </a:p>
          <a:p>
            <a:pPr marL="273050" lvl="1" indent="-163513" algn="just">
              <a:buClr>
                <a:schemeClr val="accent3"/>
              </a:buClr>
              <a:buSzPct val="90000"/>
              <a:buFont typeface="Arial" pitchFamily="34" charset="0"/>
              <a:buChar char="•"/>
              <a:defRPr/>
            </a:pPr>
            <a:r>
              <a:rPr lang="en-US" dirty="0">
                <a:latin typeface="+mj-lt"/>
              </a:rPr>
              <a:t>European Space Agency  spent 10 years and $7 billion to produce </a:t>
            </a:r>
            <a:r>
              <a:rPr lang="en-US" dirty="0" err="1">
                <a:latin typeface="+mj-lt"/>
              </a:rPr>
              <a:t>Ariane</a:t>
            </a:r>
            <a:r>
              <a:rPr lang="en-US" dirty="0">
                <a:latin typeface="+mj-lt"/>
              </a:rPr>
              <a:t> 5.</a:t>
            </a:r>
          </a:p>
          <a:p>
            <a:pPr marL="273050" lvl="1" indent="-163513" algn="just">
              <a:buClr>
                <a:schemeClr val="accent3"/>
              </a:buClr>
              <a:buSzPct val="90000"/>
              <a:buFont typeface="Arial" pitchFamily="34" charset="0"/>
              <a:buChar char="•"/>
              <a:defRPr/>
            </a:pPr>
            <a:endParaRPr lang="en-US" dirty="0">
              <a:latin typeface="+mj-lt"/>
            </a:endParaRPr>
          </a:p>
          <a:p>
            <a:pPr marL="273050" lvl="1" indent="-163513" algn="just">
              <a:buClr>
                <a:schemeClr val="accent3"/>
              </a:buClr>
              <a:buSzPct val="90000"/>
              <a:buFont typeface="Arial" pitchFamily="34" charset="0"/>
              <a:buChar char="•"/>
              <a:defRPr/>
            </a:pPr>
            <a:r>
              <a:rPr lang="en-US" dirty="0">
                <a:latin typeface="+mj-lt"/>
              </a:rPr>
              <a:t>Crash after 36.7 seconds.</a:t>
            </a:r>
          </a:p>
          <a:p>
            <a:pPr marL="273050" lvl="1" indent="-163513" algn="just">
              <a:buClr>
                <a:schemeClr val="accent3"/>
              </a:buClr>
              <a:buSzPct val="90000"/>
              <a:buFont typeface="Arial" pitchFamily="34" charset="0"/>
              <a:buChar char="•"/>
              <a:defRPr/>
            </a:pPr>
            <a:endParaRPr lang="en-US" dirty="0">
              <a:latin typeface="+mj-lt"/>
            </a:endParaRPr>
          </a:p>
          <a:p>
            <a:pPr marL="273050" lvl="1" indent="-163513" algn="just">
              <a:buClr>
                <a:schemeClr val="accent3"/>
              </a:buClr>
              <a:buSzPct val="90000"/>
              <a:buFont typeface="Arial" pitchFamily="34" charset="0"/>
              <a:buChar char="•"/>
              <a:defRPr/>
            </a:pPr>
            <a:r>
              <a:rPr lang="en-US" dirty="0">
                <a:latin typeface="+mj-lt"/>
              </a:rPr>
              <a:t>Caused by an overflow error.  Trying to store a 64-bit number into a 16-bit space.</a:t>
            </a:r>
          </a:p>
          <a:p>
            <a:pPr marL="273050" lvl="1" indent="-163513">
              <a:buClr>
                <a:schemeClr val="accent3"/>
              </a:buClr>
              <a:buSzPct val="90000"/>
              <a:buFont typeface="Arial" pitchFamily="34" charset="0"/>
              <a:buChar char="•"/>
              <a:defRPr/>
            </a:pPr>
            <a:endParaRPr lang="en-US" dirty="0">
              <a:latin typeface="+mj-lt"/>
            </a:endParaRPr>
          </a:p>
          <a:p>
            <a:pPr marL="273050" lvl="1" indent="-163513">
              <a:buClr>
                <a:schemeClr val="accent3"/>
              </a:buClr>
              <a:buSzPct val="90000"/>
              <a:buFont typeface="Arial" pitchFamily="34" charset="0"/>
              <a:buChar char="•"/>
              <a:defRPr/>
            </a:pPr>
            <a:r>
              <a:rPr lang="en-US" dirty="0">
                <a:latin typeface="+mj-lt"/>
              </a:rPr>
              <a:t>Watch the video: </a:t>
            </a:r>
            <a:r>
              <a:rPr lang="en-US" dirty="0">
                <a:latin typeface="+mj-lt"/>
                <a:hlinkClick r:id="rId3"/>
              </a:rPr>
              <a:t>http://www.youtube.com/watch?v=z-r9cYp3tTE</a:t>
            </a:r>
            <a:endParaRPr lang="en-US" dirty="0">
              <a:latin typeface="+mj-lt"/>
            </a:endParaRPr>
          </a:p>
          <a:p>
            <a:pPr lvl="1" algn="just">
              <a:lnSpc>
                <a:spcPct val="150000"/>
              </a:lnSpc>
              <a:buClr>
                <a:schemeClr val="accent3">
                  <a:lumMod val="50000"/>
                </a:schemeClr>
              </a:buClr>
              <a:buSzPct val="70000"/>
              <a:buFont typeface="Wingdings 2" pitchFamily="18" charset="2"/>
              <a:buChar char=""/>
              <a:defRPr/>
            </a:pPr>
            <a:endParaRPr lang="en-US" sz="2000" b="1" dirty="0">
              <a:latin typeface="+mj-lt"/>
              <a:cs typeface="Arial" charset="0"/>
            </a:endParaRPr>
          </a:p>
          <a:p>
            <a:pPr lvl="1" algn="just">
              <a:lnSpc>
                <a:spcPct val="150000"/>
              </a:lnSpc>
              <a:buClr>
                <a:schemeClr val="accent3">
                  <a:lumMod val="50000"/>
                </a:schemeClr>
              </a:buClr>
              <a:buSzPct val="70000"/>
              <a:buFont typeface="Wingdings 2" pitchFamily="18" charset="2"/>
              <a:buChar char=""/>
              <a:defRPr/>
            </a:pPr>
            <a:endParaRPr lang="en-US" sz="2000" b="1" dirty="0">
              <a:latin typeface="+mj-lt"/>
              <a:cs typeface="Arial" charset="0"/>
            </a:endParaRPr>
          </a:p>
          <a:p>
            <a:pPr marL="274320" indent="-274320" algn="just">
              <a:buClr>
                <a:schemeClr val="accent3"/>
              </a:buClr>
              <a:defRPr/>
            </a:pPr>
            <a:r>
              <a:rPr lang="en-US" dirty="0">
                <a:latin typeface="+mj-lt"/>
                <a:cs typeface="Arial" charset="0"/>
              </a:rPr>
              <a:t>	</a:t>
            </a:r>
            <a:endParaRPr lang="en-US" sz="1400" dirty="0">
              <a:latin typeface="+mj-lt"/>
              <a:cs typeface="Arial" charset="0"/>
            </a:endParaRPr>
          </a:p>
          <a:p>
            <a:pPr lvl="1" algn="just">
              <a:lnSpc>
                <a:spcPct val="150000"/>
              </a:lnSpc>
              <a:buClr>
                <a:schemeClr val="accent3">
                  <a:lumMod val="50000"/>
                </a:schemeClr>
              </a:buClr>
              <a:buSzPct val="70000"/>
              <a:defRPr/>
            </a:pPr>
            <a:endParaRPr lang="en-US" sz="1400" dirty="0">
              <a:latin typeface="+mj-lt"/>
              <a:cs typeface="Arial" charset="0"/>
            </a:endParaRPr>
          </a:p>
          <a:p>
            <a:pPr lvl="1" algn="just">
              <a:lnSpc>
                <a:spcPct val="150000"/>
              </a:lnSpc>
              <a:buClr>
                <a:schemeClr val="accent3">
                  <a:lumMod val="50000"/>
                </a:schemeClr>
              </a:buClr>
              <a:buSzPct val="70000"/>
              <a:defRPr/>
            </a:pPr>
            <a:endParaRPr lang="en-US" dirty="0">
              <a:latin typeface="+mj-lt"/>
              <a:cs typeface="Arial" charset="0"/>
            </a:endParaRPr>
          </a:p>
          <a:p>
            <a:pPr lvl="1" algn="just">
              <a:lnSpc>
                <a:spcPct val="150000"/>
              </a:lnSpc>
              <a:buClr>
                <a:schemeClr val="accent3">
                  <a:lumMod val="50000"/>
                </a:schemeClr>
              </a:buClr>
              <a:buSzPct val="70000"/>
              <a:buFont typeface="Wingdings 2" pitchFamily="18" charset="2"/>
              <a:buChar char=""/>
              <a:defRPr/>
            </a:pPr>
            <a:endParaRPr lang="en-US" dirty="0">
              <a:latin typeface="+mj-lt"/>
              <a:cs typeface="Arial" charset="0"/>
            </a:endParaRPr>
          </a:p>
          <a:p>
            <a:pPr algn="just">
              <a:lnSpc>
                <a:spcPct val="150000"/>
              </a:lnSpc>
              <a:buClr>
                <a:schemeClr val="accent3">
                  <a:lumMod val="50000"/>
                </a:schemeClr>
              </a:buClr>
              <a:buSzPct val="70000"/>
              <a:defRPr/>
            </a:pPr>
            <a:r>
              <a:rPr lang="en-US" dirty="0">
                <a:latin typeface="+mj-lt"/>
                <a:cs typeface="Arial" charset="0"/>
              </a:rPr>
              <a:t>	</a:t>
            </a:r>
          </a:p>
          <a:p>
            <a:pPr lvl="1" algn="just">
              <a:lnSpc>
                <a:spcPct val="150000"/>
              </a:lnSpc>
              <a:buClr>
                <a:schemeClr val="accent3">
                  <a:lumMod val="50000"/>
                </a:schemeClr>
              </a:buClr>
              <a:buSzPct val="70000"/>
              <a:defRPr/>
            </a:pPr>
            <a:endParaRPr lang="en-US" sz="2000" dirty="0">
              <a:latin typeface="+mj-lt"/>
            </a:endParaRPr>
          </a:p>
          <a:p>
            <a:pPr algn="just">
              <a:lnSpc>
                <a:spcPct val="150000"/>
              </a:lnSpc>
              <a:buClr>
                <a:schemeClr val="accent3">
                  <a:lumMod val="50000"/>
                </a:schemeClr>
              </a:buClr>
              <a:buSzPct val="70000"/>
              <a:defRPr/>
            </a:pPr>
            <a:r>
              <a:rPr lang="en-US" sz="2000" dirty="0">
                <a:latin typeface="+mj-lt"/>
              </a:rPr>
              <a:t>	</a:t>
            </a:r>
            <a:endParaRPr lang="en-US" sz="2000" dirty="0">
              <a:latin typeface="+mj-lt"/>
              <a:cs typeface="Arial" charset="0"/>
            </a:endParaRPr>
          </a:p>
          <a:p>
            <a:pPr algn="just">
              <a:lnSpc>
                <a:spcPct val="150000"/>
              </a:lnSpc>
              <a:buClr>
                <a:schemeClr val="accent3">
                  <a:lumMod val="50000"/>
                </a:schemeClr>
              </a:buClr>
              <a:buSzPct val="70000"/>
              <a:defRPr/>
            </a:pPr>
            <a:endParaRPr lang="en-US" sz="2000" dirty="0">
              <a:latin typeface="+mj-lt"/>
            </a:endParaRPr>
          </a:p>
        </p:txBody>
      </p:sp>
      <p:pic>
        <p:nvPicPr>
          <p:cNvPr id="11269" name="Picture 5" descr="aria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1" y="2057401"/>
            <a:ext cx="313372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66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4400" y="1"/>
            <a:ext cx="2133600" cy="365125"/>
          </a:xfr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5023E9-8059-4FEA-841A-190878646B17}" type="slidenum">
              <a:rPr lang="en-GB" altLang="en-US" sz="1400">
                <a:solidFill>
                  <a:srgbClr val="88A1AD"/>
                </a:solidFill>
                <a:latin typeface="Calibri" panose="020F0502020204030204" pitchFamily="34" charset="0"/>
              </a:rPr>
              <a:pPr eaLnBrk="1" hangingPunct="1"/>
              <a:t>11</a:t>
            </a:fld>
            <a:endParaRPr lang="en-GB" altLang="en-US" sz="1400">
              <a:solidFill>
                <a:srgbClr val="88A1AD"/>
              </a:solidFill>
              <a:latin typeface="Calibri" panose="020F0502020204030204" pitchFamily="34" charset="0"/>
            </a:endParaRPr>
          </a:p>
        </p:txBody>
      </p:sp>
      <p:sp>
        <p:nvSpPr>
          <p:cNvPr id="6" name="Content Placeholder 5"/>
          <p:cNvSpPr>
            <a:spLocks noGrp="1"/>
          </p:cNvSpPr>
          <p:nvPr>
            <p:ph sz="half" idx="4294967295"/>
          </p:nvPr>
        </p:nvSpPr>
        <p:spPr>
          <a:xfrm>
            <a:off x="1676400" y="457200"/>
            <a:ext cx="8915400" cy="1371600"/>
          </a:xfrm>
          <a:solidFill>
            <a:schemeClr val="accent3">
              <a:lumMod val="75000"/>
            </a:schemeClr>
          </a:solidFill>
        </p:spPr>
        <p:txBody>
          <a:bodyPr rtlCol="0" anchor="ctr">
            <a:noAutofit/>
          </a:bodyPr>
          <a:lstStyle/>
          <a:p>
            <a:pPr algn="ctr">
              <a:buNone/>
              <a:defRPr/>
            </a:pPr>
            <a:r>
              <a:rPr lang="en-US" sz="4000" dirty="0">
                <a:solidFill>
                  <a:schemeClr val="bg1"/>
                </a:solidFill>
              </a:rPr>
              <a:t>Software Crisis </a:t>
            </a:r>
          </a:p>
        </p:txBody>
      </p:sp>
      <p:sp>
        <p:nvSpPr>
          <p:cNvPr id="5" name="Content Placeholder 9"/>
          <p:cNvSpPr txBox="1">
            <a:spLocks/>
          </p:cNvSpPr>
          <p:nvPr/>
        </p:nvSpPr>
        <p:spPr>
          <a:xfrm>
            <a:off x="1524000" y="1905000"/>
            <a:ext cx="5181600" cy="5029200"/>
          </a:xfrm>
          <a:prstGeom prst="rect">
            <a:avLst/>
          </a:prstGeom>
        </p:spPr>
        <p:txBody>
          <a:bodyPr/>
          <a:lstStyle/>
          <a:p>
            <a:pPr marL="109538" lvl="1">
              <a:lnSpc>
                <a:spcPct val="150000"/>
              </a:lnSpc>
              <a:buClr>
                <a:schemeClr val="accent3">
                  <a:lumMod val="50000"/>
                </a:schemeClr>
              </a:buClr>
              <a:buSzPct val="70000"/>
              <a:defRPr/>
            </a:pPr>
            <a:r>
              <a:rPr lang="en-US" sz="2000" b="1" dirty="0">
                <a:latin typeface="+mj-lt"/>
                <a:cs typeface="Arial" charset="0"/>
              </a:rPr>
              <a:t>Example 3: 1992, London Ambulance Service </a:t>
            </a:r>
          </a:p>
          <a:p>
            <a:pPr marL="287338" lvl="1" indent="-177800" algn="just">
              <a:buClr>
                <a:schemeClr val="accent3"/>
              </a:buClr>
              <a:buSzPct val="90000"/>
              <a:buFont typeface="Arial" pitchFamily="34" charset="0"/>
              <a:buChar char="•"/>
              <a:defRPr/>
            </a:pPr>
            <a:endParaRPr lang="en-US" dirty="0">
              <a:latin typeface="+mj-lt"/>
              <a:cs typeface="Arial" charset="0"/>
            </a:endParaRPr>
          </a:p>
          <a:p>
            <a:pPr marL="287338" lvl="1" indent="-177800" algn="just">
              <a:buClr>
                <a:schemeClr val="accent3"/>
              </a:buClr>
              <a:buSzPct val="90000"/>
              <a:buFont typeface="Arial" pitchFamily="34" charset="0"/>
              <a:buChar char="•"/>
              <a:defRPr/>
            </a:pPr>
            <a:r>
              <a:rPr lang="en-US" dirty="0">
                <a:latin typeface="+mj-lt"/>
                <a:cs typeface="Arial" charset="0"/>
              </a:rPr>
              <a:t>Considered the largest ambulance service in the world.</a:t>
            </a:r>
          </a:p>
          <a:p>
            <a:pPr marL="287338" lvl="1" indent="-177800" algn="just">
              <a:buClr>
                <a:schemeClr val="accent3"/>
              </a:buClr>
              <a:buSzPct val="90000"/>
              <a:buFont typeface="Arial" pitchFamily="34" charset="0"/>
              <a:buChar char="•"/>
              <a:defRPr/>
            </a:pPr>
            <a:endParaRPr lang="en-US" dirty="0">
              <a:latin typeface="+mj-lt"/>
              <a:cs typeface="Arial" charset="0"/>
            </a:endParaRPr>
          </a:p>
          <a:p>
            <a:pPr marL="287338" lvl="1" indent="-177800" algn="just">
              <a:buClr>
                <a:schemeClr val="accent3"/>
              </a:buClr>
              <a:buSzPct val="90000"/>
              <a:buFont typeface="Arial" pitchFamily="34" charset="0"/>
              <a:buChar char="•"/>
              <a:defRPr/>
            </a:pPr>
            <a:r>
              <a:rPr lang="en-US" dirty="0">
                <a:latin typeface="+mj-lt"/>
                <a:cs typeface="Arial" charset="0"/>
              </a:rPr>
              <a:t>Overloaded problem.</a:t>
            </a:r>
          </a:p>
          <a:p>
            <a:pPr marL="287338" lvl="1" indent="-177800" algn="just">
              <a:buClr>
                <a:schemeClr val="accent3"/>
              </a:buClr>
              <a:buSzPct val="90000"/>
              <a:buFont typeface="Arial" pitchFamily="34" charset="0"/>
              <a:buChar char="•"/>
              <a:defRPr/>
            </a:pPr>
            <a:endParaRPr lang="en-US" dirty="0">
              <a:latin typeface="+mj-lt"/>
            </a:endParaRPr>
          </a:p>
          <a:p>
            <a:pPr marL="287338" lvl="1" indent="-177800" algn="just">
              <a:buClr>
                <a:schemeClr val="accent3"/>
              </a:buClr>
              <a:buSzPct val="90000"/>
              <a:buFont typeface="Arial" pitchFamily="34" charset="0"/>
              <a:buChar char="•"/>
              <a:defRPr/>
            </a:pPr>
            <a:r>
              <a:rPr lang="en-US" dirty="0">
                <a:latin typeface="+mj-lt"/>
              </a:rPr>
              <a:t>It  was unable to keep track of the ambulances and their statuses. Sending multiple units to some locations and no units to other locations. </a:t>
            </a:r>
          </a:p>
          <a:p>
            <a:pPr marL="287338" lvl="1" indent="-177800" algn="just">
              <a:buClr>
                <a:schemeClr val="accent3"/>
              </a:buClr>
              <a:buSzPct val="90000"/>
              <a:buFont typeface="Arial" pitchFamily="34" charset="0"/>
              <a:buChar char="•"/>
              <a:defRPr/>
            </a:pPr>
            <a:endParaRPr lang="en-US" dirty="0">
              <a:latin typeface="+mj-lt"/>
            </a:endParaRPr>
          </a:p>
          <a:p>
            <a:pPr marL="287338" lvl="1" indent="-177800" algn="just">
              <a:buClr>
                <a:schemeClr val="accent3"/>
              </a:buClr>
              <a:buSzPct val="90000"/>
              <a:buFont typeface="Arial" pitchFamily="34" charset="0"/>
              <a:buChar char="•"/>
              <a:defRPr/>
            </a:pPr>
            <a:r>
              <a:rPr lang="en-US" dirty="0">
                <a:latin typeface="+mj-lt"/>
              </a:rPr>
              <a:t>Generates  many exceptions messages.</a:t>
            </a:r>
          </a:p>
          <a:p>
            <a:pPr marL="287338" lvl="1" indent="-177800" algn="just">
              <a:buClr>
                <a:schemeClr val="accent3"/>
              </a:buClr>
              <a:buSzPct val="90000"/>
              <a:buFont typeface="Arial" pitchFamily="34" charset="0"/>
              <a:buChar char="•"/>
              <a:defRPr/>
            </a:pPr>
            <a:endParaRPr lang="en-US" dirty="0">
              <a:latin typeface="+mj-lt"/>
            </a:endParaRPr>
          </a:p>
          <a:p>
            <a:pPr marL="287338" lvl="1" indent="-177800" algn="just">
              <a:buClr>
                <a:schemeClr val="accent3"/>
              </a:buClr>
              <a:buSzPct val="90000"/>
              <a:buFont typeface="Arial" pitchFamily="34" charset="0"/>
              <a:buChar char="•"/>
              <a:defRPr/>
            </a:pPr>
            <a:r>
              <a:rPr lang="en-US" dirty="0">
                <a:latin typeface="+mj-lt"/>
              </a:rPr>
              <a:t>46 deaths.</a:t>
            </a:r>
            <a:endParaRPr lang="en-US" b="1" dirty="0">
              <a:latin typeface="+mj-lt"/>
              <a:cs typeface="Arial" charset="0"/>
            </a:endParaRPr>
          </a:p>
          <a:p>
            <a:pPr lvl="1">
              <a:lnSpc>
                <a:spcPct val="150000"/>
              </a:lnSpc>
              <a:buClr>
                <a:schemeClr val="accent3">
                  <a:lumMod val="50000"/>
                </a:schemeClr>
              </a:buClr>
              <a:buSzPct val="70000"/>
              <a:buFont typeface="Wingdings 2" pitchFamily="18" charset="2"/>
              <a:buChar char=""/>
              <a:defRPr/>
            </a:pPr>
            <a:endParaRPr lang="en-US" sz="2000" b="1" dirty="0">
              <a:latin typeface="+mj-lt"/>
              <a:cs typeface="Arial" charset="0"/>
            </a:endParaRPr>
          </a:p>
          <a:p>
            <a:pPr marL="274320" indent="-274320">
              <a:buClr>
                <a:schemeClr val="accent3"/>
              </a:buClr>
              <a:defRPr/>
            </a:pPr>
            <a:r>
              <a:rPr lang="en-US" dirty="0">
                <a:latin typeface="+mj-lt"/>
                <a:cs typeface="Arial" charset="0"/>
              </a:rPr>
              <a:t>	</a:t>
            </a:r>
            <a:endParaRPr lang="en-US" sz="1400" dirty="0">
              <a:latin typeface="+mj-lt"/>
              <a:cs typeface="Arial" charset="0"/>
            </a:endParaRPr>
          </a:p>
          <a:p>
            <a:pPr lvl="1">
              <a:lnSpc>
                <a:spcPct val="150000"/>
              </a:lnSpc>
              <a:buClr>
                <a:schemeClr val="accent3">
                  <a:lumMod val="50000"/>
                </a:schemeClr>
              </a:buClr>
              <a:buSzPct val="70000"/>
              <a:defRPr/>
            </a:pPr>
            <a:endParaRPr lang="en-US" sz="1400" dirty="0">
              <a:latin typeface="+mj-lt"/>
              <a:cs typeface="Arial" charset="0"/>
            </a:endParaRPr>
          </a:p>
          <a:p>
            <a:pPr lvl="1">
              <a:lnSpc>
                <a:spcPct val="150000"/>
              </a:lnSpc>
              <a:buClr>
                <a:schemeClr val="accent3">
                  <a:lumMod val="50000"/>
                </a:schemeClr>
              </a:buClr>
              <a:buSzPct val="70000"/>
              <a:defRPr/>
            </a:pPr>
            <a:endParaRPr lang="en-US" dirty="0">
              <a:latin typeface="+mj-lt"/>
              <a:cs typeface="Arial" charset="0"/>
            </a:endParaRPr>
          </a:p>
          <a:p>
            <a:pPr lvl="1">
              <a:lnSpc>
                <a:spcPct val="150000"/>
              </a:lnSpc>
              <a:buClr>
                <a:schemeClr val="accent3">
                  <a:lumMod val="50000"/>
                </a:schemeClr>
              </a:buClr>
              <a:buSzPct val="70000"/>
              <a:buFont typeface="Wingdings 2" pitchFamily="18" charset="2"/>
              <a:buChar char=""/>
              <a:defRPr/>
            </a:pPr>
            <a:endParaRPr lang="en-US" dirty="0">
              <a:latin typeface="+mj-lt"/>
              <a:cs typeface="Arial" charset="0"/>
            </a:endParaRPr>
          </a:p>
          <a:p>
            <a:pPr>
              <a:lnSpc>
                <a:spcPct val="150000"/>
              </a:lnSpc>
              <a:buClr>
                <a:schemeClr val="accent3">
                  <a:lumMod val="50000"/>
                </a:schemeClr>
              </a:buClr>
              <a:buSzPct val="70000"/>
              <a:defRPr/>
            </a:pPr>
            <a:r>
              <a:rPr lang="en-US" dirty="0">
                <a:latin typeface="+mj-lt"/>
                <a:cs typeface="Arial" charset="0"/>
              </a:rPr>
              <a:t>	</a:t>
            </a:r>
          </a:p>
          <a:p>
            <a:pPr lvl="1">
              <a:lnSpc>
                <a:spcPct val="150000"/>
              </a:lnSpc>
              <a:buClr>
                <a:schemeClr val="accent3">
                  <a:lumMod val="50000"/>
                </a:schemeClr>
              </a:buClr>
              <a:buSzPct val="70000"/>
              <a:defRPr/>
            </a:pPr>
            <a:endParaRPr lang="en-US" sz="2000" dirty="0">
              <a:latin typeface="+mj-lt"/>
            </a:endParaRPr>
          </a:p>
          <a:p>
            <a:pPr>
              <a:lnSpc>
                <a:spcPct val="150000"/>
              </a:lnSpc>
              <a:buClr>
                <a:schemeClr val="accent3">
                  <a:lumMod val="50000"/>
                </a:schemeClr>
              </a:buClr>
              <a:buSzPct val="70000"/>
              <a:defRPr/>
            </a:pPr>
            <a:r>
              <a:rPr lang="en-US" sz="2000" dirty="0">
                <a:latin typeface="+mj-lt"/>
              </a:rPr>
              <a:t>	</a:t>
            </a:r>
            <a:endParaRPr lang="en-US" sz="2000" dirty="0">
              <a:latin typeface="+mj-lt"/>
              <a:cs typeface="Arial" charset="0"/>
            </a:endParaRPr>
          </a:p>
          <a:p>
            <a:pPr>
              <a:lnSpc>
                <a:spcPct val="150000"/>
              </a:lnSpc>
              <a:buClr>
                <a:schemeClr val="accent3">
                  <a:lumMod val="50000"/>
                </a:schemeClr>
              </a:buClr>
              <a:buSzPct val="70000"/>
              <a:defRPr/>
            </a:pPr>
            <a:endParaRPr lang="en-US" sz="2000" dirty="0">
              <a:latin typeface="+mj-lt"/>
            </a:endParaRPr>
          </a:p>
        </p:txBody>
      </p:sp>
      <p:pic>
        <p:nvPicPr>
          <p:cNvPr id="12293" name="Picture 7" descr="London_Ambulance_on_Hamilton_Terrac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32600" y="2667000"/>
            <a:ext cx="3759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415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6611-516C-41BA-9835-7A1361036933}"/>
              </a:ext>
            </a:extLst>
          </p:cNvPr>
          <p:cNvSpPr>
            <a:spLocks noGrp="1"/>
          </p:cNvSpPr>
          <p:nvPr>
            <p:ph type="title"/>
          </p:nvPr>
        </p:nvSpPr>
        <p:spPr>
          <a:xfrm>
            <a:off x="775447" y="0"/>
            <a:ext cx="10515600" cy="779463"/>
          </a:xfrm>
        </p:spPr>
        <p:txBody>
          <a:bodyPr/>
          <a:lstStyle/>
          <a:p>
            <a:r>
              <a:rPr lang="en-GB" sz="1800" b="1" i="0" u="none" strike="noStrike" baseline="0" dirty="0">
                <a:latin typeface="Helvetica-Bold"/>
              </a:rPr>
              <a:t>1.1 Introduction: Software Engineering Failures</a:t>
            </a:r>
            <a:endParaRPr lang="en-IN" dirty="0"/>
          </a:p>
        </p:txBody>
      </p:sp>
      <p:pic>
        <p:nvPicPr>
          <p:cNvPr id="5" name="Picture 4">
            <a:extLst>
              <a:ext uri="{FF2B5EF4-FFF2-40B4-BE49-F238E27FC236}">
                <a16:creationId xmlns:a16="http://schemas.microsoft.com/office/drawing/2014/main" id="{6AA63874-49F0-86A0-C9FB-EB97572D8D27}"/>
              </a:ext>
            </a:extLst>
          </p:cNvPr>
          <p:cNvPicPr>
            <a:picLocks noChangeAspect="1"/>
          </p:cNvPicPr>
          <p:nvPr/>
        </p:nvPicPr>
        <p:blipFill>
          <a:blip r:embed="rId2"/>
          <a:stretch>
            <a:fillRect/>
          </a:stretch>
        </p:blipFill>
        <p:spPr>
          <a:xfrm>
            <a:off x="2468879" y="519953"/>
            <a:ext cx="8647355" cy="6338047"/>
          </a:xfrm>
          <a:prstGeom prst="rect">
            <a:avLst/>
          </a:prstGeom>
        </p:spPr>
      </p:pic>
    </p:spTree>
    <p:extLst>
      <p:ext uri="{BB962C8B-B14F-4D97-AF65-F5344CB8AC3E}">
        <p14:creationId xmlns:p14="http://schemas.microsoft.com/office/powerpoint/2010/main" val="3646984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a:p>
        </p:txBody>
      </p:sp>
      <p:pic>
        <p:nvPicPr>
          <p:cNvPr id="4" name="Picture 3"/>
          <p:cNvPicPr>
            <a:picLocks noChangeAspect="1"/>
          </p:cNvPicPr>
          <p:nvPr/>
        </p:nvPicPr>
        <p:blipFill>
          <a:blip r:embed="rId2"/>
          <a:stretch>
            <a:fillRect/>
          </a:stretch>
        </p:blipFill>
        <p:spPr>
          <a:xfrm>
            <a:off x="1172095" y="643024"/>
            <a:ext cx="8340695" cy="5067820"/>
          </a:xfrm>
          <a:prstGeom prst="rect">
            <a:avLst/>
          </a:prstGeom>
        </p:spPr>
      </p:pic>
    </p:spTree>
    <p:extLst>
      <p:ext uri="{BB962C8B-B14F-4D97-AF65-F5344CB8AC3E}">
        <p14:creationId xmlns:p14="http://schemas.microsoft.com/office/powerpoint/2010/main" val="869614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3509-B9E5-BEBA-E233-EB5592B71CAD}"/>
              </a:ext>
            </a:extLst>
          </p:cNvPr>
          <p:cNvSpPr>
            <a:spLocks noGrp="1"/>
          </p:cNvSpPr>
          <p:nvPr>
            <p:ph type="title"/>
          </p:nvPr>
        </p:nvSpPr>
        <p:spPr>
          <a:xfrm>
            <a:off x="838200" y="69291"/>
            <a:ext cx="10515600" cy="845110"/>
          </a:xfrm>
        </p:spPr>
        <p:txBody>
          <a:bodyPr/>
          <a:lstStyle/>
          <a:p>
            <a:r>
              <a:rPr lang="en-GB" sz="1800" b="1" i="0" u="none" strike="noStrike" baseline="0" dirty="0">
                <a:latin typeface="Helvetica-Bold"/>
              </a:rPr>
              <a:t>1.2 What Is Software Engineering?</a:t>
            </a:r>
            <a:endParaRPr lang="en-IN" dirty="0"/>
          </a:p>
        </p:txBody>
      </p:sp>
      <p:sp>
        <p:nvSpPr>
          <p:cNvPr id="3" name="Content Placeholder 2">
            <a:extLst>
              <a:ext uri="{FF2B5EF4-FFF2-40B4-BE49-F238E27FC236}">
                <a16:creationId xmlns:a16="http://schemas.microsoft.com/office/drawing/2014/main" id="{85583E0C-6624-CE74-8E28-C2B4F4DAD3C7}"/>
              </a:ext>
            </a:extLst>
          </p:cNvPr>
          <p:cNvSpPr>
            <a:spLocks noGrp="1"/>
          </p:cNvSpPr>
          <p:nvPr>
            <p:ph idx="1"/>
          </p:nvPr>
        </p:nvSpPr>
        <p:spPr>
          <a:xfrm>
            <a:off x="838200" y="806824"/>
            <a:ext cx="10515600" cy="5844988"/>
          </a:xfrm>
        </p:spPr>
        <p:txBody>
          <a:bodyPr>
            <a:normAutofit/>
          </a:bodyPr>
          <a:lstStyle/>
          <a:p>
            <a:pPr algn="just">
              <a:lnSpc>
                <a:spcPct val="150000"/>
              </a:lnSpc>
            </a:pPr>
            <a:r>
              <a:rPr lang="en-GB" sz="1800" b="0" i="0" u="none" strike="noStrike" baseline="0" dirty="0">
                <a:latin typeface="Times-Roman"/>
              </a:rPr>
              <a:t>Software engineering is a </a:t>
            </a:r>
            <a:r>
              <a:rPr lang="en-GB" sz="1800" b="1" i="0" u="none" strike="noStrike" baseline="0" dirty="0" err="1">
                <a:solidFill>
                  <a:srgbClr val="FF0000"/>
                </a:solidFill>
                <a:latin typeface="Times-Bold"/>
              </a:rPr>
              <a:t>modeling</a:t>
            </a:r>
            <a:r>
              <a:rPr lang="en-GB" sz="1800" b="1" i="0" u="none" strike="noStrike" baseline="0" dirty="0">
                <a:latin typeface="Times-Bold"/>
              </a:rPr>
              <a:t> </a:t>
            </a:r>
            <a:r>
              <a:rPr lang="en-GB" sz="1800" b="0" i="0" u="none" strike="noStrike" baseline="0" dirty="0">
                <a:latin typeface="Times-Roman"/>
              </a:rPr>
              <a:t>activity – </a:t>
            </a:r>
          </a:p>
          <a:p>
            <a:pPr lvl="1" algn="just">
              <a:lnSpc>
                <a:spcPct val="150000"/>
              </a:lnSpc>
            </a:pPr>
            <a:r>
              <a:rPr lang="en-GB" sz="1800" dirty="0">
                <a:latin typeface="Times-Roman"/>
              </a:rPr>
              <a:t>One of the primary methods for </a:t>
            </a:r>
            <a:r>
              <a:rPr lang="en-GB" sz="1800" b="1" dirty="0">
                <a:latin typeface="Times-Roman"/>
              </a:rPr>
              <a:t>design</a:t>
            </a:r>
            <a:r>
              <a:rPr lang="en-GB" sz="1800" dirty="0">
                <a:latin typeface="Times-Roman"/>
              </a:rPr>
              <a:t>.</a:t>
            </a:r>
          </a:p>
          <a:p>
            <a:pPr lvl="1" algn="just">
              <a:lnSpc>
                <a:spcPct val="150000"/>
              </a:lnSpc>
            </a:pPr>
            <a:r>
              <a:rPr lang="en-GB" sz="1800" dirty="0">
                <a:latin typeface="Times-Roman"/>
              </a:rPr>
              <a:t>Software engineers deal with complexity through </a:t>
            </a:r>
            <a:r>
              <a:rPr lang="en-GB" sz="1800" dirty="0" err="1">
                <a:latin typeface="Times-Roman"/>
              </a:rPr>
              <a:t>modeling</a:t>
            </a:r>
            <a:r>
              <a:rPr lang="en-GB" sz="1800" dirty="0">
                <a:latin typeface="Times-Roman"/>
              </a:rPr>
              <a:t>, by </a:t>
            </a:r>
            <a:r>
              <a:rPr lang="en-GB" sz="1800" b="1" dirty="0">
                <a:latin typeface="Times-Roman"/>
              </a:rPr>
              <a:t>focusing at any one time </a:t>
            </a:r>
            <a:r>
              <a:rPr lang="en-GB" sz="1800" dirty="0">
                <a:latin typeface="Times-Roman"/>
              </a:rPr>
              <a:t>on only the relevant details and ignoring everything else. </a:t>
            </a:r>
          </a:p>
          <a:p>
            <a:pPr lvl="1" algn="just">
              <a:lnSpc>
                <a:spcPct val="150000"/>
              </a:lnSpc>
            </a:pPr>
            <a:r>
              <a:rPr lang="en-GB" sz="1800" dirty="0">
                <a:latin typeface="Times-Roman"/>
              </a:rPr>
              <a:t>S</a:t>
            </a:r>
            <a:r>
              <a:rPr lang="en-GB" sz="1800" b="0" i="0" u="none" strike="noStrike" baseline="0" dirty="0">
                <a:latin typeface="Times-Roman"/>
              </a:rPr>
              <a:t>oftware engineers build </a:t>
            </a:r>
            <a:r>
              <a:rPr lang="en-GB" sz="1800" b="1" i="0" u="none" strike="noStrike" baseline="0" dirty="0">
                <a:latin typeface="Times-Roman"/>
              </a:rPr>
              <a:t>many different models of the system </a:t>
            </a:r>
            <a:r>
              <a:rPr lang="en-GB" sz="1800" b="0" i="0" u="none" strike="noStrike" baseline="0" dirty="0">
                <a:latin typeface="Times-Roman"/>
              </a:rPr>
              <a:t>and </a:t>
            </a:r>
            <a:r>
              <a:rPr lang="en-IN" sz="1800" b="0" i="0" u="none" strike="noStrike" baseline="0" dirty="0">
                <a:latin typeface="Times-Roman"/>
              </a:rPr>
              <a:t>of the </a:t>
            </a:r>
            <a:r>
              <a:rPr lang="en-IN" sz="1800" b="1" i="0" u="none" strike="noStrike" baseline="0" dirty="0">
                <a:latin typeface="Times-Roman"/>
              </a:rPr>
              <a:t>application domain.</a:t>
            </a:r>
          </a:p>
          <a:p>
            <a:pPr algn="just">
              <a:lnSpc>
                <a:spcPct val="150000"/>
              </a:lnSpc>
            </a:pPr>
            <a:r>
              <a:rPr lang="en-GB" sz="1800" b="0" i="0" u="none" strike="noStrike" baseline="0" dirty="0">
                <a:latin typeface="Times-Roman"/>
              </a:rPr>
              <a:t>Software engineering is a </a:t>
            </a:r>
            <a:r>
              <a:rPr lang="en-GB" sz="1800" b="1" i="0" u="none" strike="noStrike" baseline="0" dirty="0">
                <a:solidFill>
                  <a:srgbClr val="FF0000"/>
                </a:solidFill>
                <a:latin typeface="Times-Bold"/>
              </a:rPr>
              <a:t>problem-solving</a:t>
            </a:r>
            <a:r>
              <a:rPr lang="en-GB" sz="1800" b="1" i="0" u="none" strike="noStrike" baseline="0" dirty="0">
                <a:latin typeface="Times-Bold"/>
              </a:rPr>
              <a:t> </a:t>
            </a:r>
            <a:r>
              <a:rPr lang="en-GB" sz="1800" b="0" i="0" u="none" strike="noStrike" baseline="0" dirty="0">
                <a:latin typeface="Times-Roman"/>
              </a:rPr>
              <a:t>activity</a:t>
            </a:r>
            <a:r>
              <a:rPr lang="en-IN" sz="1800" dirty="0">
                <a:latin typeface="Times-Roman"/>
              </a:rPr>
              <a:t> –</a:t>
            </a:r>
          </a:p>
          <a:p>
            <a:pPr lvl="1" algn="just">
              <a:lnSpc>
                <a:spcPct val="150000"/>
              </a:lnSpc>
            </a:pPr>
            <a:r>
              <a:rPr lang="en-GB" sz="1800" dirty="0">
                <a:latin typeface="Times-Roman"/>
              </a:rPr>
              <a:t>Software engineers do not have infinite resources and are constrained by budget and deadlines.</a:t>
            </a:r>
          </a:p>
          <a:p>
            <a:pPr lvl="1" algn="just">
              <a:lnSpc>
                <a:spcPct val="150000"/>
              </a:lnSpc>
            </a:pPr>
            <a:r>
              <a:rPr lang="en-GB" sz="1800" dirty="0">
                <a:latin typeface="Times-Roman"/>
              </a:rPr>
              <a:t>Lack of a fundamental theory, often have to rely on empirical methods to evaluate the benefits of different </a:t>
            </a:r>
            <a:r>
              <a:rPr lang="en-IN" sz="1800" dirty="0">
                <a:latin typeface="Times-Roman"/>
              </a:rPr>
              <a:t>alternatives.</a:t>
            </a:r>
          </a:p>
        </p:txBody>
      </p:sp>
    </p:spTree>
    <p:extLst>
      <p:ext uri="{BB962C8B-B14F-4D97-AF65-F5344CB8AC3E}">
        <p14:creationId xmlns:p14="http://schemas.microsoft.com/office/powerpoint/2010/main" val="3976015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3509-B9E5-BEBA-E233-EB5592B71CAD}"/>
              </a:ext>
            </a:extLst>
          </p:cNvPr>
          <p:cNvSpPr>
            <a:spLocks noGrp="1"/>
          </p:cNvSpPr>
          <p:nvPr>
            <p:ph type="title"/>
          </p:nvPr>
        </p:nvSpPr>
        <p:spPr>
          <a:xfrm>
            <a:off x="838200" y="69291"/>
            <a:ext cx="10515600" cy="845110"/>
          </a:xfrm>
        </p:spPr>
        <p:txBody>
          <a:bodyPr/>
          <a:lstStyle/>
          <a:p>
            <a:r>
              <a:rPr lang="en-GB" sz="1800" b="1" i="0" u="none" strike="noStrike" baseline="0" dirty="0">
                <a:latin typeface="Helvetica-Bold"/>
              </a:rPr>
              <a:t>1.2 What Is Software Engineering?</a:t>
            </a:r>
            <a:endParaRPr lang="en-IN" dirty="0"/>
          </a:p>
        </p:txBody>
      </p:sp>
      <p:sp>
        <p:nvSpPr>
          <p:cNvPr id="3" name="Content Placeholder 2">
            <a:extLst>
              <a:ext uri="{FF2B5EF4-FFF2-40B4-BE49-F238E27FC236}">
                <a16:creationId xmlns:a16="http://schemas.microsoft.com/office/drawing/2014/main" id="{85583E0C-6624-CE74-8E28-C2B4F4DAD3C7}"/>
              </a:ext>
            </a:extLst>
          </p:cNvPr>
          <p:cNvSpPr>
            <a:spLocks noGrp="1"/>
          </p:cNvSpPr>
          <p:nvPr>
            <p:ph idx="1"/>
          </p:nvPr>
        </p:nvSpPr>
        <p:spPr>
          <a:xfrm>
            <a:off x="838200" y="806824"/>
            <a:ext cx="10515600" cy="5844988"/>
          </a:xfrm>
        </p:spPr>
        <p:txBody>
          <a:bodyPr>
            <a:normAutofit/>
          </a:bodyPr>
          <a:lstStyle/>
          <a:p>
            <a:pPr algn="just">
              <a:lnSpc>
                <a:spcPct val="150000"/>
              </a:lnSpc>
            </a:pPr>
            <a:r>
              <a:rPr lang="en-GB" sz="1800" dirty="0">
                <a:latin typeface="Times-Roman"/>
              </a:rPr>
              <a:t>Software engineering is a </a:t>
            </a:r>
            <a:r>
              <a:rPr lang="en-GB" sz="1800" b="1" dirty="0">
                <a:solidFill>
                  <a:srgbClr val="FF0000"/>
                </a:solidFill>
                <a:latin typeface="Times-Roman"/>
              </a:rPr>
              <a:t>knowledge acquisition </a:t>
            </a:r>
            <a:r>
              <a:rPr lang="en-GB" sz="1800" dirty="0">
                <a:latin typeface="Times-Roman"/>
              </a:rPr>
              <a:t>activity –</a:t>
            </a:r>
          </a:p>
          <a:p>
            <a:pPr lvl="1" algn="just">
              <a:lnSpc>
                <a:spcPct val="150000"/>
              </a:lnSpc>
            </a:pPr>
            <a:r>
              <a:rPr lang="en-GB" sz="1800" dirty="0">
                <a:latin typeface="Times-Roman"/>
              </a:rPr>
              <a:t>In </a:t>
            </a:r>
            <a:r>
              <a:rPr lang="en-GB" sz="1800" dirty="0" err="1">
                <a:latin typeface="Times-Roman"/>
              </a:rPr>
              <a:t>modeling</a:t>
            </a:r>
            <a:r>
              <a:rPr lang="en-GB" sz="1800" dirty="0">
                <a:latin typeface="Times-Roman"/>
              </a:rPr>
              <a:t> the application and solution domain, software engineers collect data, organize it into information, and formalize it into knowledge. </a:t>
            </a:r>
          </a:p>
          <a:p>
            <a:pPr lvl="1" algn="just">
              <a:lnSpc>
                <a:spcPct val="150000"/>
              </a:lnSpc>
            </a:pPr>
            <a:r>
              <a:rPr lang="en-GB" sz="1800" dirty="0">
                <a:latin typeface="Times-Roman"/>
              </a:rPr>
              <a:t>Knowledge acquisition is a non-linear process.</a:t>
            </a:r>
          </a:p>
          <a:p>
            <a:pPr lvl="1" algn="just">
              <a:lnSpc>
                <a:spcPct val="150000"/>
              </a:lnSpc>
            </a:pPr>
            <a:r>
              <a:rPr lang="en-GB" sz="1800" dirty="0">
                <a:latin typeface="Times-Roman"/>
              </a:rPr>
              <a:t>Adding a single piece of additional data can </a:t>
            </a:r>
            <a:r>
              <a:rPr lang="en-IN" sz="1800" dirty="0">
                <a:latin typeface="Times-Roman"/>
              </a:rPr>
              <a:t>invalidate complete models/previous knowledge.</a:t>
            </a:r>
          </a:p>
          <a:p>
            <a:pPr lvl="1" algn="just">
              <a:lnSpc>
                <a:spcPct val="150000"/>
              </a:lnSpc>
            </a:pPr>
            <a:r>
              <a:rPr lang="en-US" sz="1800" dirty="0">
                <a:latin typeface="Times-Roman"/>
              </a:rPr>
              <a:t>All activities are interrelated.</a:t>
            </a:r>
            <a:endParaRPr lang="en-IN" sz="1800" dirty="0">
              <a:latin typeface="Times-Roman"/>
            </a:endParaRPr>
          </a:p>
          <a:p>
            <a:pPr algn="just">
              <a:lnSpc>
                <a:spcPct val="150000"/>
              </a:lnSpc>
            </a:pPr>
            <a:r>
              <a:rPr lang="en-GB" sz="1800" dirty="0">
                <a:latin typeface="Times-Roman"/>
              </a:rPr>
              <a:t>Software engineering is a </a:t>
            </a:r>
            <a:r>
              <a:rPr lang="en-GB" sz="1800" b="1" dirty="0">
                <a:solidFill>
                  <a:srgbClr val="FF0000"/>
                </a:solidFill>
                <a:latin typeface="Times-Roman"/>
              </a:rPr>
              <a:t>rationale-driven</a:t>
            </a:r>
            <a:r>
              <a:rPr lang="en-GB" sz="1800" dirty="0">
                <a:latin typeface="Times-Roman"/>
              </a:rPr>
              <a:t> activity –</a:t>
            </a:r>
          </a:p>
          <a:p>
            <a:pPr lvl="1" algn="just">
              <a:lnSpc>
                <a:spcPct val="150000"/>
              </a:lnSpc>
            </a:pPr>
            <a:r>
              <a:rPr lang="en-IN" sz="1800" dirty="0">
                <a:latin typeface="Times-Roman"/>
              </a:rPr>
              <a:t>When acquiring knowledge and </a:t>
            </a:r>
            <a:r>
              <a:rPr lang="en-GB" sz="1800" dirty="0">
                <a:latin typeface="Times-Roman"/>
              </a:rPr>
              <a:t>making decisions about the system or its application domain, software engineers also need to </a:t>
            </a:r>
            <a:r>
              <a:rPr lang="en-GB" sz="1800" b="1" dirty="0">
                <a:latin typeface="Times-Roman"/>
              </a:rPr>
              <a:t>capture the context in which decisions were made </a:t>
            </a:r>
            <a:r>
              <a:rPr lang="en-GB" sz="1800" dirty="0">
                <a:latin typeface="Times-Roman"/>
              </a:rPr>
              <a:t>and the </a:t>
            </a:r>
            <a:r>
              <a:rPr lang="en-GB" sz="1800" b="1" dirty="0">
                <a:latin typeface="Times-Roman"/>
              </a:rPr>
              <a:t>rationale behind these decisions</a:t>
            </a:r>
            <a:r>
              <a:rPr lang="en-GB" sz="1800" dirty="0">
                <a:latin typeface="Times-Roman"/>
              </a:rPr>
              <a:t>.</a:t>
            </a:r>
          </a:p>
          <a:p>
            <a:pPr lvl="1" algn="just">
              <a:lnSpc>
                <a:spcPct val="150000"/>
              </a:lnSpc>
            </a:pPr>
            <a:r>
              <a:rPr lang="en-GB" sz="1800" dirty="0">
                <a:latin typeface="Times-Roman"/>
              </a:rPr>
              <a:t>Represented as a </a:t>
            </a:r>
            <a:r>
              <a:rPr lang="en-GB" sz="1800" b="1" dirty="0">
                <a:latin typeface="Times-Roman"/>
              </a:rPr>
              <a:t>set of issue models</a:t>
            </a:r>
            <a:r>
              <a:rPr lang="en-GB" sz="1800" dirty="0">
                <a:latin typeface="Times-Roman"/>
              </a:rPr>
              <a:t>, enables software engineers to understand the implication of a proposed change when revisiting a decision.</a:t>
            </a:r>
            <a:endParaRPr lang="en-IN" sz="1800" dirty="0">
              <a:latin typeface="Times-Roman"/>
            </a:endParaRPr>
          </a:p>
        </p:txBody>
      </p:sp>
    </p:spTree>
    <p:extLst>
      <p:ext uri="{BB962C8B-B14F-4D97-AF65-F5344CB8AC3E}">
        <p14:creationId xmlns:p14="http://schemas.microsoft.com/office/powerpoint/2010/main" val="29238825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CF7441-4509-BA95-49CF-A1855216FE6F}"/>
              </a:ext>
            </a:extLst>
          </p:cNvPr>
          <p:cNvSpPr>
            <a:spLocks noGrp="1"/>
          </p:cNvSpPr>
          <p:nvPr>
            <p:ph idx="1"/>
          </p:nvPr>
        </p:nvSpPr>
        <p:spPr>
          <a:xfrm>
            <a:off x="838200" y="699247"/>
            <a:ext cx="10515600" cy="5477716"/>
          </a:xfrm>
        </p:spPr>
        <p:txBody>
          <a:bodyPr/>
          <a:lstStyle/>
          <a:p>
            <a:pPr algn="just">
              <a:lnSpc>
                <a:spcPct val="150000"/>
              </a:lnSpc>
            </a:pPr>
            <a:r>
              <a:rPr lang="en-GB" sz="1800" dirty="0">
                <a:latin typeface="Times-Roman"/>
              </a:rPr>
              <a:t>M</a:t>
            </a:r>
            <a:r>
              <a:rPr lang="en-GB" sz="1800" b="0" i="0" u="none" strike="noStrike" baseline="0" dirty="0">
                <a:latin typeface="Times-Roman"/>
              </a:rPr>
              <a:t>ore detail software engineering from the perspectives </a:t>
            </a:r>
            <a:r>
              <a:rPr lang="en-GB" sz="1800" b="1" i="0" u="none" strike="noStrike" baseline="0" dirty="0">
                <a:latin typeface="Times-Roman"/>
              </a:rPr>
              <a:t>of </a:t>
            </a:r>
            <a:r>
              <a:rPr lang="en-GB" sz="1800" b="1" i="0" u="none" strike="noStrike" baseline="0" dirty="0" err="1">
                <a:latin typeface="Times-Roman"/>
              </a:rPr>
              <a:t>modeling</a:t>
            </a:r>
            <a:r>
              <a:rPr lang="en-GB" sz="1800" b="1" i="0" u="none" strike="noStrike" baseline="0" dirty="0">
                <a:latin typeface="Times-Roman"/>
              </a:rPr>
              <a:t>, problem solving, knowledge acquisition, and rationale</a:t>
            </a:r>
            <a:r>
              <a:rPr lang="en-GB" sz="1800" b="0" i="0" u="none" strike="noStrike" baseline="0" dirty="0">
                <a:latin typeface="Times-Roman"/>
              </a:rPr>
              <a:t>. For each of these activities, </a:t>
            </a:r>
            <a:r>
              <a:rPr lang="en-GB" sz="1800" b="1" i="0" u="none" strike="noStrike" baseline="0" dirty="0">
                <a:latin typeface="Times-Roman"/>
              </a:rPr>
              <a:t>software engineers have to work under people, time, and budget constraints</a:t>
            </a:r>
            <a:r>
              <a:rPr lang="en-GB" sz="1800" b="0" i="0" u="none" strike="noStrike" baseline="0" dirty="0">
                <a:latin typeface="Times-Roman"/>
              </a:rPr>
              <a:t>. In addition, we assume that change can occur at any time.</a:t>
            </a:r>
          </a:p>
          <a:p>
            <a:pPr algn="just">
              <a:lnSpc>
                <a:spcPct val="150000"/>
              </a:lnSpc>
            </a:pPr>
            <a:r>
              <a:rPr lang="en-IN" sz="1800" b="1" i="0" u="none" strike="noStrike" baseline="0" dirty="0">
                <a:latin typeface="Helvetica-Bold"/>
              </a:rPr>
              <a:t>1.2.1 </a:t>
            </a:r>
            <a:r>
              <a:rPr lang="en-IN" sz="1800" b="1" i="0" u="none" strike="noStrike" baseline="0" dirty="0" err="1">
                <a:latin typeface="Helvetica-Bold"/>
              </a:rPr>
              <a:t>Modeling</a:t>
            </a:r>
            <a:endParaRPr lang="en-GB" sz="1800" dirty="0">
              <a:latin typeface="Times-Roman"/>
            </a:endParaRPr>
          </a:p>
          <a:p>
            <a:pPr algn="just">
              <a:lnSpc>
                <a:spcPct val="150000"/>
              </a:lnSpc>
            </a:pPr>
            <a:r>
              <a:rPr lang="en-IN" sz="1800" b="1" i="0" u="none" strike="noStrike" baseline="0" dirty="0">
                <a:latin typeface="Helvetica-Bold"/>
              </a:rPr>
              <a:t>1.2.2 Problem Solving</a:t>
            </a:r>
            <a:endParaRPr lang="en-GB" sz="1800" b="1" i="0" u="none" strike="noStrike" baseline="0" dirty="0">
              <a:latin typeface="Times-Roman"/>
            </a:endParaRPr>
          </a:p>
          <a:p>
            <a:pPr algn="just">
              <a:lnSpc>
                <a:spcPct val="150000"/>
              </a:lnSpc>
            </a:pPr>
            <a:r>
              <a:rPr lang="en-IN" sz="1800" b="1" i="0" u="none" strike="noStrike" baseline="0" dirty="0">
                <a:latin typeface="Helvetica-Bold"/>
              </a:rPr>
              <a:t>1.2.3 Knowledge Acquisition</a:t>
            </a:r>
            <a:endParaRPr lang="en-GB" sz="1800" b="1" dirty="0">
              <a:latin typeface="Times-Roman"/>
            </a:endParaRPr>
          </a:p>
          <a:p>
            <a:pPr algn="just">
              <a:lnSpc>
                <a:spcPct val="150000"/>
              </a:lnSpc>
            </a:pPr>
            <a:r>
              <a:rPr lang="en-IN" sz="1800" b="1" i="0" u="none" strike="noStrike" baseline="0" dirty="0">
                <a:latin typeface="Helvetica-Bold"/>
              </a:rPr>
              <a:t>1.2.4 Rationale</a:t>
            </a:r>
            <a:endParaRPr lang="en-IN" dirty="0"/>
          </a:p>
        </p:txBody>
      </p:sp>
    </p:spTree>
    <p:extLst>
      <p:ext uri="{BB962C8B-B14F-4D97-AF65-F5344CB8AC3E}">
        <p14:creationId xmlns:p14="http://schemas.microsoft.com/office/powerpoint/2010/main" val="226842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46D1-68D5-363E-F05C-ED8F88B45BB4}"/>
              </a:ext>
            </a:extLst>
          </p:cNvPr>
          <p:cNvSpPr>
            <a:spLocks noGrp="1"/>
          </p:cNvSpPr>
          <p:nvPr>
            <p:ph type="title"/>
          </p:nvPr>
        </p:nvSpPr>
        <p:spPr>
          <a:xfrm>
            <a:off x="838200" y="365126"/>
            <a:ext cx="10515600" cy="585134"/>
          </a:xfrm>
        </p:spPr>
        <p:txBody>
          <a:bodyPr>
            <a:normAutofit fontScale="90000"/>
          </a:bodyPr>
          <a:lstStyle/>
          <a:p>
            <a:r>
              <a:rPr lang="en-IN" sz="4400" b="1" i="0" u="none" strike="noStrike" baseline="0" dirty="0">
                <a:latin typeface="Helvetica-Bold"/>
              </a:rPr>
              <a:t>1.2.1 </a:t>
            </a:r>
            <a:r>
              <a:rPr lang="en-IN" sz="4400" b="1" i="0" u="none" strike="noStrike" baseline="0" dirty="0" err="1">
                <a:latin typeface="Helvetica-Bold"/>
              </a:rPr>
              <a:t>Modeling</a:t>
            </a:r>
            <a:r>
              <a:rPr lang="en-GB" sz="4400" dirty="0">
                <a:latin typeface="Times-Roman"/>
              </a:rPr>
              <a:t/>
            </a:r>
            <a:br>
              <a:rPr lang="en-GB" sz="4400" dirty="0">
                <a:latin typeface="Times-Roman"/>
              </a:rPr>
            </a:br>
            <a:endParaRPr lang="en-IN" dirty="0"/>
          </a:p>
        </p:txBody>
      </p:sp>
      <p:sp>
        <p:nvSpPr>
          <p:cNvPr id="3" name="Content Placeholder 2">
            <a:extLst>
              <a:ext uri="{FF2B5EF4-FFF2-40B4-BE49-F238E27FC236}">
                <a16:creationId xmlns:a16="http://schemas.microsoft.com/office/drawing/2014/main" id="{561AA53B-1B58-E5EF-6C05-735AD7C36F7A}"/>
              </a:ext>
            </a:extLst>
          </p:cNvPr>
          <p:cNvSpPr>
            <a:spLocks noGrp="1"/>
          </p:cNvSpPr>
          <p:nvPr>
            <p:ph idx="1"/>
          </p:nvPr>
        </p:nvSpPr>
        <p:spPr>
          <a:xfrm>
            <a:off x="838200" y="1084729"/>
            <a:ext cx="10515600" cy="5092234"/>
          </a:xfrm>
        </p:spPr>
        <p:txBody>
          <a:bodyPr>
            <a:normAutofit/>
          </a:bodyPr>
          <a:lstStyle/>
          <a:p>
            <a:pPr algn="l"/>
            <a:r>
              <a:rPr lang="en-US" sz="1600" b="0" i="0" u="none" strike="noStrike" baseline="0" dirty="0">
                <a:latin typeface="Times-Roman"/>
              </a:rPr>
              <a:t>One of the basic methods of science is </a:t>
            </a:r>
            <a:r>
              <a:rPr lang="en-US" sz="1600" b="1" i="0" u="none" strike="noStrike" baseline="0" dirty="0">
                <a:latin typeface="Times-Bold"/>
              </a:rPr>
              <a:t>modeling</a:t>
            </a:r>
            <a:r>
              <a:rPr lang="en-US" sz="1600" b="0" i="0" u="none" strike="noStrike" baseline="0" dirty="0">
                <a:latin typeface="Times-Roman"/>
              </a:rPr>
              <a:t>. </a:t>
            </a:r>
          </a:p>
          <a:p>
            <a:pPr algn="l"/>
            <a:r>
              <a:rPr lang="en-US" sz="1600" b="0" i="0" u="none" strike="noStrike" baseline="0" dirty="0">
                <a:latin typeface="Times-Roman"/>
              </a:rPr>
              <a:t>A model is an </a:t>
            </a:r>
            <a:r>
              <a:rPr lang="en-US" sz="1600" b="1" i="0" u="none" strike="noStrike" baseline="0" dirty="0">
                <a:latin typeface="Times-Roman"/>
              </a:rPr>
              <a:t>abstract representation of a system </a:t>
            </a:r>
            <a:r>
              <a:rPr lang="en-US" sz="1600" b="0" i="0" u="none" strike="noStrike" baseline="0" dirty="0">
                <a:latin typeface="Times-Roman"/>
              </a:rPr>
              <a:t>that enables us to answer questions about the system.</a:t>
            </a:r>
          </a:p>
          <a:p>
            <a:pPr algn="l"/>
            <a:r>
              <a:rPr lang="en-US" sz="1600" b="0" i="0" u="none" strike="noStrike" baseline="0" dirty="0">
                <a:latin typeface="Times-Roman"/>
              </a:rPr>
              <a:t>Models are useful when dealing with systems that are </a:t>
            </a:r>
            <a:r>
              <a:rPr lang="en-US" sz="1600" b="1" i="0" u="none" strike="noStrike" baseline="0" dirty="0">
                <a:latin typeface="Times-Roman"/>
              </a:rPr>
              <a:t>too large, too small, too complicated</a:t>
            </a:r>
            <a:r>
              <a:rPr lang="en-US" sz="1600" b="0" i="0" u="none" strike="noStrike" baseline="0" dirty="0">
                <a:latin typeface="Times-Roman"/>
              </a:rPr>
              <a:t>, or too expensive to experience firsthand.</a:t>
            </a:r>
          </a:p>
          <a:p>
            <a:pPr algn="l"/>
            <a:r>
              <a:rPr lang="en-US" sz="1600" b="0" i="0" u="none" strike="noStrike" baseline="0" dirty="0">
                <a:latin typeface="Times-Roman"/>
              </a:rPr>
              <a:t>Models also allow us to </a:t>
            </a:r>
            <a:r>
              <a:rPr lang="en-US" sz="1600" b="1" i="0" u="none" strike="noStrike" baseline="0" dirty="0">
                <a:latin typeface="Times-Roman"/>
              </a:rPr>
              <a:t>visualize and understand systems </a:t>
            </a:r>
            <a:r>
              <a:rPr lang="en-US" sz="1600" b="0" i="0" u="none" strike="noStrike" baseline="0" dirty="0">
                <a:latin typeface="Times-Roman"/>
              </a:rPr>
              <a:t>that either no longer exist or that are only claimed to exist.</a:t>
            </a:r>
          </a:p>
          <a:p>
            <a:pPr algn="l"/>
            <a:r>
              <a:rPr lang="en-US" sz="1600" b="0" i="0" u="none" strike="noStrike" baseline="0" dirty="0">
                <a:latin typeface="Times-Roman"/>
              </a:rPr>
              <a:t>Software engineers face similar </a:t>
            </a:r>
            <a:r>
              <a:rPr lang="en-US" sz="1600" b="1" i="0" u="none" strike="noStrike" baseline="0" dirty="0">
                <a:latin typeface="Times-Roman"/>
              </a:rPr>
              <a:t>challenges as fossil biologists and high-energy physicists</a:t>
            </a:r>
            <a:r>
              <a:rPr lang="en-US" sz="1600" b="0" i="0" u="none" strike="noStrike" baseline="0" dirty="0">
                <a:latin typeface="Times-Roman"/>
              </a:rPr>
              <a:t>.</a:t>
            </a:r>
          </a:p>
          <a:p>
            <a:pPr lvl="1"/>
            <a:r>
              <a:rPr lang="en-US" sz="1600" b="0" i="0" u="none" strike="noStrike" baseline="0" dirty="0">
                <a:solidFill>
                  <a:srgbClr val="FF0000"/>
                </a:solidFill>
                <a:latin typeface="Times-Roman"/>
              </a:rPr>
              <a:t>First, software engineers need to understand the environment in which the system has to operate</a:t>
            </a:r>
            <a:r>
              <a:rPr lang="en-US" sz="1600" b="0" i="0" u="none" strike="noStrike" baseline="0" dirty="0">
                <a:latin typeface="Times-Roman"/>
              </a:rPr>
              <a:t>. </a:t>
            </a:r>
          </a:p>
          <a:p>
            <a:pPr lvl="1"/>
            <a:r>
              <a:rPr lang="en-US" sz="1600" b="0" i="0" u="none" strike="noStrike" baseline="0" dirty="0">
                <a:latin typeface="Times-Roman"/>
              </a:rPr>
              <a:t>For a train traffic control system, software engineers need to know train signaling procedures. </a:t>
            </a:r>
          </a:p>
          <a:p>
            <a:pPr lvl="1"/>
            <a:r>
              <a:rPr lang="en-US" sz="1600" b="0" i="0" u="none" strike="noStrike" baseline="0" dirty="0">
                <a:latin typeface="Times-Roman"/>
              </a:rPr>
              <a:t>For a stock trading system, software engineers need to know trading rules. </a:t>
            </a:r>
          </a:p>
          <a:p>
            <a:pPr lvl="1"/>
            <a:r>
              <a:rPr lang="en-US" sz="1600" b="0" i="0" u="none" strike="noStrike" baseline="0" dirty="0">
                <a:latin typeface="Times-Roman"/>
              </a:rPr>
              <a:t>The software engineer does not need to become a </a:t>
            </a:r>
            <a:r>
              <a:rPr lang="en-US" sz="1600" b="1" i="0" u="none" strike="noStrike" baseline="0" dirty="0">
                <a:latin typeface="Times-Roman"/>
              </a:rPr>
              <a:t>fully certified train dispatcher or a stock broker</a:t>
            </a:r>
            <a:r>
              <a:rPr lang="en-US" sz="1600" b="0" i="0" u="none" strike="noStrike" baseline="0" dirty="0">
                <a:latin typeface="Times-Roman"/>
              </a:rPr>
              <a:t>; they only need to </a:t>
            </a:r>
            <a:r>
              <a:rPr lang="en-US" sz="1600" b="1" i="0" u="none" strike="noStrike" baseline="0" dirty="0">
                <a:latin typeface="Times-Roman"/>
              </a:rPr>
              <a:t>learn the application domain concepts that are </a:t>
            </a:r>
            <a:r>
              <a:rPr lang="en-US" sz="1600" b="1" i="1" u="none" strike="noStrike" baseline="0" dirty="0">
                <a:latin typeface="Times-Italic"/>
              </a:rPr>
              <a:t>relevant </a:t>
            </a:r>
            <a:r>
              <a:rPr lang="en-US" sz="1600" b="1" i="0" u="none" strike="noStrike" baseline="0" dirty="0">
                <a:latin typeface="Times-Roman"/>
              </a:rPr>
              <a:t>to the system</a:t>
            </a:r>
            <a:r>
              <a:rPr lang="en-US" sz="1600" b="0" i="0" u="none" strike="noStrike" baseline="0" dirty="0">
                <a:latin typeface="Times-Roman"/>
              </a:rPr>
              <a:t>. </a:t>
            </a:r>
          </a:p>
          <a:p>
            <a:pPr lvl="1"/>
            <a:r>
              <a:rPr lang="en-US" sz="1600" b="0" i="0" u="none" strike="noStrike" baseline="0" dirty="0">
                <a:latin typeface="Times-Roman"/>
              </a:rPr>
              <a:t>In other terms, they need to build a model of the </a:t>
            </a:r>
            <a:r>
              <a:rPr lang="en-US" sz="2000" b="1" i="0" u="none" strike="noStrike" baseline="0" dirty="0">
                <a:solidFill>
                  <a:srgbClr val="FF0000"/>
                </a:solidFill>
                <a:latin typeface="Times-Roman"/>
              </a:rPr>
              <a:t>application domain</a:t>
            </a:r>
            <a:r>
              <a:rPr lang="en-US" sz="1600" b="0" i="0" u="none" strike="noStrike" baseline="0" dirty="0">
                <a:latin typeface="Times-Roman"/>
              </a:rPr>
              <a:t>.</a:t>
            </a:r>
          </a:p>
          <a:p>
            <a:pPr algn="l"/>
            <a:endParaRPr lang="en-IN" sz="2400" dirty="0"/>
          </a:p>
        </p:txBody>
      </p:sp>
    </p:spTree>
    <p:extLst>
      <p:ext uri="{BB962C8B-B14F-4D97-AF65-F5344CB8AC3E}">
        <p14:creationId xmlns:p14="http://schemas.microsoft.com/office/powerpoint/2010/main" val="22942706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46D1-68D5-363E-F05C-ED8F88B45BB4}"/>
              </a:ext>
            </a:extLst>
          </p:cNvPr>
          <p:cNvSpPr>
            <a:spLocks noGrp="1"/>
          </p:cNvSpPr>
          <p:nvPr>
            <p:ph type="title"/>
          </p:nvPr>
        </p:nvSpPr>
        <p:spPr>
          <a:xfrm>
            <a:off x="838200" y="365126"/>
            <a:ext cx="10515600" cy="585134"/>
          </a:xfrm>
        </p:spPr>
        <p:txBody>
          <a:bodyPr>
            <a:normAutofit fontScale="90000"/>
          </a:bodyPr>
          <a:lstStyle/>
          <a:p>
            <a:r>
              <a:rPr lang="en-IN" sz="4400" b="1" i="0" u="none" strike="noStrike" baseline="0" dirty="0">
                <a:latin typeface="Helvetica-Bold"/>
              </a:rPr>
              <a:t>1.2.1 </a:t>
            </a:r>
            <a:r>
              <a:rPr lang="en-IN" sz="4400" b="1" i="0" u="none" strike="noStrike" baseline="0" dirty="0" smtClean="0">
                <a:latin typeface="Helvetica-Bold"/>
              </a:rPr>
              <a:t>Modelling</a:t>
            </a:r>
            <a:r>
              <a:rPr lang="en-GB" sz="4400" dirty="0">
                <a:latin typeface="Times-Roman"/>
              </a:rPr>
              <a:t/>
            </a:r>
            <a:br>
              <a:rPr lang="en-GB" sz="4400" dirty="0">
                <a:latin typeface="Times-Roman"/>
              </a:rPr>
            </a:br>
            <a:endParaRPr lang="en-IN" dirty="0"/>
          </a:p>
        </p:txBody>
      </p:sp>
      <p:sp>
        <p:nvSpPr>
          <p:cNvPr id="3" name="Content Placeholder 2">
            <a:extLst>
              <a:ext uri="{FF2B5EF4-FFF2-40B4-BE49-F238E27FC236}">
                <a16:creationId xmlns:a16="http://schemas.microsoft.com/office/drawing/2014/main" id="{561AA53B-1B58-E5EF-6C05-735AD7C36F7A}"/>
              </a:ext>
            </a:extLst>
          </p:cNvPr>
          <p:cNvSpPr>
            <a:spLocks noGrp="1"/>
          </p:cNvSpPr>
          <p:nvPr>
            <p:ph idx="1"/>
          </p:nvPr>
        </p:nvSpPr>
        <p:spPr>
          <a:xfrm>
            <a:off x="838200" y="1084729"/>
            <a:ext cx="10515600" cy="5092234"/>
          </a:xfrm>
        </p:spPr>
        <p:txBody>
          <a:bodyPr>
            <a:normAutofit/>
          </a:bodyPr>
          <a:lstStyle/>
          <a:p>
            <a:pPr algn="l"/>
            <a:r>
              <a:rPr lang="en-US" sz="1800" b="0" i="0" u="none" strike="noStrike" baseline="0" dirty="0">
                <a:solidFill>
                  <a:srgbClr val="FF0000"/>
                </a:solidFill>
                <a:latin typeface="Times-Roman"/>
              </a:rPr>
              <a:t>Second, software engineers need to understand:</a:t>
            </a:r>
          </a:p>
          <a:p>
            <a:pPr lvl="1"/>
            <a:r>
              <a:rPr lang="en-US" sz="1400" b="0" i="0" u="none" strike="noStrike" baseline="0" dirty="0">
                <a:solidFill>
                  <a:srgbClr val="FF0000"/>
                </a:solidFill>
                <a:latin typeface="Times-Roman"/>
              </a:rPr>
              <a:t>The systems they could build, to evaluate different solutions and trade-offs</a:t>
            </a:r>
            <a:r>
              <a:rPr lang="en-US" sz="1400" b="0" i="0" u="none" strike="noStrike" baseline="0" dirty="0">
                <a:latin typeface="Times-Roman"/>
              </a:rPr>
              <a:t>. </a:t>
            </a:r>
          </a:p>
          <a:p>
            <a:pPr lvl="1"/>
            <a:r>
              <a:rPr lang="en-US" sz="1400" b="0" i="0" u="none" strike="noStrike" baseline="0" dirty="0">
                <a:latin typeface="Times-Roman"/>
              </a:rPr>
              <a:t>Most systems are too complex to be understood by any one person, and most systems are expensive to build.</a:t>
            </a:r>
          </a:p>
          <a:p>
            <a:pPr lvl="1"/>
            <a:r>
              <a:rPr lang="en-US" sz="1400" b="0" i="0" u="none" strike="noStrike" baseline="0" dirty="0">
                <a:latin typeface="Times-Roman"/>
              </a:rPr>
              <a:t>To address these challenges, software engineers describe important aspects of the alternative systems they investigate. </a:t>
            </a:r>
          </a:p>
          <a:p>
            <a:pPr lvl="1"/>
            <a:r>
              <a:rPr lang="en-US" sz="1400" b="0" i="0" u="none" strike="noStrike" baseline="0" dirty="0">
                <a:latin typeface="Times-Roman"/>
              </a:rPr>
              <a:t>In other terms, they need to build a model of </a:t>
            </a:r>
            <a:r>
              <a:rPr lang="en-US" sz="1400" b="0" i="0" u="none" strike="noStrike" baseline="0" dirty="0">
                <a:solidFill>
                  <a:srgbClr val="FF0000"/>
                </a:solidFill>
                <a:latin typeface="Times-Roman"/>
              </a:rPr>
              <a:t>the solution domain.</a:t>
            </a:r>
          </a:p>
          <a:p>
            <a:pPr algn="just"/>
            <a:r>
              <a:rPr lang="en-US" sz="1600" dirty="0">
                <a:latin typeface="Times-Roman"/>
              </a:rPr>
              <a:t>Object-oriented methods combine the application domain and solution domain modeling activities into one.</a:t>
            </a:r>
          </a:p>
          <a:p>
            <a:pPr algn="just"/>
            <a:r>
              <a:rPr lang="en-US" sz="1600" dirty="0">
                <a:latin typeface="Times-Roman"/>
              </a:rPr>
              <a:t>The application domain is first modeled as a </a:t>
            </a:r>
            <a:r>
              <a:rPr lang="en-US" sz="1600" b="1" dirty="0">
                <a:latin typeface="Times-Roman"/>
              </a:rPr>
              <a:t>set of objects and relationships</a:t>
            </a:r>
            <a:r>
              <a:rPr lang="en-US" sz="1600" dirty="0">
                <a:latin typeface="Times-Roman"/>
              </a:rPr>
              <a:t>.</a:t>
            </a:r>
          </a:p>
          <a:p>
            <a:pPr algn="just"/>
            <a:r>
              <a:rPr lang="en-US" sz="1600" dirty="0">
                <a:latin typeface="Times-Roman"/>
              </a:rPr>
              <a:t>This model is then used by the system to represent the real-world concepts it manipulates. </a:t>
            </a:r>
          </a:p>
          <a:p>
            <a:pPr algn="just"/>
            <a:r>
              <a:rPr lang="en-US" sz="1600" dirty="0">
                <a:latin typeface="Times-Roman"/>
              </a:rPr>
              <a:t>A train traffic control system includes train objects representing the trains it monitors.</a:t>
            </a:r>
          </a:p>
          <a:p>
            <a:pPr algn="just"/>
            <a:r>
              <a:rPr lang="en-US" sz="1600" dirty="0">
                <a:latin typeface="Times-Roman"/>
              </a:rPr>
              <a:t>A stock trading system includes transaction objects representing the buying and selling of commodities. </a:t>
            </a:r>
          </a:p>
          <a:p>
            <a:pPr algn="just"/>
            <a:r>
              <a:rPr lang="en-US" sz="1600" dirty="0">
                <a:latin typeface="Times-Roman"/>
              </a:rPr>
              <a:t>Then, solution domain concepts are also modeled as objects.</a:t>
            </a:r>
          </a:p>
          <a:p>
            <a:pPr algn="just"/>
            <a:r>
              <a:rPr lang="en-US" sz="1600" dirty="0">
                <a:latin typeface="Times-Roman"/>
              </a:rPr>
              <a:t>The set of lines used to depict a train or a financial transaction are objects that are part of the solution domain. The idea of object-oriented methods is that the solution domain model is a transformation of the application domain model.</a:t>
            </a:r>
          </a:p>
          <a:p>
            <a:pPr algn="just"/>
            <a:r>
              <a:rPr lang="en-US" sz="1600" dirty="0">
                <a:latin typeface="Times-Roman"/>
              </a:rPr>
              <a:t>Developing software translates into the activities necessary to identify and describe a system as a set of models that addresses the end user’s problem.</a:t>
            </a:r>
            <a:endParaRPr lang="en-IN" sz="1600" dirty="0"/>
          </a:p>
          <a:p>
            <a:pPr algn="l"/>
            <a:endParaRPr lang="en-IN" dirty="0"/>
          </a:p>
        </p:txBody>
      </p:sp>
    </p:spTree>
    <p:extLst>
      <p:ext uri="{BB962C8B-B14F-4D97-AF65-F5344CB8AC3E}">
        <p14:creationId xmlns:p14="http://schemas.microsoft.com/office/powerpoint/2010/main" val="6576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a:stretch>
            <a:fillRect/>
          </a:stretch>
        </p:blipFill>
        <p:spPr>
          <a:xfrm>
            <a:off x="6096000" y="287771"/>
            <a:ext cx="5676900" cy="4124325"/>
          </a:xfrm>
          <a:prstGeom prst="rect">
            <a:avLst/>
          </a:prstGeom>
        </p:spPr>
      </p:pic>
      <p:pic>
        <p:nvPicPr>
          <p:cNvPr id="5" name="object 2"/>
          <p:cNvPicPr/>
          <p:nvPr/>
        </p:nvPicPr>
        <p:blipFill>
          <a:blip r:embed="rId3" cstate="print"/>
          <a:stretch>
            <a:fillRect/>
          </a:stretch>
        </p:blipFill>
        <p:spPr>
          <a:xfrm>
            <a:off x="127461" y="448252"/>
            <a:ext cx="5866016" cy="5885411"/>
          </a:xfrm>
          <a:prstGeom prst="rect">
            <a:avLst/>
          </a:prstGeom>
        </p:spPr>
      </p:pic>
    </p:spTree>
    <p:extLst>
      <p:ext uri="{BB962C8B-B14F-4D97-AF65-F5344CB8AC3E}">
        <p14:creationId xmlns:p14="http://schemas.microsoft.com/office/powerpoint/2010/main" val="260612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p:nvPr/>
        </p:nvPicPr>
        <p:blipFill>
          <a:blip r:embed="rId2" cstate="print"/>
          <a:stretch>
            <a:fillRect/>
          </a:stretch>
        </p:blipFill>
        <p:spPr>
          <a:xfrm>
            <a:off x="1223183" y="334747"/>
            <a:ext cx="8943282" cy="5866548"/>
          </a:xfrm>
          <a:prstGeom prst="rect">
            <a:avLst/>
          </a:prstGeom>
        </p:spPr>
      </p:pic>
    </p:spTree>
    <p:extLst>
      <p:ext uri="{BB962C8B-B14F-4D97-AF65-F5344CB8AC3E}">
        <p14:creationId xmlns:p14="http://schemas.microsoft.com/office/powerpoint/2010/main" val="2585288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371E-DF3F-1763-5DC1-6D0BADD180A0}"/>
              </a:ext>
            </a:extLst>
          </p:cNvPr>
          <p:cNvSpPr>
            <a:spLocks noGrp="1"/>
          </p:cNvSpPr>
          <p:nvPr>
            <p:ph type="title"/>
          </p:nvPr>
        </p:nvSpPr>
        <p:spPr>
          <a:xfrm>
            <a:off x="630381" y="0"/>
            <a:ext cx="10515600" cy="1325563"/>
          </a:xfrm>
        </p:spPr>
        <p:txBody>
          <a:bodyPr/>
          <a:lstStyle/>
          <a:p>
            <a:r>
              <a:rPr lang="en-IN" sz="4400" b="1" i="0" u="none" strike="noStrike" baseline="0" dirty="0">
                <a:latin typeface="Helvetica-Bold"/>
              </a:rPr>
              <a:t>1.2.2 Problem Solving</a:t>
            </a:r>
            <a:r>
              <a:rPr lang="en-GB" sz="4400" b="1" i="0" u="none" strike="noStrike" baseline="0" dirty="0">
                <a:latin typeface="Times-Roman"/>
              </a:rPr>
              <a:t/>
            </a:r>
            <a:br>
              <a:rPr lang="en-GB" sz="4400" b="1" i="0" u="none" strike="noStrike" baseline="0" dirty="0">
                <a:latin typeface="Times-Roman"/>
              </a:rPr>
            </a:br>
            <a:endParaRPr lang="en-IN" dirty="0"/>
          </a:p>
        </p:txBody>
      </p:sp>
      <p:sp>
        <p:nvSpPr>
          <p:cNvPr id="3" name="Content Placeholder 2">
            <a:extLst>
              <a:ext uri="{FF2B5EF4-FFF2-40B4-BE49-F238E27FC236}">
                <a16:creationId xmlns:a16="http://schemas.microsoft.com/office/drawing/2014/main" id="{1E7DEFA9-69D1-53B8-A7F1-8F1CAFE4DD47}"/>
              </a:ext>
            </a:extLst>
          </p:cNvPr>
          <p:cNvSpPr>
            <a:spLocks noGrp="1"/>
          </p:cNvSpPr>
          <p:nvPr>
            <p:ph idx="1"/>
          </p:nvPr>
        </p:nvSpPr>
        <p:spPr>
          <a:xfrm>
            <a:off x="838200" y="839586"/>
            <a:ext cx="10515600" cy="5337378"/>
          </a:xfrm>
        </p:spPr>
        <p:txBody>
          <a:bodyPr>
            <a:normAutofit fontScale="92500" lnSpcReduction="10000"/>
          </a:bodyPr>
          <a:lstStyle/>
          <a:p>
            <a:pPr algn="l">
              <a:lnSpc>
                <a:spcPct val="150000"/>
              </a:lnSpc>
            </a:pPr>
            <a:r>
              <a:rPr lang="en-US" sz="1800" b="0" i="0" u="none" strike="noStrike" baseline="0" dirty="0">
                <a:solidFill>
                  <a:srgbClr val="000000"/>
                </a:solidFill>
                <a:latin typeface="TimesNewRomanPSMT"/>
              </a:rPr>
              <a:t>Engineering is a </a:t>
            </a:r>
            <a:r>
              <a:rPr lang="en-US" sz="1800" b="1" i="0" u="none" strike="noStrike" baseline="0" dirty="0">
                <a:solidFill>
                  <a:srgbClr val="000000"/>
                </a:solidFill>
                <a:latin typeface="TimesNewRomanPS-BoldMT"/>
              </a:rPr>
              <a:t>problem-solving </a:t>
            </a:r>
            <a:r>
              <a:rPr lang="en-US" sz="1800" b="0" i="0" u="none" strike="noStrike" baseline="0" dirty="0">
                <a:solidFill>
                  <a:srgbClr val="000000"/>
                </a:solidFill>
                <a:latin typeface="TimesNewRomanPSMT"/>
              </a:rPr>
              <a:t>activity. </a:t>
            </a:r>
          </a:p>
          <a:p>
            <a:pPr algn="l">
              <a:lnSpc>
                <a:spcPct val="150000"/>
              </a:lnSpc>
            </a:pPr>
            <a:r>
              <a:rPr lang="en-US" sz="1800" b="0" i="0" u="none" strike="noStrike" baseline="0" dirty="0">
                <a:solidFill>
                  <a:srgbClr val="000000"/>
                </a:solidFill>
                <a:latin typeface="TimesNewRomanPSMT"/>
              </a:rPr>
              <a:t>Engineers search for an appropriate solution:</a:t>
            </a:r>
          </a:p>
          <a:p>
            <a:pPr lvl="1">
              <a:lnSpc>
                <a:spcPct val="150000"/>
              </a:lnSpc>
            </a:pPr>
            <a:r>
              <a:rPr lang="en-US" sz="1400" b="1" i="0" u="none" strike="noStrike" baseline="0" dirty="0">
                <a:solidFill>
                  <a:srgbClr val="000000"/>
                </a:solidFill>
                <a:latin typeface="TimesNewRomanPS-BoldMT"/>
              </a:rPr>
              <a:t>trial and error, </a:t>
            </a:r>
          </a:p>
          <a:p>
            <a:pPr lvl="1">
              <a:lnSpc>
                <a:spcPct val="150000"/>
              </a:lnSpc>
            </a:pPr>
            <a:r>
              <a:rPr lang="en-US" sz="1400" b="1" i="0" u="none" strike="noStrike" baseline="0" dirty="0">
                <a:solidFill>
                  <a:srgbClr val="000000"/>
                </a:solidFill>
                <a:latin typeface="TimesNewRomanPS-BoldMT"/>
              </a:rPr>
              <a:t>evaluating alternatives empirically, </a:t>
            </a:r>
          </a:p>
          <a:p>
            <a:pPr lvl="1">
              <a:lnSpc>
                <a:spcPct val="150000"/>
              </a:lnSpc>
            </a:pPr>
            <a:r>
              <a:rPr lang="en-US" sz="1400" b="1" i="0" u="none" strike="noStrike" baseline="0" dirty="0">
                <a:solidFill>
                  <a:srgbClr val="000000"/>
                </a:solidFill>
                <a:latin typeface="TimesNewRomanPS-BoldMT"/>
              </a:rPr>
              <a:t>with limited resources and incomplete knowledge.</a:t>
            </a:r>
          </a:p>
          <a:p>
            <a:pPr algn="l">
              <a:lnSpc>
                <a:spcPct val="150000"/>
              </a:lnSpc>
            </a:pPr>
            <a:r>
              <a:rPr lang="en-US" sz="1800" b="0" i="0" u="none" strike="noStrike" baseline="0" dirty="0">
                <a:solidFill>
                  <a:srgbClr val="000000"/>
                </a:solidFill>
                <a:latin typeface="TimesNewRomanPSMT"/>
              </a:rPr>
              <a:t>In its simplest form, the engineering method </a:t>
            </a:r>
            <a:r>
              <a:rPr lang="en-IN" sz="1800" b="0" i="0" u="none" strike="noStrike" baseline="0" dirty="0">
                <a:solidFill>
                  <a:srgbClr val="000000"/>
                </a:solidFill>
                <a:latin typeface="TimesNewRomanPSMT"/>
              </a:rPr>
              <a:t>includes </a:t>
            </a:r>
            <a:r>
              <a:rPr lang="en-IN" sz="1800" b="1" i="0" u="none" strike="noStrike" baseline="0" dirty="0">
                <a:solidFill>
                  <a:srgbClr val="000000"/>
                </a:solidFill>
                <a:latin typeface="TimesNewRomanPSMT"/>
              </a:rPr>
              <a:t>five steps</a:t>
            </a:r>
            <a:r>
              <a:rPr lang="en-IN" sz="1800" b="0" i="0" u="none" strike="noStrike" baseline="0" dirty="0">
                <a:solidFill>
                  <a:srgbClr val="000000"/>
                </a:solidFill>
                <a:latin typeface="TimesNewRomanPSMT"/>
              </a:rPr>
              <a:t>:</a:t>
            </a:r>
          </a:p>
          <a:p>
            <a:pPr marL="457200" lvl="1" indent="0">
              <a:lnSpc>
                <a:spcPct val="150000"/>
              </a:lnSpc>
              <a:buNone/>
            </a:pPr>
            <a:r>
              <a:rPr lang="en-IN" sz="1400" b="0" i="0" u="none" strike="noStrike" baseline="0" dirty="0">
                <a:solidFill>
                  <a:srgbClr val="FF0000"/>
                </a:solidFill>
                <a:latin typeface="TimesNewRomanPSMT"/>
              </a:rPr>
              <a:t>1. Formulate the problem.</a:t>
            </a:r>
          </a:p>
          <a:p>
            <a:pPr marL="457200" lvl="1" indent="0">
              <a:lnSpc>
                <a:spcPct val="150000"/>
              </a:lnSpc>
              <a:buNone/>
            </a:pPr>
            <a:r>
              <a:rPr lang="en-IN" sz="1400" b="0" i="0" u="none" strike="noStrike" baseline="0" dirty="0">
                <a:solidFill>
                  <a:srgbClr val="FF0000"/>
                </a:solidFill>
                <a:latin typeface="TimesNewRomanPSMT"/>
              </a:rPr>
              <a:t>2. </a:t>
            </a:r>
            <a:r>
              <a:rPr lang="en-IN" sz="1400" b="0" i="0" u="none" strike="noStrike" baseline="0" dirty="0" err="1">
                <a:solidFill>
                  <a:srgbClr val="FF0000"/>
                </a:solidFill>
                <a:latin typeface="TimesNewRomanPSMT"/>
              </a:rPr>
              <a:t>Analyze</a:t>
            </a:r>
            <a:r>
              <a:rPr lang="en-IN" sz="1400" b="0" i="0" u="none" strike="noStrike" baseline="0" dirty="0">
                <a:solidFill>
                  <a:srgbClr val="FF0000"/>
                </a:solidFill>
                <a:latin typeface="TimesNewRomanPSMT"/>
              </a:rPr>
              <a:t> the problem.</a:t>
            </a:r>
          </a:p>
          <a:p>
            <a:pPr marL="457200" lvl="1" indent="0">
              <a:lnSpc>
                <a:spcPct val="150000"/>
              </a:lnSpc>
              <a:buNone/>
            </a:pPr>
            <a:r>
              <a:rPr lang="en-IN" sz="1400" b="0" i="0" u="none" strike="noStrike" baseline="0" dirty="0">
                <a:solidFill>
                  <a:srgbClr val="FF0000"/>
                </a:solidFill>
                <a:latin typeface="TimesNewRomanPSMT"/>
              </a:rPr>
              <a:t>3. Search for solutions.</a:t>
            </a:r>
          </a:p>
          <a:p>
            <a:pPr marL="457200" lvl="1" indent="0">
              <a:lnSpc>
                <a:spcPct val="150000"/>
              </a:lnSpc>
              <a:buNone/>
            </a:pPr>
            <a:r>
              <a:rPr lang="en-US" sz="1400" b="0" i="0" u="none" strike="noStrike" baseline="0" dirty="0">
                <a:solidFill>
                  <a:srgbClr val="FF0000"/>
                </a:solidFill>
                <a:latin typeface="TimesNewRomanPSMT"/>
              </a:rPr>
              <a:t>4. Decide on the appropriate solution.</a:t>
            </a:r>
          </a:p>
          <a:p>
            <a:pPr marL="457200" lvl="1" indent="0">
              <a:lnSpc>
                <a:spcPct val="150000"/>
              </a:lnSpc>
              <a:buNone/>
            </a:pPr>
            <a:r>
              <a:rPr lang="en-IN" sz="1400" b="0" i="0" u="none" strike="noStrike" baseline="0" dirty="0">
                <a:solidFill>
                  <a:srgbClr val="FF0000"/>
                </a:solidFill>
                <a:latin typeface="TimesNewRomanPSMT"/>
              </a:rPr>
              <a:t>5. Specify the solution.</a:t>
            </a:r>
          </a:p>
          <a:p>
            <a:pPr algn="l">
              <a:lnSpc>
                <a:spcPct val="150000"/>
              </a:lnSpc>
            </a:pPr>
            <a:r>
              <a:rPr lang="en-US" sz="1800" b="0" i="0" u="none" strike="noStrike" baseline="0" dirty="0">
                <a:latin typeface="TimesNewRomanPSMT"/>
              </a:rPr>
              <a:t>Software engineering is an engineering activity. It is not algorithmic. </a:t>
            </a:r>
          </a:p>
          <a:p>
            <a:r>
              <a:rPr lang="en-US" sz="2200" b="1" dirty="0">
                <a:solidFill>
                  <a:srgbClr val="FF0000"/>
                </a:solidFill>
                <a:latin typeface="Times New Roman" panose="02020603050405020304" pitchFamily="18" charset="0"/>
                <a:cs typeface="Times New Roman" panose="02020603050405020304" pitchFamily="18" charset="0"/>
              </a:rPr>
              <a:t>Activities: </a:t>
            </a:r>
            <a:r>
              <a:rPr lang="en-US" sz="2200" b="1" dirty="0">
                <a:latin typeface="Times New Roman" panose="02020603050405020304" pitchFamily="18" charset="0"/>
                <a:cs typeface="Times New Roman" panose="02020603050405020304" pitchFamily="18" charset="0"/>
              </a:rPr>
              <a:t>experimentation, pattern reuse, incremental evolution, reviews of problem and solution models</a:t>
            </a:r>
          </a:p>
          <a:p>
            <a:pPr marL="0" indent="0">
              <a:buNone/>
            </a:pPr>
            <a:endParaRPr lang="en-US" sz="1800" b="1" i="0" u="none" strike="noStrike" baseline="0" dirty="0">
              <a:latin typeface="TimesNewRomanPS-BoldMT"/>
            </a:endParaRPr>
          </a:p>
        </p:txBody>
      </p:sp>
    </p:spTree>
    <p:extLst>
      <p:ext uri="{BB962C8B-B14F-4D97-AF65-F5344CB8AC3E}">
        <p14:creationId xmlns:p14="http://schemas.microsoft.com/office/powerpoint/2010/main" val="32929606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371E-DF3F-1763-5DC1-6D0BADD180A0}"/>
              </a:ext>
            </a:extLst>
          </p:cNvPr>
          <p:cNvSpPr>
            <a:spLocks noGrp="1"/>
          </p:cNvSpPr>
          <p:nvPr>
            <p:ph type="title"/>
          </p:nvPr>
        </p:nvSpPr>
        <p:spPr>
          <a:xfrm>
            <a:off x="630381" y="0"/>
            <a:ext cx="10515600" cy="1325563"/>
          </a:xfrm>
        </p:spPr>
        <p:txBody>
          <a:bodyPr/>
          <a:lstStyle/>
          <a:p>
            <a:r>
              <a:rPr lang="en-IN" sz="4400" b="1" i="0" u="none" strike="noStrike" baseline="0" dirty="0">
                <a:latin typeface="Helvetica-Bold"/>
              </a:rPr>
              <a:t>1.2.2 Problem Solving</a:t>
            </a:r>
            <a:r>
              <a:rPr lang="en-GB" sz="4400" b="1" i="0" u="none" strike="noStrike" baseline="0" dirty="0">
                <a:latin typeface="Times-Roman"/>
              </a:rPr>
              <a:t/>
            </a:r>
            <a:br>
              <a:rPr lang="en-GB" sz="4400" b="1" i="0" u="none" strike="noStrike" baseline="0" dirty="0">
                <a:latin typeface="Times-Roman"/>
              </a:rPr>
            </a:br>
            <a:endParaRPr lang="en-IN" dirty="0"/>
          </a:p>
        </p:txBody>
      </p:sp>
      <p:sp>
        <p:nvSpPr>
          <p:cNvPr id="3" name="Content Placeholder 2">
            <a:extLst>
              <a:ext uri="{FF2B5EF4-FFF2-40B4-BE49-F238E27FC236}">
                <a16:creationId xmlns:a16="http://schemas.microsoft.com/office/drawing/2014/main" id="{1E7DEFA9-69D1-53B8-A7F1-8F1CAFE4DD47}"/>
              </a:ext>
            </a:extLst>
          </p:cNvPr>
          <p:cNvSpPr>
            <a:spLocks noGrp="1"/>
          </p:cNvSpPr>
          <p:nvPr>
            <p:ph idx="1"/>
          </p:nvPr>
        </p:nvSpPr>
        <p:spPr>
          <a:xfrm>
            <a:off x="131618" y="964277"/>
            <a:ext cx="10515600" cy="5337378"/>
          </a:xfrm>
        </p:spPr>
        <p:txBody>
          <a:bodyPr>
            <a:normAutofit/>
          </a:bodyPr>
          <a:lstStyle/>
          <a:p>
            <a:pPr algn="l">
              <a:lnSpc>
                <a:spcPct val="160000"/>
              </a:lnSpc>
            </a:pPr>
            <a:r>
              <a:rPr lang="en-US" sz="1600" b="0" i="0" u="none" strike="noStrike" baseline="0" dirty="0">
                <a:latin typeface="TimesNewRomanPSMT"/>
              </a:rPr>
              <a:t>Object-oriented software development typically includes six development activities:</a:t>
            </a:r>
          </a:p>
          <a:p>
            <a:pPr marL="0" indent="0" algn="l">
              <a:lnSpc>
                <a:spcPct val="100000"/>
              </a:lnSpc>
              <a:buNone/>
            </a:pPr>
            <a:r>
              <a:rPr lang="en-IN" sz="1600" b="1" dirty="0">
                <a:latin typeface="TimesNewRomanPS-BoldMT"/>
              </a:rPr>
              <a:t>              </a:t>
            </a:r>
            <a:r>
              <a:rPr lang="en-IN" sz="1600" b="1" i="0" u="none" strike="noStrike" baseline="0" dirty="0">
                <a:latin typeface="TimesNewRomanPS-BoldMT"/>
              </a:rPr>
              <a:t>requirements elicitation,</a:t>
            </a:r>
          </a:p>
          <a:p>
            <a:pPr marL="0" indent="0" algn="l">
              <a:lnSpc>
                <a:spcPct val="100000"/>
              </a:lnSpc>
              <a:buNone/>
            </a:pPr>
            <a:r>
              <a:rPr lang="en-IN" sz="1600" b="1" dirty="0">
                <a:latin typeface="TimesNewRomanPS-BoldMT"/>
              </a:rPr>
              <a:t>             </a:t>
            </a:r>
            <a:r>
              <a:rPr lang="en-IN" sz="1600" b="1" i="0" u="none" strike="noStrike" baseline="0" dirty="0">
                <a:latin typeface="TimesNewRomanPS-BoldMT"/>
              </a:rPr>
              <a:t> analysis, </a:t>
            </a:r>
          </a:p>
          <a:p>
            <a:pPr marL="0" indent="0" algn="l">
              <a:lnSpc>
                <a:spcPct val="100000"/>
              </a:lnSpc>
              <a:buNone/>
            </a:pPr>
            <a:r>
              <a:rPr lang="en-IN" sz="1600" b="1" dirty="0">
                <a:latin typeface="TimesNewRomanPS-BoldMT"/>
              </a:rPr>
              <a:t>              </a:t>
            </a:r>
            <a:r>
              <a:rPr lang="en-IN" sz="1600" b="1" i="0" u="none" strike="noStrike" baseline="0" dirty="0">
                <a:latin typeface="TimesNewRomanPS-BoldMT"/>
              </a:rPr>
              <a:t>system design, </a:t>
            </a:r>
          </a:p>
          <a:p>
            <a:pPr marL="0" indent="0" algn="l">
              <a:lnSpc>
                <a:spcPct val="100000"/>
              </a:lnSpc>
              <a:buNone/>
            </a:pPr>
            <a:r>
              <a:rPr lang="en-IN" sz="1600" b="1" dirty="0">
                <a:latin typeface="TimesNewRomanPS-BoldMT"/>
              </a:rPr>
              <a:t>              </a:t>
            </a:r>
            <a:r>
              <a:rPr lang="en-IN" sz="1600" b="1" i="0" u="none" strike="noStrike" baseline="0" dirty="0">
                <a:latin typeface="TimesNewRomanPS-BoldMT"/>
              </a:rPr>
              <a:t>object design, </a:t>
            </a:r>
          </a:p>
          <a:p>
            <a:pPr marL="0" indent="0" algn="l">
              <a:lnSpc>
                <a:spcPct val="100000"/>
              </a:lnSpc>
              <a:buNone/>
            </a:pPr>
            <a:r>
              <a:rPr lang="en-IN" sz="1600" b="1" dirty="0">
                <a:latin typeface="TimesNewRomanPS-BoldMT"/>
              </a:rPr>
              <a:t>              </a:t>
            </a:r>
            <a:r>
              <a:rPr lang="en-IN" sz="1600" b="1" i="0" u="none" strike="noStrike" baseline="0" dirty="0">
                <a:latin typeface="TimesNewRomanPS-BoldMT"/>
              </a:rPr>
              <a:t>implementation, and </a:t>
            </a:r>
          </a:p>
          <a:p>
            <a:pPr marL="0" indent="0" algn="l">
              <a:lnSpc>
                <a:spcPct val="100000"/>
              </a:lnSpc>
              <a:buNone/>
            </a:pPr>
            <a:r>
              <a:rPr lang="en-IN" sz="1600" b="1" dirty="0">
                <a:latin typeface="TimesNewRomanPS-BoldMT"/>
              </a:rPr>
              <a:t>              </a:t>
            </a:r>
            <a:r>
              <a:rPr lang="en-IN" sz="1600" b="1" i="0" u="none" strike="noStrike" baseline="0" dirty="0">
                <a:latin typeface="TimesNewRomanPS-BoldMT"/>
              </a:rPr>
              <a:t>testing</a:t>
            </a:r>
            <a:r>
              <a:rPr lang="en-IN" sz="1600" b="1" i="0" u="none" strike="noStrike" baseline="0" dirty="0" smtClean="0">
                <a:latin typeface="TimesNewRomanPS-BoldMT"/>
              </a:rPr>
              <a:t>.</a:t>
            </a:r>
          </a:p>
          <a:p>
            <a:r>
              <a:rPr lang="en-US" sz="1600" b="1" dirty="0">
                <a:latin typeface="TimesNewRomanPS-BoldMT"/>
              </a:rPr>
              <a:t>The engineering method:</a:t>
            </a:r>
          </a:p>
          <a:p>
            <a:pPr marL="457200" lvl="1" indent="0">
              <a:buNone/>
            </a:pPr>
            <a:r>
              <a:rPr lang="en-US" sz="1200" dirty="0">
                <a:latin typeface="TimesNewRomanPSMT"/>
              </a:rPr>
              <a:t>1. Formulate the problem (</a:t>
            </a:r>
            <a:r>
              <a:rPr lang="en-US" sz="1200" dirty="0">
                <a:solidFill>
                  <a:srgbClr val="FF0000"/>
                </a:solidFill>
                <a:latin typeface="TimesNewRomanPSMT"/>
              </a:rPr>
              <a:t>requirements elicitation </a:t>
            </a:r>
            <a:r>
              <a:rPr lang="en-US" sz="1200" dirty="0" smtClean="0">
                <a:solidFill>
                  <a:srgbClr val="FF0000"/>
                </a:solidFill>
                <a:latin typeface="TimesNewRomanPSMT"/>
              </a:rPr>
              <a:t>and</a:t>
            </a:r>
            <a:r>
              <a:rPr lang="en-US" sz="1200" dirty="0">
                <a:solidFill>
                  <a:srgbClr val="FF0000"/>
                </a:solidFill>
                <a:latin typeface="TimesNewRomanPSMT"/>
              </a:rPr>
              <a:t/>
            </a:r>
            <a:br>
              <a:rPr lang="en-US" sz="1200" dirty="0">
                <a:solidFill>
                  <a:srgbClr val="FF0000"/>
                </a:solidFill>
                <a:latin typeface="TimesNewRomanPSMT"/>
              </a:rPr>
            </a:br>
            <a:r>
              <a:rPr lang="en-US" sz="1200" dirty="0">
                <a:latin typeface="TimesNewRomanPSMT"/>
              </a:rPr>
              <a:t>2. Analyze the problem </a:t>
            </a:r>
            <a:r>
              <a:rPr lang="en-US" sz="1200" dirty="0">
                <a:solidFill>
                  <a:srgbClr val="FF0000"/>
                </a:solidFill>
                <a:latin typeface="TimesNewRomanPSMT"/>
              </a:rPr>
              <a:t>analysis</a:t>
            </a:r>
            <a:r>
              <a:rPr lang="en-US" sz="1200" dirty="0">
                <a:latin typeface="TimesNewRomanPSMT"/>
              </a:rPr>
              <a:t>)</a:t>
            </a:r>
            <a:br>
              <a:rPr lang="en-US" sz="1200" dirty="0">
                <a:latin typeface="TimesNewRomanPSMT"/>
              </a:rPr>
            </a:br>
            <a:r>
              <a:rPr lang="en-US" sz="1200" dirty="0">
                <a:latin typeface="TimesNewRomanPSMT"/>
              </a:rPr>
              <a:t>3. Search for solutions (</a:t>
            </a:r>
            <a:r>
              <a:rPr lang="en-US" sz="1200" dirty="0">
                <a:solidFill>
                  <a:srgbClr val="FF0000"/>
                </a:solidFill>
                <a:latin typeface="TimesNewRomanPSMT"/>
              </a:rPr>
              <a:t>system design and</a:t>
            </a:r>
            <a:r>
              <a:rPr lang="en-US" sz="1200" dirty="0">
                <a:latin typeface="TimesNewRomanPSMT"/>
              </a:rPr>
              <a:t/>
            </a:r>
            <a:br>
              <a:rPr lang="en-US" sz="1200" dirty="0">
                <a:latin typeface="TimesNewRomanPSMT"/>
              </a:rPr>
            </a:br>
            <a:r>
              <a:rPr lang="en-US" sz="1200" dirty="0">
                <a:latin typeface="TimesNewRomanPSMT"/>
              </a:rPr>
              <a:t>4. Decide on the appropriate solution </a:t>
            </a:r>
            <a:r>
              <a:rPr lang="en-US" sz="1200" dirty="0">
                <a:solidFill>
                  <a:srgbClr val="FF0000"/>
                </a:solidFill>
                <a:latin typeface="TimesNewRomanPSMT"/>
              </a:rPr>
              <a:t>object design</a:t>
            </a:r>
            <a:r>
              <a:rPr lang="en-US" sz="1200" dirty="0">
                <a:latin typeface="TimesNewRomanPSMT"/>
              </a:rPr>
              <a:t>)</a:t>
            </a:r>
            <a:br>
              <a:rPr lang="en-US" sz="1200" dirty="0">
                <a:latin typeface="TimesNewRomanPSMT"/>
              </a:rPr>
            </a:br>
            <a:r>
              <a:rPr lang="en-US" sz="1200" dirty="0">
                <a:latin typeface="TimesNewRomanPSMT"/>
              </a:rPr>
              <a:t>5. Specify the solution (</a:t>
            </a:r>
            <a:r>
              <a:rPr lang="en-US" sz="1200" dirty="0">
                <a:solidFill>
                  <a:srgbClr val="FF0000"/>
                </a:solidFill>
                <a:latin typeface="TimesNewRomanPSMT"/>
              </a:rPr>
              <a:t>implementation</a:t>
            </a:r>
            <a:r>
              <a:rPr lang="en-US" sz="1200" dirty="0">
                <a:latin typeface="TimesNewRomanPSMT"/>
              </a:rPr>
              <a:t>)</a:t>
            </a:r>
          </a:p>
          <a:p>
            <a:pPr marL="0" indent="0" algn="l">
              <a:lnSpc>
                <a:spcPct val="100000"/>
              </a:lnSpc>
              <a:buNone/>
            </a:pPr>
            <a:endParaRPr lang="en-US" sz="1600" b="1" dirty="0">
              <a:latin typeface="TimesNewRomanPS-BoldMT"/>
            </a:endParaRPr>
          </a:p>
          <a:p>
            <a:pPr marL="0" indent="0" algn="l">
              <a:lnSpc>
                <a:spcPct val="100000"/>
              </a:lnSpc>
              <a:buNone/>
            </a:pPr>
            <a:endParaRPr lang="en-US" sz="1600" b="1" i="0" u="none" strike="noStrike" baseline="0" dirty="0" smtClean="0">
              <a:latin typeface="TimesNewRomanPS-BoldMT"/>
            </a:endParaRPr>
          </a:p>
          <a:p>
            <a:pPr marL="0" indent="0" algn="l">
              <a:lnSpc>
                <a:spcPct val="100000"/>
              </a:lnSpc>
              <a:buNone/>
            </a:pPr>
            <a:endParaRPr lang="en-US" sz="1600" b="1" dirty="0">
              <a:latin typeface="TimesNewRomanPS-BoldMT"/>
            </a:endParaRPr>
          </a:p>
          <a:p>
            <a:pPr marL="0" indent="0" algn="l">
              <a:lnSpc>
                <a:spcPct val="100000"/>
              </a:lnSpc>
              <a:buNone/>
            </a:pPr>
            <a:endParaRPr lang="en-IN" sz="1600" b="1" i="0" u="none" strike="noStrike" baseline="0" dirty="0">
              <a:latin typeface="TimesNewRomanPS-BoldMT"/>
            </a:endParaRPr>
          </a:p>
        </p:txBody>
      </p:sp>
    </p:spTree>
    <p:extLst>
      <p:ext uri="{BB962C8B-B14F-4D97-AF65-F5344CB8AC3E}">
        <p14:creationId xmlns:p14="http://schemas.microsoft.com/office/powerpoint/2010/main" val="9936170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73AA45-9EB7-CA06-0174-E73019B844B8}"/>
              </a:ext>
            </a:extLst>
          </p:cNvPr>
          <p:cNvSpPr>
            <a:spLocks noGrp="1"/>
          </p:cNvSpPr>
          <p:nvPr>
            <p:ph idx="1"/>
          </p:nvPr>
        </p:nvSpPr>
        <p:spPr>
          <a:xfrm>
            <a:off x="838200" y="413886"/>
            <a:ext cx="10515600" cy="5763077"/>
          </a:xfrm>
        </p:spPr>
        <p:txBody>
          <a:bodyPr>
            <a:normAutofit fontScale="85000" lnSpcReduction="20000"/>
          </a:bodyPr>
          <a:lstStyle/>
          <a:p>
            <a:pPr>
              <a:lnSpc>
                <a:spcPct val="160000"/>
              </a:lnSpc>
            </a:pPr>
            <a:r>
              <a:rPr lang="en-US" sz="1800" dirty="0">
                <a:latin typeface="TimesNewRomanPSMT"/>
              </a:rPr>
              <a:t>During </a:t>
            </a:r>
            <a:r>
              <a:rPr lang="en-US" sz="1800" dirty="0">
                <a:solidFill>
                  <a:srgbClr val="FF0000"/>
                </a:solidFill>
                <a:latin typeface="TimesNewRomanPSMT"/>
              </a:rPr>
              <a:t>requirements elicitation and analysis</a:t>
            </a:r>
            <a:r>
              <a:rPr lang="en-US" sz="1800" dirty="0">
                <a:latin typeface="TimesNewRomanPSMT"/>
              </a:rPr>
              <a:t>, software engineers formulate the problem with the client and build the application domain model.</a:t>
            </a:r>
          </a:p>
          <a:p>
            <a:pPr>
              <a:lnSpc>
                <a:spcPct val="160000"/>
              </a:lnSpc>
            </a:pPr>
            <a:r>
              <a:rPr lang="en-US" sz="1800" dirty="0">
                <a:solidFill>
                  <a:srgbClr val="FF0000"/>
                </a:solidFill>
                <a:latin typeface="TimesNewRomanPSMT"/>
              </a:rPr>
              <a:t>Requirements elicitation and analysis </a:t>
            </a:r>
            <a:r>
              <a:rPr lang="en-US" sz="1800" dirty="0">
                <a:solidFill>
                  <a:srgbClr val="000000"/>
                </a:solidFill>
                <a:latin typeface="TimesNewRomanPSMT"/>
              </a:rPr>
              <a:t>correspond to </a:t>
            </a:r>
            <a:r>
              <a:rPr lang="en-US" sz="1800" b="1" dirty="0">
                <a:solidFill>
                  <a:srgbClr val="000000"/>
                </a:solidFill>
                <a:latin typeface="TimesNewRomanPSMT"/>
              </a:rPr>
              <a:t>steps 1 and 2</a:t>
            </a:r>
            <a:r>
              <a:rPr lang="en-US" sz="1800" dirty="0">
                <a:solidFill>
                  <a:srgbClr val="000000"/>
                </a:solidFill>
                <a:latin typeface="TimesNewRomanPSMT"/>
              </a:rPr>
              <a:t> of the engineering method. During system design, software engineers </a:t>
            </a:r>
            <a:r>
              <a:rPr lang="en-US" sz="1800" b="1" dirty="0" err="1">
                <a:solidFill>
                  <a:srgbClr val="000000"/>
                </a:solidFill>
                <a:latin typeface="TimesNewRomanPS-BoldMT"/>
              </a:rPr>
              <a:t>analyse</a:t>
            </a:r>
            <a:r>
              <a:rPr lang="en-US" sz="1800" b="1" dirty="0">
                <a:solidFill>
                  <a:srgbClr val="000000"/>
                </a:solidFill>
                <a:latin typeface="TimesNewRomanPS-BoldMT"/>
              </a:rPr>
              <a:t> the problem, break it down into smaller pieces, and select general strategies for designing the system.</a:t>
            </a:r>
          </a:p>
          <a:p>
            <a:pPr>
              <a:lnSpc>
                <a:spcPct val="150000"/>
              </a:lnSpc>
            </a:pPr>
            <a:r>
              <a:rPr lang="en-US" sz="1800" b="1" dirty="0" smtClean="0">
                <a:solidFill>
                  <a:srgbClr val="000000"/>
                </a:solidFill>
                <a:latin typeface="TimesNewRomanPS-BoldMT"/>
              </a:rPr>
              <a:t>During </a:t>
            </a:r>
            <a:r>
              <a:rPr lang="en-US" sz="1800" b="1" dirty="0">
                <a:solidFill>
                  <a:srgbClr val="000000"/>
                </a:solidFill>
                <a:latin typeface="TimesNewRomanPS-BoldMT"/>
              </a:rPr>
              <a:t>object design, they select detail solutions for each piece and decide on the most appropriate solution. </a:t>
            </a:r>
          </a:p>
          <a:p>
            <a:pPr>
              <a:lnSpc>
                <a:spcPct val="150000"/>
              </a:lnSpc>
            </a:pPr>
            <a:r>
              <a:rPr lang="en-US" sz="1800" b="1" dirty="0">
                <a:solidFill>
                  <a:srgbClr val="000000"/>
                </a:solidFill>
                <a:latin typeface="TimesNewRomanPS-BoldMT"/>
              </a:rPr>
              <a:t>System design and object design result in the solution </a:t>
            </a:r>
            <a:r>
              <a:rPr lang="en-IN" sz="1800" b="1" dirty="0">
                <a:solidFill>
                  <a:srgbClr val="000000"/>
                </a:solidFill>
                <a:latin typeface="TimesNewRomanPS-BoldMT"/>
              </a:rPr>
              <a:t>domain model.</a:t>
            </a:r>
          </a:p>
          <a:p>
            <a:pPr>
              <a:lnSpc>
                <a:spcPct val="150000"/>
              </a:lnSpc>
            </a:pPr>
            <a:r>
              <a:rPr lang="en-US" sz="1800" dirty="0">
                <a:solidFill>
                  <a:srgbClr val="FF0000"/>
                </a:solidFill>
                <a:latin typeface="TimesNewRomanPSMT"/>
              </a:rPr>
              <a:t>System and object design </a:t>
            </a:r>
            <a:r>
              <a:rPr lang="en-US" sz="1800" dirty="0">
                <a:solidFill>
                  <a:srgbClr val="000000"/>
                </a:solidFill>
                <a:latin typeface="TimesNewRomanPSMT"/>
              </a:rPr>
              <a:t>correspond to </a:t>
            </a:r>
            <a:r>
              <a:rPr lang="en-US" sz="1800" b="1" dirty="0">
                <a:solidFill>
                  <a:srgbClr val="000000"/>
                </a:solidFill>
                <a:latin typeface="TimesNewRomanPSMT"/>
              </a:rPr>
              <a:t>steps 3 and 4 </a:t>
            </a:r>
            <a:r>
              <a:rPr lang="en-US" sz="1800" dirty="0">
                <a:solidFill>
                  <a:srgbClr val="000000"/>
                </a:solidFill>
                <a:latin typeface="TimesNewRomanPSMT"/>
              </a:rPr>
              <a:t>of the engineering method. </a:t>
            </a:r>
          </a:p>
          <a:p>
            <a:pPr>
              <a:lnSpc>
                <a:spcPct val="150000"/>
              </a:lnSpc>
            </a:pPr>
            <a:r>
              <a:rPr lang="en-IN" sz="1800" dirty="0">
                <a:solidFill>
                  <a:srgbClr val="000000"/>
                </a:solidFill>
                <a:latin typeface="TimesNewRomanPSMT"/>
              </a:rPr>
              <a:t>During </a:t>
            </a:r>
            <a:r>
              <a:rPr lang="en-US" sz="1800" dirty="0">
                <a:solidFill>
                  <a:srgbClr val="000000"/>
                </a:solidFill>
                <a:latin typeface="TimesNewRomanPSMT"/>
              </a:rPr>
              <a:t>implementation, software engineers </a:t>
            </a:r>
            <a:r>
              <a:rPr lang="en-US" sz="1800" b="1" dirty="0">
                <a:solidFill>
                  <a:srgbClr val="000000"/>
                </a:solidFill>
                <a:latin typeface="TimesNewRomanPS-BoldMT"/>
              </a:rPr>
              <a:t>realize the system by translating the solution domain model into an executable representation</a:t>
            </a:r>
            <a:r>
              <a:rPr lang="en-US" sz="1800" dirty="0">
                <a:solidFill>
                  <a:srgbClr val="000000"/>
                </a:solidFill>
                <a:latin typeface="TimesNewRomanPSMT"/>
              </a:rPr>
              <a:t>.</a:t>
            </a:r>
          </a:p>
          <a:p>
            <a:pPr algn="l">
              <a:lnSpc>
                <a:spcPct val="150000"/>
              </a:lnSpc>
            </a:pPr>
            <a:r>
              <a:rPr lang="en-US" sz="1800" b="0" i="0" u="none" strike="noStrike" baseline="0" dirty="0">
                <a:solidFill>
                  <a:srgbClr val="FF0000"/>
                </a:solidFill>
                <a:latin typeface="TimesNewRomanPSMT"/>
              </a:rPr>
              <a:t>Implementation </a:t>
            </a:r>
            <a:r>
              <a:rPr lang="en-US" sz="1800" b="0" i="0" u="none" strike="noStrike" baseline="0" dirty="0">
                <a:solidFill>
                  <a:srgbClr val="000000"/>
                </a:solidFill>
                <a:latin typeface="TimesNewRomanPSMT"/>
              </a:rPr>
              <a:t>corresponds to </a:t>
            </a:r>
            <a:r>
              <a:rPr lang="en-US" sz="1800" b="1" i="0" u="none" strike="noStrike" baseline="0" dirty="0">
                <a:solidFill>
                  <a:srgbClr val="000000"/>
                </a:solidFill>
                <a:latin typeface="TimesNewRomanPSMT"/>
              </a:rPr>
              <a:t>step 5</a:t>
            </a:r>
            <a:r>
              <a:rPr lang="en-US" sz="1800" b="0" i="0" u="none" strike="noStrike" baseline="0" dirty="0">
                <a:solidFill>
                  <a:srgbClr val="000000"/>
                </a:solidFill>
                <a:latin typeface="TimesNewRomanPSMT"/>
              </a:rPr>
              <a:t> of the engineering method. What makes software engineering different from problem solving in other sciences is that </a:t>
            </a:r>
            <a:r>
              <a:rPr lang="en-US" sz="1800" b="1" i="0" u="none" strike="noStrike" baseline="0" dirty="0">
                <a:solidFill>
                  <a:srgbClr val="000000"/>
                </a:solidFill>
                <a:latin typeface="TimesNewRomanPS-BoldMT"/>
              </a:rPr>
              <a:t>change occurs in the application and the solution domain while the problem is being </a:t>
            </a:r>
            <a:r>
              <a:rPr lang="en-IN" sz="1800" b="1" i="0" u="none" strike="noStrike" baseline="0" dirty="0">
                <a:solidFill>
                  <a:srgbClr val="000000"/>
                </a:solidFill>
                <a:latin typeface="TimesNewRomanPS-BoldMT"/>
              </a:rPr>
              <a:t>solved.</a:t>
            </a:r>
          </a:p>
          <a:p>
            <a:pPr>
              <a:lnSpc>
                <a:spcPct val="150000"/>
              </a:lnSpc>
            </a:pPr>
            <a:r>
              <a:rPr lang="en-US" sz="1800" b="0" i="0" u="none" strike="noStrike" baseline="0" dirty="0">
                <a:solidFill>
                  <a:srgbClr val="000000"/>
                </a:solidFill>
                <a:latin typeface="TimesNewRomanPSMT"/>
              </a:rPr>
              <a:t>Software development also includes activities whose purpose is to evaluate the appropriateness of the respective models.</a:t>
            </a:r>
          </a:p>
          <a:p>
            <a:pPr algn="l">
              <a:lnSpc>
                <a:spcPct val="150000"/>
              </a:lnSpc>
            </a:pPr>
            <a:endParaRPr lang="en-IN" sz="1800" b="1" i="0" u="none" strike="noStrike" baseline="0" dirty="0">
              <a:solidFill>
                <a:srgbClr val="000000"/>
              </a:solidFill>
              <a:latin typeface="TimesNewRomanPS-BoldMT"/>
            </a:endParaRPr>
          </a:p>
        </p:txBody>
      </p:sp>
    </p:spTree>
    <p:extLst>
      <p:ext uri="{BB962C8B-B14F-4D97-AF65-F5344CB8AC3E}">
        <p14:creationId xmlns:p14="http://schemas.microsoft.com/office/powerpoint/2010/main" val="1317273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73AA45-9EB7-CA06-0174-E73019B844B8}"/>
              </a:ext>
            </a:extLst>
          </p:cNvPr>
          <p:cNvSpPr>
            <a:spLocks noGrp="1"/>
          </p:cNvSpPr>
          <p:nvPr>
            <p:ph idx="1"/>
          </p:nvPr>
        </p:nvSpPr>
        <p:spPr>
          <a:xfrm>
            <a:off x="838200" y="413886"/>
            <a:ext cx="10515600" cy="5763077"/>
          </a:xfrm>
        </p:spPr>
        <p:txBody>
          <a:bodyPr>
            <a:normAutofit/>
          </a:bodyPr>
          <a:lstStyle/>
          <a:p>
            <a:pPr algn="l">
              <a:lnSpc>
                <a:spcPct val="150000"/>
              </a:lnSpc>
            </a:pPr>
            <a:r>
              <a:rPr lang="en-US" sz="1600" i="0" u="none" strike="noStrike" baseline="0" dirty="0" smtClean="0">
                <a:solidFill>
                  <a:srgbClr val="000000"/>
                </a:solidFill>
                <a:latin typeface="TimesNewRomanPS-BoldMT"/>
              </a:rPr>
              <a:t>During the analysis review, the application domain model is compared with the client’s reality, which in turn might change as a result of modeling.</a:t>
            </a:r>
          </a:p>
          <a:p>
            <a:pPr lvl="1">
              <a:lnSpc>
                <a:spcPct val="150000"/>
              </a:lnSpc>
            </a:pPr>
            <a:r>
              <a:rPr lang="en-US" sz="1600" dirty="0" smtClean="0">
                <a:solidFill>
                  <a:srgbClr val="000000"/>
                </a:solidFill>
                <a:latin typeface="TimesNewRomanPS-BoldMT"/>
              </a:rPr>
              <a:t>During </a:t>
            </a:r>
            <a:r>
              <a:rPr lang="en-US" sz="1600" dirty="0">
                <a:solidFill>
                  <a:srgbClr val="000000"/>
                </a:solidFill>
                <a:latin typeface="TimesNewRomanPS-BoldMT"/>
              </a:rPr>
              <a:t>the </a:t>
            </a:r>
            <a:r>
              <a:rPr lang="en-US" sz="1600" dirty="0">
                <a:solidFill>
                  <a:srgbClr val="FF0000"/>
                </a:solidFill>
                <a:latin typeface="TimesNewRomanPS-BoldMT"/>
              </a:rPr>
              <a:t>design review</a:t>
            </a:r>
            <a:r>
              <a:rPr lang="en-US" sz="1600" dirty="0">
                <a:solidFill>
                  <a:srgbClr val="000000"/>
                </a:solidFill>
                <a:latin typeface="TimesNewRomanPS-BoldMT"/>
              </a:rPr>
              <a:t>, the solution domain model is evaluated against </a:t>
            </a:r>
            <a:r>
              <a:rPr lang="en-IN" sz="1600" dirty="0">
                <a:solidFill>
                  <a:srgbClr val="000000"/>
                </a:solidFill>
                <a:latin typeface="TimesNewRomanPS-BoldMT"/>
              </a:rPr>
              <a:t>project</a:t>
            </a:r>
            <a:r>
              <a:rPr lang="en-IN" sz="1600" i="0" u="none" strike="noStrike" baseline="0" dirty="0">
                <a:solidFill>
                  <a:srgbClr val="000000"/>
                </a:solidFill>
                <a:latin typeface="TimesNewRomanPS-BoldMT"/>
              </a:rPr>
              <a:t> goals. </a:t>
            </a:r>
          </a:p>
          <a:p>
            <a:pPr lvl="1">
              <a:lnSpc>
                <a:spcPct val="150000"/>
              </a:lnSpc>
            </a:pPr>
            <a:r>
              <a:rPr lang="en-US" sz="1600" i="0" u="none" strike="noStrike" baseline="0" dirty="0">
                <a:solidFill>
                  <a:srgbClr val="000000"/>
                </a:solidFill>
                <a:latin typeface="TimesNewRomanPS-BoldMT"/>
              </a:rPr>
              <a:t>During </a:t>
            </a:r>
            <a:r>
              <a:rPr lang="en-US" sz="1600" i="0" u="none" strike="noStrike" baseline="0" dirty="0">
                <a:solidFill>
                  <a:srgbClr val="FF0000"/>
                </a:solidFill>
                <a:latin typeface="TimesNewRomanPS-BoldMT"/>
              </a:rPr>
              <a:t>testing, </a:t>
            </a:r>
            <a:r>
              <a:rPr lang="en-US" sz="1600" i="0" u="none" strike="noStrike" baseline="0" dirty="0">
                <a:solidFill>
                  <a:srgbClr val="000000"/>
                </a:solidFill>
                <a:latin typeface="TimesNewRomanPS-BoldMT"/>
              </a:rPr>
              <a:t>the system is validated against the solution domain model, which might be changed by the introduction of new technologies. </a:t>
            </a:r>
          </a:p>
          <a:p>
            <a:pPr lvl="1">
              <a:lnSpc>
                <a:spcPct val="150000"/>
              </a:lnSpc>
            </a:pPr>
            <a:r>
              <a:rPr lang="en-US" sz="1600" i="0" u="none" strike="noStrike" baseline="0" dirty="0">
                <a:solidFill>
                  <a:srgbClr val="000000"/>
                </a:solidFill>
                <a:latin typeface="TimesNewRomanPS-BoldMT"/>
              </a:rPr>
              <a:t>During </a:t>
            </a:r>
            <a:r>
              <a:rPr lang="en-US" sz="1600" i="0" u="none" strike="noStrike" baseline="0" dirty="0">
                <a:solidFill>
                  <a:srgbClr val="FF0000"/>
                </a:solidFill>
                <a:latin typeface="TimesNewRomanPS-BoldMT"/>
              </a:rPr>
              <a:t>project management, </a:t>
            </a:r>
            <a:r>
              <a:rPr lang="en-US" sz="1600" i="0" u="none" strike="noStrike" baseline="0" dirty="0">
                <a:solidFill>
                  <a:srgbClr val="000000"/>
                </a:solidFill>
                <a:latin typeface="TimesNewRomanPS-BoldMT"/>
              </a:rPr>
              <a:t>managers compare their model of the development process (i.e., the project schedule and budget) against reality (i.e., the delivered work products and expended resources).</a:t>
            </a:r>
          </a:p>
          <a:p>
            <a:pPr lvl="1">
              <a:lnSpc>
                <a:spcPct val="150000"/>
              </a:lnSpc>
            </a:pPr>
            <a:r>
              <a:rPr lang="en-IN" sz="2400" b="1" i="0" u="none" strike="noStrike" baseline="0" dirty="0">
                <a:latin typeface="TimesNewRomanPS-BoldMT"/>
              </a:rPr>
              <a:t>requirements elicitation</a:t>
            </a:r>
            <a:r>
              <a:rPr lang="en-US" sz="1800" b="0" i="0" u="none" strike="noStrike" baseline="0" dirty="0">
                <a:solidFill>
                  <a:srgbClr val="FF0000"/>
                </a:solidFill>
                <a:latin typeface="TimesNewRomanPSMT"/>
              </a:rPr>
              <a:t> </a:t>
            </a:r>
            <a:r>
              <a:rPr lang="en-US" b="1" dirty="0">
                <a:latin typeface="TimesNewRomanPS-BoldMT"/>
              </a:rPr>
              <a:t>and analysis </a:t>
            </a:r>
            <a:r>
              <a:rPr lang="en-US" sz="1800" b="1" dirty="0">
                <a:solidFill>
                  <a:srgbClr val="000000"/>
                </a:solidFill>
                <a:latin typeface="TimesNewRomanPS-BoldMT"/>
              </a:rPr>
              <a:t>- </a:t>
            </a:r>
            <a:r>
              <a:rPr lang="en-US" sz="2400" b="0" i="0" u="none" strike="noStrike" baseline="0" dirty="0">
                <a:latin typeface="TimesNewRomanPSMT"/>
              </a:rPr>
              <a:t>application domain model</a:t>
            </a:r>
          </a:p>
          <a:p>
            <a:pPr lvl="1">
              <a:lnSpc>
                <a:spcPct val="150000"/>
              </a:lnSpc>
            </a:pPr>
            <a:r>
              <a:rPr lang="en-US" sz="2400" b="1" dirty="0">
                <a:solidFill>
                  <a:srgbClr val="000000"/>
                </a:solidFill>
                <a:latin typeface="TimesNewRomanPS-BoldMT"/>
              </a:rPr>
              <a:t>System design and object design - </a:t>
            </a:r>
            <a:r>
              <a:rPr lang="en-US" sz="2400" dirty="0">
                <a:solidFill>
                  <a:srgbClr val="000000"/>
                </a:solidFill>
                <a:latin typeface="TimesNewRomanPS-BoldMT"/>
              </a:rPr>
              <a:t>solution </a:t>
            </a:r>
            <a:r>
              <a:rPr lang="en-IN" sz="2400" dirty="0">
                <a:solidFill>
                  <a:srgbClr val="000000"/>
                </a:solidFill>
                <a:latin typeface="TimesNewRomanPS-BoldMT"/>
              </a:rPr>
              <a:t>domain model</a:t>
            </a:r>
            <a:r>
              <a:rPr lang="en-IN" sz="2400" b="1" dirty="0">
                <a:solidFill>
                  <a:srgbClr val="000000"/>
                </a:solidFill>
                <a:latin typeface="TimesNewRomanPS-BoldMT"/>
              </a:rPr>
              <a:t>.</a:t>
            </a:r>
          </a:p>
          <a:p>
            <a:pPr lvl="1">
              <a:lnSpc>
                <a:spcPct val="150000"/>
              </a:lnSpc>
            </a:pPr>
            <a:r>
              <a:rPr lang="en-US" b="1" dirty="0">
                <a:solidFill>
                  <a:srgbClr val="000000"/>
                </a:solidFill>
                <a:latin typeface="TimesNewRomanPS-BoldMT"/>
              </a:rPr>
              <a:t>Implementation</a:t>
            </a:r>
            <a:r>
              <a:rPr lang="en-IN" b="1" i="0" u="none" strike="noStrike" baseline="0" dirty="0">
                <a:solidFill>
                  <a:srgbClr val="000000"/>
                </a:solidFill>
                <a:latin typeface="TimesNewRomanPS-BoldMT"/>
              </a:rPr>
              <a:t> -</a:t>
            </a:r>
            <a:r>
              <a:rPr lang="en-US" sz="2400" b="1" i="0" u="none" strike="noStrike" baseline="0" dirty="0">
                <a:solidFill>
                  <a:srgbClr val="000000"/>
                </a:solidFill>
                <a:latin typeface="TimesNewRomanPS-BoldMT"/>
              </a:rPr>
              <a:t> </a:t>
            </a:r>
            <a:r>
              <a:rPr lang="en-US" sz="2400" i="0" u="none" strike="noStrike" baseline="0" dirty="0">
                <a:solidFill>
                  <a:srgbClr val="000000"/>
                </a:solidFill>
                <a:latin typeface="TimesNewRomanPS-BoldMT"/>
              </a:rPr>
              <a:t>application and the solution domain </a:t>
            </a:r>
            <a:endParaRPr lang="en-IN" sz="2400" dirty="0">
              <a:solidFill>
                <a:srgbClr val="000000"/>
              </a:solidFill>
              <a:latin typeface="TimesNewRomanPS-BoldMT"/>
            </a:endParaRPr>
          </a:p>
          <a:p>
            <a:pPr lvl="1">
              <a:lnSpc>
                <a:spcPct val="150000"/>
              </a:lnSpc>
            </a:pPr>
            <a:endParaRPr lang="en-US" sz="2400" b="0" i="0" u="none" strike="noStrike" baseline="0" dirty="0">
              <a:latin typeface="TimesNewRomanPSMT"/>
            </a:endParaRPr>
          </a:p>
          <a:p>
            <a:pPr lvl="1">
              <a:lnSpc>
                <a:spcPct val="150000"/>
              </a:lnSpc>
            </a:pPr>
            <a:endParaRPr lang="en-IN" dirty="0"/>
          </a:p>
        </p:txBody>
      </p:sp>
    </p:spTree>
    <p:extLst>
      <p:ext uri="{BB962C8B-B14F-4D97-AF65-F5344CB8AC3E}">
        <p14:creationId xmlns:p14="http://schemas.microsoft.com/office/powerpoint/2010/main" val="897750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CA33-1634-83E7-D16D-E55345199DA5}"/>
              </a:ext>
            </a:extLst>
          </p:cNvPr>
          <p:cNvSpPr>
            <a:spLocks noGrp="1"/>
          </p:cNvSpPr>
          <p:nvPr>
            <p:ph type="title"/>
          </p:nvPr>
        </p:nvSpPr>
        <p:spPr/>
        <p:txBody>
          <a:bodyPr/>
          <a:lstStyle/>
          <a:p>
            <a:r>
              <a:rPr lang="en-IN" sz="4400" b="1" i="0" u="none" strike="noStrike" baseline="0" dirty="0">
                <a:latin typeface="Helvetica-Bold"/>
              </a:rPr>
              <a:t>1.2.3 Knowledge Acquisition</a:t>
            </a:r>
            <a:r>
              <a:rPr lang="en-GB" sz="4400" b="1" dirty="0">
                <a:latin typeface="Times-Roman"/>
              </a:rPr>
              <a:t/>
            </a:r>
            <a:br>
              <a:rPr lang="en-GB" sz="4400" b="1" dirty="0">
                <a:latin typeface="Times-Roman"/>
              </a:rPr>
            </a:br>
            <a:endParaRPr lang="en-IN" dirty="0"/>
          </a:p>
        </p:txBody>
      </p:sp>
      <p:sp>
        <p:nvSpPr>
          <p:cNvPr id="3" name="Content Placeholder 2">
            <a:extLst>
              <a:ext uri="{FF2B5EF4-FFF2-40B4-BE49-F238E27FC236}">
                <a16:creationId xmlns:a16="http://schemas.microsoft.com/office/drawing/2014/main" id="{AAC60B13-9C35-338B-8A14-6E0C5C4C2124}"/>
              </a:ext>
            </a:extLst>
          </p:cNvPr>
          <p:cNvSpPr>
            <a:spLocks noGrp="1"/>
          </p:cNvSpPr>
          <p:nvPr>
            <p:ph idx="1"/>
          </p:nvPr>
        </p:nvSpPr>
        <p:spPr>
          <a:xfrm>
            <a:off x="838200" y="1241659"/>
            <a:ext cx="10515600" cy="4935304"/>
          </a:xfrm>
        </p:spPr>
        <p:txBody>
          <a:bodyPr>
            <a:normAutofit/>
          </a:bodyPr>
          <a:lstStyle/>
          <a:p>
            <a:pPr>
              <a:lnSpc>
                <a:spcPct val="150000"/>
              </a:lnSpc>
            </a:pPr>
            <a:r>
              <a:rPr lang="en-US" sz="1800" dirty="0">
                <a:solidFill>
                  <a:srgbClr val="000000"/>
                </a:solidFill>
                <a:latin typeface="TimesNewRomanPSMT"/>
              </a:rPr>
              <a:t>In modeling application and solution domains</a:t>
            </a:r>
          </a:p>
          <a:p>
            <a:pPr lvl="1">
              <a:lnSpc>
                <a:spcPct val="150000"/>
              </a:lnSpc>
            </a:pPr>
            <a:r>
              <a:rPr lang="en-US" sz="1400" dirty="0">
                <a:solidFill>
                  <a:srgbClr val="000000"/>
                </a:solidFill>
                <a:latin typeface="TimesNewRomanPSMT"/>
              </a:rPr>
              <a:t>Data collection</a:t>
            </a:r>
          </a:p>
          <a:p>
            <a:pPr lvl="1">
              <a:lnSpc>
                <a:spcPct val="150000"/>
              </a:lnSpc>
            </a:pPr>
            <a:r>
              <a:rPr lang="en-US" sz="1400" dirty="0">
                <a:solidFill>
                  <a:srgbClr val="000000"/>
                </a:solidFill>
                <a:latin typeface="TimesNewRomanPSMT"/>
              </a:rPr>
              <a:t>Information organization</a:t>
            </a:r>
          </a:p>
          <a:p>
            <a:pPr lvl="1">
              <a:lnSpc>
                <a:spcPct val="150000"/>
              </a:lnSpc>
            </a:pPr>
            <a:r>
              <a:rPr lang="en-US" sz="1400" dirty="0">
                <a:solidFill>
                  <a:srgbClr val="000000"/>
                </a:solidFill>
                <a:latin typeface="TimesNewRomanPSMT"/>
              </a:rPr>
              <a:t>Knowledge </a:t>
            </a:r>
            <a:r>
              <a:rPr lang="en-US" sz="1400" dirty="0" smtClean="0">
                <a:solidFill>
                  <a:srgbClr val="000000"/>
                </a:solidFill>
                <a:latin typeface="TimesNewRomanPSMT"/>
              </a:rPr>
              <a:t>formalization</a:t>
            </a:r>
            <a:endParaRPr lang="en-US" sz="1400" dirty="0">
              <a:solidFill>
                <a:srgbClr val="000000"/>
              </a:solidFill>
              <a:latin typeface="TimesNewRomanPSMT"/>
            </a:endParaRPr>
          </a:p>
        </p:txBody>
      </p:sp>
      <p:sp>
        <p:nvSpPr>
          <p:cNvPr id="4" name="Rectangle 3"/>
          <p:cNvSpPr/>
          <p:nvPr/>
        </p:nvSpPr>
        <p:spPr>
          <a:xfrm>
            <a:off x="838200" y="3059052"/>
            <a:ext cx="8056418" cy="2585323"/>
          </a:xfrm>
          <a:prstGeom prst="rect">
            <a:avLst/>
          </a:prstGeom>
        </p:spPr>
        <p:txBody>
          <a:bodyPr wrap="square">
            <a:spAutoFit/>
          </a:bodyPr>
          <a:lstStyle/>
          <a:p>
            <a:pPr>
              <a:buFont typeface="Arial" panose="020B0604020202020204" pitchFamily="34" charset="0"/>
              <a:buChar char="•"/>
            </a:pPr>
            <a:r>
              <a:rPr lang="en-US" b="1" dirty="0">
                <a:solidFill>
                  <a:srgbClr val="000000"/>
                </a:solidFill>
                <a:latin typeface="Times New Roman" panose="02020603050405020304" pitchFamily="18" charset="0"/>
              </a:rPr>
              <a:t>Non-linear knowledge acquisition</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rPr>
              <a:t>Single piece of data can invalidate complete models</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rPr>
              <a:t>Linear software development process</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Water fall model</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rPr>
              <a:t>Non-linear software process</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Risk-based development</a:t>
            </a:r>
          </a:p>
          <a:p>
            <a:pPr marL="1600200" lvl="3" indent="-228600">
              <a:buFont typeface="Arial" panose="020B0604020202020204" pitchFamily="34" charset="0"/>
              <a:buChar char="•"/>
            </a:pPr>
            <a:r>
              <a:rPr lang="en-US" dirty="0">
                <a:solidFill>
                  <a:srgbClr val="000000"/>
                </a:solidFill>
                <a:latin typeface="Times New Roman" panose="02020603050405020304" pitchFamily="18" charset="0"/>
              </a:rPr>
              <a:t>develop higher risks first</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Issue-based development</a:t>
            </a:r>
          </a:p>
          <a:p>
            <a:pPr marL="1600200" lvl="3" indent="-228600">
              <a:buFont typeface="Arial" panose="020B0604020202020204" pitchFamily="34" charset="0"/>
              <a:buChar char="•"/>
            </a:pPr>
            <a:r>
              <a:rPr lang="en-US" dirty="0">
                <a:solidFill>
                  <a:srgbClr val="000000"/>
                </a:solidFill>
                <a:latin typeface="Times New Roman" panose="02020603050405020304" pitchFamily="18" charset="0"/>
              </a:rPr>
              <a:t>Develop all issues in parallel</a:t>
            </a:r>
            <a:endParaRPr lang="en-U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5083612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CA33-1634-83E7-D16D-E55345199DA5}"/>
              </a:ext>
            </a:extLst>
          </p:cNvPr>
          <p:cNvSpPr>
            <a:spLocks noGrp="1"/>
          </p:cNvSpPr>
          <p:nvPr>
            <p:ph type="title"/>
          </p:nvPr>
        </p:nvSpPr>
        <p:spPr/>
        <p:txBody>
          <a:bodyPr/>
          <a:lstStyle/>
          <a:p>
            <a:r>
              <a:rPr lang="en-IN" sz="4400" b="1" i="0" u="none" strike="noStrike" baseline="0" dirty="0">
                <a:latin typeface="Helvetica-Bold"/>
              </a:rPr>
              <a:t>1.2.3 Knowledge Acquisition</a:t>
            </a:r>
            <a:r>
              <a:rPr lang="en-GB" sz="4400" b="1" dirty="0">
                <a:latin typeface="Times-Roman"/>
              </a:rPr>
              <a:t/>
            </a:r>
            <a:br>
              <a:rPr lang="en-GB" sz="4400" b="1" dirty="0">
                <a:latin typeface="Times-Roman"/>
              </a:rPr>
            </a:br>
            <a:endParaRPr lang="en-IN" dirty="0"/>
          </a:p>
        </p:txBody>
      </p:sp>
      <p:sp>
        <p:nvSpPr>
          <p:cNvPr id="3" name="Content Placeholder 2">
            <a:extLst>
              <a:ext uri="{FF2B5EF4-FFF2-40B4-BE49-F238E27FC236}">
                <a16:creationId xmlns:a16="http://schemas.microsoft.com/office/drawing/2014/main" id="{AAC60B13-9C35-338B-8A14-6E0C5C4C2124}"/>
              </a:ext>
            </a:extLst>
          </p:cNvPr>
          <p:cNvSpPr>
            <a:spLocks noGrp="1"/>
          </p:cNvSpPr>
          <p:nvPr>
            <p:ph idx="1"/>
          </p:nvPr>
        </p:nvSpPr>
        <p:spPr>
          <a:xfrm>
            <a:off x="838200" y="1241659"/>
            <a:ext cx="10515600" cy="4935304"/>
          </a:xfrm>
        </p:spPr>
        <p:txBody>
          <a:bodyPr>
            <a:normAutofit/>
          </a:bodyPr>
          <a:lstStyle/>
          <a:p>
            <a:pPr algn="just">
              <a:lnSpc>
                <a:spcPct val="150000"/>
              </a:lnSpc>
            </a:pPr>
            <a:r>
              <a:rPr lang="en-US" sz="1800" b="0" i="0" u="none" strike="noStrike" baseline="0" dirty="0">
                <a:latin typeface="TimesNewRomanPSMT"/>
              </a:rPr>
              <a:t>There are several software processes that deal with this problem by avoiding the sequential dependencies inherent in the waterfall model. </a:t>
            </a:r>
          </a:p>
          <a:p>
            <a:pPr algn="just">
              <a:lnSpc>
                <a:spcPct val="150000"/>
              </a:lnSpc>
            </a:pPr>
            <a:r>
              <a:rPr lang="en-US" sz="1800" b="1" i="0" u="none" strike="noStrike" baseline="0" dirty="0">
                <a:latin typeface="TimesNewRomanPS-BoldMT"/>
              </a:rPr>
              <a:t>Risk-based development </a:t>
            </a:r>
            <a:r>
              <a:rPr lang="en-US" sz="1800" b="0" i="0" u="none" strike="noStrike" baseline="0" dirty="0">
                <a:latin typeface="TimesNewRomanPSMT"/>
              </a:rPr>
              <a:t>attempts to anticipate surprises late in a project by identifying the high-risk components. </a:t>
            </a:r>
          </a:p>
          <a:p>
            <a:pPr algn="just">
              <a:lnSpc>
                <a:spcPct val="150000"/>
              </a:lnSpc>
            </a:pPr>
            <a:r>
              <a:rPr lang="en-US" sz="1800" b="1" i="0" u="none" strike="noStrike" baseline="0" dirty="0">
                <a:latin typeface="TimesNewRomanPS-BoldMT"/>
              </a:rPr>
              <a:t>Issue-based development </a:t>
            </a:r>
            <a:r>
              <a:rPr lang="en-US" sz="1800" b="0" i="0" u="none" strike="noStrike" baseline="0" dirty="0">
                <a:latin typeface="TimesNewRomanPSMT"/>
              </a:rPr>
              <a:t>attempts to remove the linearity altogether. </a:t>
            </a:r>
          </a:p>
          <a:p>
            <a:pPr algn="just">
              <a:lnSpc>
                <a:spcPct val="150000"/>
              </a:lnSpc>
            </a:pPr>
            <a:r>
              <a:rPr lang="en-US" sz="1800" b="0" i="0" u="none" strike="noStrike" baseline="0" dirty="0">
                <a:latin typeface="TimesNewRomanPSMT"/>
              </a:rPr>
              <a:t>Any development activity—analysis, system design, object design, implementation, testing, or delivery—can influence any other activity. In issue based development, all these activities are executed in parallel. The difficulty with nonsequential development models, however, </a:t>
            </a:r>
            <a:r>
              <a:rPr lang="en-US" sz="1800" b="1" i="0" u="none" strike="noStrike" baseline="0" dirty="0">
                <a:latin typeface="TimesNewRomanPSMT"/>
              </a:rPr>
              <a:t>is that they are difficult to manage</a:t>
            </a:r>
            <a:r>
              <a:rPr lang="en-US" sz="1800" b="0" i="0" u="none" strike="noStrike" baseline="0" dirty="0">
                <a:latin typeface="TimesNewRomanPSMT"/>
              </a:rPr>
              <a:t>.</a:t>
            </a:r>
            <a:endParaRPr lang="en-IN" dirty="0"/>
          </a:p>
        </p:txBody>
      </p:sp>
    </p:spTree>
    <p:extLst>
      <p:ext uri="{BB962C8B-B14F-4D97-AF65-F5344CB8AC3E}">
        <p14:creationId xmlns:p14="http://schemas.microsoft.com/office/powerpoint/2010/main" val="21428604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E484-3F99-25F7-E1D8-567F7F70EAB7}"/>
              </a:ext>
            </a:extLst>
          </p:cNvPr>
          <p:cNvSpPr>
            <a:spLocks noGrp="1"/>
          </p:cNvSpPr>
          <p:nvPr>
            <p:ph type="title"/>
          </p:nvPr>
        </p:nvSpPr>
        <p:spPr>
          <a:xfrm>
            <a:off x="838200" y="365126"/>
            <a:ext cx="10515600" cy="635902"/>
          </a:xfrm>
        </p:spPr>
        <p:txBody>
          <a:bodyPr>
            <a:normAutofit fontScale="90000"/>
          </a:bodyPr>
          <a:lstStyle/>
          <a:p>
            <a:r>
              <a:rPr lang="en-IN" sz="4400" b="1" i="0" u="none" strike="noStrike" baseline="0" dirty="0">
                <a:latin typeface="Helvetica-Bold"/>
              </a:rPr>
              <a:t>1.2.4 Rationale</a:t>
            </a:r>
            <a:r>
              <a:rPr lang="en-IN" dirty="0"/>
              <a:t/>
            </a:r>
            <a:br>
              <a:rPr lang="en-IN" dirty="0"/>
            </a:br>
            <a:endParaRPr lang="en-IN" dirty="0"/>
          </a:p>
        </p:txBody>
      </p:sp>
      <p:sp>
        <p:nvSpPr>
          <p:cNvPr id="6" name="Rectangle 5"/>
          <p:cNvSpPr/>
          <p:nvPr/>
        </p:nvSpPr>
        <p:spPr>
          <a:xfrm>
            <a:off x="604057" y="1100065"/>
            <a:ext cx="11200016" cy="1754326"/>
          </a:xfrm>
          <a:prstGeom prst="rect">
            <a:avLst/>
          </a:prstGeom>
        </p:spPr>
        <p:txBody>
          <a:bodyPr wrap="square">
            <a:spAutoFit/>
          </a:bodyPr>
          <a:lstStyle/>
          <a:p>
            <a:r>
              <a:rPr lang="en-US" b="1" dirty="0">
                <a:solidFill>
                  <a:srgbClr val="000000"/>
                </a:solidFill>
                <a:latin typeface="Times New Roman" panose="02020603050405020304" pitchFamily="18" charset="0"/>
              </a:rPr>
              <a:t>Rationale of the system</a:t>
            </a:r>
          </a:p>
          <a:p>
            <a:pPr>
              <a:buFont typeface="Arial" panose="020B0604020202020204" pitchFamily="34" charset="0"/>
              <a:buChar char="•"/>
            </a:pPr>
            <a:r>
              <a:rPr lang="en-US" dirty="0">
                <a:solidFill>
                  <a:srgbClr val="000000"/>
                </a:solidFill>
                <a:latin typeface="Times New Roman" panose="02020603050405020304" pitchFamily="18" charset="0"/>
              </a:rPr>
              <a:t>The context and rationale in which each design decision was made</a:t>
            </a:r>
          </a:p>
          <a:p>
            <a:pPr>
              <a:buFont typeface="Arial" panose="020B0604020202020204" pitchFamily="34" charset="0"/>
              <a:buChar char="•"/>
            </a:pPr>
            <a:r>
              <a:rPr lang="en-US" dirty="0">
                <a:solidFill>
                  <a:srgbClr val="000000"/>
                </a:solidFill>
                <a:latin typeface="Times New Roman" panose="02020603050405020304" pitchFamily="18" charset="0"/>
              </a:rPr>
              <a:t>To be captured and understood by software engineer</a:t>
            </a:r>
          </a:p>
          <a:p>
            <a:pPr>
              <a:buFont typeface="Arial" panose="020B0604020202020204" pitchFamily="34" charset="0"/>
              <a:buChar char="•"/>
            </a:pPr>
            <a:r>
              <a:rPr lang="en-US" dirty="0">
                <a:solidFill>
                  <a:srgbClr val="000000"/>
                </a:solidFill>
                <a:latin typeface="Times New Roman" panose="02020603050405020304" pitchFamily="18" charset="0"/>
              </a:rPr>
              <a:t>Represents a set of issue models with larger amount of information than the solution models</a:t>
            </a:r>
          </a:p>
          <a:p>
            <a:pPr>
              <a:buFont typeface="Arial" panose="020B0604020202020204" pitchFamily="34" charset="0"/>
              <a:buChar char="•"/>
            </a:pPr>
            <a:r>
              <a:rPr lang="en-US" dirty="0">
                <a:solidFill>
                  <a:srgbClr val="000000"/>
                </a:solidFill>
                <a:latin typeface="Times New Roman" panose="02020603050405020304" pitchFamily="18" charset="0"/>
              </a:rPr>
              <a:t>Not explicit (without explicitly evaluating different alternatives)</a:t>
            </a:r>
          </a:p>
          <a:p>
            <a:pPr>
              <a:buFont typeface="Arial" panose="020B0604020202020204" pitchFamily="34" charset="0"/>
              <a:buChar char="•"/>
            </a:pPr>
            <a:r>
              <a:rPr lang="en-US" dirty="0">
                <a:solidFill>
                  <a:srgbClr val="000000"/>
                </a:solidFill>
                <a:latin typeface="Times New Roman" panose="02020603050405020304" pitchFamily="18" charset="0"/>
              </a:rPr>
              <a:t>Enables software engineers to understand the implication of a proposed change when revising a decision</a:t>
            </a:r>
            <a:endParaRPr lang="en-U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8848807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E484-3F99-25F7-E1D8-567F7F70EAB7}"/>
              </a:ext>
            </a:extLst>
          </p:cNvPr>
          <p:cNvSpPr>
            <a:spLocks noGrp="1"/>
          </p:cNvSpPr>
          <p:nvPr>
            <p:ph type="title"/>
          </p:nvPr>
        </p:nvSpPr>
        <p:spPr>
          <a:xfrm>
            <a:off x="838200" y="365126"/>
            <a:ext cx="10515600" cy="635902"/>
          </a:xfrm>
        </p:spPr>
        <p:txBody>
          <a:bodyPr>
            <a:normAutofit fontScale="90000"/>
          </a:bodyPr>
          <a:lstStyle/>
          <a:p>
            <a:r>
              <a:rPr lang="en-IN" sz="4400" b="1" i="0" u="none" strike="noStrike" baseline="0" dirty="0">
                <a:latin typeface="Helvetica-Bold"/>
              </a:rPr>
              <a:t>1.2.4 Rationale</a:t>
            </a:r>
            <a:r>
              <a:rPr lang="en-IN" dirty="0"/>
              <a:t/>
            </a:r>
            <a:br>
              <a:rPr lang="en-IN" dirty="0"/>
            </a:br>
            <a:endParaRPr lang="en-IN" dirty="0"/>
          </a:p>
        </p:txBody>
      </p:sp>
      <p:sp>
        <p:nvSpPr>
          <p:cNvPr id="3" name="Content Placeholder 2">
            <a:extLst>
              <a:ext uri="{FF2B5EF4-FFF2-40B4-BE49-F238E27FC236}">
                <a16:creationId xmlns:a16="http://schemas.microsoft.com/office/drawing/2014/main" id="{4DBB932E-B7AF-DCE6-5731-8CF93AB0FE9B}"/>
              </a:ext>
            </a:extLst>
          </p:cNvPr>
          <p:cNvSpPr>
            <a:spLocks noGrp="1"/>
          </p:cNvSpPr>
          <p:nvPr>
            <p:ph idx="1"/>
          </p:nvPr>
        </p:nvSpPr>
        <p:spPr>
          <a:xfrm>
            <a:off x="905577" y="847023"/>
            <a:ext cx="10515600" cy="5832910"/>
          </a:xfrm>
        </p:spPr>
        <p:txBody>
          <a:bodyPr>
            <a:normAutofit/>
          </a:bodyPr>
          <a:lstStyle/>
          <a:p>
            <a:pPr algn="l">
              <a:lnSpc>
                <a:spcPct val="150000"/>
              </a:lnSpc>
            </a:pPr>
            <a:r>
              <a:rPr lang="en-US" sz="1800" b="0" i="0" u="none" strike="noStrike" baseline="0" dirty="0">
                <a:latin typeface="TimesNewRomanPSMT"/>
              </a:rPr>
              <a:t>Change introduced by new technology often allows the formulation of </a:t>
            </a:r>
            <a:r>
              <a:rPr lang="en-US" sz="1800" b="1" i="0" u="none" strike="noStrike" baseline="0" dirty="0">
                <a:latin typeface="TimesNewRomanPS-BoldMT"/>
              </a:rPr>
              <a:t>new functional or nonfunctional requirements. </a:t>
            </a:r>
            <a:r>
              <a:rPr lang="en-US" sz="1800" b="0" i="0" u="none" strike="noStrike" baseline="0" dirty="0">
                <a:latin typeface="TimesNewRomanPSMT"/>
              </a:rPr>
              <a:t>A typical task of software engineers is to change a currently operational software system to incorporate this new enabling technology. To change the system, it is not enough to understand its current components and behavior. It is also necessary to capture and understand the context in which each design decision was made. This additional knowledge is called the </a:t>
            </a:r>
            <a:r>
              <a:rPr lang="en-US" sz="1800" b="1" i="0" u="none" strike="noStrike" baseline="0" dirty="0">
                <a:latin typeface="TimesNewRomanPS-BoldMT"/>
              </a:rPr>
              <a:t>rationale </a:t>
            </a:r>
            <a:r>
              <a:rPr lang="en-US" sz="1800" b="0" i="0" u="none" strike="noStrike" baseline="0" dirty="0">
                <a:latin typeface="TimesNewRomanPSMT"/>
              </a:rPr>
              <a:t>of the system.</a:t>
            </a:r>
          </a:p>
          <a:p>
            <a:pPr algn="l">
              <a:lnSpc>
                <a:spcPct val="150000"/>
              </a:lnSpc>
            </a:pPr>
            <a:r>
              <a:rPr lang="en-US" sz="1800" b="0" i="0" u="none" strike="noStrike" baseline="0" dirty="0">
                <a:latin typeface="TimesNewRomanPSMT"/>
              </a:rPr>
              <a:t>Capturing and accessing the rationale of a system is not trivial.</a:t>
            </a:r>
          </a:p>
          <a:p>
            <a:pPr algn="l">
              <a:lnSpc>
                <a:spcPct val="150000"/>
              </a:lnSpc>
            </a:pPr>
            <a:r>
              <a:rPr lang="en-US" sz="1800" b="1" i="0" u="none" strike="noStrike" baseline="0" dirty="0">
                <a:latin typeface="TimesNewRomanPS-BoldMT"/>
              </a:rPr>
              <a:t>First, </a:t>
            </a:r>
            <a:r>
              <a:rPr lang="en-US" sz="1800" b="0" i="0" u="none" strike="noStrike" baseline="0" dirty="0">
                <a:latin typeface="TimesNewRomanPSMT"/>
              </a:rPr>
              <a:t>for every decision made, several alternatives may have been considered, evaluated, and argued. Consequently, rationale represents a much larger amount of information than do the solution models.</a:t>
            </a:r>
          </a:p>
          <a:p>
            <a:pPr algn="l">
              <a:lnSpc>
                <a:spcPct val="150000"/>
              </a:lnSpc>
            </a:pPr>
            <a:r>
              <a:rPr lang="en-US" sz="1800" b="1" i="0" u="none" strike="noStrike" baseline="0" dirty="0">
                <a:latin typeface="TimesNewRomanPS-BoldMT"/>
              </a:rPr>
              <a:t>Second, </a:t>
            </a:r>
            <a:r>
              <a:rPr lang="en-US" sz="1800" b="0" i="0" u="none" strike="noStrike" baseline="0" dirty="0">
                <a:latin typeface="TimesNewRomanPSMT"/>
              </a:rPr>
              <a:t>rationale information is often not explicit. Developers make many decisions based on their experience and their intuition, without explicitly evaluating different </a:t>
            </a:r>
            <a:r>
              <a:rPr lang="en-IN" sz="1800" b="0" i="0" u="none" strike="noStrike" baseline="0" dirty="0">
                <a:latin typeface="TimesNewRomanPSMT"/>
              </a:rPr>
              <a:t>alternatives.</a:t>
            </a:r>
            <a:endParaRPr lang="en-IN" dirty="0"/>
          </a:p>
        </p:txBody>
      </p:sp>
    </p:spTree>
    <p:extLst>
      <p:ext uri="{BB962C8B-B14F-4D97-AF65-F5344CB8AC3E}">
        <p14:creationId xmlns:p14="http://schemas.microsoft.com/office/powerpoint/2010/main" val="33448366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97E83-15C5-5186-3709-500D0FDB2520}"/>
              </a:ext>
            </a:extLst>
          </p:cNvPr>
          <p:cNvSpPr>
            <a:spLocks noGrp="1"/>
          </p:cNvSpPr>
          <p:nvPr>
            <p:ph type="title"/>
          </p:nvPr>
        </p:nvSpPr>
        <p:spPr>
          <a:xfrm>
            <a:off x="572193" y="0"/>
            <a:ext cx="10515600" cy="931660"/>
          </a:xfrm>
        </p:spPr>
        <p:txBody>
          <a:bodyPr>
            <a:normAutofit/>
          </a:bodyPr>
          <a:lstStyle/>
          <a:p>
            <a:r>
              <a:rPr lang="en-IN" sz="2800" b="1" i="0" u="none" strike="noStrike" baseline="0" dirty="0">
                <a:latin typeface="TimesNewRomanPS-BoldMT"/>
              </a:rPr>
              <a:t>1.3 Software Engineering Concepts</a:t>
            </a:r>
            <a:endParaRPr lang="en-IN" sz="6000" dirty="0"/>
          </a:p>
        </p:txBody>
      </p:sp>
      <p:sp>
        <p:nvSpPr>
          <p:cNvPr id="3" name="Content Placeholder 2">
            <a:extLst>
              <a:ext uri="{FF2B5EF4-FFF2-40B4-BE49-F238E27FC236}">
                <a16:creationId xmlns:a16="http://schemas.microsoft.com/office/drawing/2014/main" id="{9FF38B4E-4C9E-0067-05CE-768E8EF2D284}"/>
              </a:ext>
            </a:extLst>
          </p:cNvPr>
          <p:cNvSpPr>
            <a:spLocks noGrp="1"/>
          </p:cNvSpPr>
          <p:nvPr>
            <p:ph idx="1"/>
          </p:nvPr>
        </p:nvSpPr>
        <p:spPr>
          <a:xfrm>
            <a:off x="838200" y="1064029"/>
            <a:ext cx="10515600" cy="5112934"/>
          </a:xfrm>
        </p:spPr>
        <p:txBody>
          <a:bodyPr/>
          <a:lstStyle/>
          <a:p>
            <a:pPr algn="l"/>
            <a:r>
              <a:rPr lang="en-US" sz="1800" b="0" i="0" u="none" strike="noStrike" baseline="0" dirty="0" smtClean="0">
                <a:latin typeface="TimesNewRomanPSMT"/>
              </a:rPr>
              <a:t>A </a:t>
            </a:r>
            <a:r>
              <a:rPr lang="en-US" sz="1800" b="1" i="0" u="none" strike="noStrike" baseline="0" dirty="0">
                <a:solidFill>
                  <a:srgbClr val="FF0000"/>
                </a:solidFill>
                <a:latin typeface="TimesNewRomanPSMT"/>
              </a:rPr>
              <a:t>Project</a:t>
            </a:r>
            <a:r>
              <a:rPr lang="en-US" sz="1800" b="0" i="0" u="none" strike="noStrike" baseline="0" dirty="0">
                <a:latin typeface="TimesNewRomanPSMT"/>
              </a:rPr>
              <a:t>, whose purpose is to develop a software system, is composed of a </a:t>
            </a:r>
            <a:r>
              <a:rPr lang="en-IN" sz="1800" b="0" i="0" u="none" strike="noStrike" baseline="0" dirty="0">
                <a:latin typeface="TimesNewRomanPSMT"/>
              </a:rPr>
              <a:t>number of </a:t>
            </a:r>
            <a:r>
              <a:rPr lang="en-IN" sz="1800" b="1" i="0" u="none" strike="noStrike" baseline="0" dirty="0">
                <a:latin typeface="TimesNewRomanPS-BoldMT"/>
              </a:rPr>
              <a:t>Activities.</a:t>
            </a:r>
          </a:p>
          <a:p>
            <a:pPr algn="l"/>
            <a:r>
              <a:rPr lang="en-US" sz="1800" b="0" i="0" u="none" strike="noStrike" baseline="0" dirty="0">
                <a:latin typeface="TimesNewRomanPSMT"/>
              </a:rPr>
              <a:t>Each Activity is in turn composed of a number of </a:t>
            </a:r>
            <a:r>
              <a:rPr lang="en-US" sz="1800" b="1" i="0" u="none" strike="noStrike" baseline="0" dirty="0">
                <a:solidFill>
                  <a:srgbClr val="FF0000"/>
                </a:solidFill>
                <a:latin typeface="TimesNewRomanPS-BoldMT"/>
              </a:rPr>
              <a:t>Tasks.</a:t>
            </a:r>
          </a:p>
          <a:p>
            <a:pPr algn="l"/>
            <a:r>
              <a:rPr lang="en-US" sz="1800" b="0" i="0" u="none" strike="noStrike" baseline="0" dirty="0">
                <a:latin typeface="TimesNewRomanPSMT"/>
              </a:rPr>
              <a:t>A Task consumes Resources and produces a </a:t>
            </a:r>
            <a:r>
              <a:rPr lang="en-US" sz="1800" b="1" i="0" u="none" strike="noStrike" baseline="0" dirty="0" err="1">
                <a:solidFill>
                  <a:srgbClr val="FF0000"/>
                </a:solidFill>
                <a:latin typeface="TimesNewRomanPS-BoldMT"/>
              </a:rPr>
              <a:t>WorkProduct</a:t>
            </a:r>
            <a:r>
              <a:rPr lang="en-US" sz="1800" b="1" i="0" u="none" strike="noStrike" baseline="0" dirty="0">
                <a:solidFill>
                  <a:srgbClr val="FF0000"/>
                </a:solidFill>
                <a:latin typeface="TimesNewRomanPS-BoldMT"/>
              </a:rPr>
              <a:t>.</a:t>
            </a:r>
          </a:p>
          <a:p>
            <a:pPr algn="l"/>
            <a:r>
              <a:rPr lang="en-US" sz="1800" b="0" i="0" u="none" strike="noStrike" baseline="0" dirty="0">
                <a:latin typeface="TimesNewRomanPSMT"/>
              </a:rPr>
              <a:t>A </a:t>
            </a:r>
            <a:r>
              <a:rPr lang="en-US" sz="1800" b="0" i="0" u="none" strike="noStrike" baseline="0" dirty="0" err="1">
                <a:latin typeface="TimesNewRomanPSMT"/>
              </a:rPr>
              <a:t>WorkProduct</a:t>
            </a:r>
            <a:r>
              <a:rPr lang="en-US" sz="1800" b="0" i="0" u="none" strike="noStrike" baseline="0" dirty="0">
                <a:latin typeface="TimesNewRomanPSMT"/>
              </a:rPr>
              <a:t> can be either a </a:t>
            </a:r>
            <a:r>
              <a:rPr lang="en-US" sz="1800" b="1" i="0" u="none" strike="noStrike" baseline="0" dirty="0">
                <a:solidFill>
                  <a:srgbClr val="FF0000"/>
                </a:solidFill>
                <a:latin typeface="TimesNewRomanPS-BoldMT"/>
              </a:rPr>
              <a:t>System, a Model, or a Document</a:t>
            </a:r>
            <a:r>
              <a:rPr lang="en-US" sz="1800" b="0" i="0" u="none" strike="noStrike" baseline="0" dirty="0">
                <a:latin typeface="TimesNewRomanPSMT"/>
              </a:rPr>
              <a:t>.</a:t>
            </a:r>
          </a:p>
          <a:p>
            <a:pPr algn="l"/>
            <a:r>
              <a:rPr lang="en-US" sz="1800" b="0" i="0" u="none" strike="noStrike" baseline="0" dirty="0">
                <a:latin typeface="TimesNewRomanPSMT"/>
              </a:rPr>
              <a:t>Resources are either </a:t>
            </a:r>
            <a:r>
              <a:rPr lang="en-US" sz="1800" b="1" i="0" u="none" strike="noStrike" baseline="0" dirty="0">
                <a:solidFill>
                  <a:srgbClr val="FF0000"/>
                </a:solidFill>
                <a:latin typeface="TimesNewRomanPS-BoldMT"/>
              </a:rPr>
              <a:t>Participants, Time, or Equipment</a:t>
            </a:r>
            <a:r>
              <a:rPr lang="en-US" sz="1800" b="1" i="0" u="none" strike="noStrike" baseline="0" dirty="0">
                <a:latin typeface="TimesNewRomanPS-BoldMT"/>
              </a:rPr>
              <a:t>.</a:t>
            </a:r>
          </a:p>
          <a:p>
            <a:pPr algn="l"/>
            <a:r>
              <a:rPr lang="en-US" sz="1800" b="1" dirty="0">
                <a:latin typeface="TimesNewRomanPS-BoldMT"/>
              </a:rPr>
              <a:t>Example:</a:t>
            </a:r>
          </a:p>
          <a:p>
            <a:pPr lvl="1"/>
            <a:r>
              <a:rPr lang="en-US" sz="1800" dirty="0">
                <a:highlight>
                  <a:srgbClr val="FFFF00"/>
                </a:highlight>
                <a:latin typeface="TimesNewRomanPSMT"/>
              </a:rPr>
              <a:t> </a:t>
            </a:r>
            <a:r>
              <a:rPr lang="en-IN" sz="1800" dirty="0">
                <a:highlight>
                  <a:srgbClr val="FFFF00"/>
                </a:highlight>
                <a:latin typeface="TimesNewRomanPSMT"/>
              </a:rPr>
              <a:t>Metro construction- project</a:t>
            </a:r>
          </a:p>
          <a:p>
            <a:pPr lvl="1"/>
            <a:r>
              <a:rPr lang="en-US" sz="1800" b="1" dirty="0">
                <a:solidFill>
                  <a:srgbClr val="FF0000"/>
                </a:solidFill>
                <a:latin typeface="TimesNewRomanPSMT"/>
              </a:rPr>
              <a:t>Activities</a:t>
            </a:r>
            <a:r>
              <a:rPr lang="en-US" sz="1800" dirty="0">
                <a:latin typeface="TimesNewRomanPSMT"/>
              </a:rPr>
              <a:t> : pillars, containers, rail links, escalators,</a:t>
            </a:r>
          </a:p>
          <a:p>
            <a:pPr lvl="1"/>
            <a:r>
              <a:rPr lang="en-US" sz="1800" b="1" dirty="0">
                <a:solidFill>
                  <a:srgbClr val="FF0000"/>
                </a:solidFill>
                <a:latin typeface="TimesNewRomanPSMT"/>
              </a:rPr>
              <a:t>Tasks</a:t>
            </a:r>
            <a:r>
              <a:rPr lang="en-US" sz="1800" dirty="0">
                <a:latin typeface="TimesNewRomanPSMT"/>
              </a:rPr>
              <a:t> : pillar – soil testing, foundation, pillars</a:t>
            </a:r>
          </a:p>
          <a:p>
            <a:pPr lvl="1"/>
            <a:r>
              <a:rPr lang="en-US" sz="1800" b="1" dirty="0" err="1">
                <a:solidFill>
                  <a:srgbClr val="FF0000"/>
                </a:solidFill>
                <a:latin typeface="TimesNewRomanPSMT"/>
              </a:rPr>
              <a:t>Workproduct</a:t>
            </a:r>
            <a:r>
              <a:rPr lang="en-US" sz="1800" dirty="0">
                <a:latin typeface="TimesNewRomanPSMT"/>
              </a:rPr>
              <a:t> – pillar (</a:t>
            </a:r>
            <a:r>
              <a:rPr lang="en-US" sz="1800" dirty="0" err="1">
                <a:latin typeface="TimesNewRomanPSMT"/>
              </a:rPr>
              <a:t>human,cement,sand</a:t>
            </a:r>
            <a:r>
              <a:rPr lang="en-US" sz="1800" dirty="0">
                <a:latin typeface="TimesNewRomanPSMT"/>
              </a:rPr>
              <a:t> </a:t>
            </a:r>
            <a:r>
              <a:rPr lang="en-US" sz="1800" dirty="0" err="1">
                <a:latin typeface="TimesNewRomanPSMT"/>
              </a:rPr>
              <a:t>etc</a:t>
            </a:r>
            <a:r>
              <a:rPr lang="en-US" sz="1800" dirty="0">
                <a:latin typeface="TimesNewRomanPSMT"/>
              </a:rPr>
              <a:t>)</a:t>
            </a:r>
          </a:p>
          <a:p>
            <a:pPr lvl="1"/>
            <a:r>
              <a:rPr lang="en-IN" sz="1800" b="1" dirty="0">
                <a:solidFill>
                  <a:srgbClr val="FF0000"/>
                </a:solidFill>
                <a:latin typeface="TimesNewRomanPSMT"/>
              </a:rPr>
              <a:t>Resources </a:t>
            </a:r>
            <a:r>
              <a:rPr lang="en-IN" sz="1800" dirty="0">
                <a:latin typeface="TimesNewRomanPSMT"/>
              </a:rPr>
              <a:t>: engineers, labours,</a:t>
            </a:r>
          </a:p>
        </p:txBody>
      </p:sp>
    </p:spTree>
    <p:extLst>
      <p:ext uri="{BB962C8B-B14F-4D97-AF65-F5344CB8AC3E}">
        <p14:creationId xmlns:p14="http://schemas.microsoft.com/office/powerpoint/2010/main" val="15318406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F48DD8-65E8-699F-4FCA-F55E8BA8A16A}"/>
              </a:ext>
            </a:extLst>
          </p:cNvPr>
          <p:cNvSpPr>
            <a:spLocks noGrp="1"/>
          </p:cNvSpPr>
          <p:nvPr>
            <p:ph idx="1"/>
          </p:nvPr>
        </p:nvSpPr>
        <p:spPr>
          <a:xfrm>
            <a:off x="224444" y="385011"/>
            <a:ext cx="11129356" cy="5791952"/>
          </a:xfrm>
        </p:spPr>
        <p:txBody>
          <a:bodyPr/>
          <a:lstStyle/>
          <a:p>
            <a:pPr algn="l"/>
            <a:r>
              <a:rPr lang="en-US" sz="1800" b="0" i="0" u="none" strike="noStrike" baseline="0" dirty="0">
                <a:solidFill>
                  <a:srgbClr val="000000"/>
                </a:solidFill>
                <a:latin typeface="TimesNewRomanPSMT"/>
              </a:rPr>
              <a:t>A graphical representation of these concepts is shown in Figure 1-1.</a:t>
            </a:r>
          </a:p>
          <a:p>
            <a:pPr lvl="1"/>
            <a:r>
              <a:rPr lang="en-US" sz="1400" b="1" i="0" u="none" strike="noStrike" baseline="0" dirty="0">
                <a:solidFill>
                  <a:srgbClr val="FF0000"/>
                </a:solidFill>
                <a:latin typeface="Arial-BoldMT"/>
              </a:rPr>
              <a:t> </a:t>
            </a:r>
            <a:r>
              <a:rPr lang="en-US" sz="1800" b="1" dirty="0">
                <a:solidFill>
                  <a:srgbClr val="FF0000"/>
                </a:solidFill>
                <a:latin typeface="TimesNewRomanPS-BoldMT"/>
              </a:rPr>
              <a:t>Each rectangle represents a concept. </a:t>
            </a:r>
          </a:p>
          <a:p>
            <a:pPr lvl="1"/>
            <a:r>
              <a:rPr lang="en-US" sz="1800" b="1" i="0" u="none" strike="noStrike" baseline="0" dirty="0">
                <a:solidFill>
                  <a:srgbClr val="FF0000"/>
                </a:solidFill>
                <a:latin typeface="TimesNewRomanPS-BoldMT"/>
              </a:rPr>
              <a:t>The lines among the rectangles represent different relationships between </a:t>
            </a:r>
            <a:r>
              <a:rPr lang="en-IN" sz="1800" b="1" i="0" u="none" strike="noStrike" baseline="0" dirty="0">
                <a:solidFill>
                  <a:srgbClr val="FF0000"/>
                </a:solidFill>
                <a:latin typeface="TimesNewRomanPS-BoldMT"/>
              </a:rPr>
              <a:t>the concepts.</a:t>
            </a:r>
          </a:p>
          <a:p>
            <a:pPr algn="l"/>
            <a:r>
              <a:rPr lang="en-US" sz="1800" b="0" i="0" u="none" strike="noStrike" baseline="0" dirty="0">
                <a:solidFill>
                  <a:srgbClr val="000000"/>
                </a:solidFill>
                <a:latin typeface="TimesNewRomanPSMT"/>
              </a:rPr>
              <a:t>For example, the </a:t>
            </a:r>
            <a:r>
              <a:rPr lang="en-US" sz="1800" b="1" i="0" u="none" strike="noStrike" baseline="0" dirty="0">
                <a:solidFill>
                  <a:srgbClr val="000000"/>
                </a:solidFill>
                <a:latin typeface="TimesNewRomanPS-BoldMT"/>
              </a:rPr>
              <a:t>diamond shape indicates aggregation</a:t>
            </a:r>
            <a:r>
              <a:rPr lang="en-US" sz="1800" b="0" i="0" u="none" strike="noStrike" baseline="0" dirty="0">
                <a:solidFill>
                  <a:srgbClr val="000000"/>
                </a:solidFill>
                <a:latin typeface="TimesNewRomanPSMT"/>
              </a:rPr>
              <a:t>: a Project includes a number of Activities, which includes a number of Tasks.</a:t>
            </a:r>
          </a:p>
          <a:p>
            <a:pPr algn="l"/>
            <a:r>
              <a:rPr lang="en-US" sz="1800" b="1" i="0" u="none" strike="noStrike" baseline="0" dirty="0">
                <a:solidFill>
                  <a:srgbClr val="000000"/>
                </a:solidFill>
                <a:latin typeface="TimesNewRomanPS-BoldMT"/>
              </a:rPr>
              <a:t>The triangle shape indicates a generalization relationship; Participants, Time, and Equipment are specific kinds of Resources.</a:t>
            </a:r>
          </a:p>
          <a:p>
            <a:pPr algn="l"/>
            <a:r>
              <a:rPr lang="en-US" sz="1800" b="0" i="0" u="none" strike="noStrike" baseline="0" dirty="0">
                <a:solidFill>
                  <a:srgbClr val="000000"/>
                </a:solidFill>
                <a:latin typeface="TimesNewRomanPSMT"/>
              </a:rPr>
              <a:t>Figure 1-1 is represented in the</a:t>
            </a:r>
          </a:p>
          <a:p>
            <a:pPr marL="0" indent="0" algn="l">
              <a:buNone/>
            </a:pPr>
            <a:r>
              <a:rPr lang="en-US" sz="1800" b="0" i="0" u="none" strike="noStrike" baseline="0" dirty="0">
                <a:solidFill>
                  <a:srgbClr val="000000"/>
                </a:solidFill>
                <a:latin typeface="TimesNewRomanPSMT"/>
              </a:rPr>
              <a:t> Unified Modeling Language (UML) notation.</a:t>
            </a:r>
          </a:p>
          <a:p>
            <a:pPr marL="0" indent="0" algn="l">
              <a:buNone/>
            </a:pPr>
            <a:endParaRPr lang="en-US" sz="1800" dirty="0">
              <a:solidFill>
                <a:srgbClr val="000000"/>
              </a:solidFill>
              <a:latin typeface="TimesNewRomanPSMT"/>
            </a:endParaRPr>
          </a:p>
        </p:txBody>
      </p:sp>
      <p:pic>
        <p:nvPicPr>
          <p:cNvPr id="5" name="Picture 4">
            <a:extLst>
              <a:ext uri="{FF2B5EF4-FFF2-40B4-BE49-F238E27FC236}">
                <a16:creationId xmlns:a16="http://schemas.microsoft.com/office/drawing/2014/main" id="{6920BA53-9870-B9B2-6FC4-0690E72A40A3}"/>
              </a:ext>
            </a:extLst>
          </p:cNvPr>
          <p:cNvPicPr>
            <a:picLocks noChangeAspect="1"/>
          </p:cNvPicPr>
          <p:nvPr/>
        </p:nvPicPr>
        <p:blipFill>
          <a:blip r:embed="rId2"/>
          <a:stretch>
            <a:fillRect/>
          </a:stretch>
        </p:blipFill>
        <p:spPr>
          <a:xfrm>
            <a:off x="103239" y="1"/>
            <a:ext cx="11669505" cy="6858000"/>
          </a:xfrm>
          <a:prstGeom prst="rect">
            <a:avLst/>
          </a:prstGeom>
        </p:spPr>
      </p:pic>
    </p:spTree>
    <p:extLst>
      <p:ext uri="{BB962C8B-B14F-4D97-AF65-F5344CB8AC3E}">
        <p14:creationId xmlns:p14="http://schemas.microsoft.com/office/powerpoint/2010/main" val="2024279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latin typeface="TimesNewRomanPS-BoldMT"/>
              </a:rPr>
              <a:t>1.3.1 Participants and Roles</a:t>
            </a:r>
            <a:br>
              <a:rPr lang="en-IN" b="1" dirty="0">
                <a:latin typeface="TimesNewRomanPS-BoldMT"/>
              </a:rPr>
            </a:br>
            <a:endParaRPr lang="en-IN" dirty="0"/>
          </a:p>
        </p:txBody>
      </p:sp>
    </p:spTree>
    <p:extLst>
      <p:ext uri="{BB962C8B-B14F-4D97-AF65-F5344CB8AC3E}">
        <p14:creationId xmlns:p14="http://schemas.microsoft.com/office/powerpoint/2010/main" val="24556327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378" y="781395"/>
            <a:ext cx="11197243" cy="6361188"/>
          </a:xfrm>
          <a:prstGeom prst="rect">
            <a:avLst/>
          </a:prstGeom>
        </p:spPr>
      </p:pic>
      <p:sp>
        <p:nvSpPr>
          <p:cNvPr id="3" name="Rectangle 2"/>
          <p:cNvSpPr/>
          <p:nvPr/>
        </p:nvSpPr>
        <p:spPr>
          <a:xfrm>
            <a:off x="116379" y="307571"/>
            <a:ext cx="3249608" cy="369332"/>
          </a:xfrm>
          <a:prstGeom prst="rect">
            <a:avLst/>
          </a:prstGeom>
        </p:spPr>
        <p:txBody>
          <a:bodyPr wrap="none">
            <a:spAutoFit/>
          </a:bodyPr>
          <a:lstStyle/>
          <a:p>
            <a:r>
              <a:rPr lang="en-IN" b="1" dirty="0">
                <a:latin typeface="TimesNewRomanPS-BoldMT"/>
              </a:rPr>
              <a:t>1.3.1 Participants and Roles</a:t>
            </a:r>
            <a:endParaRPr lang="en-IN" dirty="0"/>
          </a:p>
        </p:txBody>
      </p:sp>
    </p:spTree>
    <p:extLst>
      <p:ext uri="{BB962C8B-B14F-4D97-AF65-F5344CB8AC3E}">
        <p14:creationId xmlns:p14="http://schemas.microsoft.com/office/powerpoint/2010/main" val="3400881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4322273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25882972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22356688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41433942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6269149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2482960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17372773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22536212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7832959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39321213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17264504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33623684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18265939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137" y="1"/>
            <a:ext cx="12176449" cy="6851638"/>
          </a:xfrm>
          <a:prstGeom prst="rect">
            <a:avLst/>
          </a:prstGeom>
        </p:spPr>
      </p:pic>
    </p:spTree>
    <p:extLst>
      <p:ext uri="{BB962C8B-B14F-4D97-AF65-F5344CB8AC3E}">
        <p14:creationId xmlns:p14="http://schemas.microsoft.com/office/powerpoint/2010/main" val="33850622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10D016-D4B2-2936-15ED-978DE8FCA73A}"/>
              </a:ext>
            </a:extLst>
          </p:cNvPr>
          <p:cNvSpPr>
            <a:spLocks noGrp="1"/>
          </p:cNvSpPr>
          <p:nvPr>
            <p:ph idx="1"/>
          </p:nvPr>
        </p:nvSpPr>
        <p:spPr>
          <a:xfrm>
            <a:off x="247996" y="166254"/>
            <a:ext cx="5251329" cy="5994083"/>
          </a:xfrm>
        </p:spPr>
        <p:txBody>
          <a:bodyPr/>
          <a:lstStyle/>
          <a:p>
            <a:pPr algn="just">
              <a:lnSpc>
                <a:spcPct val="150000"/>
              </a:lnSpc>
            </a:pPr>
            <a:r>
              <a:rPr lang="en-US" sz="1800" b="0" i="0" u="none" strike="noStrike" baseline="0" dirty="0">
                <a:latin typeface="Times-Roman"/>
              </a:rPr>
              <a:t>Treating the development of this </a:t>
            </a:r>
            <a:r>
              <a:rPr lang="en-US" sz="1800" b="0" i="0" u="none" strike="noStrike" baseline="0" dirty="0" err="1">
                <a:latin typeface="LucidaSansTypewriter"/>
              </a:rPr>
              <a:t>TicketDistributor</a:t>
            </a:r>
            <a:r>
              <a:rPr lang="en-US" sz="1800" b="0" i="0" u="none" strike="noStrike" baseline="0" dirty="0">
                <a:latin typeface="LucidaSansTypewriter"/>
              </a:rPr>
              <a:t> </a:t>
            </a:r>
            <a:r>
              <a:rPr lang="en-US" sz="1800" b="0" i="0" u="none" strike="noStrike" baseline="0" dirty="0">
                <a:latin typeface="Times-Roman"/>
              </a:rPr>
              <a:t>as a software engineering project,</a:t>
            </a:r>
          </a:p>
          <a:p>
            <a:pPr algn="just">
              <a:lnSpc>
                <a:spcPct val="150000"/>
              </a:lnSpc>
            </a:pPr>
            <a:r>
              <a:rPr lang="en-US" sz="1800" b="0" i="0" u="none" strike="noStrike" baseline="0" dirty="0">
                <a:latin typeface="Times-Roman"/>
              </a:rPr>
              <a:t>Table 1-1 provides examples of roles for this example.</a:t>
            </a:r>
            <a:endParaRPr lang="en-IN" dirty="0"/>
          </a:p>
        </p:txBody>
      </p:sp>
      <p:pic>
        <p:nvPicPr>
          <p:cNvPr id="5" name="Picture 4">
            <a:extLst>
              <a:ext uri="{FF2B5EF4-FFF2-40B4-BE49-F238E27FC236}">
                <a16:creationId xmlns:a16="http://schemas.microsoft.com/office/drawing/2014/main" id="{61044F20-7A1A-E291-8EAE-74EA6795B930}"/>
              </a:ext>
            </a:extLst>
          </p:cNvPr>
          <p:cNvPicPr>
            <a:picLocks noChangeAspect="1"/>
          </p:cNvPicPr>
          <p:nvPr/>
        </p:nvPicPr>
        <p:blipFill>
          <a:blip r:embed="rId2"/>
          <a:stretch>
            <a:fillRect/>
          </a:stretch>
        </p:blipFill>
        <p:spPr>
          <a:xfrm>
            <a:off x="5436524" y="74645"/>
            <a:ext cx="6364475" cy="5994083"/>
          </a:xfrm>
          <a:prstGeom prst="rect">
            <a:avLst/>
          </a:prstGeom>
        </p:spPr>
      </p:pic>
      <p:pic>
        <p:nvPicPr>
          <p:cNvPr id="7" name="Picture 6">
            <a:extLst>
              <a:ext uri="{FF2B5EF4-FFF2-40B4-BE49-F238E27FC236}">
                <a16:creationId xmlns:a16="http://schemas.microsoft.com/office/drawing/2014/main" id="{889B0A6F-4137-B5A9-52D0-EC74BAA5000B}"/>
              </a:ext>
            </a:extLst>
          </p:cNvPr>
          <p:cNvPicPr>
            <a:picLocks noChangeAspect="1"/>
          </p:cNvPicPr>
          <p:nvPr/>
        </p:nvPicPr>
        <p:blipFill>
          <a:blip r:embed="rId3"/>
          <a:stretch>
            <a:fillRect/>
          </a:stretch>
        </p:blipFill>
        <p:spPr>
          <a:xfrm>
            <a:off x="5499325" y="6068728"/>
            <a:ext cx="6692675" cy="442762"/>
          </a:xfrm>
          <a:prstGeom prst="rect">
            <a:avLst/>
          </a:prstGeom>
        </p:spPr>
      </p:pic>
    </p:spTree>
    <p:extLst>
      <p:ext uri="{BB962C8B-B14F-4D97-AF65-F5344CB8AC3E}">
        <p14:creationId xmlns:p14="http://schemas.microsoft.com/office/powerpoint/2010/main" val="31482732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AC2619-DB74-6ABA-6A84-0FB344C78F10}"/>
              </a:ext>
            </a:extLst>
          </p:cNvPr>
          <p:cNvSpPr>
            <a:spLocks noGrp="1"/>
          </p:cNvSpPr>
          <p:nvPr>
            <p:ph idx="1"/>
          </p:nvPr>
        </p:nvSpPr>
        <p:spPr>
          <a:xfrm>
            <a:off x="480752" y="396604"/>
            <a:ext cx="10515600" cy="4944980"/>
          </a:xfrm>
        </p:spPr>
        <p:txBody>
          <a:bodyPr>
            <a:normAutofit/>
          </a:bodyPr>
          <a:lstStyle/>
          <a:p>
            <a:pPr marL="0" indent="0" algn="just">
              <a:buNone/>
            </a:pPr>
            <a:r>
              <a:rPr lang="en-IN" sz="1800" b="1" i="0" u="none" strike="noStrike" baseline="0" dirty="0">
                <a:latin typeface="TimesNewRomanPS-BoldMT"/>
              </a:rPr>
              <a:t>1.3.2 Systems and Models</a:t>
            </a:r>
          </a:p>
          <a:p>
            <a:pPr lvl="1"/>
            <a:r>
              <a:rPr lang="en-US" dirty="0" smtClean="0"/>
              <a:t>System</a:t>
            </a:r>
            <a:r>
              <a:rPr lang="en-US" dirty="0"/>
              <a:t>: the underlying reality</a:t>
            </a:r>
          </a:p>
          <a:p>
            <a:pPr lvl="2"/>
            <a:r>
              <a:rPr lang="en-US" dirty="0"/>
              <a:t>example: ticket distributor for a train</a:t>
            </a:r>
          </a:p>
          <a:p>
            <a:pPr lvl="1"/>
            <a:r>
              <a:rPr lang="en-US" dirty="0"/>
              <a:t>Model: any abstraction of the reality</a:t>
            </a:r>
          </a:p>
          <a:p>
            <a:pPr lvl="2"/>
            <a:r>
              <a:rPr lang="en-US" dirty="0"/>
              <a:t>example: requirement, analysis, design, implementation models</a:t>
            </a:r>
          </a:p>
          <a:p>
            <a:pPr algn="just">
              <a:lnSpc>
                <a:spcPct val="150000"/>
              </a:lnSpc>
            </a:pPr>
            <a:r>
              <a:rPr lang="en-US" sz="1800" b="0" i="0" u="none" strike="noStrike" baseline="0" dirty="0" smtClean="0">
                <a:latin typeface="TimesNewRomanPSMT"/>
              </a:rPr>
              <a:t>A </a:t>
            </a:r>
            <a:r>
              <a:rPr lang="en-US" sz="1800" b="0" i="0" u="none" strike="noStrike" baseline="0" dirty="0" err="1">
                <a:latin typeface="TimesNewRomanPSMT"/>
              </a:rPr>
              <a:t>TicketDistributor</a:t>
            </a:r>
            <a:r>
              <a:rPr lang="en-US" sz="1800" b="0" i="0" u="none" strike="noStrike" baseline="0" dirty="0">
                <a:latin typeface="TimesNewRomanPSMT"/>
              </a:rPr>
              <a:t> for an underground train is a system.</a:t>
            </a:r>
          </a:p>
          <a:p>
            <a:pPr algn="just">
              <a:lnSpc>
                <a:spcPct val="150000"/>
              </a:lnSpc>
            </a:pPr>
            <a:r>
              <a:rPr lang="en-US" sz="1800" b="0" i="0" u="none" strike="noStrike" baseline="0" dirty="0">
                <a:latin typeface="TimesNewRomanPSMT"/>
              </a:rPr>
              <a:t>Blueprints for the </a:t>
            </a:r>
            <a:r>
              <a:rPr lang="en-US" sz="1800" b="0" i="0" u="none" strike="noStrike" baseline="0" dirty="0" err="1">
                <a:latin typeface="TimesNewRomanPSMT"/>
              </a:rPr>
              <a:t>TicketDistributor</a:t>
            </a:r>
            <a:r>
              <a:rPr lang="en-US" sz="1800" b="0" i="0" u="none" strike="noStrike" baseline="0" dirty="0">
                <a:latin typeface="TimesNewRomanPSMT"/>
              </a:rPr>
              <a:t>, schematics of its electrical wiring, and object models of its software are models of the </a:t>
            </a:r>
            <a:r>
              <a:rPr lang="en-US" sz="1800" b="0" i="0" u="none" strike="noStrike" baseline="0" dirty="0" err="1">
                <a:latin typeface="TimesNewRomanPSMT"/>
              </a:rPr>
              <a:t>TicketDistributor</a:t>
            </a:r>
            <a:r>
              <a:rPr lang="en-US" sz="1800" b="0" i="0" u="none" strike="noStrike" baseline="0" dirty="0">
                <a:latin typeface="TimesNewRomanPSMT"/>
              </a:rPr>
              <a:t>.</a:t>
            </a:r>
          </a:p>
          <a:p>
            <a:pPr algn="just">
              <a:lnSpc>
                <a:spcPct val="150000"/>
              </a:lnSpc>
            </a:pPr>
            <a:r>
              <a:rPr lang="en-US" sz="1800" b="0" i="0" u="none" strike="noStrike" baseline="0" dirty="0">
                <a:latin typeface="TimesNewRomanPSMT"/>
              </a:rPr>
              <a:t>Note that a development project is itself a system that can be modeled. The project schedule, its budget, and its planned deadlines are models of the </a:t>
            </a:r>
            <a:r>
              <a:rPr lang="en-IN" sz="1800" b="0" i="0" u="none" strike="noStrike" baseline="0" dirty="0">
                <a:latin typeface="TimesNewRomanPSMT"/>
              </a:rPr>
              <a:t>development project.</a:t>
            </a:r>
            <a:endParaRPr lang="en-IN" dirty="0"/>
          </a:p>
        </p:txBody>
      </p:sp>
    </p:spTree>
    <p:extLst>
      <p:ext uri="{BB962C8B-B14F-4D97-AF65-F5344CB8AC3E}">
        <p14:creationId xmlns:p14="http://schemas.microsoft.com/office/powerpoint/2010/main" val="20927841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A998F8D-7667-2F56-CA33-841D42FB4DA1}"/>
              </a:ext>
            </a:extLst>
          </p:cNvPr>
          <p:cNvSpPr txBox="1"/>
          <p:nvPr/>
        </p:nvSpPr>
        <p:spPr>
          <a:xfrm>
            <a:off x="245038" y="126235"/>
            <a:ext cx="11168337" cy="3277820"/>
          </a:xfrm>
          <a:prstGeom prst="rect">
            <a:avLst/>
          </a:prstGeom>
          <a:noFill/>
        </p:spPr>
        <p:txBody>
          <a:bodyPr wrap="square">
            <a:spAutoFit/>
          </a:bodyPr>
          <a:lstStyle/>
          <a:p>
            <a:pPr algn="just">
              <a:lnSpc>
                <a:spcPct val="150000"/>
              </a:lnSpc>
            </a:pPr>
            <a:r>
              <a:rPr lang="en-IN" sz="1800" b="1" i="0" u="none" strike="noStrike" baseline="0" dirty="0">
                <a:latin typeface="TimesNewRomanPS-BoldMT"/>
              </a:rPr>
              <a:t>1.3.3 Work Products</a:t>
            </a:r>
          </a:p>
          <a:p>
            <a:r>
              <a:rPr lang="en-US" dirty="0">
                <a:latin typeface="ArialMT"/>
              </a:rPr>
              <a:t> A </a:t>
            </a:r>
            <a:r>
              <a:rPr lang="en-US" dirty="0" smtClean="0">
                <a:solidFill>
                  <a:srgbClr val="FF0000"/>
                </a:solidFill>
                <a:latin typeface="ArialMT"/>
              </a:rPr>
              <a:t>work product </a:t>
            </a:r>
            <a:r>
              <a:rPr lang="en-US" dirty="0">
                <a:latin typeface="ArialMT"/>
              </a:rPr>
              <a:t>is an artifact that is produced during the development, such as</a:t>
            </a:r>
          </a:p>
          <a:p>
            <a:r>
              <a:rPr lang="en-US" dirty="0">
                <a:latin typeface="ArialMT"/>
              </a:rPr>
              <a:t>a document or a piece of software for other developers or for the client</a:t>
            </a:r>
            <a:r>
              <a:rPr lang="en-US" dirty="0" smtClean="0">
                <a:latin typeface="ArialMT"/>
              </a:rPr>
              <a:t>.</a:t>
            </a:r>
          </a:p>
          <a:p>
            <a:endParaRPr lang="en-US" dirty="0">
              <a:latin typeface="ArialMT"/>
            </a:endParaRPr>
          </a:p>
          <a:p>
            <a:pPr lvl="1"/>
            <a:r>
              <a:rPr lang="en-US" dirty="0">
                <a:latin typeface="ArialMT"/>
              </a:rPr>
              <a:t>● We refer to a work product for the project’s internal consumption as an</a:t>
            </a:r>
          </a:p>
          <a:p>
            <a:pPr lvl="1"/>
            <a:r>
              <a:rPr lang="en-US" dirty="0">
                <a:solidFill>
                  <a:srgbClr val="FF0000"/>
                </a:solidFill>
                <a:latin typeface="ArialMT"/>
              </a:rPr>
              <a:t>internal work product</a:t>
            </a:r>
            <a:r>
              <a:rPr lang="en-US" dirty="0" smtClean="0">
                <a:solidFill>
                  <a:srgbClr val="FF0000"/>
                </a:solidFill>
                <a:latin typeface="ArialMT"/>
              </a:rPr>
              <a:t>.</a:t>
            </a:r>
          </a:p>
          <a:p>
            <a:pPr lvl="1"/>
            <a:endParaRPr lang="en-US" dirty="0">
              <a:solidFill>
                <a:srgbClr val="FF0000"/>
              </a:solidFill>
              <a:latin typeface="ArialMT"/>
            </a:endParaRPr>
          </a:p>
          <a:p>
            <a:pPr lvl="1"/>
            <a:r>
              <a:rPr lang="en-US" dirty="0">
                <a:latin typeface="ArialMT"/>
              </a:rPr>
              <a:t>● We refer to a work product that must be delivered to a client as a </a:t>
            </a:r>
            <a:r>
              <a:rPr lang="en-US" b="1" dirty="0">
                <a:solidFill>
                  <a:srgbClr val="FF0000"/>
                </a:solidFill>
                <a:latin typeface="ArialMT"/>
              </a:rPr>
              <a:t>deliverable</a:t>
            </a:r>
            <a:r>
              <a:rPr lang="en-US" b="1" dirty="0" smtClean="0">
                <a:solidFill>
                  <a:srgbClr val="FF0000"/>
                </a:solidFill>
                <a:latin typeface="ArialMT"/>
              </a:rPr>
              <a:t>.</a:t>
            </a:r>
          </a:p>
          <a:p>
            <a:pPr lvl="1"/>
            <a:endParaRPr lang="en-US" b="1" dirty="0">
              <a:solidFill>
                <a:srgbClr val="FF0000"/>
              </a:solidFill>
              <a:latin typeface="ArialMT"/>
            </a:endParaRPr>
          </a:p>
          <a:p>
            <a:pPr lvl="1"/>
            <a:r>
              <a:rPr lang="en-US" dirty="0">
                <a:latin typeface="ArialMT"/>
              </a:rPr>
              <a:t>● Deliverables are generally defined prior to the start of the project and specified</a:t>
            </a:r>
          </a:p>
          <a:p>
            <a:pPr lvl="1"/>
            <a:r>
              <a:rPr lang="en-US" dirty="0">
                <a:latin typeface="ArialMT"/>
              </a:rPr>
              <a:t>by a contract binding the developers with the </a:t>
            </a:r>
            <a:r>
              <a:rPr lang="en-US" dirty="0" smtClean="0">
                <a:latin typeface="ArialMT"/>
              </a:rPr>
              <a:t>client</a:t>
            </a:r>
            <a:r>
              <a:rPr lang="en-US" dirty="0" smtClean="0"/>
              <a:t>.</a:t>
            </a:r>
            <a:endParaRPr lang="en-US" b="0" i="0" u="none" strike="noStrike" baseline="0" dirty="0">
              <a:latin typeface="TimesNewRomanPSMT"/>
            </a:endParaRPr>
          </a:p>
        </p:txBody>
      </p:sp>
      <p:pic>
        <p:nvPicPr>
          <p:cNvPr id="6" name="Picture 5"/>
          <p:cNvPicPr>
            <a:picLocks noChangeAspect="1"/>
          </p:cNvPicPr>
          <p:nvPr/>
        </p:nvPicPr>
        <p:blipFill>
          <a:blip r:embed="rId2"/>
          <a:stretch>
            <a:fillRect/>
          </a:stretch>
        </p:blipFill>
        <p:spPr>
          <a:xfrm>
            <a:off x="735329" y="3359901"/>
            <a:ext cx="9888335" cy="3514725"/>
          </a:xfrm>
          <a:prstGeom prst="rect">
            <a:avLst/>
          </a:prstGeom>
        </p:spPr>
      </p:pic>
    </p:spTree>
    <p:extLst>
      <p:ext uri="{BB962C8B-B14F-4D97-AF65-F5344CB8AC3E}">
        <p14:creationId xmlns:p14="http://schemas.microsoft.com/office/powerpoint/2010/main" val="21568722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9CF2AA-97C3-ACC3-6654-4262B4C20E48}"/>
              </a:ext>
            </a:extLst>
          </p:cNvPr>
          <p:cNvPicPr>
            <a:picLocks noChangeAspect="1"/>
          </p:cNvPicPr>
          <p:nvPr/>
        </p:nvPicPr>
        <p:blipFill>
          <a:blip r:embed="rId2"/>
          <a:stretch>
            <a:fillRect/>
          </a:stretch>
        </p:blipFill>
        <p:spPr>
          <a:xfrm>
            <a:off x="1086452" y="365125"/>
            <a:ext cx="10019096" cy="6492875"/>
          </a:xfrm>
          <a:prstGeom prst="rect">
            <a:avLst/>
          </a:prstGeom>
        </p:spPr>
      </p:pic>
    </p:spTree>
    <p:extLst>
      <p:ext uri="{BB962C8B-B14F-4D97-AF65-F5344CB8AC3E}">
        <p14:creationId xmlns:p14="http://schemas.microsoft.com/office/powerpoint/2010/main" val="35392816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0A74D0-9200-1D03-65FF-7F93A837DE22}"/>
              </a:ext>
            </a:extLst>
          </p:cNvPr>
          <p:cNvSpPr>
            <a:spLocks noGrp="1"/>
          </p:cNvSpPr>
          <p:nvPr>
            <p:ph idx="1"/>
          </p:nvPr>
        </p:nvSpPr>
        <p:spPr>
          <a:xfrm>
            <a:off x="567891" y="0"/>
            <a:ext cx="10785909" cy="6564429"/>
          </a:xfrm>
        </p:spPr>
        <p:txBody>
          <a:bodyPr>
            <a:normAutofit/>
          </a:bodyPr>
          <a:lstStyle/>
          <a:p>
            <a:pPr marL="0" indent="0">
              <a:lnSpc>
                <a:spcPct val="150000"/>
              </a:lnSpc>
              <a:buNone/>
            </a:pPr>
            <a:r>
              <a:rPr lang="en-US" sz="1800" b="1" i="0" u="none" strike="noStrike" baseline="0" dirty="0">
                <a:latin typeface="Helvetica-Bold"/>
              </a:rPr>
              <a:t>1.3.4 Activities, Tasks, and Resources</a:t>
            </a:r>
          </a:p>
          <a:p>
            <a:pPr algn="l">
              <a:lnSpc>
                <a:spcPct val="150000"/>
              </a:lnSpc>
            </a:pPr>
            <a:r>
              <a:rPr lang="en-US" sz="1800" b="0" i="0" u="none" strike="noStrike" baseline="0" dirty="0">
                <a:latin typeface="TimesNewRomanPSMT"/>
              </a:rPr>
              <a:t>An </a:t>
            </a:r>
            <a:r>
              <a:rPr lang="en-US" sz="1800" b="1" i="0" u="none" strike="noStrike" baseline="0" dirty="0">
                <a:solidFill>
                  <a:srgbClr val="FF0000"/>
                </a:solidFill>
                <a:latin typeface="TimesNewRomanPS-BoldMT"/>
              </a:rPr>
              <a:t>activity</a:t>
            </a:r>
            <a:r>
              <a:rPr lang="en-US" sz="1800" b="1" i="0" u="none" strike="noStrike" baseline="0" dirty="0">
                <a:latin typeface="TimesNewRomanPS-BoldMT"/>
              </a:rPr>
              <a:t> </a:t>
            </a:r>
            <a:r>
              <a:rPr lang="en-US" sz="1800" b="0" i="0" u="none" strike="noStrike" baseline="0" dirty="0">
                <a:latin typeface="TimesNewRomanPSMT"/>
              </a:rPr>
              <a:t>is a set of tasks that is performed toward a specific purpose.</a:t>
            </a:r>
          </a:p>
          <a:p>
            <a:pPr marL="0" indent="0" algn="l">
              <a:lnSpc>
                <a:spcPct val="150000"/>
              </a:lnSpc>
              <a:buNone/>
            </a:pPr>
            <a:r>
              <a:rPr lang="en-US" sz="1800" b="0" i="0" u="none" strike="noStrike" baseline="0" dirty="0">
                <a:latin typeface="TimesNewRomanPSMT"/>
              </a:rPr>
              <a:t>For </a:t>
            </a:r>
            <a:r>
              <a:rPr lang="en-IN" sz="1800" b="0" i="0" u="none" strike="noStrike" baseline="0" dirty="0">
                <a:latin typeface="TimesNewRomanPSMT"/>
              </a:rPr>
              <a:t>example,</a:t>
            </a:r>
          </a:p>
          <a:p>
            <a:pPr lvl="1">
              <a:lnSpc>
                <a:spcPct val="150000"/>
              </a:lnSpc>
            </a:pPr>
            <a:r>
              <a:rPr lang="en-US" sz="1400" b="1" dirty="0">
                <a:latin typeface="Arial-BoldMT"/>
              </a:rPr>
              <a:t>R</a:t>
            </a:r>
            <a:r>
              <a:rPr lang="en-US" sz="1400" b="0" i="0" u="none" strike="noStrike" baseline="0" dirty="0">
                <a:latin typeface="TimesNewRomanPSMT"/>
              </a:rPr>
              <a:t>equirements elicitation is an activity whose purpose is to define with the client </a:t>
            </a:r>
            <a:r>
              <a:rPr lang="en-US" sz="1400" b="1" i="0" u="none" strike="noStrike" baseline="0" dirty="0">
                <a:latin typeface="TimesNewRomanPS-BoldMT"/>
              </a:rPr>
              <a:t>what the system will do.</a:t>
            </a:r>
          </a:p>
          <a:p>
            <a:pPr lvl="1">
              <a:lnSpc>
                <a:spcPct val="150000"/>
              </a:lnSpc>
            </a:pPr>
            <a:r>
              <a:rPr lang="en-US" sz="1400" b="1" i="0" u="none" strike="noStrike" baseline="0" dirty="0">
                <a:latin typeface="TimesNewRomanPS-BoldMT"/>
              </a:rPr>
              <a:t>Delivery </a:t>
            </a:r>
            <a:r>
              <a:rPr lang="en-US" sz="1400" b="0" i="0" u="none" strike="noStrike" baseline="0" dirty="0">
                <a:latin typeface="TimesNewRomanPSMT"/>
              </a:rPr>
              <a:t>is an activity whose purpose is to install the system at an operational </a:t>
            </a:r>
            <a:r>
              <a:rPr lang="en-IN" sz="1400" b="0" i="0" u="none" strike="noStrike" baseline="0" dirty="0">
                <a:latin typeface="TimesNewRomanPSMT"/>
              </a:rPr>
              <a:t>location.</a:t>
            </a:r>
          </a:p>
          <a:p>
            <a:pPr lvl="1">
              <a:lnSpc>
                <a:spcPct val="150000"/>
              </a:lnSpc>
            </a:pPr>
            <a:r>
              <a:rPr lang="en-US" sz="1400" b="1" i="0" u="none" strike="noStrike" baseline="0" dirty="0">
                <a:latin typeface="TimesNewRomanPS-BoldMT"/>
              </a:rPr>
              <a:t>Management </a:t>
            </a:r>
            <a:r>
              <a:rPr lang="en-US" sz="1400" b="0" i="0" u="none" strike="noStrike" baseline="0" dirty="0">
                <a:latin typeface="TimesNewRomanPSMT"/>
              </a:rPr>
              <a:t>is an activity whose purpose is to monitor and control the project such that it meets its goals (e.g., deadline, quality, budget).</a:t>
            </a:r>
          </a:p>
          <a:p>
            <a:pPr lvl="1">
              <a:lnSpc>
                <a:spcPct val="150000"/>
              </a:lnSpc>
            </a:pPr>
            <a:r>
              <a:rPr lang="en-US" sz="1400" b="1" i="0" u="none" strike="noStrike" baseline="0" dirty="0">
                <a:latin typeface="TimesNewRomanPS-BoldMT"/>
              </a:rPr>
              <a:t>Activities </a:t>
            </a:r>
            <a:r>
              <a:rPr lang="en-US" sz="1400" b="0" i="0" u="none" strike="noStrike" baseline="0" dirty="0">
                <a:latin typeface="TimesNewRomanPSMT"/>
              </a:rPr>
              <a:t>can be composed of other activities. The delivery activity includes a software installation activity and an operator training activity. Activities are </a:t>
            </a:r>
            <a:r>
              <a:rPr lang="en-IN" sz="1400" b="0" i="0" u="none" strike="noStrike" baseline="0" dirty="0">
                <a:latin typeface="TimesNewRomanPSMT"/>
              </a:rPr>
              <a:t>also sometimes called </a:t>
            </a:r>
            <a:r>
              <a:rPr lang="en-IN" sz="1400" b="1" i="0" u="none" strike="noStrike" baseline="0" dirty="0">
                <a:latin typeface="TimesNewRomanPS-BoldMT"/>
              </a:rPr>
              <a:t>phases</a:t>
            </a:r>
            <a:r>
              <a:rPr lang="en-IN" sz="1400" b="0" i="0" u="none" strike="noStrike" baseline="0" dirty="0">
                <a:latin typeface="TimesNewRomanPSMT"/>
              </a:rPr>
              <a:t>.</a:t>
            </a:r>
          </a:p>
          <a:p>
            <a:pPr algn="l">
              <a:lnSpc>
                <a:spcPct val="150000"/>
              </a:lnSpc>
            </a:pPr>
            <a:r>
              <a:rPr lang="en-US" sz="1800" b="0" i="0" u="none" strike="noStrike" baseline="0" dirty="0">
                <a:latin typeface="TimesNewRomanPSMT"/>
              </a:rPr>
              <a:t>A </a:t>
            </a:r>
            <a:r>
              <a:rPr lang="en-US" sz="1800" b="1" i="0" u="none" strike="noStrike" baseline="0" dirty="0">
                <a:solidFill>
                  <a:srgbClr val="FF0000"/>
                </a:solidFill>
                <a:latin typeface="TimesNewRomanPS-BoldMT"/>
              </a:rPr>
              <a:t>task</a:t>
            </a:r>
            <a:r>
              <a:rPr lang="en-US" sz="1800" b="1" i="0" u="none" strike="noStrike" baseline="0" dirty="0">
                <a:latin typeface="TimesNewRomanPS-BoldMT"/>
              </a:rPr>
              <a:t> </a:t>
            </a:r>
            <a:r>
              <a:rPr lang="en-US" sz="1800" b="0" i="0" u="none" strike="noStrike" baseline="0" dirty="0">
                <a:latin typeface="TimesNewRomanPSMT"/>
              </a:rPr>
              <a:t>represents an atomic unit of work that can be managed: A manager assigns it to a developer, the developer carries it out, and the manager monitors the progress and completion of the task. Tasks consume resources, result in work products, and depend on work products produced by other tasks.</a:t>
            </a:r>
          </a:p>
          <a:p>
            <a:pPr algn="l">
              <a:lnSpc>
                <a:spcPct val="150000"/>
              </a:lnSpc>
            </a:pPr>
            <a:r>
              <a:rPr lang="en-US" sz="1800" b="1" i="0" u="none" strike="noStrike" baseline="0" dirty="0">
                <a:solidFill>
                  <a:srgbClr val="FF0000"/>
                </a:solidFill>
                <a:latin typeface="TimesNewRomanPS-BoldMT"/>
              </a:rPr>
              <a:t>Resources</a:t>
            </a:r>
            <a:r>
              <a:rPr lang="en-US" sz="1800" b="1" i="0" u="none" strike="noStrike" baseline="0" dirty="0">
                <a:latin typeface="TimesNewRomanPS-BoldMT"/>
              </a:rPr>
              <a:t> </a:t>
            </a:r>
            <a:r>
              <a:rPr lang="en-US" sz="1800" b="0" i="0" u="none" strike="noStrike" baseline="0" dirty="0">
                <a:latin typeface="TimesNewRomanPSMT"/>
              </a:rPr>
              <a:t>are assets that are used to accomplish work. Resources include time, equipment, and labor. When planning a project, a manager breaks down the work into tasks and assigns them to resources.</a:t>
            </a:r>
            <a:endParaRPr lang="en-IN" dirty="0"/>
          </a:p>
        </p:txBody>
      </p:sp>
    </p:spTree>
    <p:extLst>
      <p:ext uri="{BB962C8B-B14F-4D97-AF65-F5344CB8AC3E}">
        <p14:creationId xmlns:p14="http://schemas.microsoft.com/office/powerpoint/2010/main" val="6303983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CD72C7-BB77-8AEB-33D7-D2316647EE80}"/>
              </a:ext>
            </a:extLst>
          </p:cNvPr>
          <p:cNvPicPr>
            <a:picLocks noChangeAspect="1"/>
          </p:cNvPicPr>
          <p:nvPr/>
        </p:nvPicPr>
        <p:blipFill>
          <a:blip r:embed="rId2"/>
          <a:stretch>
            <a:fillRect/>
          </a:stretch>
        </p:blipFill>
        <p:spPr>
          <a:xfrm>
            <a:off x="473825" y="365125"/>
            <a:ext cx="11213870" cy="6092792"/>
          </a:xfrm>
          <a:prstGeom prst="rect">
            <a:avLst/>
          </a:prstGeom>
        </p:spPr>
      </p:pic>
    </p:spTree>
    <p:extLst>
      <p:ext uri="{BB962C8B-B14F-4D97-AF65-F5344CB8AC3E}">
        <p14:creationId xmlns:p14="http://schemas.microsoft.com/office/powerpoint/2010/main" val="8258809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51344"/>
            <a:ext cx="11912138" cy="1754326"/>
          </a:xfrm>
          <a:prstGeom prst="rect">
            <a:avLst/>
          </a:prstGeom>
        </p:spPr>
        <p:txBody>
          <a:bodyPr wrap="square">
            <a:spAutoFit/>
          </a:bodyPr>
          <a:lstStyle/>
          <a:p>
            <a:r>
              <a:rPr lang="en-US" b="1" dirty="0">
                <a:latin typeface="Helvetica-Bold"/>
              </a:rPr>
              <a:t>1.3.5 Functional and Nonfunctional Requirements</a:t>
            </a:r>
          </a:p>
          <a:p>
            <a:r>
              <a:rPr lang="en-US" dirty="0">
                <a:latin typeface="TimesNewRomanPSMT"/>
              </a:rPr>
              <a:t>Requirements specify a </a:t>
            </a:r>
            <a:r>
              <a:rPr lang="en-US" b="1" dirty="0">
                <a:latin typeface="TimesNewRomanPS-BoldMT"/>
              </a:rPr>
              <a:t>set of features </a:t>
            </a:r>
            <a:r>
              <a:rPr lang="en-US" dirty="0">
                <a:latin typeface="TimesNewRomanPSMT"/>
              </a:rPr>
              <a:t>that the system must have</a:t>
            </a:r>
            <a:r>
              <a:rPr lang="en-US" dirty="0" smtClean="0">
                <a:latin typeface="TimesNewRomanPSMT"/>
              </a:rPr>
              <a:t>.</a:t>
            </a:r>
          </a:p>
          <a:p>
            <a:endParaRPr lang="en-US" dirty="0">
              <a:latin typeface="TimesNewRomanPSMT"/>
            </a:endParaRPr>
          </a:p>
          <a:p>
            <a:r>
              <a:rPr lang="en-US" dirty="0">
                <a:latin typeface="TimesNewRomanPSMT"/>
              </a:rPr>
              <a:t>A </a:t>
            </a:r>
            <a:r>
              <a:rPr lang="en-US" b="1" dirty="0">
                <a:latin typeface="TimesNewRomanPS-BoldMT"/>
              </a:rPr>
              <a:t>functional requirement </a:t>
            </a:r>
            <a:r>
              <a:rPr lang="en-US" dirty="0">
                <a:latin typeface="TimesNewRomanPSMT"/>
              </a:rPr>
              <a:t>is a specification of a function that the system must </a:t>
            </a:r>
            <a:r>
              <a:rPr lang="en-IN" dirty="0">
                <a:latin typeface="TimesNewRomanPSMT"/>
              </a:rPr>
              <a:t>support</a:t>
            </a:r>
            <a:r>
              <a:rPr lang="en-IN" dirty="0" smtClean="0">
                <a:latin typeface="TimesNewRomanPSMT"/>
              </a:rPr>
              <a:t>.</a:t>
            </a:r>
          </a:p>
          <a:p>
            <a:endParaRPr lang="en-US" dirty="0">
              <a:latin typeface="TimesNewRomanPSMT"/>
            </a:endParaRPr>
          </a:p>
          <a:p>
            <a:endParaRPr lang="en-IN" dirty="0">
              <a:latin typeface="TimesNewRomanPSMT"/>
            </a:endParaRPr>
          </a:p>
        </p:txBody>
      </p:sp>
      <p:sp>
        <p:nvSpPr>
          <p:cNvPr id="5" name="Rectangle 4"/>
          <p:cNvSpPr/>
          <p:nvPr/>
        </p:nvSpPr>
        <p:spPr>
          <a:xfrm>
            <a:off x="213360" y="2056686"/>
            <a:ext cx="11150137" cy="4801314"/>
          </a:xfrm>
          <a:prstGeom prst="rect">
            <a:avLst/>
          </a:prstGeom>
        </p:spPr>
        <p:txBody>
          <a:bodyPr wrap="square">
            <a:spAutoFit/>
          </a:bodyPr>
          <a:lstStyle/>
          <a:p>
            <a:r>
              <a:rPr lang="en-US" dirty="0"/>
              <a:t>The definition of a functional requirement is:</a:t>
            </a:r>
          </a:p>
          <a:p>
            <a:r>
              <a:rPr lang="en-US" dirty="0"/>
              <a:t>“</a:t>
            </a:r>
            <a:r>
              <a:rPr lang="en-US" b="1" dirty="0">
                <a:solidFill>
                  <a:srgbClr val="FF0000"/>
                </a:solidFill>
              </a:rPr>
              <a:t>Any Requirement Which Specifies What The System Should Do</a:t>
            </a:r>
            <a:r>
              <a:rPr lang="en-US" dirty="0"/>
              <a:t>.”</a:t>
            </a:r>
          </a:p>
          <a:p>
            <a:r>
              <a:rPr lang="en-US" dirty="0"/>
              <a:t>In other words, a functional requirement will describe a particular behavior of</a:t>
            </a:r>
          </a:p>
          <a:p>
            <a:r>
              <a:rPr lang="en-US" dirty="0"/>
              <a:t>function of the system when certain conditions are met, for example: “Send email</a:t>
            </a:r>
          </a:p>
          <a:p>
            <a:r>
              <a:rPr lang="en-US" dirty="0"/>
              <a:t>when a new customer signs up” or “Open a new account”.</a:t>
            </a:r>
          </a:p>
          <a:p>
            <a:r>
              <a:rPr lang="en-US" dirty="0"/>
              <a:t>Some </a:t>
            </a:r>
            <a:r>
              <a:rPr lang="en-US" dirty="0" smtClean="0"/>
              <a:t>of the more typical functional requirements include</a:t>
            </a:r>
            <a:r>
              <a:rPr lang="en-US" dirty="0"/>
              <a:t>:</a:t>
            </a:r>
          </a:p>
          <a:p>
            <a:r>
              <a:rPr lang="en-US" dirty="0"/>
              <a:t>● Business </a:t>
            </a:r>
            <a:r>
              <a:rPr lang="en-US" dirty="0" smtClean="0"/>
              <a:t>Rules</a:t>
            </a:r>
            <a:endParaRPr lang="en-US" dirty="0"/>
          </a:p>
          <a:p>
            <a:r>
              <a:rPr lang="en-US" dirty="0"/>
              <a:t>● Transaction corrections, adjustments and cancellations</a:t>
            </a:r>
          </a:p>
          <a:p>
            <a:r>
              <a:rPr lang="en-US" dirty="0"/>
              <a:t>● Administrative functions</a:t>
            </a:r>
          </a:p>
          <a:p>
            <a:r>
              <a:rPr lang="en-US" dirty="0"/>
              <a:t>● Authentication</a:t>
            </a:r>
          </a:p>
          <a:p>
            <a:r>
              <a:rPr lang="en-US" dirty="0"/>
              <a:t>● Authorization levels</a:t>
            </a:r>
          </a:p>
          <a:p>
            <a:r>
              <a:rPr lang="en-US" dirty="0"/>
              <a:t>● Audit Tracking</a:t>
            </a:r>
          </a:p>
          <a:p>
            <a:r>
              <a:rPr lang="en-US" dirty="0"/>
              <a:t>● External Interfaces</a:t>
            </a:r>
          </a:p>
          <a:p>
            <a:r>
              <a:rPr lang="en-US" dirty="0"/>
              <a:t>● Certification Requirements</a:t>
            </a:r>
          </a:p>
          <a:p>
            <a:r>
              <a:rPr lang="en-US" dirty="0"/>
              <a:t>● Reporting Requirements</a:t>
            </a:r>
          </a:p>
          <a:p>
            <a:r>
              <a:rPr lang="en-US" dirty="0"/>
              <a:t>● Historical Data</a:t>
            </a:r>
          </a:p>
          <a:p>
            <a:r>
              <a:rPr lang="en-US" dirty="0"/>
              <a:t>● Legal or Regulatory Requirements</a:t>
            </a:r>
            <a:endParaRPr lang="en-IN" dirty="0"/>
          </a:p>
        </p:txBody>
      </p:sp>
    </p:spTree>
    <p:extLst>
      <p:ext uri="{BB962C8B-B14F-4D97-AF65-F5344CB8AC3E}">
        <p14:creationId xmlns:p14="http://schemas.microsoft.com/office/powerpoint/2010/main" val="7736278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131" y="471390"/>
            <a:ext cx="11795760" cy="1384995"/>
          </a:xfrm>
          <a:prstGeom prst="rect">
            <a:avLst/>
          </a:prstGeom>
        </p:spPr>
        <p:txBody>
          <a:bodyPr wrap="square">
            <a:spAutoFit/>
          </a:bodyPr>
          <a:lstStyle/>
          <a:p>
            <a:r>
              <a:rPr lang="en-US" sz="1400" dirty="0" smtClean="0">
                <a:latin typeface="Times New Roman" panose="02020603050405020304" pitchFamily="18" charset="0"/>
                <a:cs typeface="Times New Roman" panose="02020603050405020304" pitchFamily="18" charset="0"/>
              </a:rPr>
              <a:t>A nonfunctional requirement is a constraint on the operation of the system that is not related directly to a function of the system.</a:t>
            </a:r>
          </a:p>
          <a:p>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 </a:t>
            </a:r>
            <a:r>
              <a:rPr lang="en-US" sz="1400" b="1" dirty="0" smtClean="0">
                <a:solidFill>
                  <a:srgbClr val="FF0000"/>
                </a:solidFill>
                <a:latin typeface="Times New Roman" panose="02020603050405020304" pitchFamily="18" charset="0"/>
                <a:cs typeface="Times New Roman" panose="02020603050405020304" pitchFamily="18" charset="0"/>
              </a:rPr>
              <a:t>what about Non-Functional Requirements? What are those, and how</a:t>
            </a:r>
          </a:p>
          <a:p>
            <a:r>
              <a:rPr lang="en-US" sz="1400" b="1" dirty="0" smtClean="0">
                <a:solidFill>
                  <a:srgbClr val="FF0000"/>
                </a:solidFill>
                <a:latin typeface="Times New Roman" panose="02020603050405020304" pitchFamily="18" charset="0"/>
                <a:cs typeface="Times New Roman" panose="02020603050405020304" pitchFamily="18" charset="0"/>
              </a:rPr>
              <a:t>are they different?</a:t>
            </a:r>
          </a:p>
          <a:p>
            <a:r>
              <a:rPr lang="en-US" sz="1400" dirty="0" smtClean="0">
                <a:latin typeface="Times New Roman" panose="02020603050405020304" pitchFamily="18" charset="0"/>
                <a:cs typeface="Times New Roman" panose="02020603050405020304" pitchFamily="18" charset="0"/>
              </a:rPr>
              <a:t>● Simply put, the difference is that non-functional requirements describe </a:t>
            </a:r>
            <a:r>
              <a:rPr lang="en-US" sz="1400" b="1" dirty="0" smtClean="0">
                <a:solidFill>
                  <a:srgbClr val="FF0000"/>
                </a:solidFill>
                <a:latin typeface="Times New Roman" panose="02020603050405020304" pitchFamily="18" charset="0"/>
                <a:cs typeface="Times New Roman" panose="02020603050405020304" pitchFamily="18" charset="0"/>
              </a:rPr>
              <a:t>how the system works</a:t>
            </a:r>
            <a:r>
              <a:rPr lang="en-US" sz="1400" dirty="0" smtClean="0">
                <a:latin typeface="Times New Roman" panose="02020603050405020304" pitchFamily="18" charset="0"/>
                <a:cs typeface="Times New Roman" panose="02020603050405020304" pitchFamily="18" charset="0"/>
              </a:rPr>
              <a:t>, while functional requirements describe </a:t>
            </a:r>
            <a:r>
              <a:rPr lang="en-US" sz="1400" b="1" dirty="0" smtClean="0">
                <a:solidFill>
                  <a:srgbClr val="FF0000"/>
                </a:solidFill>
                <a:latin typeface="Times New Roman" panose="02020603050405020304" pitchFamily="18" charset="0"/>
                <a:cs typeface="Times New Roman" panose="02020603050405020304" pitchFamily="18" charset="0"/>
              </a:rPr>
              <a:t>what the system should do</a:t>
            </a:r>
            <a:r>
              <a:rPr lang="en-US" sz="1400" dirty="0" smtClean="0">
                <a:latin typeface="Times New Roman" panose="02020603050405020304" pitchFamily="18" charset="0"/>
                <a:cs typeface="Times New Roman" panose="02020603050405020304" pitchFamily="18" charset="0"/>
              </a:rPr>
              <a:t>.</a:t>
            </a:r>
          </a:p>
        </p:txBody>
      </p:sp>
      <p:sp>
        <p:nvSpPr>
          <p:cNvPr id="5" name="Rectangle 4"/>
          <p:cNvSpPr/>
          <p:nvPr/>
        </p:nvSpPr>
        <p:spPr>
          <a:xfrm>
            <a:off x="74815" y="1856385"/>
            <a:ext cx="12657513" cy="3754874"/>
          </a:xfrm>
          <a:prstGeom prst="rect">
            <a:avLst/>
          </a:prstGeom>
        </p:spPr>
        <p:txBody>
          <a:bodyPr wrap="square">
            <a:spAutoFit/>
          </a:bodyPr>
          <a:lstStyle/>
          <a:p>
            <a:r>
              <a:rPr lang="en-US" sz="1400" dirty="0" smtClean="0">
                <a:latin typeface="Times New Roman" panose="02020603050405020304" pitchFamily="18" charset="0"/>
                <a:cs typeface="Times New Roman" panose="02020603050405020304" pitchFamily="18" charset="0"/>
              </a:rPr>
              <a:t>Some </a:t>
            </a:r>
            <a:r>
              <a:rPr lang="en-US" sz="1400" dirty="0">
                <a:latin typeface="Times New Roman" panose="02020603050405020304" pitchFamily="18" charset="0"/>
                <a:cs typeface="Times New Roman" panose="02020603050405020304" pitchFamily="18" charset="0"/>
              </a:rPr>
              <a:t>typical non-functional requirements are:</a:t>
            </a:r>
          </a:p>
          <a:p>
            <a:r>
              <a:rPr lang="en-US" sz="1400" dirty="0">
                <a:latin typeface="Times New Roman" panose="02020603050405020304" pitchFamily="18" charset="0"/>
                <a:cs typeface="Times New Roman" panose="02020603050405020304" pitchFamily="18" charset="0"/>
              </a:rPr>
              <a:t>● Performance – for example Response Time, Throughput, Utilization,</a:t>
            </a:r>
          </a:p>
          <a:p>
            <a:r>
              <a:rPr lang="en-US" sz="1400" dirty="0">
                <a:latin typeface="Times New Roman" panose="02020603050405020304" pitchFamily="18" charset="0"/>
                <a:cs typeface="Times New Roman" panose="02020603050405020304" pitchFamily="18" charset="0"/>
              </a:rPr>
              <a:t>Static Volumetric</a:t>
            </a:r>
          </a:p>
          <a:p>
            <a:r>
              <a:rPr lang="en-US" sz="1400" dirty="0">
                <a:latin typeface="Times New Roman" panose="02020603050405020304" pitchFamily="18" charset="0"/>
                <a:cs typeface="Times New Roman" panose="02020603050405020304" pitchFamily="18" charset="0"/>
              </a:rPr>
              <a:t>● Scalability</a:t>
            </a:r>
          </a:p>
          <a:p>
            <a:r>
              <a:rPr lang="en-US" sz="1400" dirty="0">
                <a:latin typeface="Times New Roman" panose="02020603050405020304" pitchFamily="18" charset="0"/>
                <a:cs typeface="Times New Roman" panose="02020603050405020304" pitchFamily="18" charset="0"/>
              </a:rPr>
              <a:t>● Capacity</a:t>
            </a:r>
          </a:p>
          <a:p>
            <a:r>
              <a:rPr lang="en-US" sz="1400" dirty="0">
                <a:latin typeface="Times New Roman" panose="02020603050405020304" pitchFamily="18" charset="0"/>
                <a:cs typeface="Times New Roman" panose="02020603050405020304" pitchFamily="18" charset="0"/>
              </a:rPr>
              <a:t>● Availability</a:t>
            </a:r>
          </a:p>
          <a:p>
            <a:r>
              <a:rPr lang="en-US" sz="1400" dirty="0">
                <a:latin typeface="Times New Roman" panose="02020603050405020304" pitchFamily="18" charset="0"/>
                <a:cs typeface="Times New Roman" panose="02020603050405020304" pitchFamily="18" charset="0"/>
              </a:rPr>
              <a:t>● Reliability</a:t>
            </a:r>
          </a:p>
          <a:p>
            <a:r>
              <a:rPr lang="en-US" sz="1400" dirty="0">
                <a:latin typeface="Times New Roman" panose="02020603050405020304" pitchFamily="18" charset="0"/>
                <a:cs typeface="Times New Roman" panose="02020603050405020304" pitchFamily="18" charset="0"/>
              </a:rPr>
              <a:t>● Recoverability</a:t>
            </a:r>
          </a:p>
          <a:p>
            <a:r>
              <a:rPr lang="en-US" sz="1400" dirty="0">
                <a:latin typeface="Times New Roman" panose="02020603050405020304" pitchFamily="18" charset="0"/>
                <a:cs typeface="Times New Roman" panose="02020603050405020304" pitchFamily="18" charset="0"/>
              </a:rPr>
              <a:t>● Maintainability</a:t>
            </a:r>
          </a:p>
          <a:p>
            <a:r>
              <a:rPr lang="en-US" sz="1400" dirty="0">
                <a:latin typeface="Times New Roman" panose="02020603050405020304" pitchFamily="18" charset="0"/>
                <a:cs typeface="Times New Roman" panose="02020603050405020304" pitchFamily="18" charset="0"/>
              </a:rPr>
              <a:t>● Serviceability</a:t>
            </a:r>
          </a:p>
          <a:p>
            <a:r>
              <a:rPr lang="en-US" sz="1400" dirty="0">
                <a:latin typeface="Times New Roman" panose="02020603050405020304" pitchFamily="18" charset="0"/>
                <a:cs typeface="Times New Roman" panose="02020603050405020304" pitchFamily="18" charset="0"/>
              </a:rPr>
              <a:t>● Security</a:t>
            </a:r>
          </a:p>
          <a:p>
            <a:r>
              <a:rPr lang="en-US" sz="1400" dirty="0">
                <a:latin typeface="Times New Roman" panose="02020603050405020304" pitchFamily="18" charset="0"/>
                <a:cs typeface="Times New Roman" panose="02020603050405020304" pitchFamily="18" charset="0"/>
              </a:rPr>
              <a:t>● Regulatory</a:t>
            </a:r>
          </a:p>
          <a:p>
            <a:r>
              <a:rPr lang="en-US" sz="1400" dirty="0">
                <a:latin typeface="Times New Roman" panose="02020603050405020304" pitchFamily="18" charset="0"/>
                <a:cs typeface="Times New Roman" panose="02020603050405020304" pitchFamily="18" charset="0"/>
              </a:rPr>
              <a:t>● Manageability</a:t>
            </a:r>
          </a:p>
          <a:p>
            <a:r>
              <a:rPr lang="en-US" sz="1400" dirty="0">
                <a:latin typeface="Times New Roman" panose="02020603050405020304" pitchFamily="18" charset="0"/>
                <a:cs typeface="Times New Roman" panose="02020603050405020304" pitchFamily="18" charset="0"/>
              </a:rPr>
              <a:t>● Environmental</a:t>
            </a:r>
          </a:p>
          <a:p>
            <a:r>
              <a:rPr lang="en-US" sz="1400" dirty="0">
                <a:latin typeface="Times New Roman" panose="02020603050405020304" pitchFamily="18" charset="0"/>
                <a:cs typeface="Times New Roman" panose="02020603050405020304" pitchFamily="18" charset="0"/>
              </a:rPr>
              <a:t>● Data Integrity</a:t>
            </a:r>
          </a:p>
          <a:p>
            <a:r>
              <a:rPr lang="en-US" sz="1400" dirty="0">
                <a:latin typeface="Times New Roman" panose="02020603050405020304" pitchFamily="18" charset="0"/>
                <a:cs typeface="Times New Roman" panose="02020603050405020304" pitchFamily="18" charset="0"/>
              </a:rPr>
              <a:t>● Usability</a:t>
            </a:r>
          </a:p>
          <a:p>
            <a:r>
              <a:rPr lang="en-US" sz="1400" dirty="0">
                <a:latin typeface="Times New Roman" panose="02020603050405020304" pitchFamily="18" charset="0"/>
                <a:cs typeface="Times New Roman" panose="02020603050405020304" pitchFamily="18" charset="0"/>
              </a:rPr>
              <a:t>● Interoperability</a:t>
            </a:r>
            <a:endParaRPr lang="en-IN"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09248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5488" y="152833"/>
            <a:ext cx="5276850" cy="2562225"/>
          </a:xfrm>
          <a:prstGeom prst="rect">
            <a:avLst/>
          </a:prstGeom>
        </p:spPr>
      </p:pic>
      <p:pic>
        <p:nvPicPr>
          <p:cNvPr id="5" name="Picture 4"/>
          <p:cNvPicPr>
            <a:picLocks noChangeAspect="1"/>
          </p:cNvPicPr>
          <p:nvPr/>
        </p:nvPicPr>
        <p:blipFill>
          <a:blip r:embed="rId3"/>
          <a:stretch>
            <a:fillRect/>
          </a:stretch>
        </p:blipFill>
        <p:spPr>
          <a:xfrm>
            <a:off x="5087390" y="83126"/>
            <a:ext cx="6633556" cy="6856222"/>
          </a:xfrm>
          <a:prstGeom prst="rect">
            <a:avLst/>
          </a:prstGeom>
        </p:spPr>
      </p:pic>
    </p:spTree>
    <p:extLst>
      <p:ext uri="{BB962C8B-B14F-4D97-AF65-F5344CB8AC3E}">
        <p14:creationId xmlns:p14="http://schemas.microsoft.com/office/powerpoint/2010/main" val="4370458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010" y="465513"/>
            <a:ext cx="10415847" cy="646331"/>
          </a:xfrm>
          <a:prstGeom prst="rect">
            <a:avLst/>
          </a:prstGeom>
          <a:noFill/>
        </p:spPr>
        <p:txBody>
          <a:bodyPr wrap="square" rtlCol="0">
            <a:spAutoFit/>
          </a:bodyPr>
          <a:lstStyle/>
          <a:p>
            <a:r>
              <a:rPr lang="en-US" i="1" dirty="0" smtClean="0">
                <a:latin typeface="Times New Roman" panose="02020603050405020304" pitchFamily="18" charset="0"/>
                <a:cs typeface="Times New Roman" panose="02020603050405020304" pitchFamily="18" charset="0"/>
              </a:rPr>
              <a:t>QUIZ</a:t>
            </a:r>
            <a:r>
              <a:rPr lang="en-IN" i="1" dirty="0" smtClean="0">
                <a:latin typeface="Times New Roman" panose="02020603050405020304" pitchFamily="18" charset="0"/>
                <a:cs typeface="Times New Roman" panose="02020603050405020304" pitchFamily="18" charset="0"/>
              </a:rPr>
              <a:t> ?</a:t>
            </a:r>
          </a:p>
          <a:p>
            <a:r>
              <a:rPr lang="en-US" i="1" dirty="0" smtClean="0">
                <a:latin typeface="Times New Roman" panose="02020603050405020304" pitchFamily="18" charset="0"/>
                <a:cs typeface="Times New Roman" panose="02020603050405020304" pitchFamily="18" charset="0"/>
              </a:rPr>
              <a:t>identify below tasks </a:t>
            </a:r>
            <a:r>
              <a:rPr lang="en-IN" i="1" dirty="0">
                <a:latin typeface="Times New Roman" panose="02020603050405020304" pitchFamily="18" charset="0"/>
                <a:cs typeface="Times New Roman" panose="02020603050405020304" pitchFamily="18" charset="0"/>
              </a:rPr>
              <a:t>functional </a:t>
            </a:r>
            <a:r>
              <a:rPr lang="en-IN" i="1" dirty="0" smtClean="0">
                <a:latin typeface="Times New Roman" panose="02020603050405020304" pitchFamily="18" charset="0"/>
                <a:cs typeface="Times New Roman" panose="02020603050405020304" pitchFamily="18" charset="0"/>
              </a:rPr>
              <a:t>or  </a:t>
            </a:r>
            <a:r>
              <a:rPr lang="en-IN" i="1" dirty="0">
                <a:latin typeface="Times New Roman" panose="02020603050405020304" pitchFamily="18" charset="0"/>
                <a:cs typeface="Times New Roman" panose="02020603050405020304" pitchFamily="18" charset="0"/>
              </a:rPr>
              <a:t>non-functional requirements</a:t>
            </a:r>
            <a:endParaRPr lang="en-US" i="1" dirty="0" smtClean="0">
              <a:latin typeface="Times New Roman" panose="02020603050405020304" pitchFamily="18" charset="0"/>
              <a:cs typeface="Times New Roman" panose="02020603050405020304" pitchFamily="18" charset="0"/>
            </a:endParaRPr>
          </a:p>
        </p:txBody>
      </p:sp>
      <p:sp>
        <p:nvSpPr>
          <p:cNvPr id="6" name="Rectangle 5"/>
          <p:cNvSpPr/>
          <p:nvPr/>
        </p:nvSpPr>
        <p:spPr>
          <a:xfrm>
            <a:off x="1036319" y="1551907"/>
            <a:ext cx="8922328" cy="2031325"/>
          </a:xfrm>
          <a:prstGeom prst="rect">
            <a:avLst/>
          </a:prstGeom>
        </p:spPr>
        <p:txBody>
          <a:bodyPr wrap="square">
            <a:spAutoFit/>
          </a:bodyPr>
          <a:lstStyle/>
          <a:p>
            <a:pPr marL="342900" indent="-342900">
              <a:buAutoNum type="arabicPeriod"/>
            </a:pPr>
            <a:r>
              <a:rPr lang="en-US" dirty="0" smtClean="0"/>
              <a:t>Authentication </a:t>
            </a:r>
            <a:r>
              <a:rPr lang="en-US" dirty="0"/>
              <a:t>of a user when he/she tries to log into the system</a:t>
            </a:r>
            <a:r>
              <a:rPr lang="en-US" dirty="0" smtClean="0"/>
              <a:t>.</a:t>
            </a:r>
          </a:p>
          <a:p>
            <a:pPr marL="342900" indent="-342900">
              <a:buFontTx/>
              <a:buAutoNum type="arabicPeriod"/>
            </a:pPr>
            <a:r>
              <a:rPr lang="en-US" dirty="0"/>
              <a:t>Emails should be sent with a latency of no greater than 12 hours</a:t>
            </a:r>
            <a:r>
              <a:rPr lang="en-US" dirty="0" smtClean="0"/>
              <a:t>.</a:t>
            </a:r>
            <a:endParaRPr lang="en-US" dirty="0"/>
          </a:p>
          <a:p>
            <a:r>
              <a:rPr lang="en-US" dirty="0" smtClean="0"/>
              <a:t>3. </a:t>
            </a:r>
            <a:r>
              <a:rPr lang="en-US" dirty="0"/>
              <a:t>System shutdown in the case of a cyber attack.</a:t>
            </a:r>
          </a:p>
          <a:p>
            <a:r>
              <a:rPr lang="en-US" dirty="0" smtClean="0"/>
              <a:t>4. </a:t>
            </a:r>
            <a:r>
              <a:rPr lang="en-US" dirty="0"/>
              <a:t>Verification email is sent to user whenever he/she registers for the</a:t>
            </a:r>
          </a:p>
          <a:p>
            <a:r>
              <a:rPr lang="en-US" dirty="0"/>
              <a:t>5</a:t>
            </a:r>
            <a:r>
              <a:rPr lang="en-US" dirty="0" smtClean="0"/>
              <a:t>. Each request should be processed within 10 seconds.</a:t>
            </a:r>
          </a:p>
          <a:p>
            <a:r>
              <a:rPr lang="en-US" dirty="0"/>
              <a:t>6</a:t>
            </a:r>
            <a:r>
              <a:rPr lang="en-US" dirty="0" smtClean="0"/>
              <a:t>. </a:t>
            </a:r>
            <a:r>
              <a:rPr lang="en-US" dirty="0"/>
              <a:t>The site should load in 3 seconds when the number of simultaneous</a:t>
            </a:r>
          </a:p>
          <a:p>
            <a:r>
              <a:rPr lang="en-US" dirty="0"/>
              <a:t>users are &gt; 10000</a:t>
            </a:r>
            <a:endParaRPr lang="en-IN" dirty="0"/>
          </a:p>
        </p:txBody>
      </p:sp>
    </p:spTree>
    <p:extLst>
      <p:ext uri="{BB962C8B-B14F-4D97-AF65-F5344CB8AC3E}">
        <p14:creationId xmlns:p14="http://schemas.microsoft.com/office/powerpoint/2010/main" val="2936226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38448" y="861349"/>
            <a:ext cx="10515600" cy="4168321"/>
          </a:xfrm>
          <a:prstGeom prst="rect">
            <a:avLst/>
          </a:prstGeom>
        </p:spPr>
        <p:txBody>
          <a:bodyPr wrap="square">
            <a:spAutoFit/>
          </a:bodyPr>
          <a:lstStyle/>
          <a:p>
            <a:r>
              <a:rPr lang="en-US" b="1" dirty="0">
                <a:solidFill>
                  <a:srgbClr val="FF0000"/>
                </a:solidFill>
              </a:rPr>
              <a:t>Functional Requirements Example:</a:t>
            </a:r>
          </a:p>
          <a:p>
            <a:pPr marL="457200" lvl="1" indent="0">
              <a:buNone/>
            </a:pPr>
            <a:r>
              <a:rPr lang="en-US" dirty="0"/>
              <a:t>1. Authentication of a user when he/she tries to log into the system.</a:t>
            </a:r>
          </a:p>
          <a:p>
            <a:pPr marL="457200" lvl="1" indent="0">
              <a:buNone/>
            </a:pPr>
            <a:r>
              <a:rPr lang="en-US" dirty="0"/>
              <a:t>2. System shutdown in the case of a cyber attack.</a:t>
            </a:r>
          </a:p>
          <a:p>
            <a:pPr marL="457200" lvl="1" indent="0">
              <a:buNone/>
            </a:pPr>
            <a:r>
              <a:rPr lang="en-US" dirty="0"/>
              <a:t>3. Verification email is sent to user whenever he/she registers for the</a:t>
            </a:r>
          </a:p>
          <a:p>
            <a:pPr marL="457200" lvl="1" indent="0">
              <a:buNone/>
            </a:pPr>
            <a:r>
              <a:rPr lang="en-US" dirty="0"/>
              <a:t>first time on some software system.</a:t>
            </a:r>
          </a:p>
          <a:p>
            <a:r>
              <a:rPr lang="en-US" b="1" dirty="0">
                <a:solidFill>
                  <a:srgbClr val="FF0000"/>
                </a:solidFill>
              </a:rPr>
              <a:t>Non-functional Requirements Example</a:t>
            </a:r>
            <a:r>
              <a:rPr lang="en-US" dirty="0"/>
              <a:t>:</a:t>
            </a:r>
          </a:p>
          <a:p>
            <a:pPr marL="457200" lvl="1" indent="0">
              <a:buNone/>
            </a:pPr>
            <a:r>
              <a:rPr lang="en-US" dirty="0"/>
              <a:t>1. Emails should be sent with a latency of no greater than 12 hours.</a:t>
            </a:r>
          </a:p>
          <a:p>
            <a:pPr marL="457200" lvl="1" indent="0">
              <a:buNone/>
            </a:pPr>
            <a:r>
              <a:rPr lang="en-US" dirty="0"/>
              <a:t>2. Each request should be processed within 10 seconds.</a:t>
            </a:r>
          </a:p>
          <a:p>
            <a:pPr marL="457200" lvl="1" indent="0">
              <a:buNone/>
            </a:pPr>
            <a:r>
              <a:rPr lang="en-US" dirty="0"/>
              <a:t>3. The site should load in 3 seconds when the number of simultaneous</a:t>
            </a:r>
          </a:p>
          <a:p>
            <a:pPr marL="457200" lvl="1" indent="0">
              <a:buNone/>
            </a:pPr>
            <a:r>
              <a:rPr lang="en-US" dirty="0"/>
              <a:t>users are &gt; 10000</a:t>
            </a:r>
            <a:endParaRPr lang="en-IN" dirty="0"/>
          </a:p>
        </p:txBody>
      </p:sp>
    </p:spTree>
    <p:extLst>
      <p:ext uri="{BB962C8B-B14F-4D97-AF65-F5344CB8AC3E}">
        <p14:creationId xmlns:p14="http://schemas.microsoft.com/office/powerpoint/2010/main" val="8165980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B87F2-D782-AAE4-F99E-509527F48A51}"/>
              </a:ext>
            </a:extLst>
          </p:cNvPr>
          <p:cNvSpPr>
            <a:spLocks noGrp="1"/>
          </p:cNvSpPr>
          <p:nvPr>
            <p:ph idx="1"/>
          </p:nvPr>
        </p:nvSpPr>
        <p:spPr>
          <a:xfrm>
            <a:off x="306186" y="62127"/>
            <a:ext cx="10515600" cy="5599447"/>
          </a:xfrm>
        </p:spPr>
        <p:txBody>
          <a:bodyPr/>
          <a:lstStyle/>
          <a:p>
            <a:pPr algn="just"/>
            <a:r>
              <a:rPr lang="en-US" sz="1800" b="1" i="0" u="none" strike="noStrike" baseline="0" dirty="0" smtClean="0">
                <a:latin typeface="Helvetica-Bold"/>
              </a:rPr>
              <a:t>1.3.6 </a:t>
            </a:r>
            <a:r>
              <a:rPr lang="en-US" sz="1800" b="1" i="0" u="none" strike="noStrike" baseline="0" dirty="0">
                <a:latin typeface="Helvetica-Bold"/>
              </a:rPr>
              <a:t>Notations, Methods, and Methodologies</a:t>
            </a:r>
            <a:endParaRPr lang="en-IN" dirty="0"/>
          </a:p>
        </p:txBody>
      </p:sp>
      <p:sp>
        <p:nvSpPr>
          <p:cNvPr id="2" name="Rectangle 1"/>
          <p:cNvSpPr/>
          <p:nvPr/>
        </p:nvSpPr>
        <p:spPr>
          <a:xfrm>
            <a:off x="306186" y="714895"/>
            <a:ext cx="10216342" cy="2862322"/>
          </a:xfrm>
          <a:prstGeom prst="rect">
            <a:avLst/>
          </a:prstGeom>
        </p:spPr>
        <p:txBody>
          <a:bodyPr wrap="square">
            <a:spAutoFit/>
          </a:bodyPr>
          <a:lstStyle/>
          <a:p>
            <a:pPr marL="742950" lvl="1" indent="-285750">
              <a:buFont typeface="Arial" panose="020B0604020202020204" pitchFamily="34" charset="0"/>
              <a:buChar char="•"/>
            </a:pPr>
            <a:r>
              <a:rPr lang="en-US" dirty="0" smtClean="0">
                <a:solidFill>
                  <a:srgbClr val="000000"/>
                </a:solidFill>
                <a:latin typeface="Times New Roman" panose="02020603050405020304" pitchFamily="18" charset="0"/>
              </a:rPr>
              <a:t>Notation</a:t>
            </a:r>
            <a:endParaRPr lang="en-US" dirty="0">
              <a:solidFill>
                <a:srgbClr val="000000"/>
              </a:solidFill>
              <a:latin typeface="Times New Roman" panose="02020603050405020304" pitchFamily="18" charset="0"/>
            </a:endParaRP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a graphical or textual set of rules for representing a model</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Example: UML for OO modeling, Z for system spec.</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rPr>
              <a:t>Method</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A repeatable technique for solving a specific problem</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Example: sorting algorithm, version control</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rPr>
              <a:t>Methodology</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a collection of methods for solving a class of problems</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decompose software process into activities</a:t>
            </a:r>
          </a:p>
          <a:p>
            <a:pPr marL="1143000" lvl="2" indent="-228600">
              <a:buFont typeface="Arial" panose="020B0604020202020204" pitchFamily="34" charset="0"/>
              <a:buChar char="•"/>
            </a:pPr>
            <a:r>
              <a:rPr lang="en-US" dirty="0">
                <a:solidFill>
                  <a:srgbClr val="000000"/>
                </a:solidFill>
                <a:latin typeface="Times New Roman" panose="02020603050405020304" pitchFamily="18" charset="0"/>
              </a:rPr>
              <a:t>examples: Unified software development process, Object Modeling Technique, Catalysis.</a:t>
            </a:r>
            <a:endParaRPr lang="en-US"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07613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6CFF1-F194-1A20-590C-A36AE639D333}"/>
              </a:ext>
            </a:extLst>
          </p:cNvPr>
          <p:cNvSpPr>
            <a:spLocks noGrp="1"/>
          </p:cNvSpPr>
          <p:nvPr>
            <p:ph idx="1"/>
          </p:nvPr>
        </p:nvSpPr>
        <p:spPr>
          <a:xfrm>
            <a:off x="838200" y="529389"/>
            <a:ext cx="10515600" cy="5647574"/>
          </a:xfrm>
        </p:spPr>
        <p:txBody>
          <a:bodyPr>
            <a:normAutofit/>
          </a:bodyPr>
          <a:lstStyle/>
          <a:p>
            <a:pPr marL="0" indent="0">
              <a:buNone/>
            </a:pPr>
            <a:r>
              <a:rPr lang="en-US" sz="1800" b="1" i="0" u="none" strike="noStrike" baseline="0" dirty="0">
                <a:latin typeface="Helvetica-Bold"/>
              </a:rPr>
              <a:t>1.4 Software Engineering Development Activities</a:t>
            </a:r>
          </a:p>
          <a:p>
            <a:pPr algn="l"/>
            <a:r>
              <a:rPr lang="en-US" sz="1800" b="0" i="0" u="none" strike="noStrike" baseline="0" dirty="0">
                <a:latin typeface="Times-Roman"/>
              </a:rPr>
              <a:t>In this section, it includes the overview of </a:t>
            </a:r>
            <a:r>
              <a:rPr lang="en-US" sz="1800" dirty="0">
                <a:latin typeface="Times-Roman"/>
              </a:rPr>
              <a:t>T</a:t>
            </a:r>
            <a:r>
              <a:rPr lang="en-US" sz="1800" b="0" i="0" u="none" strike="noStrike" baseline="0" dirty="0">
                <a:latin typeface="Times-Roman"/>
              </a:rPr>
              <a:t>echnical activities associated with object-oriented </a:t>
            </a:r>
            <a:r>
              <a:rPr lang="en-IN" sz="1800" b="0" i="0" u="none" strike="noStrike" baseline="0" dirty="0">
                <a:latin typeface="Times-Roman"/>
              </a:rPr>
              <a:t>software engineering. </a:t>
            </a:r>
          </a:p>
          <a:p>
            <a:pPr marL="0" indent="0" algn="l">
              <a:buNone/>
            </a:pPr>
            <a:r>
              <a:rPr lang="en-IN" sz="1800" b="0" i="0" u="none" strike="noStrike" baseline="0" dirty="0">
                <a:latin typeface="Times-Roman"/>
              </a:rPr>
              <a:t>Development activities includes: </a:t>
            </a:r>
          </a:p>
          <a:p>
            <a:pPr algn="l"/>
            <a:r>
              <a:rPr lang="en-IN" sz="1800" b="1" i="0" u="none" strike="noStrike" baseline="0" dirty="0">
                <a:latin typeface="Times-Bold"/>
              </a:rPr>
              <a:t> </a:t>
            </a:r>
            <a:r>
              <a:rPr lang="en-IN" sz="1800" b="0" i="0" u="none" strike="noStrike" baseline="0" dirty="0">
                <a:latin typeface="Times-Roman"/>
              </a:rPr>
              <a:t>Requirements Elicitation (Section 1.4.1)</a:t>
            </a:r>
          </a:p>
          <a:p>
            <a:pPr algn="l"/>
            <a:r>
              <a:rPr lang="en-IN" sz="1800" b="1" i="0" u="none" strike="noStrike" baseline="0" dirty="0">
                <a:latin typeface="Times-Bold"/>
              </a:rPr>
              <a:t> </a:t>
            </a:r>
            <a:r>
              <a:rPr lang="en-IN" sz="1800" b="0" i="0" u="none" strike="noStrike" baseline="0" dirty="0">
                <a:latin typeface="Times-Roman"/>
              </a:rPr>
              <a:t>Analysis (Section 1.4.2)</a:t>
            </a:r>
          </a:p>
          <a:p>
            <a:pPr algn="l"/>
            <a:r>
              <a:rPr lang="en-IN" sz="1800" b="1" i="0" u="none" strike="noStrike" baseline="0" dirty="0">
                <a:latin typeface="Times-Bold"/>
              </a:rPr>
              <a:t> </a:t>
            </a:r>
            <a:r>
              <a:rPr lang="en-IN" sz="1800" b="0" i="0" u="none" strike="noStrike" baseline="0" dirty="0">
                <a:latin typeface="Times-Roman"/>
              </a:rPr>
              <a:t>System Design (Section 1.4.3)</a:t>
            </a:r>
          </a:p>
          <a:p>
            <a:pPr algn="l"/>
            <a:r>
              <a:rPr lang="en-IN" sz="1800" b="1" i="0" u="none" strike="noStrike" baseline="0" dirty="0">
                <a:latin typeface="Times-Bold"/>
              </a:rPr>
              <a:t> </a:t>
            </a:r>
            <a:r>
              <a:rPr lang="en-IN" sz="1800" b="0" i="0" u="none" strike="noStrike" baseline="0" dirty="0">
                <a:latin typeface="Times-Roman"/>
              </a:rPr>
              <a:t>Object Design (Section 1.4.4)</a:t>
            </a:r>
          </a:p>
          <a:p>
            <a:pPr algn="l"/>
            <a:r>
              <a:rPr lang="en-IN" sz="1800" b="1" i="0" u="none" strike="noStrike" baseline="0" dirty="0">
                <a:latin typeface="Times-Bold"/>
              </a:rPr>
              <a:t> </a:t>
            </a:r>
            <a:r>
              <a:rPr lang="en-IN" sz="1800" b="0" i="0" u="none" strike="noStrike" baseline="0" dirty="0">
                <a:latin typeface="Times-Roman"/>
              </a:rPr>
              <a:t>Implementation (Section 1.4.5)</a:t>
            </a:r>
          </a:p>
          <a:p>
            <a:pPr algn="l"/>
            <a:r>
              <a:rPr lang="en-IN" sz="1800" b="1" i="0" u="none" strike="noStrike" baseline="0" dirty="0">
                <a:latin typeface="Times-Bold"/>
              </a:rPr>
              <a:t> </a:t>
            </a:r>
            <a:r>
              <a:rPr lang="en-IN" sz="1800" b="0" i="0" u="none" strike="noStrike" baseline="0" dirty="0">
                <a:latin typeface="Times-Roman"/>
              </a:rPr>
              <a:t>Testing (Section 1.4.6).</a:t>
            </a:r>
          </a:p>
        </p:txBody>
      </p:sp>
    </p:spTree>
    <p:extLst>
      <p:ext uri="{BB962C8B-B14F-4D97-AF65-F5344CB8AC3E}">
        <p14:creationId xmlns:p14="http://schemas.microsoft.com/office/powerpoint/2010/main" val="18733153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83A021-130A-7731-3B97-70D313F27CE9}"/>
              </a:ext>
            </a:extLst>
          </p:cNvPr>
          <p:cNvSpPr>
            <a:spLocks noGrp="1"/>
          </p:cNvSpPr>
          <p:nvPr>
            <p:ph idx="1"/>
          </p:nvPr>
        </p:nvSpPr>
        <p:spPr>
          <a:xfrm>
            <a:off x="7547956" y="187609"/>
            <a:ext cx="4644044" cy="2459339"/>
          </a:xfrm>
        </p:spPr>
        <p:txBody>
          <a:bodyPr>
            <a:normAutofit/>
          </a:bodyPr>
          <a:lstStyle/>
          <a:p>
            <a:pPr algn="just"/>
            <a:r>
              <a:rPr lang="en-US" sz="1600" b="1" i="0" u="none" strike="noStrike" baseline="0" dirty="0" smtClean="0">
                <a:latin typeface="Times New Roman" panose="02020603050405020304" pitchFamily="18" charset="0"/>
                <a:cs typeface="Times New Roman" panose="02020603050405020304" pitchFamily="18" charset="0"/>
              </a:rPr>
              <a:t>Figure 1-2 </a:t>
            </a:r>
            <a:r>
              <a:rPr lang="en-US" sz="1600" b="0" i="0" u="none" strike="noStrike" baseline="0" dirty="0" smtClean="0">
                <a:latin typeface="Times New Roman" panose="02020603050405020304" pitchFamily="18" charset="0"/>
                <a:cs typeface="Times New Roman" panose="02020603050405020304" pitchFamily="18" charset="0"/>
              </a:rPr>
              <a:t>An overview of object-oriented software engineering development activities and their products. This diagram depicts only logical dependencies among work products. Object-oriented software engineering is iterative; that is, activities can occur in parallel and more than once.</a:t>
            </a:r>
            <a:endParaRPr lang="en-IN" sz="16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096F6D0-AA8A-C7D2-AA31-E0875B0A352B}"/>
              </a:ext>
            </a:extLst>
          </p:cNvPr>
          <p:cNvPicPr>
            <a:picLocks noChangeAspect="1"/>
          </p:cNvPicPr>
          <p:nvPr/>
        </p:nvPicPr>
        <p:blipFill>
          <a:blip r:embed="rId2"/>
          <a:stretch>
            <a:fillRect/>
          </a:stretch>
        </p:blipFill>
        <p:spPr>
          <a:xfrm>
            <a:off x="452388" y="34325"/>
            <a:ext cx="7353700" cy="6458550"/>
          </a:xfrm>
          <a:prstGeom prst="rect">
            <a:avLst/>
          </a:prstGeom>
        </p:spPr>
      </p:pic>
    </p:spTree>
    <p:extLst>
      <p:ext uri="{BB962C8B-B14F-4D97-AF65-F5344CB8AC3E}">
        <p14:creationId xmlns:p14="http://schemas.microsoft.com/office/powerpoint/2010/main" val="2175653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1DFD2B-F058-EE20-D843-B68AB8C61F84}"/>
              </a:ext>
            </a:extLst>
          </p:cNvPr>
          <p:cNvSpPr>
            <a:spLocks noGrp="1"/>
          </p:cNvSpPr>
          <p:nvPr>
            <p:ph idx="1"/>
          </p:nvPr>
        </p:nvSpPr>
        <p:spPr>
          <a:xfrm>
            <a:off x="154806" y="164264"/>
            <a:ext cx="12037193" cy="3579963"/>
          </a:xfrm>
        </p:spPr>
        <p:txBody>
          <a:bodyPr>
            <a:normAutofit/>
          </a:bodyPr>
          <a:lstStyle/>
          <a:p>
            <a:pPr marL="0" indent="0" algn="l">
              <a:buNone/>
            </a:pPr>
            <a:r>
              <a:rPr lang="en-IN" sz="2800" b="1" i="0" u="none" strike="noStrike" baseline="0" dirty="0">
                <a:latin typeface="Helvetica-Bold"/>
              </a:rPr>
              <a:t>1.4.1 Requirements Elicitation</a:t>
            </a:r>
          </a:p>
          <a:p>
            <a:pPr marL="0" indent="0">
              <a:buNone/>
            </a:pPr>
            <a:r>
              <a:rPr lang="en-US" sz="1800" dirty="0">
                <a:latin typeface="Times-Roman"/>
              </a:rPr>
              <a:t>Requirement elicitation (Client and Developer)</a:t>
            </a:r>
          </a:p>
          <a:p>
            <a:pPr lvl="1"/>
            <a:r>
              <a:rPr lang="en-US" sz="1400" dirty="0">
                <a:latin typeface="Times-Roman"/>
              </a:rPr>
              <a:t>The client and developers define the purpose of the system</a:t>
            </a:r>
          </a:p>
          <a:p>
            <a:pPr lvl="1"/>
            <a:r>
              <a:rPr lang="en-US" sz="1400" dirty="0">
                <a:latin typeface="Times-Roman"/>
              </a:rPr>
              <a:t>Result: description of actors and use cases for functional </a:t>
            </a:r>
            <a:r>
              <a:rPr lang="en-US" sz="1400" dirty="0" smtClean="0">
                <a:latin typeface="Times-Roman"/>
              </a:rPr>
              <a:t>requirement</a:t>
            </a:r>
          </a:p>
          <a:p>
            <a:pPr marL="457200" lvl="1" indent="0">
              <a:buNone/>
            </a:pPr>
            <a:r>
              <a:rPr lang="en-US" sz="1400" dirty="0" smtClean="0">
                <a:latin typeface="Times-Roman"/>
              </a:rPr>
              <a:t>Use </a:t>
            </a:r>
            <a:r>
              <a:rPr lang="en-US" sz="1400" dirty="0">
                <a:latin typeface="Times-Roman"/>
              </a:rPr>
              <a:t>cases are general sequences of events </a:t>
            </a:r>
            <a:r>
              <a:rPr lang="en-US" sz="1400" b="0" i="0" u="none" strike="noStrike" baseline="0" dirty="0">
                <a:latin typeface="Times-Roman"/>
              </a:rPr>
              <a:t>that describe all the possible actions between an actor and the system for a given piece of </a:t>
            </a:r>
            <a:r>
              <a:rPr lang="en-IN" sz="1400" b="0" i="0" u="none" strike="noStrike" baseline="0" dirty="0">
                <a:latin typeface="Times-Roman"/>
              </a:rPr>
              <a:t>functionality.</a:t>
            </a:r>
          </a:p>
          <a:p>
            <a:pPr algn="l"/>
            <a:r>
              <a:rPr lang="en-US" sz="1400" b="0" i="1" u="none" strike="noStrike" baseline="0" dirty="0" smtClean="0">
                <a:solidFill>
                  <a:srgbClr val="FF0000"/>
                </a:solidFill>
                <a:latin typeface="Times New Roman" panose="02020603050405020304" pitchFamily="18" charset="0"/>
                <a:cs typeface="Times New Roman" panose="02020603050405020304" pitchFamily="18" charset="0"/>
              </a:rPr>
              <a:t>Figure </a:t>
            </a:r>
            <a:r>
              <a:rPr lang="en-US" sz="1400" b="0" i="1" u="none" strike="noStrike" baseline="0" dirty="0">
                <a:solidFill>
                  <a:srgbClr val="FF0000"/>
                </a:solidFill>
                <a:latin typeface="Times New Roman" panose="02020603050405020304" pitchFamily="18" charset="0"/>
                <a:cs typeface="Times New Roman" panose="02020603050405020304" pitchFamily="18" charset="0"/>
              </a:rPr>
              <a:t>1-3 depicts a use case for the </a:t>
            </a:r>
          </a:p>
          <a:p>
            <a:pPr marL="0" indent="0" algn="l">
              <a:buNone/>
            </a:pPr>
            <a:r>
              <a:rPr lang="en-US" sz="1400" b="0" i="1" u="none" strike="noStrike" baseline="0" dirty="0" err="1" smtClean="0">
                <a:solidFill>
                  <a:srgbClr val="FF0000"/>
                </a:solidFill>
                <a:latin typeface="Times New Roman" panose="02020603050405020304" pitchFamily="18" charset="0"/>
                <a:cs typeface="Times New Roman" panose="02020603050405020304" pitchFamily="18" charset="0"/>
              </a:rPr>
              <a:t>TicketDistributor</a:t>
            </a:r>
            <a:r>
              <a:rPr lang="en-US" sz="1400" b="0" i="1" u="none" strike="noStrike" baseline="0" dirty="0" smtClean="0">
                <a:solidFill>
                  <a:srgbClr val="FF0000"/>
                </a:solidFill>
                <a:latin typeface="Times New Roman" panose="02020603050405020304" pitchFamily="18" charset="0"/>
                <a:cs typeface="Times New Roman" panose="02020603050405020304" pitchFamily="18" charset="0"/>
              </a:rPr>
              <a:t> example</a:t>
            </a:r>
            <a:endParaRPr lang="en-IN" sz="1400" i="1"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32973B0-54E2-7EFF-7F8E-5193BCDC6E22}"/>
              </a:ext>
            </a:extLst>
          </p:cNvPr>
          <p:cNvPicPr>
            <a:picLocks noChangeAspect="1"/>
          </p:cNvPicPr>
          <p:nvPr/>
        </p:nvPicPr>
        <p:blipFill>
          <a:blip r:embed="rId2"/>
          <a:stretch>
            <a:fillRect/>
          </a:stretch>
        </p:blipFill>
        <p:spPr>
          <a:xfrm>
            <a:off x="3081792" y="2284249"/>
            <a:ext cx="7315576" cy="4399184"/>
          </a:xfrm>
          <a:prstGeom prst="rect">
            <a:avLst/>
          </a:prstGeom>
        </p:spPr>
      </p:pic>
    </p:spTree>
    <p:extLst>
      <p:ext uri="{BB962C8B-B14F-4D97-AF65-F5344CB8AC3E}">
        <p14:creationId xmlns:p14="http://schemas.microsoft.com/office/powerpoint/2010/main" val="2877737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B87D6-BFA7-48C4-779B-9A84DB47FF89}"/>
              </a:ext>
            </a:extLst>
          </p:cNvPr>
          <p:cNvSpPr>
            <a:spLocks noGrp="1"/>
          </p:cNvSpPr>
          <p:nvPr>
            <p:ph idx="1"/>
          </p:nvPr>
        </p:nvSpPr>
        <p:spPr>
          <a:xfrm>
            <a:off x="838200" y="529389"/>
            <a:ext cx="10515600" cy="5647574"/>
          </a:xfrm>
        </p:spPr>
        <p:txBody>
          <a:bodyPr/>
          <a:lstStyle/>
          <a:p>
            <a:pPr marL="0" indent="0">
              <a:buNone/>
            </a:pPr>
            <a:r>
              <a:rPr lang="en-IN" sz="2800" b="1" i="0" u="none" strike="noStrike" baseline="0" dirty="0">
                <a:latin typeface="Helvetica-Bold"/>
              </a:rPr>
              <a:t>1.4.2 </a:t>
            </a:r>
            <a:r>
              <a:rPr lang="en-IN" b="1" dirty="0"/>
              <a:t>Analysis (Developer)</a:t>
            </a:r>
          </a:p>
          <a:p>
            <a:pPr algn="l">
              <a:lnSpc>
                <a:spcPct val="150000"/>
              </a:lnSpc>
            </a:pPr>
            <a:r>
              <a:rPr lang="en-US" sz="1800" b="0" i="0" u="none" strike="noStrike" baseline="0" dirty="0" smtClean="0">
                <a:latin typeface="Times-Roman"/>
              </a:rPr>
              <a:t>During </a:t>
            </a:r>
            <a:r>
              <a:rPr lang="en-US" sz="1800" b="1" i="0" u="none" strike="noStrike" baseline="0" dirty="0">
                <a:latin typeface="Times-Bold"/>
              </a:rPr>
              <a:t>analysis</a:t>
            </a:r>
            <a:r>
              <a:rPr lang="en-US" sz="1800" b="0" i="0" u="none" strike="noStrike" baseline="0" dirty="0">
                <a:latin typeface="Times-Roman"/>
              </a:rPr>
              <a:t>, developers aim to produce a model of the system that is </a:t>
            </a:r>
            <a:r>
              <a:rPr lang="en-US" sz="1800" b="1" i="0" u="none" strike="noStrike" baseline="0" dirty="0">
                <a:solidFill>
                  <a:srgbClr val="FF0000"/>
                </a:solidFill>
                <a:latin typeface="Times-Roman"/>
              </a:rPr>
              <a:t>correct, complete, </a:t>
            </a:r>
            <a:r>
              <a:rPr lang="en-IN" sz="1800" b="1" i="0" u="none" strike="noStrike" baseline="0" dirty="0">
                <a:solidFill>
                  <a:srgbClr val="FF0000"/>
                </a:solidFill>
                <a:latin typeface="Times-Roman"/>
              </a:rPr>
              <a:t>consistent, and unambiguous.</a:t>
            </a:r>
            <a:endParaRPr lang="en-IN" sz="2800" b="1" i="0" u="none" strike="noStrike" baseline="0" dirty="0">
              <a:solidFill>
                <a:srgbClr val="FF0000"/>
              </a:solidFill>
              <a:latin typeface="Times-Roman"/>
            </a:endParaRPr>
          </a:p>
          <a:p>
            <a:pPr algn="l">
              <a:lnSpc>
                <a:spcPct val="150000"/>
              </a:lnSpc>
            </a:pPr>
            <a:r>
              <a:rPr lang="en-US" sz="1800" b="0" i="0" u="none" strike="noStrike" baseline="0" dirty="0">
                <a:latin typeface="Times-Roman"/>
              </a:rPr>
              <a:t>Developers transform the </a:t>
            </a:r>
            <a:r>
              <a:rPr lang="en-US" sz="1800" b="1" i="0" u="none" strike="noStrike" baseline="0" dirty="0">
                <a:solidFill>
                  <a:srgbClr val="FF0000"/>
                </a:solidFill>
                <a:latin typeface="Times-Roman"/>
              </a:rPr>
              <a:t>use cases</a:t>
            </a:r>
            <a:r>
              <a:rPr lang="en-US" sz="1800" b="0" i="0" u="none" strike="noStrike" baseline="0" dirty="0">
                <a:latin typeface="Times-Roman"/>
              </a:rPr>
              <a:t> produced during requirements elicitation into an </a:t>
            </a:r>
            <a:r>
              <a:rPr lang="en-US" sz="1800" b="1" i="0" u="none" strike="noStrike" baseline="0" dirty="0">
                <a:solidFill>
                  <a:srgbClr val="FF0000"/>
                </a:solidFill>
                <a:latin typeface="Times-Roman"/>
              </a:rPr>
              <a:t>object model </a:t>
            </a:r>
            <a:r>
              <a:rPr lang="en-US" sz="1800" b="0" i="0" u="none" strike="noStrike" baseline="0" dirty="0">
                <a:latin typeface="Times-Roman"/>
              </a:rPr>
              <a:t>that completely describes the system.</a:t>
            </a:r>
          </a:p>
          <a:p>
            <a:pPr algn="l">
              <a:lnSpc>
                <a:spcPct val="150000"/>
              </a:lnSpc>
            </a:pPr>
            <a:r>
              <a:rPr lang="en-IN" sz="1800" b="0" i="0" u="none" strike="noStrike" baseline="0" dirty="0">
                <a:latin typeface="Times-Roman"/>
              </a:rPr>
              <a:t>During this activity, </a:t>
            </a:r>
            <a:r>
              <a:rPr lang="en-US" sz="1800" b="0" i="0" u="none" strike="noStrike" baseline="0" dirty="0">
                <a:latin typeface="Times-Roman"/>
              </a:rPr>
              <a:t>developers discover </a:t>
            </a:r>
            <a:r>
              <a:rPr lang="en-US" sz="1800" b="1" i="0" u="none" strike="noStrike" baseline="0" dirty="0">
                <a:solidFill>
                  <a:srgbClr val="FF0000"/>
                </a:solidFill>
                <a:latin typeface="Times-Roman"/>
              </a:rPr>
              <a:t>ambiguities and inconsistencies</a:t>
            </a:r>
            <a:r>
              <a:rPr lang="en-US" sz="1800" b="0" i="0" u="none" strike="noStrike" baseline="0" dirty="0">
                <a:latin typeface="Times-Roman"/>
              </a:rPr>
              <a:t> in the use case model that they resolve with </a:t>
            </a:r>
            <a:r>
              <a:rPr lang="en-IN" sz="1800" b="0" i="0" u="none" strike="noStrike" baseline="0" dirty="0">
                <a:latin typeface="Times-Roman"/>
              </a:rPr>
              <a:t>the client.</a:t>
            </a:r>
          </a:p>
          <a:p>
            <a:pPr algn="l">
              <a:lnSpc>
                <a:spcPct val="150000"/>
              </a:lnSpc>
            </a:pPr>
            <a:r>
              <a:rPr lang="en-US" sz="1800" b="0" i="0" u="none" strike="noStrike" baseline="0" dirty="0">
                <a:latin typeface="Times-Roman"/>
              </a:rPr>
              <a:t>The result of analysis is a system model annotated with </a:t>
            </a:r>
            <a:r>
              <a:rPr lang="en-US" sz="1800" b="1" i="0" u="none" strike="noStrike" baseline="0" dirty="0">
                <a:solidFill>
                  <a:srgbClr val="FF0000"/>
                </a:solidFill>
                <a:latin typeface="Times-Roman"/>
              </a:rPr>
              <a:t>attributes, operations, and</a:t>
            </a:r>
            <a:r>
              <a:rPr lang="en-IN" sz="1800" b="1" dirty="0">
                <a:solidFill>
                  <a:srgbClr val="FF0000"/>
                </a:solidFill>
                <a:latin typeface="Times-Roman"/>
              </a:rPr>
              <a:t> </a:t>
            </a:r>
            <a:r>
              <a:rPr lang="en-IN" sz="1800" b="1" i="0" u="none" strike="noStrike" baseline="0" dirty="0">
                <a:solidFill>
                  <a:srgbClr val="FF0000"/>
                </a:solidFill>
                <a:latin typeface="Times-Roman"/>
              </a:rPr>
              <a:t>associations</a:t>
            </a:r>
            <a:r>
              <a:rPr lang="en-IN" sz="1800" b="0" i="0" u="none" strike="noStrike" baseline="0" dirty="0">
                <a:latin typeface="Times-Roman"/>
              </a:rPr>
              <a:t>.</a:t>
            </a:r>
            <a:endParaRPr lang="en-IN" sz="1800" dirty="0">
              <a:latin typeface="Times-Roman"/>
            </a:endParaRPr>
          </a:p>
          <a:p>
            <a:pPr algn="l">
              <a:lnSpc>
                <a:spcPct val="150000"/>
              </a:lnSpc>
            </a:pPr>
            <a:r>
              <a:rPr lang="en-US" sz="1800" b="0" i="0" u="none" strike="noStrike" baseline="0" dirty="0">
                <a:latin typeface="Times-Roman"/>
              </a:rPr>
              <a:t>The system model can be described in terms of its structure and its dynamic interoperation. Figure 1-4 depicts an example of dynamic model for the </a:t>
            </a:r>
            <a:r>
              <a:rPr lang="en-US" sz="1800" b="0" i="0" u="none" strike="noStrike" baseline="0" dirty="0" err="1">
                <a:latin typeface="LucidaSansTypewriter"/>
              </a:rPr>
              <a:t>TicketDistributor</a:t>
            </a:r>
            <a:r>
              <a:rPr lang="en-US" sz="1800" b="0" i="0" u="none" strike="noStrike" baseline="0" dirty="0">
                <a:latin typeface="Times-Roman"/>
              </a:rPr>
              <a:t>.</a:t>
            </a:r>
            <a:endParaRPr lang="en-IN" dirty="0"/>
          </a:p>
        </p:txBody>
      </p:sp>
    </p:spTree>
    <p:extLst>
      <p:ext uri="{BB962C8B-B14F-4D97-AF65-F5344CB8AC3E}">
        <p14:creationId xmlns:p14="http://schemas.microsoft.com/office/powerpoint/2010/main" val="1438923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FAC9D-7B00-7DE9-958A-A633E70560D4}"/>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6316388-5311-5900-39B2-760C338056C8}"/>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503F09CC-A4A7-FF63-FDA9-7613ED36C2C6}"/>
              </a:ext>
            </a:extLst>
          </p:cNvPr>
          <p:cNvPicPr>
            <a:picLocks noChangeAspect="1"/>
          </p:cNvPicPr>
          <p:nvPr/>
        </p:nvPicPr>
        <p:blipFill>
          <a:blip r:embed="rId2"/>
          <a:stretch>
            <a:fillRect/>
          </a:stretch>
        </p:blipFill>
        <p:spPr>
          <a:xfrm>
            <a:off x="510138" y="365125"/>
            <a:ext cx="10145027" cy="6218555"/>
          </a:xfrm>
          <a:prstGeom prst="rect">
            <a:avLst/>
          </a:prstGeom>
        </p:spPr>
      </p:pic>
    </p:spTree>
    <p:extLst>
      <p:ext uri="{BB962C8B-B14F-4D97-AF65-F5344CB8AC3E}">
        <p14:creationId xmlns:p14="http://schemas.microsoft.com/office/powerpoint/2010/main" val="35759998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BF212-7DCD-4400-5A6E-5680E34D5670}"/>
              </a:ext>
            </a:extLst>
          </p:cNvPr>
          <p:cNvSpPr>
            <a:spLocks noGrp="1"/>
          </p:cNvSpPr>
          <p:nvPr>
            <p:ph idx="1"/>
          </p:nvPr>
        </p:nvSpPr>
        <p:spPr>
          <a:xfrm>
            <a:off x="838200" y="471638"/>
            <a:ext cx="10515600" cy="5705325"/>
          </a:xfrm>
        </p:spPr>
        <p:txBody>
          <a:bodyPr/>
          <a:lstStyle/>
          <a:p>
            <a:r>
              <a:rPr lang="en-US" sz="1800" b="0" i="0" u="none" strike="noStrike" baseline="0" dirty="0">
                <a:latin typeface="Times-Roman"/>
              </a:rPr>
              <a:t>Figure 1-5 depicts an example of object model for the </a:t>
            </a:r>
            <a:r>
              <a:rPr lang="en-US" sz="1800" b="0" i="0" u="none" strike="noStrike" baseline="0" dirty="0" err="1">
                <a:latin typeface="LucidaSansTypewriter"/>
              </a:rPr>
              <a:t>TicketDistributor</a:t>
            </a:r>
            <a:r>
              <a:rPr lang="en-US" sz="1800" b="0" i="0" u="none" strike="noStrike" baseline="0" dirty="0">
                <a:latin typeface="Times-Roman"/>
              </a:rPr>
              <a:t>.</a:t>
            </a:r>
            <a:endParaRPr lang="en-IN" dirty="0"/>
          </a:p>
        </p:txBody>
      </p:sp>
      <p:pic>
        <p:nvPicPr>
          <p:cNvPr id="5" name="Picture 4">
            <a:extLst>
              <a:ext uri="{FF2B5EF4-FFF2-40B4-BE49-F238E27FC236}">
                <a16:creationId xmlns:a16="http://schemas.microsoft.com/office/drawing/2014/main" id="{FDFB006C-BD76-A9C8-631E-7EC733F4FB61}"/>
              </a:ext>
            </a:extLst>
          </p:cNvPr>
          <p:cNvPicPr>
            <a:picLocks noChangeAspect="1"/>
          </p:cNvPicPr>
          <p:nvPr/>
        </p:nvPicPr>
        <p:blipFill>
          <a:blip r:embed="rId2"/>
          <a:stretch>
            <a:fillRect/>
          </a:stretch>
        </p:blipFill>
        <p:spPr>
          <a:xfrm>
            <a:off x="1742173" y="1131725"/>
            <a:ext cx="8092690" cy="3960039"/>
          </a:xfrm>
          <a:prstGeom prst="rect">
            <a:avLst/>
          </a:prstGeom>
        </p:spPr>
      </p:pic>
    </p:spTree>
    <p:extLst>
      <p:ext uri="{BB962C8B-B14F-4D97-AF65-F5344CB8AC3E}">
        <p14:creationId xmlns:p14="http://schemas.microsoft.com/office/powerpoint/2010/main" val="2874630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E88401-4886-F7FD-C8E5-40540DD0081C}"/>
              </a:ext>
            </a:extLst>
          </p:cNvPr>
          <p:cNvSpPr>
            <a:spLocks noGrp="1"/>
          </p:cNvSpPr>
          <p:nvPr>
            <p:ph idx="1"/>
          </p:nvPr>
        </p:nvSpPr>
        <p:spPr>
          <a:xfrm>
            <a:off x="838200" y="625642"/>
            <a:ext cx="10515600" cy="5551321"/>
          </a:xfrm>
        </p:spPr>
        <p:txBody>
          <a:bodyPr/>
          <a:lstStyle/>
          <a:p>
            <a:pPr marL="0" indent="0" algn="l">
              <a:buNone/>
            </a:pPr>
            <a:r>
              <a:rPr lang="en-IN" sz="2800" b="1" i="0" u="none" strike="noStrike" baseline="0" dirty="0" smtClean="0">
                <a:latin typeface="Helvetica-Bold"/>
              </a:rPr>
              <a:t>1.4.3 System Design</a:t>
            </a:r>
          </a:p>
          <a:p>
            <a:pPr algn="l"/>
            <a:r>
              <a:rPr lang="en-US" sz="1800" b="0" i="0" u="none" strike="noStrike" baseline="0" dirty="0" smtClean="0">
                <a:latin typeface="Times-Roman"/>
              </a:rPr>
              <a:t>Developers </a:t>
            </a:r>
            <a:r>
              <a:rPr lang="en-US" sz="1800" b="0" i="0" u="none" strike="noStrike" baseline="0" dirty="0">
                <a:latin typeface="Times-Roman"/>
              </a:rPr>
              <a:t>define the design goals of the project and</a:t>
            </a:r>
          </a:p>
          <a:p>
            <a:pPr algn="l"/>
            <a:r>
              <a:rPr lang="en-US" sz="1800" dirty="0">
                <a:latin typeface="Times-Roman"/>
              </a:rPr>
              <a:t>D</a:t>
            </a:r>
            <a:r>
              <a:rPr lang="en-US" sz="1800" b="0" i="0" u="none" strike="noStrike" baseline="0" dirty="0">
                <a:latin typeface="Times-Roman"/>
              </a:rPr>
              <a:t>ecompose the system into smaller subsystems that can be realized by individual teams.</a:t>
            </a:r>
          </a:p>
          <a:p>
            <a:pPr algn="l"/>
            <a:r>
              <a:rPr lang="en-IN" sz="1800" b="0" i="0" u="none" strike="noStrike" baseline="0" dirty="0">
                <a:latin typeface="Times-Roman"/>
              </a:rPr>
              <a:t>Developers also select </a:t>
            </a:r>
            <a:r>
              <a:rPr lang="en-US" sz="1800" b="0" i="0" u="none" strike="noStrike" baseline="0" dirty="0">
                <a:latin typeface="Times-Roman"/>
              </a:rPr>
              <a:t>strategies for building the system :</a:t>
            </a:r>
          </a:p>
          <a:p>
            <a:pPr lvl="1"/>
            <a:r>
              <a:rPr lang="en-US" sz="1800" dirty="0">
                <a:solidFill>
                  <a:srgbClr val="FF0000"/>
                </a:solidFill>
                <a:latin typeface="Times-Roman"/>
              </a:rPr>
              <a:t>hardware/software platform on which the system </a:t>
            </a:r>
            <a:r>
              <a:rPr lang="en-IN" sz="1800" dirty="0">
                <a:solidFill>
                  <a:srgbClr val="FF0000"/>
                </a:solidFill>
                <a:latin typeface="Times-Roman"/>
              </a:rPr>
              <a:t>will run</a:t>
            </a:r>
          </a:p>
          <a:p>
            <a:pPr lvl="1"/>
            <a:r>
              <a:rPr lang="en-IN" sz="1800" dirty="0">
                <a:solidFill>
                  <a:srgbClr val="FF0000"/>
                </a:solidFill>
                <a:latin typeface="Times-Roman"/>
              </a:rPr>
              <a:t>the persistent data management strategy</a:t>
            </a:r>
          </a:p>
          <a:p>
            <a:pPr lvl="1"/>
            <a:r>
              <a:rPr lang="en-IN" sz="1800" b="0" i="0" u="none" strike="noStrike" baseline="0" dirty="0">
                <a:solidFill>
                  <a:srgbClr val="FF0000"/>
                </a:solidFill>
                <a:latin typeface="Times-Roman"/>
              </a:rPr>
              <a:t>the global control flow </a:t>
            </a:r>
          </a:p>
          <a:p>
            <a:pPr lvl="1"/>
            <a:r>
              <a:rPr lang="en-IN" sz="1800" b="0" i="0" u="none" strike="noStrike" baseline="0" dirty="0">
                <a:solidFill>
                  <a:srgbClr val="FF0000"/>
                </a:solidFill>
                <a:latin typeface="Times-Roman"/>
              </a:rPr>
              <a:t>the access control policy </a:t>
            </a:r>
          </a:p>
          <a:p>
            <a:pPr lvl="1"/>
            <a:r>
              <a:rPr lang="en-US" sz="1800" b="0" i="0" u="none" strike="noStrike" baseline="0" dirty="0">
                <a:solidFill>
                  <a:srgbClr val="FF0000"/>
                </a:solidFill>
                <a:latin typeface="Times-Roman"/>
              </a:rPr>
              <a:t>the handling of boundary conditions</a:t>
            </a:r>
            <a:endParaRPr lang="en-IN" sz="1800" dirty="0">
              <a:solidFill>
                <a:srgbClr val="FF0000"/>
              </a:solidFill>
              <a:latin typeface="Times-Roman"/>
            </a:endParaRPr>
          </a:p>
          <a:p>
            <a:pPr algn="l"/>
            <a:r>
              <a:rPr lang="en-US" sz="1800" b="0" i="0" u="none" strike="noStrike" baseline="0" dirty="0">
                <a:latin typeface="Times-Roman"/>
              </a:rPr>
              <a:t>The result of system design is a clear description of each of these strategies :</a:t>
            </a:r>
          </a:p>
          <a:p>
            <a:pPr lvl="1"/>
            <a:r>
              <a:rPr lang="en-US" sz="1800" dirty="0">
                <a:solidFill>
                  <a:srgbClr val="FF0000"/>
                </a:solidFill>
                <a:latin typeface="Times-Roman"/>
              </a:rPr>
              <a:t>a subsystem decomposition, and </a:t>
            </a:r>
          </a:p>
          <a:p>
            <a:pPr lvl="1"/>
            <a:r>
              <a:rPr lang="en-US" sz="1800" dirty="0">
                <a:solidFill>
                  <a:srgbClr val="FF0000"/>
                </a:solidFill>
                <a:latin typeface="Times-Roman"/>
              </a:rPr>
              <a:t>a deployment diagram</a:t>
            </a:r>
          </a:p>
          <a:p>
            <a:pPr lvl="1"/>
            <a:r>
              <a:rPr lang="en-US" sz="1800" dirty="0">
                <a:solidFill>
                  <a:srgbClr val="FF0000"/>
                </a:solidFill>
                <a:latin typeface="Times-Roman"/>
              </a:rPr>
              <a:t>representing the hardware/software mapping of the system</a:t>
            </a:r>
            <a:endParaRPr lang="en-IN" sz="1800" dirty="0">
              <a:solidFill>
                <a:srgbClr val="FF0000"/>
              </a:solidFill>
              <a:latin typeface="Times-Roman"/>
            </a:endParaRPr>
          </a:p>
          <a:p>
            <a:pPr marL="0" indent="0">
              <a:buNone/>
            </a:pPr>
            <a:endParaRPr lang="en-IN" dirty="0"/>
          </a:p>
        </p:txBody>
      </p:sp>
    </p:spTree>
    <p:extLst>
      <p:ext uri="{BB962C8B-B14F-4D97-AF65-F5344CB8AC3E}">
        <p14:creationId xmlns:p14="http://schemas.microsoft.com/office/powerpoint/2010/main" val="1221332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E84F-24FB-62AF-5D75-1054AC1E51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A728790-C708-790C-BFB4-196C1AF310A4}"/>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7C2FC33B-1C64-A775-5C39-0C1AA5404E13}"/>
              </a:ext>
            </a:extLst>
          </p:cNvPr>
          <p:cNvPicPr>
            <a:picLocks noChangeAspect="1"/>
          </p:cNvPicPr>
          <p:nvPr/>
        </p:nvPicPr>
        <p:blipFill>
          <a:blip r:embed="rId2"/>
          <a:stretch>
            <a:fillRect/>
          </a:stretch>
        </p:blipFill>
        <p:spPr>
          <a:xfrm>
            <a:off x="838200" y="750771"/>
            <a:ext cx="9990221" cy="5563402"/>
          </a:xfrm>
          <a:prstGeom prst="rect">
            <a:avLst/>
          </a:prstGeom>
        </p:spPr>
      </p:pic>
    </p:spTree>
    <p:extLst>
      <p:ext uri="{BB962C8B-B14F-4D97-AF65-F5344CB8AC3E}">
        <p14:creationId xmlns:p14="http://schemas.microsoft.com/office/powerpoint/2010/main" val="4046880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8571" y="636905"/>
            <a:ext cx="10515600" cy="4351338"/>
          </a:xfrm>
        </p:spPr>
        <p:txBody>
          <a:bodyPr>
            <a:normAutofit fontScale="55000" lnSpcReduction="20000"/>
          </a:bodyPr>
          <a:lstStyle/>
          <a:p>
            <a:pPr marL="0" indent="0" algn="just" fontAlgn="base">
              <a:buNone/>
            </a:pPr>
            <a:r>
              <a:rPr lang="en-US" sz="3600" dirty="0">
                <a:solidFill>
                  <a:schemeClr val="accent1">
                    <a:lumMod val="75000"/>
                  </a:schemeClr>
                </a:solidFill>
                <a:latin typeface="Times New Roman" panose="02020603050405020304" pitchFamily="18" charset="0"/>
                <a:cs typeface="Times New Roman" panose="02020603050405020304" pitchFamily="18" charset="0"/>
              </a:rPr>
              <a:t>Take an analogy, a football game</a:t>
            </a:r>
            <a:r>
              <a:rPr lang="en-US" sz="3600" dirty="0" smtClean="0">
                <a:solidFill>
                  <a:schemeClr val="accent1">
                    <a:lumMod val="75000"/>
                  </a:schemeClr>
                </a:solidFill>
                <a:latin typeface="Times New Roman" panose="02020603050405020304" pitchFamily="18" charset="0"/>
                <a:cs typeface="Times New Roman" panose="02020603050405020304" pitchFamily="18" charset="0"/>
              </a:rPr>
              <a:t>.</a:t>
            </a:r>
          </a:p>
          <a:p>
            <a:pPr marL="0" indent="0" algn="just" fontAlgn="base">
              <a:buNone/>
            </a:pPr>
            <a:r>
              <a:rPr lang="en-US" sz="1400" b="1" dirty="0">
                <a:solidFill>
                  <a:srgbClr val="FF0000"/>
                </a:solidFill>
                <a:latin typeface="Times New Roman" panose="02020603050405020304" pitchFamily="18" charset="0"/>
                <a:cs typeface="Times New Roman" panose="02020603050405020304" pitchFamily="18" charset="0"/>
              </a:rPr>
              <a:t> </a:t>
            </a:r>
            <a:r>
              <a:rPr lang="en-US" sz="2600" b="1" dirty="0">
                <a:solidFill>
                  <a:srgbClr val="FF0000"/>
                </a:solidFill>
                <a:latin typeface="Times New Roman" panose="02020603050405020304" pitchFamily="18" charset="0"/>
                <a:cs typeface="Times New Roman" panose="02020603050405020304" pitchFamily="18" charset="0"/>
              </a:rPr>
              <a:t>System design involves </a:t>
            </a:r>
            <a:r>
              <a:rPr lang="en-US" sz="2600" b="1" dirty="0" smtClean="0">
                <a:solidFill>
                  <a:srgbClr val="FF0000"/>
                </a:solidFill>
                <a:latin typeface="Times New Roman" panose="02020603050405020304" pitchFamily="18" charset="0"/>
                <a:cs typeface="Times New Roman" panose="02020603050405020304" pitchFamily="18" charset="0"/>
              </a:rPr>
              <a:t> </a:t>
            </a:r>
          </a:p>
          <a:p>
            <a:pPr lvl="1" algn="just" fontAlgn="base"/>
            <a:r>
              <a:rPr lang="en-US" sz="2600" dirty="0" smtClean="0">
                <a:latin typeface="Times New Roman" panose="02020603050405020304" pitchFamily="18" charset="0"/>
                <a:cs typeface="Times New Roman" panose="02020603050405020304" pitchFamily="18" charset="0"/>
              </a:rPr>
              <a:t>design </a:t>
            </a:r>
            <a:r>
              <a:rPr lang="en-US" sz="2600" dirty="0">
                <a:latin typeface="Times New Roman" panose="02020603050405020304" pitchFamily="18" charset="0"/>
                <a:cs typeface="Times New Roman" panose="02020603050405020304" pitchFamily="18" charset="0"/>
              </a:rPr>
              <a:t>of football ground, </a:t>
            </a:r>
            <a:endParaRPr lang="en-US" sz="2600" dirty="0" smtClean="0">
              <a:latin typeface="Times New Roman" panose="02020603050405020304" pitchFamily="18" charset="0"/>
              <a:cs typeface="Times New Roman" panose="02020603050405020304" pitchFamily="18" charset="0"/>
            </a:endParaRPr>
          </a:p>
          <a:p>
            <a:pPr lvl="1" algn="just" fontAlgn="base"/>
            <a:r>
              <a:rPr lang="en-US" sz="2600" dirty="0" smtClean="0">
                <a:latin typeface="Times New Roman" panose="02020603050405020304" pitchFamily="18" charset="0"/>
                <a:cs typeface="Times New Roman" panose="02020603050405020304" pitchFamily="18" charset="0"/>
              </a:rPr>
              <a:t>goal </a:t>
            </a:r>
            <a:r>
              <a:rPr lang="en-US" sz="2600" dirty="0">
                <a:latin typeface="Times New Roman" panose="02020603050405020304" pitchFamily="18" charset="0"/>
                <a:cs typeface="Times New Roman" panose="02020603050405020304" pitchFamily="18" charset="0"/>
              </a:rPr>
              <a:t>poles</a:t>
            </a:r>
            <a:r>
              <a:rPr lang="en-US" sz="2600" dirty="0" smtClean="0">
                <a:latin typeface="Times New Roman" panose="02020603050405020304" pitchFamily="18" charset="0"/>
                <a:cs typeface="Times New Roman" panose="02020603050405020304" pitchFamily="18" charset="0"/>
              </a:rPr>
              <a:t>,</a:t>
            </a:r>
          </a:p>
          <a:p>
            <a:pPr lvl="1" algn="just" fontAlgn="base"/>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grass on the ground</a:t>
            </a:r>
            <a:r>
              <a:rPr lang="en-US" sz="2600" dirty="0" smtClean="0">
                <a:latin typeface="Times New Roman" panose="02020603050405020304" pitchFamily="18" charset="0"/>
                <a:cs typeface="Times New Roman" panose="02020603050405020304" pitchFamily="18" charset="0"/>
              </a:rPr>
              <a:t>,</a:t>
            </a:r>
          </a:p>
          <a:p>
            <a:pPr lvl="1" algn="just" fontAlgn="base"/>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location of the ground, </a:t>
            </a:r>
            <a:endParaRPr lang="en-US" sz="2600" dirty="0" smtClean="0">
              <a:latin typeface="Times New Roman" panose="02020603050405020304" pitchFamily="18" charset="0"/>
              <a:cs typeface="Times New Roman" panose="02020603050405020304" pitchFamily="18" charset="0"/>
            </a:endParaRPr>
          </a:p>
          <a:p>
            <a:pPr lvl="1" algn="just" fontAlgn="base"/>
            <a:r>
              <a:rPr lang="en-US" sz="2600" dirty="0" smtClean="0">
                <a:latin typeface="Times New Roman" panose="02020603050405020304" pitchFamily="18" charset="0"/>
                <a:cs typeface="Times New Roman" panose="02020603050405020304" pitchFamily="18" charset="0"/>
              </a:rPr>
              <a:t>length/breadth </a:t>
            </a:r>
            <a:r>
              <a:rPr lang="en-US" sz="2600" dirty="0">
                <a:latin typeface="Times New Roman" panose="02020603050405020304" pitchFamily="18" charset="0"/>
                <a:cs typeface="Times New Roman" panose="02020603050405020304" pitchFamily="18" charset="0"/>
              </a:rPr>
              <a:t>of the ground, </a:t>
            </a:r>
            <a:endParaRPr lang="en-US" sz="2600" dirty="0" smtClean="0">
              <a:latin typeface="Times New Roman" panose="02020603050405020304" pitchFamily="18" charset="0"/>
              <a:cs typeface="Times New Roman" panose="02020603050405020304" pitchFamily="18" charset="0"/>
            </a:endParaRPr>
          </a:p>
          <a:p>
            <a:pPr lvl="1" algn="just" fontAlgn="base"/>
            <a:r>
              <a:rPr lang="en-US" sz="2600" dirty="0" smtClean="0">
                <a:latin typeface="Times New Roman" panose="02020603050405020304" pitchFamily="18" charset="0"/>
                <a:cs typeface="Times New Roman" panose="02020603050405020304" pitchFamily="18" charset="0"/>
              </a:rPr>
              <a:t>putting </a:t>
            </a:r>
            <a:r>
              <a:rPr lang="en-US" sz="2600" dirty="0">
                <a:latin typeface="Times New Roman" panose="02020603050405020304" pitchFamily="18" charset="0"/>
                <a:cs typeface="Times New Roman" panose="02020603050405020304" pitchFamily="18" charset="0"/>
              </a:rPr>
              <a:t>line marks on the ground, </a:t>
            </a:r>
            <a:endParaRPr lang="en-US" sz="2600" dirty="0" smtClean="0">
              <a:latin typeface="Times New Roman" panose="02020603050405020304" pitchFamily="18" charset="0"/>
              <a:cs typeface="Times New Roman" panose="02020603050405020304" pitchFamily="18" charset="0"/>
            </a:endParaRPr>
          </a:p>
          <a:p>
            <a:pPr lvl="1" algn="just" fontAlgn="base"/>
            <a:r>
              <a:rPr lang="en-US" sz="2600" dirty="0" smtClean="0">
                <a:latin typeface="Times New Roman" panose="02020603050405020304" pitchFamily="18" charset="0"/>
                <a:cs typeface="Times New Roman" panose="02020603050405020304" pitchFamily="18" charset="0"/>
              </a:rPr>
              <a:t>scoreboard</a:t>
            </a:r>
            <a:r>
              <a:rPr lang="en-US" sz="2600" dirty="0">
                <a:latin typeface="Times New Roman" panose="02020603050405020304" pitchFamily="18" charset="0"/>
                <a:cs typeface="Times New Roman" panose="02020603050405020304" pitchFamily="18" charset="0"/>
              </a:rPr>
              <a:t>, </a:t>
            </a:r>
            <a:endParaRPr lang="en-US" sz="2600" dirty="0" smtClean="0">
              <a:latin typeface="Times New Roman" panose="02020603050405020304" pitchFamily="18" charset="0"/>
              <a:cs typeface="Times New Roman" panose="02020603050405020304" pitchFamily="18" charset="0"/>
            </a:endParaRPr>
          </a:p>
          <a:p>
            <a:pPr lvl="1" algn="just" fontAlgn="base"/>
            <a:r>
              <a:rPr lang="en-US" sz="2600" dirty="0" smtClean="0">
                <a:latin typeface="Times New Roman" panose="02020603050405020304" pitchFamily="18" charset="0"/>
                <a:cs typeface="Times New Roman" panose="02020603050405020304" pitchFamily="18" charset="0"/>
              </a:rPr>
              <a:t>defining </a:t>
            </a:r>
            <a:r>
              <a:rPr lang="en-US" sz="2600" dirty="0">
                <a:latin typeface="Times New Roman" panose="02020603050405020304" pitchFamily="18" charset="0"/>
                <a:cs typeface="Times New Roman" panose="02020603050405020304" pitchFamily="18" charset="0"/>
              </a:rPr>
              <a:t>the playing teams</a:t>
            </a:r>
            <a:r>
              <a:rPr lang="en-US" sz="2600" dirty="0" smtClean="0">
                <a:latin typeface="Times New Roman" panose="02020603050405020304" pitchFamily="18" charset="0"/>
                <a:cs typeface="Times New Roman" panose="02020603050405020304" pitchFamily="18" charset="0"/>
              </a:rPr>
              <a:t>,</a:t>
            </a:r>
          </a:p>
          <a:p>
            <a:pPr lvl="1" algn="just" fontAlgn="base"/>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number of players to play etc</a:t>
            </a:r>
            <a:r>
              <a:rPr lang="en-US" sz="2600" dirty="0" smtClean="0">
                <a:latin typeface="Times New Roman" panose="02020603050405020304" pitchFamily="18" charset="0"/>
                <a:cs typeface="Times New Roman" panose="02020603050405020304" pitchFamily="18" charset="0"/>
              </a:rPr>
              <a:t>.</a:t>
            </a:r>
          </a:p>
          <a:p>
            <a:pPr algn="just" fontAlgn="base"/>
            <a:endParaRPr lang="en-US" sz="2600" b="1" dirty="0">
              <a:solidFill>
                <a:srgbClr val="FF0000"/>
              </a:solidFill>
              <a:latin typeface="Times New Roman" panose="02020603050405020304" pitchFamily="18" charset="0"/>
              <a:cs typeface="Times New Roman" panose="02020603050405020304" pitchFamily="18" charset="0"/>
            </a:endParaRPr>
          </a:p>
          <a:p>
            <a:pPr marL="0" indent="0" algn="just" fontAlgn="base">
              <a:buNone/>
            </a:pPr>
            <a:r>
              <a:rPr lang="en-US" sz="2900" b="1" dirty="0">
                <a:solidFill>
                  <a:srgbClr val="FF0000"/>
                </a:solidFill>
                <a:latin typeface="Times New Roman" panose="02020603050405020304" pitchFamily="18" charset="0"/>
                <a:cs typeface="Times New Roman" panose="02020603050405020304" pitchFamily="18" charset="0"/>
              </a:rPr>
              <a:t>object-oriented design</a:t>
            </a:r>
          </a:p>
          <a:p>
            <a:pPr marL="0" indent="0" algn="just" fontAlgn="base">
              <a:buNone/>
            </a:pPr>
            <a:r>
              <a:rPr lang="en-US" sz="2900" b="1" dirty="0">
                <a:solidFill>
                  <a:schemeClr val="accent6">
                    <a:lumMod val="75000"/>
                  </a:schemeClr>
                </a:solidFill>
                <a:latin typeface="Times New Roman" panose="02020603050405020304" pitchFamily="18" charset="0"/>
                <a:cs typeface="Times New Roman" panose="02020603050405020304" pitchFamily="18" charset="0"/>
              </a:rPr>
              <a:t> </a:t>
            </a:r>
            <a:r>
              <a:rPr lang="en-US" sz="2900" b="1" dirty="0" smtClean="0">
                <a:solidFill>
                  <a:schemeClr val="accent6">
                    <a:lumMod val="75000"/>
                  </a:schemeClr>
                </a:solidFill>
                <a:latin typeface="Times New Roman" panose="02020603050405020304" pitchFamily="18" charset="0"/>
                <a:cs typeface="Times New Roman" panose="02020603050405020304" pitchFamily="18" charset="0"/>
              </a:rPr>
              <a:t>how </a:t>
            </a:r>
            <a:r>
              <a:rPr lang="en-US" sz="2900" b="1" dirty="0">
                <a:solidFill>
                  <a:schemeClr val="accent6">
                    <a:lumMod val="75000"/>
                  </a:schemeClr>
                </a:solidFill>
                <a:latin typeface="Times New Roman" panose="02020603050405020304" pitchFamily="18" charset="0"/>
                <a:cs typeface="Times New Roman" panose="02020603050405020304" pitchFamily="18" charset="0"/>
              </a:rPr>
              <a:t>the games need to be played</a:t>
            </a:r>
            <a:r>
              <a:rPr lang="en-US" sz="2900" dirty="0">
                <a:latin typeface="Times New Roman" panose="02020603050405020304" pitchFamily="18" charset="0"/>
                <a:cs typeface="Times New Roman" panose="02020603050405020304" pitchFamily="18" charset="0"/>
              </a:rPr>
              <a:t> is defined by a set of rules that need to be followed. Thus the players need to play the game within the defined rules. </a:t>
            </a:r>
            <a:r>
              <a:rPr lang="en-US" sz="2900" dirty="0" smtClean="0">
                <a:latin typeface="Times New Roman" panose="02020603050405020304" pitchFamily="18" charset="0"/>
                <a:cs typeface="Times New Roman" panose="02020603050405020304" pitchFamily="18" charset="0"/>
              </a:rPr>
              <a:t>So</a:t>
            </a:r>
          </a:p>
          <a:p>
            <a:pPr marL="0" indent="0" algn="just" fontAlgn="base">
              <a:buNone/>
            </a:pPr>
            <a:r>
              <a:rPr lang="en-US" sz="2900" dirty="0" smtClean="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the more the player knows those rules the better they can play the game without making fouls</a:t>
            </a:r>
            <a:r>
              <a:rPr lang="en-US" sz="2900" dirty="0" smtClean="0">
                <a:latin typeface="Times New Roman" panose="02020603050405020304" pitchFamily="18" charset="0"/>
                <a:cs typeface="Times New Roman" panose="02020603050405020304" pitchFamily="18" charset="0"/>
              </a:rPr>
              <a:t>.</a:t>
            </a:r>
          </a:p>
          <a:p>
            <a:pPr marL="0" indent="0" algn="just" fontAlgn="base">
              <a:buNone/>
            </a:pPr>
            <a:r>
              <a:rPr lang="en-US" sz="2900" dirty="0" smtClean="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Similarly, the rules for the </a:t>
            </a:r>
            <a:r>
              <a:rPr lang="en-US" sz="2900" b="1" dirty="0">
                <a:latin typeface="Times New Roman" panose="02020603050405020304" pitchFamily="18" charset="0"/>
                <a:cs typeface="Times New Roman" panose="02020603050405020304" pitchFamily="18" charset="0"/>
              </a:rPr>
              <a:t>object-oriented</a:t>
            </a:r>
            <a:r>
              <a:rPr lang="en-US" sz="2900" dirty="0">
                <a:latin typeface="Times New Roman" panose="02020603050405020304" pitchFamily="18" charset="0"/>
                <a:cs typeface="Times New Roman" panose="02020603050405020304" pitchFamily="18" charset="0"/>
              </a:rPr>
              <a:t> concepts are </a:t>
            </a:r>
            <a:r>
              <a:rPr lang="en-US" sz="2900" b="1" dirty="0">
                <a:solidFill>
                  <a:schemeClr val="accent6">
                    <a:lumMod val="75000"/>
                  </a:schemeClr>
                </a:solidFill>
                <a:latin typeface="Times New Roman" panose="02020603050405020304" pitchFamily="18" charset="0"/>
                <a:cs typeface="Times New Roman" panose="02020603050405020304" pitchFamily="18" charset="0"/>
              </a:rPr>
              <a:t>inheritance, composition, abstraction</a:t>
            </a:r>
            <a:r>
              <a:rPr lang="en-US" sz="1800" b="1" dirty="0">
                <a:solidFill>
                  <a:schemeClr val="accent6">
                    <a:lumMod val="75000"/>
                  </a:schemeClr>
                </a:solidFill>
                <a:latin typeface="Times New Roman" panose="02020603050405020304" pitchFamily="18" charset="0"/>
                <a:cs typeface="Times New Roman" panose="02020603050405020304" pitchFamily="18" charset="0"/>
              </a:rPr>
              <a:t>, </a:t>
            </a:r>
            <a:r>
              <a:rPr lang="en-US" sz="2900" b="1" dirty="0">
                <a:solidFill>
                  <a:schemeClr val="accent6">
                    <a:lumMod val="75000"/>
                  </a:schemeClr>
                </a:solidFill>
                <a:latin typeface="Times New Roman" panose="02020603050405020304" pitchFamily="18" charset="0"/>
                <a:cs typeface="Times New Roman" panose="02020603050405020304" pitchFamily="18" charset="0"/>
              </a:rPr>
              <a:t>encapsulation. </a:t>
            </a:r>
          </a:p>
          <a:p>
            <a:endParaRPr lang="en-IN" dirty="0"/>
          </a:p>
        </p:txBody>
      </p:sp>
    </p:spTree>
    <p:extLst>
      <p:ext uri="{BB962C8B-B14F-4D97-AF65-F5344CB8AC3E}">
        <p14:creationId xmlns:p14="http://schemas.microsoft.com/office/powerpoint/2010/main" val="8097324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117AC-0FBE-8962-FD36-A4FCBEED96EE}"/>
              </a:ext>
            </a:extLst>
          </p:cNvPr>
          <p:cNvSpPr>
            <a:spLocks noGrp="1"/>
          </p:cNvSpPr>
          <p:nvPr>
            <p:ph idx="1"/>
          </p:nvPr>
        </p:nvSpPr>
        <p:spPr>
          <a:xfrm>
            <a:off x="662539" y="86627"/>
            <a:ext cx="10515600" cy="3965610"/>
          </a:xfrm>
        </p:spPr>
        <p:txBody>
          <a:bodyPr/>
          <a:lstStyle/>
          <a:p>
            <a:pPr marL="0" indent="0" algn="just">
              <a:buNone/>
            </a:pPr>
            <a:r>
              <a:rPr lang="en-IN" sz="2800" b="1" i="0" u="none" strike="noStrike" baseline="0" dirty="0">
                <a:latin typeface="Helvetica-Bold"/>
              </a:rPr>
              <a:t>1.4.4 Object Design</a:t>
            </a:r>
          </a:p>
          <a:p>
            <a:pPr algn="just">
              <a:lnSpc>
                <a:spcPct val="150000"/>
              </a:lnSpc>
            </a:pPr>
            <a:r>
              <a:rPr lang="en-US" sz="1800" dirty="0">
                <a:latin typeface="Times-Roman"/>
              </a:rPr>
              <a:t>D</a:t>
            </a:r>
            <a:r>
              <a:rPr lang="en-US" sz="1800" b="0" i="0" u="none" strike="noStrike" baseline="0" dirty="0">
                <a:latin typeface="Times-Roman"/>
              </a:rPr>
              <a:t>evelopers </a:t>
            </a:r>
            <a:r>
              <a:rPr lang="en-US" sz="1800" b="1" i="0" u="none" strike="noStrike" baseline="0" dirty="0">
                <a:solidFill>
                  <a:srgbClr val="FF0000"/>
                </a:solidFill>
                <a:latin typeface="Times-Roman"/>
              </a:rPr>
              <a:t>define solution</a:t>
            </a:r>
            <a:r>
              <a:rPr lang="en-US" sz="1800" b="0" i="0" u="none" strike="noStrike" baseline="0" dirty="0">
                <a:latin typeface="Times-Roman"/>
              </a:rPr>
              <a:t> domain objects to bridge the gap between the analysis model and the hardware/software platform defined during system design.</a:t>
            </a:r>
          </a:p>
          <a:p>
            <a:pPr algn="just">
              <a:lnSpc>
                <a:spcPct val="150000"/>
              </a:lnSpc>
            </a:pPr>
            <a:r>
              <a:rPr lang="en-IN" sz="1800" b="0" i="0" u="none" strike="noStrike" baseline="0" dirty="0">
                <a:latin typeface="Times-Roman"/>
              </a:rPr>
              <a:t>This includes </a:t>
            </a:r>
            <a:r>
              <a:rPr lang="en-US" sz="1800" b="0" i="0" u="none" strike="noStrike" baseline="0" dirty="0">
                <a:latin typeface="Times-Roman"/>
              </a:rPr>
              <a:t>precisely describing object and subsystem interfaces, selecting off-the-shelf components, restructuring the object model to attain design goals such as extensibility or understandability, and optimizing the object model for performance.</a:t>
            </a:r>
          </a:p>
          <a:p>
            <a:pPr algn="just">
              <a:lnSpc>
                <a:spcPct val="150000"/>
              </a:lnSpc>
            </a:pPr>
            <a:r>
              <a:rPr lang="en-US" sz="1800" b="0" i="0" u="none" strike="noStrike" baseline="0" dirty="0">
                <a:latin typeface="Times-Roman"/>
              </a:rPr>
              <a:t>The result of the object design activity is a detailed object model annotated with constraints and precise descriptions for each element.</a:t>
            </a:r>
            <a:endParaRPr lang="en-IN" sz="2800" b="1" i="0" u="none" strike="noStrike" baseline="0" dirty="0">
              <a:latin typeface="Times-Roman"/>
            </a:endParaRPr>
          </a:p>
          <a:p>
            <a:pPr algn="just"/>
            <a:endParaRPr lang="en-IN" dirty="0"/>
          </a:p>
        </p:txBody>
      </p:sp>
      <p:sp>
        <p:nvSpPr>
          <p:cNvPr id="4" name="TextBox 3">
            <a:extLst>
              <a:ext uri="{FF2B5EF4-FFF2-40B4-BE49-F238E27FC236}">
                <a16:creationId xmlns:a16="http://schemas.microsoft.com/office/drawing/2014/main" id="{A4D05ACC-E687-7FE3-31B4-FEFBD8359089}"/>
              </a:ext>
            </a:extLst>
          </p:cNvPr>
          <p:cNvSpPr txBox="1"/>
          <p:nvPr/>
        </p:nvSpPr>
        <p:spPr>
          <a:xfrm>
            <a:off x="662539" y="3830856"/>
            <a:ext cx="10866922" cy="2550955"/>
          </a:xfrm>
          <a:prstGeom prst="rect">
            <a:avLst/>
          </a:prstGeom>
          <a:noFill/>
        </p:spPr>
        <p:txBody>
          <a:bodyPr wrap="square">
            <a:spAutoFit/>
          </a:bodyPr>
          <a:lstStyle/>
          <a:p>
            <a:pPr marL="0" indent="0" algn="l">
              <a:buNone/>
            </a:pPr>
            <a:r>
              <a:rPr lang="en-IN" sz="2800" b="1" i="0" u="none" strike="noStrike" baseline="0" dirty="0">
                <a:latin typeface="Helvetica-Bold"/>
              </a:rPr>
              <a:t>1.4.5 Implementation</a:t>
            </a:r>
          </a:p>
          <a:p>
            <a:pPr marL="285750" indent="-285750">
              <a:lnSpc>
                <a:spcPct val="150000"/>
              </a:lnSpc>
              <a:buFont typeface="Arial" panose="020B0604020202020204" pitchFamily="34" charset="0"/>
              <a:buChar char="•"/>
            </a:pPr>
            <a:r>
              <a:rPr lang="en-IN" sz="1800" b="0" i="0" u="none" strike="noStrike" baseline="0" dirty="0">
                <a:latin typeface="Times-Roman"/>
              </a:rPr>
              <a:t>During </a:t>
            </a:r>
            <a:r>
              <a:rPr lang="en-IN" sz="1800" b="1" i="0" u="none" strike="noStrike" baseline="0" dirty="0">
                <a:latin typeface="Times-Bold"/>
              </a:rPr>
              <a:t>implementation</a:t>
            </a:r>
            <a:r>
              <a:rPr lang="en-IN" sz="1800" b="0" i="0" u="none" strike="noStrike" baseline="0" dirty="0">
                <a:latin typeface="Times-Roman"/>
              </a:rPr>
              <a:t>, developers translate the solution domain model into source code.</a:t>
            </a:r>
          </a:p>
          <a:p>
            <a:pPr marL="285750" indent="-285750" algn="l">
              <a:lnSpc>
                <a:spcPct val="150000"/>
              </a:lnSpc>
              <a:buFont typeface="Arial" panose="020B0604020202020204" pitchFamily="34" charset="0"/>
              <a:buChar char="•"/>
            </a:pPr>
            <a:r>
              <a:rPr lang="en-IN" sz="1800" b="0" i="0" u="none" strike="noStrike" baseline="0" dirty="0">
                <a:latin typeface="Times-Roman"/>
              </a:rPr>
              <a:t>This </a:t>
            </a:r>
            <a:r>
              <a:rPr lang="en-US" sz="1800" b="0" i="0" u="none" strike="noStrike" baseline="0" dirty="0">
                <a:latin typeface="Times-Roman"/>
              </a:rPr>
              <a:t>includes implementing the attributes and methods of each object and integrating all the objects such that they function as a single system.</a:t>
            </a:r>
          </a:p>
          <a:p>
            <a:pPr marL="285750" indent="-285750" algn="l">
              <a:lnSpc>
                <a:spcPct val="150000"/>
              </a:lnSpc>
              <a:buFont typeface="Arial" panose="020B0604020202020204" pitchFamily="34" charset="0"/>
              <a:buChar char="•"/>
            </a:pPr>
            <a:r>
              <a:rPr lang="en-US" sz="1800" b="0" i="0" u="none" strike="noStrike" baseline="0" dirty="0">
                <a:latin typeface="Times-Roman"/>
              </a:rPr>
              <a:t>The implementation activity spans the gap between the detailed object design model and a complete set of source code files that can be compiled.</a:t>
            </a:r>
          </a:p>
        </p:txBody>
      </p:sp>
    </p:spTree>
    <p:extLst>
      <p:ext uri="{BB962C8B-B14F-4D97-AF65-F5344CB8AC3E}">
        <p14:creationId xmlns:p14="http://schemas.microsoft.com/office/powerpoint/2010/main" val="914612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E2F61E-382B-9132-737F-233EB4AEE80A}"/>
              </a:ext>
            </a:extLst>
          </p:cNvPr>
          <p:cNvSpPr>
            <a:spLocks noGrp="1"/>
          </p:cNvSpPr>
          <p:nvPr>
            <p:ph idx="1"/>
          </p:nvPr>
        </p:nvSpPr>
        <p:spPr>
          <a:xfrm>
            <a:off x="635267" y="250256"/>
            <a:ext cx="11135555" cy="6381549"/>
          </a:xfrm>
        </p:spPr>
        <p:txBody>
          <a:bodyPr>
            <a:normAutofit/>
          </a:bodyPr>
          <a:lstStyle/>
          <a:p>
            <a:r>
              <a:rPr lang="en-IN" sz="2800" b="1" i="0" u="none" strike="noStrike" baseline="0" dirty="0">
                <a:latin typeface="Helvetica-Bold"/>
              </a:rPr>
              <a:t>1.4.6 Testing</a:t>
            </a:r>
            <a:endParaRPr lang="en-IN" dirty="0"/>
          </a:p>
          <a:p>
            <a:pPr algn="just">
              <a:lnSpc>
                <a:spcPct val="150000"/>
              </a:lnSpc>
            </a:pPr>
            <a:r>
              <a:rPr lang="en-US" sz="1800" b="0" i="0" u="none" strike="noStrike" baseline="0" dirty="0">
                <a:latin typeface="Times-Roman"/>
              </a:rPr>
              <a:t>During </a:t>
            </a:r>
            <a:r>
              <a:rPr lang="en-US" sz="1800" b="1" i="0" u="none" strike="noStrike" baseline="0" dirty="0" smtClean="0">
                <a:latin typeface="Times-Bold"/>
              </a:rPr>
              <a:t>testing</a:t>
            </a:r>
            <a:r>
              <a:rPr lang="en-US" sz="1800" b="0" i="0" u="none" strike="noStrike" baseline="0" dirty="0">
                <a:latin typeface="Times-Roman"/>
              </a:rPr>
              <a:t>, developers find differences between the system and its models by executing the system (or parts of it) with sample input data sets.</a:t>
            </a:r>
          </a:p>
          <a:p>
            <a:pPr algn="just">
              <a:lnSpc>
                <a:spcPct val="150000"/>
              </a:lnSpc>
            </a:pPr>
            <a:r>
              <a:rPr lang="en-US" sz="1800" b="0" i="0" u="none" strike="noStrike" baseline="0" dirty="0">
                <a:latin typeface="Times-Roman"/>
              </a:rPr>
              <a:t>During </a:t>
            </a:r>
            <a:r>
              <a:rPr lang="en-US" sz="1800" b="1" i="0" u="none" strike="noStrike" baseline="0" dirty="0">
                <a:solidFill>
                  <a:srgbClr val="FF0000"/>
                </a:solidFill>
                <a:latin typeface="Times-Roman"/>
              </a:rPr>
              <a:t>unit testing</a:t>
            </a:r>
            <a:r>
              <a:rPr lang="en-US" sz="1800" b="0" i="0" u="none" strike="noStrike" baseline="0" dirty="0">
                <a:latin typeface="Times-Roman"/>
              </a:rPr>
              <a:t>, developers compare the object design model with each object and subsystem.</a:t>
            </a:r>
          </a:p>
          <a:p>
            <a:pPr algn="just">
              <a:lnSpc>
                <a:spcPct val="150000"/>
              </a:lnSpc>
            </a:pPr>
            <a:r>
              <a:rPr lang="en-IN" sz="1800" b="0" i="0" u="none" strike="noStrike" baseline="0" dirty="0">
                <a:latin typeface="Times-Roman"/>
              </a:rPr>
              <a:t>During </a:t>
            </a:r>
            <a:r>
              <a:rPr lang="en-IN" sz="1800" b="1" dirty="0">
                <a:solidFill>
                  <a:srgbClr val="FF0000"/>
                </a:solidFill>
                <a:latin typeface="Times-Roman"/>
              </a:rPr>
              <a:t>integration testing,</a:t>
            </a:r>
            <a:r>
              <a:rPr lang="en-IN" sz="1800" b="0" i="0" u="none" strike="noStrike" baseline="0" dirty="0">
                <a:latin typeface="Times-Roman"/>
              </a:rPr>
              <a:t> combinations </a:t>
            </a:r>
            <a:r>
              <a:rPr lang="en-US" sz="1800" b="0" i="0" u="none" strike="noStrike" baseline="0" dirty="0">
                <a:latin typeface="Times-Roman"/>
              </a:rPr>
              <a:t>of subsystems are integrated together and compared with the system design model.</a:t>
            </a:r>
            <a:endParaRPr lang="en-IN" sz="2800" b="1" dirty="0">
              <a:latin typeface="Times-Roman"/>
            </a:endParaRPr>
          </a:p>
          <a:p>
            <a:pPr algn="just">
              <a:lnSpc>
                <a:spcPct val="150000"/>
              </a:lnSpc>
            </a:pPr>
            <a:r>
              <a:rPr lang="en-IN" sz="1800" b="0" i="0" u="none" strike="noStrike" baseline="0" dirty="0">
                <a:latin typeface="Times-Roman"/>
              </a:rPr>
              <a:t>During </a:t>
            </a:r>
            <a:r>
              <a:rPr lang="en-US" sz="1800" b="1" i="0" u="none" strike="noStrike" baseline="0" dirty="0">
                <a:solidFill>
                  <a:srgbClr val="FF0000"/>
                </a:solidFill>
                <a:latin typeface="Times-Roman"/>
              </a:rPr>
              <a:t>system testing</a:t>
            </a:r>
            <a:r>
              <a:rPr lang="en-US" sz="1800" b="0" i="0" u="none" strike="noStrike" baseline="0" dirty="0">
                <a:latin typeface="Times-Roman"/>
              </a:rPr>
              <a:t>, typical and exception cases are run through the system and compared with the </a:t>
            </a:r>
            <a:r>
              <a:rPr lang="en-IN" sz="1800" b="0" i="0" u="none" strike="noStrike" baseline="0" dirty="0">
                <a:latin typeface="Times-Roman"/>
              </a:rPr>
              <a:t>requirements model.</a:t>
            </a:r>
          </a:p>
          <a:p>
            <a:pPr algn="just">
              <a:lnSpc>
                <a:spcPct val="150000"/>
              </a:lnSpc>
            </a:pPr>
            <a:r>
              <a:rPr lang="en-US" sz="1800" b="0" i="0" u="none" strike="noStrike" baseline="0" dirty="0">
                <a:latin typeface="Times-Roman"/>
              </a:rPr>
              <a:t>The goal of testing is to </a:t>
            </a:r>
            <a:r>
              <a:rPr lang="en-US" sz="1800" b="1" i="0" u="none" strike="noStrike" baseline="0" dirty="0">
                <a:solidFill>
                  <a:schemeClr val="accent1">
                    <a:lumMod val="75000"/>
                  </a:schemeClr>
                </a:solidFill>
                <a:latin typeface="Times-Roman"/>
              </a:rPr>
              <a:t>discover as many faults</a:t>
            </a:r>
            <a:r>
              <a:rPr lang="en-US" sz="1800" b="0" i="0" u="none" strike="noStrike" baseline="0" dirty="0">
                <a:latin typeface="Times-Roman"/>
              </a:rPr>
              <a:t> as possible such that they can be repaired before the delivery of the system.</a:t>
            </a:r>
          </a:p>
          <a:p>
            <a:pPr algn="just">
              <a:lnSpc>
                <a:spcPct val="150000"/>
              </a:lnSpc>
            </a:pPr>
            <a:r>
              <a:rPr lang="en-US" sz="1800" b="0" i="0" u="none" strike="noStrike" baseline="0" dirty="0">
                <a:latin typeface="Times-Roman"/>
              </a:rPr>
              <a:t>The planning of test phases occurs in parallel to the other development activities: </a:t>
            </a:r>
            <a:r>
              <a:rPr lang="en-US" sz="1800" b="0" i="0" u="none" strike="noStrike" baseline="0" dirty="0">
                <a:solidFill>
                  <a:srgbClr val="0070C0"/>
                </a:solidFill>
                <a:latin typeface="Times-Roman"/>
              </a:rPr>
              <a:t>System tests </a:t>
            </a:r>
            <a:r>
              <a:rPr lang="en-US" sz="1800" b="0" i="0" u="none" strike="noStrike" baseline="0" dirty="0">
                <a:latin typeface="Times-Roman"/>
              </a:rPr>
              <a:t>are planned during </a:t>
            </a:r>
            <a:r>
              <a:rPr lang="en-US" sz="1800" b="0" i="0" u="none" strike="noStrike" baseline="0" dirty="0">
                <a:solidFill>
                  <a:srgbClr val="0070C0"/>
                </a:solidFill>
                <a:latin typeface="Times-Roman"/>
              </a:rPr>
              <a:t>requirements elicitation </a:t>
            </a:r>
            <a:r>
              <a:rPr lang="en-US" sz="1800" b="0" i="0" u="none" strike="noStrike" baseline="0" dirty="0">
                <a:latin typeface="Times-Roman"/>
              </a:rPr>
              <a:t>and </a:t>
            </a:r>
            <a:r>
              <a:rPr lang="en-US" sz="1800" b="0" i="0" u="none" strike="noStrike" baseline="0" dirty="0">
                <a:solidFill>
                  <a:schemeClr val="accent6">
                    <a:lumMod val="75000"/>
                  </a:schemeClr>
                </a:solidFill>
                <a:latin typeface="Times-Roman"/>
              </a:rPr>
              <a:t>analysis, integration tests </a:t>
            </a:r>
            <a:r>
              <a:rPr lang="en-US" sz="1800" b="0" i="0" u="none" strike="noStrike" baseline="0" dirty="0">
                <a:latin typeface="Times-Roman"/>
              </a:rPr>
              <a:t>are planned during </a:t>
            </a:r>
            <a:r>
              <a:rPr lang="en-US" sz="1800" b="0" i="0" u="none" strike="noStrike" baseline="0" dirty="0">
                <a:solidFill>
                  <a:schemeClr val="accent6">
                    <a:lumMod val="75000"/>
                  </a:schemeClr>
                </a:solidFill>
                <a:latin typeface="Times-Roman"/>
              </a:rPr>
              <a:t>system design</a:t>
            </a:r>
            <a:r>
              <a:rPr lang="en-US" sz="1800" b="0" i="0" u="none" strike="noStrike" baseline="0" dirty="0">
                <a:latin typeface="Times-Roman"/>
              </a:rPr>
              <a:t>, and </a:t>
            </a:r>
            <a:r>
              <a:rPr lang="en-US" sz="1800" b="0" i="0" u="none" strike="noStrike" baseline="0" dirty="0">
                <a:solidFill>
                  <a:schemeClr val="accent4">
                    <a:lumMod val="75000"/>
                  </a:schemeClr>
                </a:solidFill>
                <a:latin typeface="Times-Roman"/>
              </a:rPr>
              <a:t>unit tests are planned during </a:t>
            </a:r>
            <a:r>
              <a:rPr lang="en-IN" sz="1800" b="0" i="0" u="none" strike="noStrike" baseline="0" dirty="0">
                <a:solidFill>
                  <a:schemeClr val="accent4">
                    <a:lumMod val="75000"/>
                  </a:schemeClr>
                </a:solidFill>
                <a:latin typeface="Times-Roman"/>
              </a:rPr>
              <a:t>object </a:t>
            </a:r>
            <a:r>
              <a:rPr lang="en-IN" sz="1800" b="0" i="0" u="none" strike="noStrike" baseline="0" dirty="0" smtClean="0">
                <a:solidFill>
                  <a:schemeClr val="accent4">
                    <a:lumMod val="75000"/>
                  </a:schemeClr>
                </a:solidFill>
                <a:latin typeface="Times-Roman"/>
              </a:rPr>
              <a:t>design</a:t>
            </a:r>
            <a:endParaRPr lang="en-IN" dirty="0">
              <a:solidFill>
                <a:schemeClr val="accent4">
                  <a:lumMod val="75000"/>
                </a:schemeClr>
              </a:solidFill>
            </a:endParaRPr>
          </a:p>
        </p:txBody>
      </p:sp>
    </p:spTree>
    <p:extLst>
      <p:ext uri="{BB962C8B-B14F-4D97-AF65-F5344CB8AC3E}">
        <p14:creationId xmlns:p14="http://schemas.microsoft.com/office/powerpoint/2010/main" val="18218843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DC6A75-5D19-E8E6-A04D-9E608399FBF5}"/>
              </a:ext>
            </a:extLst>
          </p:cNvPr>
          <p:cNvSpPr>
            <a:spLocks noGrp="1"/>
          </p:cNvSpPr>
          <p:nvPr>
            <p:ph idx="1"/>
          </p:nvPr>
        </p:nvSpPr>
        <p:spPr>
          <a:xfrm>
            <a:off x="838200" y="336884"/>
            <a:ext cx="10515600" cy="5804034"/>
          </a:xfrm>
        </p:spPr>
        <p:txBody>
          <a:bodyPr>
            <a:normAutofit lnSpcReduction="10000"/>
          </a:bodyPr>
          <a:lstStyle/>
          <a:p>
            <a:pPr marL="0" indent="0">
              <a:lnSpc>
                <a:spcPct val="150000"/>
              </a:lnSpc>
              <a:buNone/>
            </a:pPr>
            <a:r>
              <a:rPr lang="en-IN" sz="1800" b="1" i="0" u="none" strike="noStrike" baseline="0" dirty="0">
                <a:latin typeface="Helvetica-Bold"/>
              </a:rPr>
              <a:t>1.5 Managing Software Development</a:t>
            </a:r>
          </a:p>
          <a:p>
            <a:pPr marL="0" indent="0" algn="l">
              <a:lnSpc>
                <a:spcPct val="150000"/>
              </a:lnSpc>
              <a:buNone/>
            </a:pPr>
            <a:r>
              <a:rPr lang="en-US" sz="1800" b="0" i="0" u="none" strike="noStrike" baseline="0" dirty="0">
                <a:latin typeface="Times-Roman"/>
              </a:rPr>
              <a:t>The activities involved in managing a software engineering includes: </a:t>
            </a:r>
          </a:p>
          <a:p>
            <a:pPr lvl="1">
              <a:lnSpc>
                <a:spcPct val="150000"/>
              </a:lnSpc>
            </a:pPr>
            <a:r>
              <a:rPr lang="en-IN" sz="1800" dirty="0">
                <a:latin typeface="Times-Roman"/>
              </a:rPr>
              <a:t>Communication (Section 1.5.1)</a:t>
            </a:r>
          </a:p>
          <a:p>
            <a:pPr lvl="1">
              <a:lnSpc>
                <a:spcPct val="150000"/>
              </a:lnSpc>
            </a:pPr>
            <a:r>
              <a:rPr lang="en-IN" sz="1800" dirty="0">
                <a:latin typeface="Times-Roman"/>
              </a:rPr>
              <a:t>Rationale Management (Section 1.5.2)</a:t>
            </a:r>
          </a:p>
          <a:p>
            <a:pPr lvl="1">
              <a:lnSpc>
                <a:spcPct val="150000"/>
              </a:lnSpc>
            </a:pPr>
            <a:r>
              <a:rPr lang="en-IN" sz="1800" dirty="0">
                <a:latin typeface="Times-Roman"/>
              </a:rPr>
              <a:t>Software Configuration Management (Section 1.5.3)</a:t>
            </a:r>
          </a:p>
          <a:p>
            <a:pPr lvl="1">
              <a:lnSpc>
                <a:spcPct val="150000"/>
              </a:lnSpc>
            </a:pPr>
            <a:r>
              <a:rPr lang="en-IN" sz="1800" dirty="0">
                <a:latin typeface="Times-Roman"/>
              </a:rPr>
              <a:t>Project Management (Section 1.5.4)</a:t>
            </a:r>
          </a:p>
          <a:p>
            <a:pPr lvl="1">
              <a:lnSpc>
                <a:spcPct val="150000"/>
              </a:lnSpc>
            </a:pPr>
            <a:r>
              <a:rPr lang="en-US" sz="1800" dirty="0">
                <a:latin typeface="Times-Roman"/>
              </a:rPr>
              <a:t>Software Life Cycle (Section 1.5.5)</a:t>
            </a:r>
          </a:p>
          <a:p>
            <a:pPr algn="l">
              <a:lnSpc>
                <a:spcPct val="150000"/>
              </a:lnSpc>
            </a:pPr>
            <a:r>
              <a:rPr lang="en-US" sz="1800" dirty="0">
                <a:latin typeface="Times-Roman"/>
              </a:rPr>
              <a:t>Management activities focus on:</a:t>
            </a:r>
          </a:p>
          <a:p>
            <a:pPr lvl="1">
              <a:lnSpc>
                <a:spcPct val="150000"/>
              </a:lnSpc>
            </a:pPr>
            <a:r>
              <a:rPr lang="en-US" sz="1800" dirty="0">
                <a:latin typeface="Times-Roman"/>
              </a:rPr>
              <a:t>planning the project, </a:t>
            </a:r>
          </a:p>
          <a:p>
            <a:pPr lvl="1">
              <a:lnSpc>
                <a:spcPct val="150000"/>
              </a:lnSpc>
            </a:pPr>
            <a:r>
              <a:rPr lang="en-US" sz="1800" dirty="0">
                <a:latin typeface="Times-Roman"/>
              </a:rPr>
              <a:t>monitoring its status, </a:t>
            </a:r>
          </a:p>
          <a:p>
            <a:pPr lvl="1">
              <a:lnSpc>
                <a:spcPct val="150000"/>
              </a:lnSpc>
            </a:pPr>
            <a:r>
              <a:rPr lang="en-US" sz="1800" dirty="0">
                <a:latin typeface="Times-Roman"/>
              </a:rPr>
              <a:t>tracking changes, and </a:t>
            </a:r>
          </a:p>
          <a:p>
            <a:pPr lvl="1">
              <a:lnSpc>
                <a:spcPct val="150000"/>
              </a:lnSpc>
            </a:pPr>
            <a:r>
              <a:rPr lang="en-US" sz="1800" dirty="0">
                <a:latin typeface="Times-Roman"/>
              </a:rPr>
              <a:t>coordinating resources such that a high-quality product is delivered on time and </a:t>
            </a:r>
            <a:r>
              <a:rPr lang="en-IN" sz="1800" dirty="0">
                <a:latin typeface="Times-Roman"/>
              </a:rPr>
              <a:t>within budget.</a:t>
            </a:r>
            <a:endParaRPr lang="en-US" sz="1800" dirty="0">
              <a:latin typeface="Times-Roman"/>
            </a:endParaRPr>
          </a:p>
        </p:txBody>
      </p:sp>
    </p:spTree>
    <p:extLst>
      <p:ext uri="{BB962C8B-B14F-4D97-AF65-F5344CB8AC3E}">
        <p14:creationId xmlns:p14="http://schemas.microsoft.com/office/powerpoint/2010/main" val="25323554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039277-212D-ACC7-1F66-FBB27EA40426}"/>
              </a:ext>
            </a:extLst>
          </p:cNvPr>
          <p:cNvSpPr>
            <a:spLocks noGrp="1"/>
          </p:cNvSpPr>
          <p:nvPr>
            <p:ph idx="1"/>
          </p:nvPr>
        </p:nvSpPr>
        <p:spPr>
          <a:xfrm>
            <a:off x="530191" y="67377"/>
            <a:ext cx="11340384" cy="6266046"/>
          </a:xfrm>
        </p:spPr>
        <p:txBody>
          <a:bodyPr>
            <a:normAutofit fontScale="92500" lnSpcReduction="20000"/>
          </a:bodyPr>
          <a:lstStyle/>
          <a:p>
            <a:pPr marL="0" indent="0">
              <a:lnSpc>
                <a:spcPct val="160000"/>
              </a:lnSpc>
              <a:buNone/>
            </a:pPr>
            <a:r>
              <a:rPr lang="en-IN" sz="3200" b="1" dirty="0">
                <a:latin typeface="Times-Roman"/>
              </a:rPr>
              <a:t>Communication</a:t>
            </a:r>
            <a:r>
              <a:rPr lang="en-IN" sz="3200" dirty="0">
                <a:latin typeface="Times-Roman"/>
              </a:rPr>
              <a:t>:</a:t>
            </a:r>
          </a:p>
          <a:p>
            <a:pPr algn="l">
              <a:lnSpc>
                <a:spcPct val="160000"/>
              </a:lnSpc>
            </a:pPr>
            <a:r>
              <a:rPr lang="en-US" sz="1800" b="0" i="0" u="none" strike="noStrike" baseline="0" dirty="0">
                <a:latin typeface="Times-Roman"/>
              </a:rPr>
              <a:t>Communication includes:</a:t>
            </a:r>
          </a:p>
          <a:p>
            <a:pPr lvl="1">
              <a:lnSpc>
                <a:spcPct val="160000"/>
              </a:lnSpc>
            </a:pPr>
            <a:r>
              <a:rPr lang="en-US" sz="1800" dirty="0">
                <a:latin typeface="Times-Roman"/>
              </a:rPr>
              <a:t>exchange of models and documents about the system and its application domain, </a:t>
            </a:r>
          </a:p>
          <a:p>
            <a:pPr lvl="1">
              <a:lnSpc>
                <a:spcPct val="160000"/>
              </a:lnSpc>
            </a:pPr>
            <a:r>
              <a:rPr lang="en-US" sz="1800" dirty="0">
                <a:latin typeface="Times-Roman"/>
              </a:rPr>
              <a:t>reporting the status of work products, </a:t>
            </a:r>
          </a:p>
          <a:p>
            <a:pPr lvl="1">
              <a:lnSpc>
                <a:spcPct val="160000"/>
              </a:lnSpc>
            </a:pPr>
            <a:r>
              <a:rPr lang="en-US" sz="1800" dirty="0">
                <a:latin typeface="Times-Roman"/>
              </a:rPr>
              <a:t>providing feedback on the quality of work products, </a:t>
            </a:r>
          </a:p>
          <a:p>
            <a:pPr lvl="1">
              <a:lnSpc>
                <a:spcPct val="160000"/>
              </a:lnSpc>
            </a:pPr>
            <a:r>
              <a:rPr lang="en-US" sz="1800" dirty="0">
                <a:latin typeface="Times-Roman"/>
              </a:rPr>
              <a:t>raising and negotiating issues, and communicating decisions</a:t>
            </a:r>
          </a:p>
          <a:p>
            <a:pPr algn="l">
              <a:lnSpc>
                <a:spcPct val="160000"/>
              </a:lnSpc>
            </a:pPr>
            <a:r>
              <a:rPr lang="en-US" sz="1800" b="0" i="0" u="none" strike="noStrike" baseline="0" dirty="0">
                <a:latin typeface="Times-Roman"/>
              </a:rPr>
              <a:t>Communication is the most </a:t>
            </a:r>
            <a:r>
              <a:rPr lang="en-US" sz="1800" b="1" i="0" u="none" strike="noStrike" baseline="0" dirty="0">
                <a:solidFill>
                  <a:srgbClr val="FF0000"/>
                </a:solidFill>
                <a:latin typeface="Times-Roman"/>
              </a:rPr>
              <a:t>critical and time-consuming </a:t>
            </a:r>
            <a:r>
              <a:rPr lang="en-US" sz="1800" b="0" i="0" u="none" strike="noStrike" baseline="0" dirty="0">
                <a:latin typeface="Times-Roman"/>
              </a:rPr>
              <a:t>activity in software engineering.</a:t>
            </a:r>
          </a:p>
          <a:p>
            <a:pPr algn="l">
              <a:lnSpc>
                <a:spcPct val="160000"/>
              </a:lnSpc>
            </a:pPr>
            <a:r>
              <a:rPr lang="en-US" sz="1800" b="0" i="0" u="none" strike="noStrike" baseline="0" dirty="0">
                <a:latin typeface="Times-Roman"/>
              </a:rPr>
              <a:t>Misunderstandings and omissions often lead to </a:t>
            </a:r>
            <a:r>
              <a:rPr lang="en-US" sz="1800" b="1" i="0" u="none" strike="noStrike" baseline="0" dirty="0">
                <a:solidFill>
                  <a:srgbClr val="FF0000"/>
                </a:solidFill>
                <a:latin typeface="Times-Roman"/>
              </a:rPr>
              <a:t>faults and delays </a:t>
            </a:r>
            <a:r>
              <a:rPr lang="en-US" sz="1800" b="0" i="0" u="none" strike="noStrike" baseline="0" dirty="0">
                <a:latin typeface="Times-Roman"/>
              </a:rPr>
              <a:t>that are expensive to correct </a:t>
            </a:r>
            <a:r>
              <a:rPr lang="en-IN" sz="1800" b="0" i="0" u="none" strike="noStrike" baseline="0" dirty="0">
                <a:latin typeface="Times-Roman"/>
              </a:rPr>
              <a:t>later in the development.</a:t>
            </a:r>
          </a:p>
          <a:p>
            <a:pPr algn="l">
              <a:lnSpc>
                <a:spcPct val="160000"/>
              </a:lnSpc>
            </a:pPr>
            <a:r>
              <a:rPr lang="en-US" sz="1800" dirty="0">
                <a:latin typeface="Times-Roman"/>
              </a:rPr>
              <a:t>Communication is made difficult:</a:t>
            </a:r>
          </a:p>
          <a:p>
            <a:pPr lvl="1">
              <a:lnSpc>
                <a:spcPct val="160000"/>
              </a:lnSpc>
            </a:pPr>
            <a:r>
              <a:rPr lang="en-US" sz="1800" dirty="0">
                <a:solidFill>
                  <a:schemeClr val="accent6">
                    <a:lumMod val="75000"/>
                  </a:schemeClr>
                </a:solidFill>
                <a:latin typeface="Times-Roman"/>
              </a:rPr>
              <a:t> </a:t>
            </a:r>
            <a:r>
              <a:rPr lang="en-US" sz="1800" b="1" dirty="0">
                <a:solidFill>
                  <a:schemeClr val="accent6">
                    <a:lumMod val="75000"/>
                  </a:schemeClr>
                </a:solidFill>
                <a:latin typeface="Times-Roman"/>
              </a:rPr>
              <a:t>by the diversity of participants’ backgrounds, </a:t>
            </a:r>
          </a:p>
          <a:p>
            <a:pPr lvl="1">
              <a:lnSpc>
                <a:spcPct val="160000"/>
              </a:lnSpc>
            </a:pPr>
            <a:r>
              <a:rPr lang="en-US" sz="1800" b="1" dirty="0">
                <a:solidFill>
                  <a:schemeClr val="accent6">
                    <a:lumMod val="75000"/>
                  </a:schemeClr>
                </a:solidFill>
                <a:latin typeface="Times-Roman"/>
              </a:rPr>
              <a:t>by their geographic distribution,</a:t>
            </a:r>
          </a:p>
          <a:p>
            <a:pPr lvl="1">
              <a:lnSpc>
                <a:spcPct val="160000"/>
              </a:lnSpc>
            </a:pPr>
            <a:r>
              <a:rPr lang="en-US" sz="1800" b="1" i="0" u="none" strike="noStrike" baseline="0" dirty="0">
                <a:solidFill>
                  <a:schemeClr val="accent6">
                    <a:lumMod val="75000"/>
                  </a:schemeClr>
                </a:solidFill>
                <a:latin typeface="Times-Roman"/>
              </a:rPr>
              <a:t>and by the volume, complexity, and evolution of the information </a:t>
            </a:r>
            <a:r>
              <a:rPr lang="en-IN" sz="1800" b="1" i="0" u="none" strike="noStrike" baseline="0" dirty="0">
                <a:solidFill>
                  <a:schemeClr val="accent6">
                    <a:lumMod val="75000"/>
                  </a:schemeClr>
                </a:solidFill>
                <a:latin typeface="Times-Roman"/>
              </a:rPr>
              <a:t>exchanged</a:t>
            </a:r>
            <a:r>
              <a:rPr lang="en-IN" sz="1800" b="1" i="0" u="none" strike="noStrike" baseline="0" dirty="0">
                <a:latin typeface="Times-Roman"/>
              </a:rPr>
              <a:t>.</a:t>
            </a:r>
          </a:p>
        </p:txBody>
      </p:sp>
    </p:spTree>
    <p:extLst>
      <p:ext uri="{BB962C8B-B14F-4D97-AF65-F5344CB8AC3E}">
        <p14:creationId xmlns:p14="http://schemas.microsoft.com/office/powerpoint/2010/main" val="7952442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039277-212D-ACC7-1F66-FBB27EA40426}"/>
              </a:ext>
            </a:extLst>
          </p:cNvPr>
          <p:cNvSpPr>
            <a:spLocks noGrp="1"/>
          </p:cNvSpPr>
          <p:nvPr>
            <p:ph idx="1"/>
          </p:nvPr>
        </p:nvSpPr>
        <p:spPr>
          <a:xfrm>
            <a:off x="838200" y="279133"/>
            <a:ext cx="10515600" cy="5897830"/>
          </a:xfrm>
        </p:spPr>
        <p:txBody>
          <a:bodyPr>
            <a:normAutofit/>
          </a:bodyPr>
          <a:lstStyle/>
          <a:p>
            <a:pPr marL="0" indent="0">
              <a:lnSpc>
                <a:spcPct val="160000"/>
              </a:lnSpc>
              <a:buNone/>
            </a:pPr>
            <a:r>
              <a:rPr lang="en-IN" sz="2800" b="1" dirty="0">
                <a:latin typeface="Times-Roman"/>
              </a:rPr>
              <a:t>Communication</a:t>
            </a:r>
            <a:r>
              <a:rPr lang="en-IN" sz="2800" dirty="0">
                <a:latin typeface="Times-Roman"/>
              </a:rPr>
              <a:t>:</a:t>
            </a:r>
          </a:p>
          <a:p>
            <a:pPr>
              <a:lnSpc>
                <a:spcPct val="160000"/>
              </a:lnSpc>
            </a:pPr>
            <a:r>
              <a:rPr lang="en-US" sz="1800" b="0" i="0" u="none" strike="noStrike" baseline="0" dirty="0">
                <a:latin typeface="Times-Roman"/>
              </a:rPr>
              <a:t>To deal with communication issues, project participants have many tools available</a:t>
            </a:r>
            <a:r>
              <a:rPr lang="en-IN" sz="1800" dirty="0">
                <a:latin typeface="Times-Roman"/>
              </a:rPr>
              <a:t>.</a:t>
            </a:r>
          </a:p>
          <a:p>
            <a:pPr marL="342900" indent="-342900" algn="l">
              <a:lnSpc>
                <a:spcPct val="160000"/>
              </a:lnSpc>
              <a:buAutoNum type="arabicParenR"/>
            </a:pPr>
            <a:r>
              <a:rPr lang="en-US" sz="1800" b="0" i="0" u="none" strike="noStrike" baseline="0" dirty="0">
                <a:solidFill>
                  <a:srgbClr val="FF0000"/>
                </a:solidFill>
                <a:latin typeface="Times-Roman"/>
              </a:rPr>
              <a:t>conventions:</a:t>
            </a:r>
            <a:r>
              <a:rPr lang="en-US" sz="1800" b="0" i="0" u="none" strike="noStrike" baseline="0" dirty="0">
                <a:latin typeface="Times-Roman"/>
              </a:rPr>
              <a:t> When participants agree on notations for representing </a:t>
            </a:r>
            <a:r>
              <a:rPr lang="en-IN" sz="1800" b="0" i="0" u="none" strike="noStrike" baseline="0" dirty="0">
                <a:latin typeface="Times-Roman"/>
              </a:rPr>
              <a:t>information, Examples of </a:t>
            </a:r>
            <a:r>
              <a:rPr lang="en-US" sz="1800" b="0" i="0" u="none" strike="noStrike" baseline="0" dirty="0">
                <a:latin typeface="Times-Roman"/>
              </a:rPr>
              <a:t>notations include UML diagrams, templates for writing documents and meeting minutes, and identification schemes for naming software components. </a:t>
            </a:r>
          </a:p>
          <a:p>
            <a:pPr marL="342900" indent="-342900" algn="l">
              <a:lnSpc>
                <a:spcPct val="160000"/>
              </a:lnSpc>
              <a:buAutoNum type="arabicParenR"/>
            </a:pPr>
            <a:r>
              <a:rPr lang="en-US" sz="1800" b="0" i="0" u="none" strike="noStrike" baseline="0" dirty="0">
                <a:latin typeface="Times-Roman"/>
              </a:rPr>
              <a:t>Examples of tools include </a:t>
            </a:r>
            <a:r>
              <a:rPr lang="en-US" sz="1800" b="0" i="0" u="none" strike="noStrike" baseline="0" dirty="0">
                <a:solidFill>
                  <a:srgbClr val="FF0000"/>
                </a:solidFill>
                <a:latin typeface="Times-Roman"/>
              </a:rPr>
              <a:t>Computer Aided Software Engineering (CASE) </a:t>
            </a:r>
            <a:r>
              <a:rPr lang="en-US" sz="1800" b="0" i="0" u="none" strike="noStrike" baseline="0" dirty="0">
                <a:latin typeface="Times-Roman"/>
              </a:rPr>
              <a:t>tools for maintaining models, </a:t>
            </a:r>
            <a:r>
              <a:rPr lang="en-US" sz="1800" b="0" i="0" u="none" strike="noStrike" baseline="0" dirty="0">
                <a:solidFill>
                  <a:srgbClr val="FF0000"/>
                </a:solidFill>
                <a:latin typeface="Times-Roman"/>
              </a:rPr>
              <a:t>word processors </a:t>
            </a:r>
            <a:r>
              <a:rPr lang="en-US" sz="1800" b="0" i="0" u="none" strike="noStrike" baseline="0" dirty="0">
                <a:latin typeface="Times-Roman"/>
              </a:rPr>
              <a:t>for generating documents, and </a:t>
            </a:r>
            <a:r>
              <a:rPr lang="en-US" sz="1800" b="0" i="0" u="none" strike="noStrike" baseline="0" dirty="0" smtClean="0">
                <a:solidFill>
                  <a:srgbClr val="FF0000"/>
                </a:solidFill>
                <a:latin typeface="Times-Roman"/>
              </a:rPr>
              <a:t>interchange</a:t>
            </a:r>
            <a:r>
              <a:rPr lang="en-US" sz="1800" b="0" i="0" u="none" strike="noStrike" baseline="0" dirty="0" smtClean="0">
                <a:latin typeface="Times-Roman"/>
              </a:rPr>
              <a:t> </a:t>
            </a:r>
            <a:r>
              <a:rPr lang="en-US" sz="1800" b="0" i="0" u="none" strike="noStrike" baseline="0" dirty="0">
                <a:latin typeface="Times-Roman"/>
              </a:rPr>
              <a:t>formats for publishing information</a:t>
            </a:r>
            <a:endParaRPr lang="en-IN" dirty="0"/>
          </a:p>
        </p:txBody>
      </p:sp>
    </p:spTree>
    <p:extLst>
      <p:ext uri="{BB962C8B-B14F-4D97-AF65-F5344CB8AC3E}">
        <p14:creationId xmlns:p14="http://schemas.microsoft.com/office/powerpoint/2010/main" val="40257190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219999-64CF-FCBB-CAA0-A36B7A1D5FC5}"/>
              </a:ext>
            </a:extLst>
          </p:cNvPr>
          <p:cNvSpPr>
            <a:spLocks noGrp="1"/>
          </p:cNvSpPr>
          <p:nvPr>
            <p:ph idx="1"/>
          </p:nvPr>
        </p:nvSpPr>
        <p:spPr>
          <a:xfrm>
            <a:off x="838200" y="375384"/>
            <a:ext cx="10515600" cy="6179419"/>
          </a:xfrm>
        </p:spPr>
        <p:txBody>
          <a:bodyPr>
            <a:normAutofit/>
          </a:bodyPr>
          <a:lstStyle/>
          <a:p>
            <a:pPr marL="0" indent="0">
              <a:lnSpc>
                <a:spcPct val="150000"/>
              </a:lnSpc>
              <a:buNone/>
            </a:pPr>
            <a:r>
              <a:rPr lang="en-IN" sz="1800" b="1" i="0" u="none" strike="noStrike" baseline="0" dirty="0">
                <a:latin typeface="Helvetica-Bold"/>
              </a:rPr>
              <a:t>Rationale Management:</a:t>
            </a:r>
          </a:p>
          <a:p>
            <a:pPr>
              <a:lnSpc>
                <a:spcPct val="150000"/>
              </a:lnSpc>
            </a:pPr>
            <a:r>
              <a:rPr lang="en-US" sz="1800" b="0" i="0" u="none" strike="noStrike" baseline="0" dirty="0">
                <a:latin typeface="Times-Roman"/>
              </a:rPr>
              <a:t>Rationale is the justification of decisions.</a:t>
            </a:r>
          </a:p>
          <a:p>
            <a:pPr algn="l">
              <a:lnSpc>
                <a:spcPct val="150000"/>
              </a:lnSpc>
            </a:pPr>
            <a:r>
              <a:rPr lang="en-US" sz="1800" b="0" i="0" u="none" strike="noStrike" baseline="0" dirty="0">
                <a:latin typeface="Times-Roman"/>
              </a:rPr>
              <a:t>Given a decision:</a:t>
            </a:r>
          </a:p>
          <a:p>
            <a:pPr lvl="1">
              <a:lnSpc>
                <a:spcPct val="150000"/>
              </a:lnSpc>
            </a:pPr>
            <a:r>
              <a:rPr lang="en-US" sz="1800" dirty="0">
                <a:latin typeface="Times-Roman"/>
              </a:rPr>
              <a:t>its rationale includes the problem that it addresses, </a:t>
            </a:r>
          </a:p>
          <a:p>
            <a:pPr lvl="1">
              <a:lnSpc>
                <a:spcPct val="150000"/>
              </a:lnSpc>
            </a:pPr>
            <a:r>
              <a:rPr lang="en-US" sz="1800" dirty="0">
                <a:latin typeface="Times-Roman"/>
              </a:rPr>
              <a:t>the alternatives that developers considered,</a:t>
            </a:r>
          </a:p>
          <a:p>
            <a:pPr lvl="1">
              <a:lnSpc>
                <a:spcPct val="150000"/>
              </a:lnSpc>
            </a:pPr>
            <a:r>
              <a:rPr lang="en-US" sz="1800" dirty="0">
                <a:latin typeface="Times-Roman"/>
              </a:rPr>
              <a:t>the criteria that developers used to evaluate the alternatives,</a:t>
            </a:r>
          </a:p>
          <a:p>
            <a:pPr lvl="1">
              <a:lnSpc>
                <a:spcPct val="150000"/>
              </a:lnSpc>
            </a:pPr>
            <a:r>
              <a:rPr lang="en-US" sz="1800" dirty="0">
                <a:latin typeface="Times-Roman"/>
              </a:rPr>
              <a:t>the debate developers went through to achieve consensus, and </a:t>
            </a:r>
          </a:p>
          <a:p>
            <a:pPr lvl="1">
              <a:lnSpc>
                <a:spcPct val="150000"/>
              </a:lnSpc>
            </a:pPr>
            <a:r>
              <a:rPr lang="en-US" sz="1800" dirty="0">
                <a:latin typeface="Times-Roman"/>
              </a:rPr>
              <a:t>The </a:t>
            </a:r>
            <a:r>
              <a:rPr lang="en-IN" sz="1800" dirty="0">
                <a:latin typeface="Times-Roman"/>
              </a:rPr>
              <a:t>decision.</a:t>
            </a:r>
          </a:p>
          <a:p>
            <a:pPr algn="l">
              <a:lnSpc>
                <a:spcPct val="150000"/>
              </a:lnSpc>
            </a:pPr>
            <a:r>
              <a:rPr lang="en-US" sz="1800" b="0" i="0" u="none" strike="noStrike" baseline="0" dirty="0">
                <a:latin typeface="Times-Roman"/>
              </a:rPr>
              <a:t>Rationale is the most important information developers need when changing the system. </a:t>
            </a:r>
          </a:p>
        </p:txBody>
      </p:sp>
    </p:spTree>
    <p:extLst>
      <p:ext uri="{BB962C8B-B14F-4D97-AF65-F5344CB8AC3E}">
        <p14:creationId xmlns:p14="http://schemas.microsoft.com/office/powerpoint/2010/main" val="31566801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219999-64CF-FCBB-CAA0-A36B7A1D5FC5}"/>
              </a:ext>
            </a:extLst>
          </p:cNvPr>
          <p:cNvSpPr>
            <a:spLocks noGrp="1"/>
          </p:cNvSpPr>
          <p:nvPr>
            <p:ph idx="1"/>
          </p:nvPr>
        </p:nvSpPr>
        <p:spPr>
          <a:xfrm>
            <a:off x="838200" y="375384"/>
            <a:ext cx="10515600" cy="6179419"/>
          </a:xfrm>
        </p:spPr>
        <p:txBody>
          <a:bodyPr>
            <a:normAutofit/>
          </a:bodyPr>
          <a:lstStyle/>
          <a:p>
            <a:pPr marL="0" indent="0">
              <a:lnSpc>
                <a:spcPct val="150000"/>
              </a:lnSpc>
              <a:buNone/>
            </a:pPr>
            <a:r>
              <a:rPr lang="en-IN" sz="1800" b="1" i="0" u="none" strike="noStrike" baseline="0" dirty="0">
                <a:latin typeface="Helvetica-Bold"/>
              </a:rPr>
              <a:t>Rationale Management:</a:t>
            </a:r>
          </a:p>
          <a:p>
            <a:pPr algn="l">
              <a:lnSpc>
                <a:spcPct val="150000"/>
              </a:lnSpc>
            </a:pPr>
            <a:r>
              <a:rPr lang="en-US" sz="1800" b="0" i="0" u="none" strike="noStrike" baseline="0" dirty="0">
                <a:latin typeface="Times-Roman"/>
              </a:rPr>
              <a:t>If a criterion changes, developers can reevaluate all decisions that depend on this criterion. </a:t>
            </a:r>
          </a:p>
          <a:p>
            <a:pPr algn="l">
              <a:lnSpc>
                <a:spcPct val="150000"/>
              </a:lnSpc>
            </a:pPr>
            <a:r>
              <a:rPr lang="en-US" sz="1800" b="0" i="0" u="none" strike="noStrike" baseline="0" dirty="0">
                <a:latin typeface="Times-Roman"/>
              </a:rPr>
              <a:t>If a new alternative becomes available, it can be compared with all the other alternatives that were already evaluated. </a:t>
            </a:r>
          </a:p>
          <a:p>
            <a:pPr algn="l">
              <a:lnSpc>
                <a:spcPct val="150000"/>
              </a:lnSpc>
            </a:pPr>
            <a:r>
              <a:rPr lang="en-US" sz="1800" b="0" i="0" u="none" strike="noStrike" baseline="0" dirty="0">
                <a:latin typeface="Times-Roman"/>
              </a:rPr>
              <a:t>If a decision is questioned, they can recover its rationale </a:t>
            </a:r>
            <a:r>
              <a:rPr lang="en-IN" sz="1800" b="0" i="0" u="none" strike="noStrike" baseline="0" dirty="0">
                <a:latin typeface="Times-Roman"/>
              </a:rPr>
              <a:t>to justify it.</a:t>
            </a:r>
          </a:p>
          <a:p>
            <a:pPr algn="l">
              <a:lnSpc>
                <a:spcPct val="150000"/>
              </a:lnSpc>
            </a:pPr>
            <a:r>
              <a:rPr lang="en-US" sz="1800" b="0" i="0" u="none" strike="noStrike" baseline="0" dirty="0">
                <a:latin typeface="Times-Roman"/>
              </a:rPr>
              <a:t>Unfortunately, rationale is also the most complex information developers deal with during development, and thus, the most difficult to update and maintain.</a:t>
            </a:r>
          </a:p>
          <a:p>
            <a:pPr algn="l">
              <a:lnSpc>
                <a:spcPct val="150000"/>
              </a:lnSpc>
            </a:pPr>
            <a:r>
              <a:rPr lang="en-US" sz="1800" b="0" i="0" u="none" strike="noStrike" baseline="0" dirty="0">
                <a:latin typeface="Times-Roman"/>
              </a:rPr>
              <a:t>To deal with this challenge, developers capture rationale during meetings and on-line discussions, represent rationale with issue models, and access rationale during changes.</a:t>
            </a:r>
            <a:endParaRPr lang="en-IN" sz="2200" dirty="0">
              <a:latin typeface="Times-Roman"/>
            </a:endParaRPr>
          </a:p>
        </p:txBody>
      </p:sp>
    </p:spTree>
    <p:extLst>
      <p:ext uri="{BB962C8B-B14F-4D97-AF65-F5344CB8AC3E}">
        <p14:creationId xmlns:p14="http://schemas.microsoft.com/office/powerpoint/2010/main" val="23344255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383C9C-BEE7-6144-6690-BABC7756F0A8}"/>
              </a:ext>
            </a:extLst>
          </p:cNvPr>
          <p:cNvSpPr>
            <a:spLocks noGrp="1"/>
          </p:cNvSpPr>
          <p:nvPr>
            <p:ph idx="1"/>
          </p:nvPr>
        </p:nvSpPr>
        <p:spPr>
          <a:xfrm>
            <a:off x="751573" y="105876"/>
            <a:ext cx="10515600" cy="5948413"/>
          </a:xfrm>
        </p:spPr>
        <p:txBody>
          <a:bodyPr>
            <a:normAutofit fontScale="85000" lnSpcReduction="10000"/>
          </a:bodyPr>
          <a:lstStyle/>
          <a:p>
            <a:pPr marL="0" indent="0">
              <a:lnSpc>
                <a:spcPct val="150000"/>
              </a:lnSpc>
              <a:buNone/>
            </a:pPr>
            <a:r>
              <a:rPr lang="en-IN" sz="1800" b="1" i="0" u="none" strike="noStrike" baseline="0" dirty="0">
                <a:latin typeface="Helvetica-Bold"/>
              </a:rPr>
              <a:t>Software Configuration Management:</a:t>
            </a:r>
          </a:p>
          <a:p>
            <a:pPr algn="l">
              <a:lnSpc>
                <a:spcPct val="150000"/>
              </a:lnSpc>
            </a:pPr>
            <a:r>
              <a:rPr lang="en-US" sz="1800" b="0" i="0" u="none" strike="noStrike" baseline="0" dirty="0">
                <a:latin typeface="Times-Roman"/>
              </a:rPr>
              <a:t>Software configuration management is the process that </a:t>
            </a:r>
            <a:r>
              <a:rPr lang="en-US" sz="1800" b="1" i="0" u="none" strike="noStrike" baseline="0" dirty="0">
                <a:solidFill>
                  <a:srgbClr val="FF0000"/>
                </a:solidFill>
                <a:latin typeface="Times-Roman"/>
              </a:rPr>
              <a:t>monitors and controls changes in work </a:t>
            </a:r>
            <a:r>
              <a:rPr lang="en-IN" sz="1800" b="1" i="0" u="none" strike="noStrike" baseline="0" dirty="0">
                <a:solidFill>
                  <a:srgbClr val="FF0000"/>
                </a:solidFill>
                <a:latin typeface="Times-Roman"/>
              </a:rPr>
              <a:t>products</a:t>
            </a:r>
            <a:r>
              <a:rPr lang="en-IN" sz="1800" b="0" i="0" u="none" strike="noStrike" baseline="0" dirty="0">
                <a:latin typeface="Times-Roman"/>
              </a:rPr>
              <a:t>.</a:t>
            </a:r>
          </a:p>
          <a:p>
            <a:pPr algn="l">
              <a:lnSpc>
                <a:spcPct val="150000"/>
              </a:lnSpc>
            </a:pPr>
            <a:r>
              <a:rPr lang="en-US" sz="1800" b="1" i="0" u="none" strike="noStrike" baseline="0" dirty="0">
                <a:solidFill>
                  <a:schemeClr val="accent2">
                    <a:lumMod val="75000"/>
                  </a:schemeClr>
                </a:solidFill>
                <a:latin typeface="Times-Roman"/>
              </a:rPr>
              <a:t>Requirements change </a:t>
            </a:r>
            <a:r>
              <a:rPr lang="en-US" sz="1800" b="0" i="0" u="none" strike="noStrike" baseline="0" dirty="0">
                <a:latin typeface="Times-Roman"/>
              </a:rPr>
              <a:t>as the client requests new features and as developers improve their understanding of the application domain.</a:t>
            </a:r>
          </a:p>
          <a:p>
            <a:pPr algn="l">
              <a:lnSpc>
                <a:spcPct val="150000"/>
              </a:lnSpc>
            </a:pPr>
            <a:r>
              <a:rPr lang="en-IN" sz="1800" b="0" i="0" u="none" strike="noStrike" baseline="0" dirty="0">
                <a:latin typeface="Times-Roman"/>
              </a:rPr>
              <a:t>The </a:t>
            </a:r>
            <a:r>
              <a:rPr lang="en-US" sz="1800" b="0" i="0" u="none" strike="noStrike" baseline="0" dirty="0">
                <a:latin typeface="Times-Roman"/>
              </a:rPr>
              <a:t>hardware/software platform on which the system is built changes as new technology becomes </a:t>
            </a:r>
            <a:r>
              <a:rPr lang="en-IN" sz="1800" b="0" i="0" u="none" strike="noStrike" baseline="0" dirty="0">
                <a:latin typeface="Times-Roman"/>
              </a:rPr>
              <a:t>available.</a:t>
            </a:r>
          </a:p>
          <a:p>
            <a:pPr algn="l">
              <a:lnSpc>
                <a:spcPct val="150000"/>
              </a:lnSpc>
            </a:pPr>
            <a:r>
              <a:rPr lang="en-US" sz="1800" b="0" i="0" u="none" strike="noStrike" baseline="0" dirty="0">
                <a:latin typeface="Times-Roman"/>
              </a:rPr>
              <a:t>The </a:t>
            </a:r>
            <a:r>
              <a:rPr lang="en-US" sz="1800" b="1" i="0" u="none" strike="noStrike" baseline="0" dirty="0">
                <a:solidFill>
                  <a:srgbClr val="00B0F0"/>
                </a:solidFill>
                <a:latin typeface="Times-Roman"/>
              </a:rPr>
              <a:t>system changes as faults </a:t>
            </a:r>
            <a:r>
              <a:rPr lang="en-US" sz="1800" b="0" i="0" u="none" strike="noStrike" baseline="0" dirty="0">
                <a:latin typeface="Times-Roman"/>
              </a:rPr>
              <a:t>are discovered during testing and are repaired. </a:t>
            </a:r>
          </a:p>
          <a:p>
            <a:pPr algn="l">
              <a:lnSpc>
                <a:spcPct val="150000"/>
              </a:lnSpc>
            </a:pPr>
            <a:r>
              <a:rPr lang="en-US" sz="1800" b="0" i="0" u="none" strike="noStrike" baseline="0" dirty="0">
                <a:latin typeface="Times-Roman"/>
              </a:rPr>
              <a:t>Software configuration management used to be in the realm of maintenance, when improvements are incrementally introduced in the system.</a:t>
            </a:r>
          </a:p>
          <a:p>
            <a:pPr algn="l">
              <a:lnSpc>
                <a:spcPct val="150000"/>
              </a:lnSpc>
            </a:pPr>
            <a:r>
              <a:rPr lang="en-US" sz="1800" dirty="0">
                <a:latin typeface="Times-Roman"/>
              </a:rPr>
              <a:t>C</a:t>
            </a:r>
            <a:r>
              <a:rPr lang="en-US" sz="1800" b="0" i="0" u="none" strike="noStrike" baseline="0" dirty="0">
                <a:latin typeface="Times-Roman"/>
              </a:rPr>
              <a:t>hanges during </a:t>
            </a:r>
            <a:r>
              <a:rPr lang="en-US" sz="1800" b="0" i="0" u="none" strike="noStrike" baseline="0" dirty="0">
                <a:solidFill>
                  <a:srgbClr val="C00000"/>
                </a:solidFill>
                <a:latin typeface="Times-Roman"/>
              </a:rPr>
              <a:t>development</a:t>
            </a:r>
            <a:r>
              <a:rPr lang="en-US" sz="1800" b="0" i="0" u="none" strike="noStrike" baseline="0" dirty="0">
                <a:latin typeface="Times-Roman"/>
              </a:rPr>
              <a:t> can be dealt with using configuration management at all stages.</a:t>
            </a:r>
          </a:p>
          <a:p>
            <a:pPr algn="l">
              <a:lnSpc>
                <a:spcPct val="150000"/>
              </a:lnSpc>
            </a:pPr>
            <a:r>
              <a:rPr lang="en-US" sz="1800" b="0" i="0" u="none" strike="noStrike" baseline="0" dirty="0">
                <a:latin typeface="Times-Roman"/>
              </a:rPr>
              <a:t>Configuration management enables developers to track changes. </a:t>
            </a:r>
          </a:p>
          <a:p>
            <a:pPr algn="l">
              <a:lnSpc>
                <a:spcPct val="150000"/>
              </a:lnSpc>
            </a:pPr>
            <a:r>
              <a:rPr lang="en-US" sz="1800" b="0" i="0" u="none" strike="noStrike" baseline="0" dirty="0">
                <a:latin typeface="Times-Roman"/>
              </a:rPr>
              <a:t>The system is represented as a number of configuration items that are independently revised.</a:t>
            </a:r>
          </a:p>
          <a:p>
            <a:pPr algn="l">
              <a:lnSpc>
                <a:spcPct val="150000"/>
              </a:lnSpc>
            </a:pPr>
            <a:r>
              <a:rPr lang="en-US" sz="1800" b="0" i="0" u="none" strike="noStrike" baseline="0" dirty="0">
                <a:latin typeface="Times-Roman"/>
              </a:rPr>
              <a:t> For each configuration item, its evolution is tracked as a series of versions. Selecting versions enables developers to roll back to a well-defined state of the system when a change fails</a:t>
            </a:r>
            <a:endParaRPr lang="en-IN" dirty="0"/>
          </a:p>
        </p:txBody>
      </p:sp>
    </p:spTree>
    <p:extLst>
      <p:ext uri="{BB962C8B-B14F-4D97-AF65-F5344CB8AC3E}">
        <p14:creationId xmlns:p14="http://schemas.microsoft.com/office/powerpoint/2010/main" val="39574409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AB5669-2587-D528-56BF-561C31B5A583}"/>
              </a:ext>
            </a:extLst>
          </p:cNvPr>
          <p:cNvSpPr>
            <a:spLocks noGrp="1"/>
          </p:cNvSpPr>
          <p:nvPr>
            <p:ph idx="1"/>
          </p:nvPr>
        </p:nvSpPr>
        <p:spPr>
          <a:xfrm>
            <a:off x="539817" y="192505"/>
            <a:ext cx="10515600" cy="6323798"/>
          </a:xfrm>
        </p:spPr>
        <p:txBody>
          <a:bodyPr>
            <a:normAutofit fontScale="85000" lnSpcReduction="10000"/>
          </a:bodyPr>
          <a:lstStyle/>
          <a:p>
            <a:pPr marL="0" indent="0">
              <a:lnSpc>
                <a:spcPct val="150000"/>
              </a:lnSpc>
              <a:buNone/>
            </a:pPr>
            <a:r>
              <a:rPr lang="en-IN" sz="1800" b="1" i="0" u="none" strike="noStrike" baseline="0" dirty="0">
                <a:latin typeface="Helvetica-Bold"/>
              </a:rPr>
              <a:t>Project Management:</a:t>
            </a:r>
          </a:p>
          <a:p>
            <a:pPr algn="l">
              <a:lnSpc>
                <a:spcPct val="150000"/>
              </a:lnSpc>
            </a:pPr>
            <a:r>
              <a:rPr lang="en-IN" sz="1800" dirty="0">
                <a:latin typeface="Times-Roman"/>
              </a:rPr>
              <a:t>P</a:t>
            </a:r>
            <a:r>
              <a:rPr lang="en-IN" sz="1800" b="0" i="0" u="none" strike="noStrike" baseline="0" dirty="0">
                <a:latin typeface="Times-Roman"/>
              </a:rPr>
              <a:t>roject </a:t>
            </a:r>
            <a:r>
              <a:rPr lang="en-IN" sz="1800" b="1" i="0" u="none" strike="noStrike" baseline="0" dirty="0">
                <a:latin typeface="Times-Roman"/>
              </a:rPr>
              <a:t>management</a:t>
            </a:r>
            <a:r>
              <a:rPr lang="en-IN" sz="1800" b="0" i="0" u="none" strike="noStrike" baseline="0" dirty="0">
                <a:latin typeface="Times-Roman"/>
              </a:rPr>
              <a:t> </a:t>
            </a:r>
            <a:r>
              <a:rPr lang="en-US" sz="1800" b="0" i="0" u="none" strike="noStrike" baseline="0" dirty="0">
                <a:latin typeface="Times-Roman"/>
              </a:rPr>
              <a:t>ensure the delivery of a high-quality system on </a:t>
            </a:r>
            <a:r>
              <a:rPr lang="en-US" sz="1800" b="1" i="0" u="none" strike="noStrike" baseline="0" dirty="0">
                <a:solidFill>
                  <a:srgbClr val="C00000"/>
                </a:solidFill>
                <a:latin typeface="Times-Roman"/>
              </a:rPr>
              <a:t>time and </a:t>
            </a:r>
            <a:r>
              <a:rPr lang="en-IN" sz="1800" b="1" i="0" u="none" strike="noStrike" baseline="0" dirty="0">
                <a:solidFill>
                  <a:srgbClr val="C00000"/>
                </a:solidFill>
                <a:latin typeface="Times-Roman"/>
              </a:rPr>
              <a:t>within budget</a:t>
            </a:r>
            <a:r>
              <a:rPr lang="en-IN" sz="1800" b="0" i="0" u="none" strike="noStrike" baseline="0" dirty="0">
                <a:latin typeface="Times-Roman"/>
              </a:rPr>
              <a:t>.</a:t>
            </a:r>
          </a:p>
          <a:p>
            <a:pPr algn="l">
              <a:lnSpc>
                <a:spcPct val="150000"/>
              </a:lnSpc>
            </a:pPr>
            <a:r>
              <a:rPr lang="en-US" sz="1800" b="0" i="0" u="none" strike="noStrike" baseline="0" dirty="0" smtClean="0">
                <a:latin typeface="Times-Roman"/>
              </a:rPr>
              <a:t>This includes planning and budgeting the project during negotiations with the client, </a:t>
            </a:r>
            <a:r>
              <a:rPr lang="en-US" sz="1800" b="0" i="0" u="none" strike="noStrike" baseline="0" dirty="0" smtClean="0">
                <a:solidFill>
                  <a:srgbClr val="00B050"/>
                </a:solidFill>
                <a:latin typeface="Times-Roman"/>
              </a:rPr>
              <a:t>hiring developers and organizing them into teams, monitoring the status of the project, and intervening when deviations occur.</a:t>
            </a:r>
          </a:p>
          <a:p>
            <a:pPr marL="0" indent="0" algn="l">
              <a:lnSpc>
                <a:spcPct val="150000"/>
              </a:lnSpc>
              <a:buNone/>
            </a:pPr>
            <a:r>
              <a:rPr lang="en-IN" sz="1800" b="1" i="0" u="none" strike="noStrike" baseline="0" dirty="0" smtClean="0">
                <a:latin typeface="Helvetica-Bold"/>
              </a:rPr>
              <a:t>Software Life Cycle</a:t>
            </a:r>
          </a:p>
          <a:p>
            <a:pPr algn="l">
              <a:lnSpc>
                <a:spcPct val="150000"/>
              </a:lnSpc>
            </a:pPr>
            <a:r>
              <a:rPr lang="en-US" sz="1800" b="0" i="0" u="none" strike="noStrike" baseline="0" dirty="0" smtClean="0">
                <a:latin typeface="Times-Roman"/>
              </a:rPr>
              <a:t>Software </a:t>
            </a:r>
            <a:r>
              <a:rPr lang="en-US" sz="1800" b="0" i="0" u="none" strike="noStrike" baseline="0" dirty="0">
                <a:latin typeface="Times-Roman"/>
              </a:rPr>
              <a:t>engineering as a modeling activity. </a:t>
            </a:r>
          </a:p>
          <a:p>
            <a:pPr algn="l">
              <a:lnSpc>
                <a:spcPct val="150000"/>
              </a:lnSpc>
            </a:pPr>
            <a:r>
              <a:rPr lang="en-US" sz="1800" b="1" i="0" u="none" strike="noStrike" baseline="0" dirty="0">
                <a:solidFill>
                  <a:schemeClr val="tx2">
                    <a:lumMod val="75000"/>
                  </a:schemeClr>
                </a:solidFill>
                <a:latin typeface="Times-Roman"/>
              </a:rPr>
              <a:t>Developers build models </a:t>
            </a:r>
            <a:r>
              <a:rPr lang="en-US" sz="1800" b="0" i="0" u="none" strike="noStrike" baseline="0" dirty="0">
                <a:latin typeface="Times-Roman"/>
              </a:rPr>
              <a:t>of the application and solution domains to deal with their complexity. </a:t>
            </a:r>
          </a:p>
          <a:p>
            <a:pPr algn="l">
              <a:lnSpc>
                <a:spcPct val="150000"/>
              </a:lnSpc>
            </a:pPr>
            <a:r>
              <a:rPr lang="en-US" sz="1800" b="0" i="0" u="none" strike="noStrike" baseline="0" dirty="0">
                <a:latin typeface="Times-Roman"/>
              </a:rPr>
              <a:t>By ignoring irrelevant details and focusing only on what is relevant to a specific issue, developers can more</a:t>
            </a:r>
          </a:p>
          <a:p>
            <a:pPr algn="l">
              <a:lnSpc>
                <a:spcPct val="150000"/>
              </a:lnSpc>
            </a:pPr>
            <a:r>
              <a:rPr lang="en-US" sz="1800" b="0" i="0" u="none" strike="noStrike" baseline="0" dirty="0">
                <a:latin typeface="Times-Roman"/>
              </a:rPr>
              <a:t>effectively resolve issues and answer questions. </a:t>
            </a:r>
          </a:p>
          <a:p>
            <a:pPr algn="l">
              <a:lnSpc>
                <a:spcPct val="150000"/>
              </a:lnSpc>
            </a:pPr>
            <a:r>
              <a:rPr lang="en-US" sz="1800" b="0" i="0" u="none" strike="noStrike" baseline="0" dirty="0">
                <a:latin typeface="Times-Roman"/>
              </a:rPr>
              <a:t>The process of developing software can also be viewed as a complex system with inputs, outputs, activities, and resources.</a:t>
            </a:r>
          </a:p>
          <a:p>
            <a:pPr algn="l">
              <a:lnSpc>
                <a:spcPct val="150000"/>
              </a:lnSpc>
            </a:pPr>
            <a:r>
              <a:rPr lang="en-US" sz="1800" b="0" i="0" u="none" strike="noStrike" baseline="0" dirty="0">
                <a:latin typeface="Times-Roman"/>
              </a:rPr>
              <a:t>It is not surprising, then, that the same modeling techniques applied to software artifacts are used for modeling software processes. </a:t>
            </a:r>
          </a:p>
          <a:p>
            <a:pPr algn="l">
              <a:lnSpc>
                <a:spcPct val="150000"/>
              </a:lnSpc>
            </a:pPr>
            <a:r>
              <a:rPr lang="en-US" sz="1800" b="0" i="0" u="none" strike="noStrike" baseline="0" dirty="0">
                <a:latin typeface="Times-Roman"/>
              </a:rPr>
              <a:t>A general model of the software development process is called a </a:t>
            </a:r>
            <a:r>
              <a:rPr lang="en-US" sz="1800" b="0" i="1" u="none" strike="noStrike" baseline="0" dirty="0">
                <a:latin typeface="Times-Italic"/>
              </a:rPr>
              <a:t>software </a:t>
            </a:r>
            <a:r>
              <a:rPr lang="en-IN" sz="1800" b="0" i="1" u="none" strike="noStrike" baseline="0" dirty="0">
                <a:latin typeface="Times-Italic"/>
              </a:rPr>
              <a:t>life cycle</a:t>
            </a:r>
            <a:r>
              <a:rPr lang="en-IN" sz="1800" b="0" i="0" u="none" strike="noStrike" baseline="0" dirty="0">
                <a:latin typeface="Times-Roman"/>
              </a:rPr>
              <a:t>.</a:t>
            </a:r>
            <a:endParaRPr lang="en-IN" dirty="0"/>
          </a:p>
        </p:txBody>
      </p:sp>
    </p:spTree>
    <p:extLst>
      <p:ext uri="{BB962C8B-B14F-4D97-AF65-F5344CB8AC3E}">
        <p14:creationId xmlns:p14="http://schemas.microsoft.com/office/powerpoint/2010/main" val="6391906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47901" y="2298700"/>
            <a:ext cx="3514725" cy="391160"/>
          </a:xfrm>
          <a:prstGeom prst="rect">
            <a:avLst/>
          </a:prstGeom>
        </p:spPr>
        <p:txBody>
          <a:bodyPr vert="horz" wrap="square" lIns="0" tIns="12700" rIns="0" bIns="0" rtlCol="0">
            <a:spAutoFit/>
          </a:bodyPr>
          <a:lstStyle/>
          <a:p>
            <a:pPr marL="12700">
              <a:spcBef>
                <a:spcPts val="100"/>
              </a:spcBef>
              <a:tabLst>
                <a:tab pos="3314700" algn="l"/>
              </a:tabLst>
            </a:pPr>
            <a:r>
              <a:rPr dirty="0"/>
              <a:t>Software</a:t>
            </a:r>
            <a:r>
              <a:rPr spc="-50" dirty="0"/>
              <a:t> </a:t>
            </a:r>
            <a:r>
              <a:rPr spc="-10" dirty="0"/>
              <a:t>Engineering</a:t>
            </a:r>
            <a:r>
              <a:rPr dirty="0"/>
              <a:t>	</a:t>
            </a:r>
            <a:r>
              <a:rPr spc="-50" dirty="0"/>
              <a:t>?</a:t>
            </a:r>
          </a:p>
        </p:txBody>
      </p:sp>
      <p:sp>
        <p:nvSpPr>
          <p:cNvPr id="4" name="object 4"/>
          <p:cNvSpPr txBox="1"/>
          <p:nvPr/>
        </p:nvSpPr>
        <p:spPr>
          <a:xfrm>
            <a:off x="10020165" y="6437312"/>
            <a:ext cx="153035" cy="230832"/>
          </a:xfrm>
          <a:prstGeom prst="rect">
            <a:avLst/>
          </a:prstGeom>
        </p:spPr>
        <p:txBody>
          <a:bodyPr vert="horz" wrap="square" lIns="0" tIns="0" rIns="0" bIns="0" rtlCol="0">
            <a:spAutoFit/>
          </a:bodyPr>
          <a:lstStyle/>
          <a:p>
            <a:pPr marL="12700">
              <a:lnSpc>
                <a:spcPts val="1845"/>
              </a:lnSpc>
            </a:pPr>
            <a:r>
              <a:rPr kern="0" spc="-50" dirty="0">
                <a:solidFill>
                  <a:srgbClr val="888888"/>
                </a:solidFill>
                <a:latin typeface="Arial MT"/>
                <a:cs typeface="Arial MT"/>
              </a:rPr>
              <a:t>1</a:t>
            </a:r>
            <a:endParaRPr kern="0">
              <a:solidFill>
                <a:sysClr val="windowText" lastClr="000000"/>
              </a:solidFill>
              <a:latin typeface="Arial MT"/>
              <a:cs typeface="Arial MT"/>
            </a:endParaRPr>
          </a:p>
        </p:txBody>
      </p:sp>
      <p:sp>
        <p:nvSpPr>
          <p:cNvPr id="3" name="object 3"/>
          <p:cNvSpPr txBox="1"/>
          <p:nvPr/>
        </p:nvSpPr>
        <p:spPr>
          <a:xfrm>
            <a:off x="2247901" y="3009900"/>
            <a:ext cx="5293995" cy="391160"/>
          </a:xfrm>
          <a:prstGeom prst="rect">
            <a:avLst/>
          </a:prstGeom>
        </p:spPr>
        <p:txBody>
          <a:bodyPr vert="horz" wrap="square" lIns="0" tIns="12700" rIns="0" bIns="0" rtlCol="0">
            <a:spAutoFit/>
          </a:bodyPr>
          <a:lstStyle/>
          <a:p>
            <a:pPr marL="12700">
              <a:spcBef>
                <a:spcPts val="100"/>
              </a:spcBef>
            </a:pPr>
            <a:r>
              <a:rPr sz="2400" b="1" kern="0" dirty="0">
                <a:solidFill>
                  <a:srgbClr val="46424D"/>
                </a:solidFill>
                <a:latin typeface="Arial"/>
                <a:cs typeface="Arial"/>
              </a:rPr>
              <a:t>Importance</a:t>
            </a:r>
            <a:r>
              <a:rPr sz="2400" b="1" kern="0" spc="-70" dirty="0">
                <a:solidFill>
                  <a:srgbClr val="46424D"/>
                </a:solidFill>
                <a:latin typeface="Arial"/>
                <a:cs typeface="Arial"/>
              </a:rPr>
              <a:t> </a:t>
            </a:r>
            <a:r>
              <a:rPr sz="2400" b="1" kern="0" dirty="0">
                <a:solidFill>
                  <a:srgbClr val="46424D"/>
                </a:solidFill>
                <a:latin typeface="Arial"/>
                <a:cs typeface="Arial"/>
              </a:rPr>
              <a:t>of</a:t>
            </a:r>
            <a:r>
              <a:rPr sz="2400" b="1" kern="0" spc="-75" dirty="0">
                <a:solidFill>
                  <a:srgbClr val="46424D"/>
                </a:solidFill>
                <a:latin typeface="Arial"/>
                <a:cs typeface="Arial"/>
              </a:rPr>
              <a:t> </a:t>
            </a:r>
            <a:r>
              <a:rPr sz="2400" b="1" kern="0" dirty="0">
                <a:solidFill>
                  <a:srgbClr val="46424D"/>
                </a:solidFill>
                <a:latin typeface="Arial"/>
                <a:cs typeface="Arial"/>
              </a:rPr>
              <a:t>Software</a:t>
            </a:r>
            <a:r>
              <a:rPr sz="2400" b="1" kern="0" spc="-70" dirty="0">
                <a:solidFill>
                  <a:srgbClr val="46424D"/>
                </a:solidFill>
                <a:latin typeface="Arial"/>
                <a:cs typeface="Arial"/>
              </a:rPr>
              <a:t> </a:t>
            </a:r>
            <a:r>
              <a:rPr sz="2400" b="1" kern="0" dirty="0">
                <a:solidFill>
                  <a:srgbClr val="46424D"/>
                </a:solidFill>
                <a:latin typeface="Arial"/>
                <a:cs typeface="Arial"/>
              </a:rPr>
              <a:t>Processes</a:t>
            </a:r>
            <a:r>
              <a:rPr sz="2400" b="1" kern="0" spc="-70" dirty="0">
                <a:solidFill>
                  <a:srgbClr val="46424D"/>
                </a:solidFill>
                <a:latin typeface="Arial"/>
                <a:cs typeface="Arial"/>
              </a:rPr>
              <a:t> </a:t>
            </a:r>
            <a:r>
              <a:rPr sz="2400" b="1" kern="0" spc="-50" dirty="0">
                <a:solidFill>
                  <a:srgbClr val="46424D"/>
                </a:solidFill>
                <a:latin typeface="Arial"/>
                <a:cs typeface="Arial"/>
              </a:rPr>
              <a:t>?</a:t>
            </a:r>
            <a:endParaRPr sz="2400" kern="0">
              <a:solidFill>
                <a:sysClr val="windowText" lastClr="000000"/>
              </a:solidFill>
              <a:latin typeface="Arial"/>
              <a:cs typeface="Arial"/>
            </a:endParaRPr>
          </a:p>
        </p:txBody>
      </p:sp>
    </p:spTree>
    <p:extLst>
      <p:ext uri="{BB962C8B-B14F-4D97-AF65-F5344CB8AC3E}">
        <p14:creationId xmlns:p14="http://schemas.microsoft.com/office/powerpoint/2010/main" val="40815356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77217" y="3244334"/>
            <a:ext cx="237566" cy="369332"/>
          </a:xfrm>
          <a:prstGeom prst="rect">
            <a:avLst/>
          </a:prstGeom>
        </p:spPr>
        <p:txBody>
          <a:bodyPr wrap="none">
            <a:spAutoFit/>
          </a:bodyPr>
          <a:lstStyle/>
          <a:p>
            <a:r>
              <a:rPr lang="en-IN" dirty="0"/>
              <a:t> </a:t>
            </a:r>
          </a:p>
        </p:txBody>
      </p:sp>
      <p:sp>
        <p:nvSpPr>
          <p:cNvPr id="7" name="Rectangle 6"/>
          <p:cNvSpPr/>
          <p:nvPr/>
        </p:nvSpPr>
        <p:spPr>
          <a:xfrm>
            <a:off x="627792" y="925083"/>
            <a:ext cx="1326902" cy="369332"/>
          </a:xfrm>
          <a:prstGeom prst="rect">
            <a:avLst/>
          </a:prstGeom>
        </p:spPr>
        <p:txBody>
          <a:bodyPr wrap="none">
            <a:spAutoFit/>
          </a:bodyPr>
          <a:lstStyle/>
          <a:p>
            <a:r>
              <a:rPr lang="en" dirty="0"/>
              <a:t>Bottom Line</a:t>
            </a:r>
            <a:endParaRPr lang="en-IN" dirty="0"/>
          </a:p>
        </p:txBody>
      </p:sp>
      <p:sp>
        <p:nvSpPr>
          <p:cNvPr id="8" name="Rectangle 7"/>
          <p:cNvSpPr/>
          <p:nvPr/>
        </p:nvSpPr>
        <p:spPr>
          <a:xfrm>
            <a:off x="1219199" y="1720840"/>
            <a:ext cx="9304714" cy="2862322"/>
          </a:xfrm>
          <a:prstGeom prst="rect">
            <a:avLst/>
          </a:prstGeom>
        </p:spPr>
        <p:txBody>
          <a:bodyPr wrap="square">
            <a:spAutoFit/>
          </a:bodyPr>
          <a:lstStyle/>
          <a:p>
            <a:pPr marL="457200" lvl="0" indent="-381000">
              <a:buSzPts val="2400"/>
              <a:buChar char="●"/>
            </a:pPr>
            <a:r>
              <a:rPr lang="en-US" dirty="0"/>
              <a:t>Writing code is easy</a:t>
            </a:r>
          </a:p>
          <a:p>
            <a:pPr marL="457200" lvl="0" indent="-381000">
              <a:buSzPts val="2400"/>
              <a:buChar char="●"/>
            </a:pPr>
            <a:r>
              <a:rPr lang="en-US" dirty="0"/>
              <a:t>Engineering good software is HARD</a:t>
            </a:r>
          </a:p>
          <a:p>
            <a:pPr marL="914400" lvl="1" indent="-342900">
              <a:buSzPts val="1800"/>
              <a:buChar char="○"/>
            </a:pPr>
            <a:r>
              <a:rPr lang="en-US" dirty="0"/>
              <a:t>Humans are a big problem…</a:t>
            </a:r>
          </a:p>
          <a:p>
            <a:pPr marL="1371600" lvl="2" indent="-317500">
              <a:buSzPts val="1400"/>
              <a:buChar char="■"/>
            </a:pPr>
            <a:r>
              <a:rPr lang="en-US" dirty="0"/>
              <a:t>Customers</a:t>
            </a:r>
          </a:p>
          <a:p>
            <a:pPr marL="1371600" lvl="2" indent="-317500">
              <a:buSzPts val="1400"/>
              <a:buChar char="■"/>
            </a:pPr>
            <a:r>
              <a:rPr lang="en-US" dirty="0"/>
              <a:t>Developers</a:t>
            </a:r>
          </a:p>
          <a:p>
            <a:pPr marL="1371600" lvl="2" indent="-317500">
              <a:buSzPts val="1400"/>
              <a:buChar char="■"/>
            </a:pPr>
            <a:r>
              <a:rPr lang="en-US" dirty="0"/>
              <a:t>Managers</a:t>
            </a:r>
          </a:p>
          <a:p>
            <a:pPr marL="914400" lvl="1" indent="-342900">
              <a:buSzPts val="1800"/>
              <a:buChar char="○"/>
            </a:pPr>
            <a:r>
              <a:rPr lang="en-US" dirty="0"/>
              <a:t>Large software systems take on a life of their own…</a:t>
            </a:r>
          </a:p>
          <a:p>
            <a:pPr marL="914400" lvl="1" indent="-342900">
              <a:buSzPts val="1800"/>
              <a:buChar char="○"/>
            </a:pPr>
            <a:r>
              <a:rPr lang="en-US" dirty="0"/>
              <a:t>As soon as you introduce more than one person into the process, complications arise… this includes a customer!</a:t>
            </a:r>
          </a:p>
          <a:p>
            <a:pPr marL="457200" lvl="0" indent="-381000">
              <a:buSzPts val="2400"/>
              <a:buChar char="●"/>
            </a:pPr>
            <a:r>
              <a:rPr lang="en-US" dirty="0"/>
              <a:t>Following a process (ANY process) is key to making it work!</a:t>
            </a:r>
            <a:endParaRPr lang="en-US" dirty="0"/>
          </a:p>
        </p:txBody>
      </p:sp>
    </p:spTree>
    <p:extLst>
      <p:ext uri="{BB962C8B-B14F-4D97-AF65-F5344CB8AC3E}">
        <p14:creationId xmlns:p14="http://schemas.microsoft.com/office/powerpoint/2010/main" val="20529654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9;p15"/>
          <p:cNvSpPr txBox="1">
            <a:spLocks/>
          </p:cNvSpPr>
          <p:nvPr/>
        </p:nvSpPr>
        <p:spPr>
          <a:xfrm>
            <a:off x="717543" y="801630"/>
            <a:ext cx="8646770" cy="562140"/>
          </a:xfrm>
          <a:prstGeom prst="rect">
            <a:avLst/>
          </a:prstGeom>
        </p:spPr>
        <p:txBody>
          <a:bodyPr spcFirstLastPara="1" wrap="square" lIns="91425" tIns="91425" rIns="91425" bIns="91425" anchor="t" anchorCtr="0">
            <a:noAutofit/>
          </a:bodyPr>
          <a:lstStyle>
            <a:lvl1pPr>
              <a:defRPr>
                <a:latin typeface="+mj-lt"/>
                <a:ea typeface="+mj-ea"/>
                <a:cs typeface="+mj-cs"/>
              </a:defRPr>
            </a:lvl1pPr>
          </a:lstStyle>
          <a:p>
            <a:pPr algn="l" rtl="0"/>
            <a:r>
              <a:rPr lang="en-IN" kern="0" smtClean="0">
                <a:solidFill>
                  <a:sysClr val="windowText" lastClr="000000"/>
                </a:solidFill>
              </a:rPr>
              <a:t>A process?</a:t>
            </a:r>
            <a:endParaRPr lang="en-IN" kern="0">
              <a:solidFill>
                <a:sysClr val="windowText" lastClr="000000"/>
              </a:solidFill>
            </a:endParaRPr>
          </a:p>
        </p:txBody>
      </p:sp>
      <p:sp>
        <p:nvSpPr>
          <p:cNvPr id="3" name="Rectangle 2"/>
          <p:cNvSpPr/>
          <p:nvPr/>
        </p:nvSpPr>
        <p:spPr>
          <a:xfrm>
            <a:off x="628997" y="1678862"/>
            <a:ext cx="10601498" cy="646331"/>
          </a:xfrm>
          <a:prstGeom prst="rect">
            <a:avLst/>
          </a:prstGeom>
        </p:spPr>
        <p:txBody>
          <a:bodyPr wrap="square">
            <a:spAutoFit/>
          </a:bodyPr>
          <a:lstStyle/>
          <a:p>
            <a:pPr fontAlgn="base">
              <a:buFont typeface="Arial" panose="020B0604020202020204" pitchFamily="34" charset="0"/>
              <a:buChar char="•"/>
            </a:pPr>
            <a:r>
              <a:rPr lang="en-US" dirty="0">
                <a:solidFill>
                  <a:srgbClr val="000000"/>
                </a:solidFill>
                <a:latin typeface="Calibri" panose="020F0502020204030204" pitchFamily="34" charset="0"/>
              </a:rPr>
              <a:t>Organizations want a well-defined, well-understood, repeatable software development process.    </a:t>
            </a:r>
          </a:p>
          <a:p>
            <a:pPr fontAlgn="base">
              <a:spcAft>
                <a:spcPts val="1600"/>
              </a:spcAft>
              <a:buFont typeface="Arial" panose="020B0604020202020204" pitchFamily="34" charset="0"/>
              <a:buChar char="•"/>
            </a:pPr>
            <a:r>
              <a:rPr lang="en-US" dirty="0">
                <a:solidFill>
                  <a:srgbClr val="000000"/>
                </a:solidFill>
                <a:latin typeface="Calibri" panose="020F0502020204030204" pitchFamily="34" charset="0"/>
              </a:rPr>
              <a:t>Why?</a:t>
            </a:r>
          </a:p>
        </p:txBody>
      </p:sp>
    </p:spTree>
    <p:extLst>
      <p:ext uri="{BB962C8B-B14F-4D97-AF65-F5344CB8AC3E}">
        <p14:creationId xmlns:p14="http://schemas.microsoft.com/office/powerpoint/2010/main" val="32750885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9;p15"/>
          <p:cNvSpPr txBox="1">
            <a:spLocks/>
          </p:cNvSpPr>
          <p:nvPr/>
        </p:nvSpPr>
        <p:spPr>
          <a:xfrm>
            <a:off x="717543" y="801630"/>
            <a:ext cx="8646770" cy="562140"/>
          </a:xfrm>
          <a:prstGeom prst="rect">
            <a:avLst/>
          </a:prstGeom>
        </p:spPr>
        <p:txBody>
          <a:bodyPr spcFirstLastPara="1" wrap="square" lIns="91425" tIns="91425" rIns="91425" bIns="91425" anchor="t" anchorCtr="0">
            <a:noAutofit/>
          </a:bodyPr>
          <a:lstStyle>
            <a:lvl1pPr>
              <a:defRPr>
                <a:latin typeface="+mj-lt"/>
                <a:ea typeface="+mj-ea"/>
                <a:cs typeface="+mj-cs"/>
              </a:defRPr>
            </a:lvl1pPr>
          </a:lstStyle>
          <a:p>
            <a:pPr algn="l" rtl="0"/>
            <a:r>
              <a:rPr lang="en-IN" kern="0" smtClean="0">
                <a:solidFill>
                  <a:sysClr val="windowText" lastClr="000000"/>
                </a:solidFill>
              </a:rPr>
              <a:t>A process?</a:t>
            </a:r>
            <a:endParaRPr lang="en-IN" kern="0">
              <a:solidFill>
                <a:sysClr val="windowText" lastClr="000000"/>
              </a:solidFill>
            </a:endParaRPr>
          </a:p>
        </p:txBody>
      </p:sp>
      <p:sp>
        <p:nvSpPr>
          <p:cNvPr id="3" name="Rectangle 2"/>
          <p:cNvSpPr/>
          <p:nvPr/>
        </p:nvSpPr>
        <p:spPr>
          <a:xfrm>
            <a:off x="628997" y="1678862"/>
            <a:ext cx="10601498" cy="3621504"/>
          </a:xfrm>
          <a:prstGeom prst="rect">
            <a:avLst/>
          </a:prstGeom>
        </p:spPr>
        <p:txBody>
          <a:bodyPr wrap="square">
            <a:spAutoFit/>
          </a:bodyPr>
          <a:lstStyle/>
          <a:p>
            <a:pPr fontAlgn="base">
              <a:buFont typeface="Arial" panose="020B0604020202020204" pitchFamily="34" charset="0"/>
              <a:buChar char="•"/>
            </a:pPr>
            <a:r>
              <a:rPr lang="en-US" dirty="0">
                <a:solidFill>
                  <a:srgbClr val="000000"/>
                </a:solidFill>
                <a:latin typeface="Calibri" panose="020F0502020204030204" pitchFamily="34" charset="0"/>
              </a:rPr>
              <a:t>Organizations want a well-defined, well-understood, repeatable software development process.    </a:t>
            </a:r>
          </a:p>
          <a:p>
            <a:pPr fontAlgn="base">
              <a:spcAft>
                <a:spcPts val="1600"/>
              </a:spcAft>
              <a:buFont typeface="Arial" panose="020B0604020202020204" pitchFamily="34" charset="0"/>
              <a:buChar char="•"/>
            </a:pPr>
            <a:r>
              <a:rPr lang="en-US" dirty="0">
                <a:solidFill>
                  <a:srgbClr val="000000"/>
                </a:solidFill>
                <a:latin typeface="Calibri" panose="020F0502020204030204" pitchFamily="34" charset="0"/>
              </a:rPr>
              <a:t>Why</a:t>
            </a:r>
            <a:r>
              <a:rPr lang="en-US" dirty="0" smtClean="0">
                <a:solidFill>
                  <a:srgbClr val="000000"/>
                </a:solidFill>
                <a:latin typeface="Calibri" panose="020F0502020204030204" pitchFamily="34" charset="0"/>
              </a:rPr>
              <a:t>?</a:t>
            </a:r>
          </a:p>
          <a:p>
            <a:pPr marL="457200" lvl="0" indent="-381000">
              <a:buSzPts val="2400"/>
              <a:buChar char="●"/>
            </a:pPr>
            <a:r>
              <a:rPr lang="en-US" dirty="0"/>
              <a:t>Organizations want a well-defined, well-understood, repeatable software development process.    </a:t>
            </a:r>
          </a:p>
          <a:p>
            <a:pPr marL="457200" lvl="0" indent="-381000">
              <a:buSzPts val="2400"/>
              <a:buChar char="●"/>
            </a:pPr>
            <a:r>
              <a:rPr lang="en-US" dirty="0"/>
              <a:t>Why?</a:t>
            </a:r>
          </a:p>
          <a:p>
            <a:pPr marL="914400" lvl="1" indent="-342900">
              <a:buSzPts val="1800"/>
              <a:buChar char="○"/>
            </a:pPr>
            <a:r>
              <a:rPr lang="en-US" dirty="0"/>
              <a:t>Find and repeat good practices</a:t>
            </a:r>
          </a:p>
          <a:p>
            <a:pPr marL="914400" lvl="1" indent="-342900">
              <a:buSzPts val="1800"/>
              <a:buChar char="○"/>
            </a:pPr>
            <a:r>
              <a:rPr lang="en-US" dirty="0"/>
              <a:t>Management</a:t>
            </a:r>
          </a:p>
          <a:p>
            <a:pPr marL="1371600" lvl="2" indent="-317500">
              <a:buSzPts val="1400"/>
              <a:buChar char="■"/>
            </a:pPr>
            <a:r>
              <a:rPr lang="en-US" dirty="0"/>
              <a:t>know what to do next</a:t>
            </a:r>
          </a:p>
          <a:p>
            <a:pPr marL="1371600" lvl="2" indent="-317500">
              <a:buSzPts val="1400"/>
              <a:buChar char="■"/>
            </a:pPr>
            <a:r>
              <a:rPr lang="en-US" dirty="0"/>
              <a:t>know when we’re done with current task</a:t>
            </a:r>
          </a:p>
          <a:p>
            <a:pPr marL="1371600" lvl="2" indent="-317500">
              <a:buSzPts val="1400"/>
              <a:buChar char="■"/>
            </a:pPr>
            <a:r>
              <a:rPr lang="en-US" dirty="0"/>
              <a:t>know if we’re late</a:t>
            </a:r>
          </a:p>
          <a:p>
            <a:pPr marL="1371600" lvl="2" indent="-317500">
              <a:buSzPts val="1400"/>
              <a:buChar char="■"/>
            </a:pPr>
            <a:r>
              <a:rPr lang="en-US" dirty="0"/>
              <a:t>estimate time to completion, costs</a:t>
            </a:r>
          </a:p>
          <a:p>
            <a:pPr marL="914400" lvl="1" indent="-342900">
              <a:buSzPts val="1800"/>
              <a:buChar char="○"/>
            </a:pPr>
            <a:r>
              <a:rPr lang="en-US" dirty="0"/>
              <a:t>New team members know what to do</a:t>
            </a:r>
          </a:p>
          <a:p>
            <a:pPr fontAlgn="base">
              <a:spcAft>
                <a:spcPts val="1600"/>
              </a:spcAft>
              <a:buFont typeface="Arial" panose="020B0604020202020204" pitchFamily="34" charset="0"/>
              <a:buChar char="•"/>
            </a:pP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7496771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The</a:t>
            </a:r>
            <a:r>
              <a:rPr spc="-35" dirty="0"/>
              <a:t> </a:t>
            </a:r>
            <a:r>
              <a:rPr dirty="0"/>
              <a:t>Software</a:t>
            </a:r>
            <a:r>
              <a:rPr spc="-35" dirty="0"/>
              <a:t> </a:t>
            </a:r>
            <a:r>
              <a:rPr spc="-10" dirty="0"/>
              <a:t>Process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65100">
              <a:lnSpc>
                <a:spcPts val="1845"/>
              </a:lnSpc>
            </a:pPr>
            <a:r>
              <a:rPr kern="0" spc="-50" dirty="0"/>
              <a:t>3</a:t>
            </a:r>
          </a:p>
        </p:txBody>
      </p:sp>
      <p:sp>
        <p:nvSpPr>
          <p:cNvPr id="3" name="object 3"/>
          <p:cNvSpPr txBox="1"/>
          <p:nvPr/>
        </p:nvSpPr>
        <p:spPr>
          <a:xfrm>
            <a:off x="1866901" y="1612900"/>
            <a:ext cx="8433435" cy="4226560"/>
          </a:xfrm>
          <a:prstGeom prst="rect">
            <a:avLst/>
          </a:prstGeom>
        </p:spPr>
        <p:txBody>
          <a:bodyPr vert="horz" wrap="square" lIns="0" tIns="33020" rIns="0" bIns="0" rtlCol="0">
            <a:spAutoFit/>
          </a:bodyPr>
          <a:lstStyle/>
          <a:p>
            <a:pPr marL="355600" marR="1056005" indent="-342900">
              <a:lnSpc>
                <a:spcPts val="2800"/>
              </a:lnSpc>
              <a:spcBef>
                <a:spcPts val="260"/>
              </a:spcBef>
              <a:buFont typeface="Trebuchet MS"/>
              <a:buChar char="•"/>
              <a:tabLst>
                <a:tab pos="355600" algn="l"/>
              </a:tabLst>
            </a:pPr>
            <a:r>
              <a:rPr sz="2400" kern="0" dirty="0">
                <a:solidFill>
                  <a:srgbClr val="46424D"/>
                </a:solidFill>
                <a:latin typeface="Arial MT"/>
                <a:cs typeface="Arial MT"/>
              </a:rPr>
              <a:t>A</a:t>
            </a:r>
            <a:r>
              <a:rPr sz="2400" kern="0" spc="-170" dirty="0">
                <a:solidFill>
                  <a:srgbClr val="46424D"/>
                </a:solidFill>
                <a:latin typeface="Arial MT"/>
                <a:cs typeface="Arial MT"/>
              </a:rPr>
              <a:t> </a:t>
            </a:r>
            <a:r>
              <a:rPr sz="2400" b="1" kern="0" dirty="0">
                <a:solidFill>
                  <a:srgbClr val="46424D"/>
                </a:solidFill>
                <a:latin typeface="Arial"/>
                <a:cs typeface="Arial"/>
              </a:rPr>
              <a:t>structured</a:t>
            </a:r>
            <a:r>
              <a:rPr sz="2400" b="1" kern="0" spc="-70" dirty="0">
                <a:solidFill>
                  <a:srgbClr val="46424D"/>
                </a:solidFill>
                <a:latin typeface="Arial"/>
                <a:cs typeface="Arial"/>
              </a:rPr>
              <a:t> </a:t>
            </a:r>
            <a:r>
              <a:rPr sz="2400" b="1" kern="0" dirty="0">
                <a:solidFill>
                  <a:srgbClr val="46424D"/>
                </a:solidFill>
                <a:latin typeface="Arial"/>
                <a:cs typeface="Arial"/>
              </a:rPr>
              <a:t>set</a:t>
            </a:r>
            <a:r>
              <a:rPr sz="2400" b="1" kern="0" spc="-55" dirty="0">
                <a:solidFill>
                  <a:srgbClr val="46424D"/>
                </a:solidFill>
                <a:latin typeface="Arial"/>
                <a:cs typeface="Arial"/>
              </a:rPr>
              <a:t> </a:t>
            </a:r>
            <a:r>
              <a:rPr sz="2400" b="1" kern="0" dirty="0">
                <a:solidFill>
                  <a:srgbClr val="46424D"/>
                </a:solidFill>
                <a:latin typeface="Arial"/>
                <a:cs typeface="Arial"/>
              </a:rPr>
              <a:t>of</a:t>
            </a:r>
            <a:r>
              <a:rPr sz="2400" b="1" kern="0" spc="-60" dirty="0">
                <a:solidFill>
                  <a:srgbClr val="46424D"/>
                </a:solidFill>
                <a:latin typeface="Arial"/>
                <a:cs typeface="Arial"/>
              </a:rPr>
              <a:t> </a:t>
            </a:r>
            <a:r>
              <a:rPr sz="2400" b="1" kern="0" dirty="0">
                <a:solidFill>
                  <a:srgbClr val="46424D"/>
                </a:solidFill>
                <a:latin typeface="Arial"/>
                <a:cs typeface="Arial"/>
              </a:rPr>
              <a:t>activities</a:t>
            </a:r>
            <a:r>
              <a:rPr sz="2400" b="1" kern="0" spc="-60" dirty="0">
                <a:solidFill>
                  <a:srgbClr val="46424D"/>
                </a:solidFill>
                <a:latin typeface="Arial"/>
                <a:cs typeface="Arial"/>
              </a:rPr>
              <a:t> </a:t>
            </a:r>
            <a:r>
              <a:rPr sz="2400" kern="0" dirty="0">
                <a:solidFill>
                  <a:srgbClr val="46424D"/>
                </a:solidFill>
                <a:latin typeface="Arial MT"/>
                <a:cs typeface="Arial MT"/>
              </a:rPr>
              <a:t>required</a:t>
            </a:r>
            <a:r>
              <a:rPr sz="2400" kern="0" spc="-50" dirty="0">
                <a:solidFill>
                  <a:srgbClr val="46424D"/>
                </a:solidFill>
                <a:latin typeface="Arial MT"/>
                <a:cs typeface="Arial MT"/>
              </a:rPr>
              <a:t> </a:t>
            </a:r>
            <a:r>
              <a:rPr sz="2400" kern="0" dirty="0">
                <a:solidFill>
                  <a:srgbClr val="46424D"/>
                </a:solidFill>
                <a:latin typeface="Arial MT"/>
                <a:cs typeface="Arial MT"/>
              </a:rPr>
              <a:t>to</a:t>
            </a:r>
            <a:r>
              <a:rPr sz="2400" kern="0" spc="-55" dirty="0">
                <a:solidFill>
                  <a:srgbClr val="46424D"/>
                </a:solidFill>
                <a:latin typeface="Arial MT"/>
                <a:cs typeface="Arial MT"/>
              </a:rPr>
              <a:t> </a:t>
            </a:r>
            <a:r>
              <a:rPr sz="2400" kern="0" dirty="0">
                <a:solidFill>
                  <a:srgbClr val="46424D"/>
                </a:solidFill>
                <a:latin typeface="Arial MT"/>
                <a:cs typeface="Arial MT"/>
              </a:rPr>
              <a:t>develop</a:t>
            </a:r>
            <a:r>
              <a:rPr sz="2400" kern="0" spc="-55" dirty="0">
                <a:solidFill>
                  <a:srgbClr val="46424D"/>
                </a:solidFill>
                <a:latin typeface="Arial MT"/>
                <a:cs typeface="Arial MT"/>
              </a:rPr>
              <a:t> </a:t>
            </a:r>
            <a:r>
              <a:rPr sz="2400" kern="0" spc="-50" dirty="0">
                <a:solidFill>
                  <a:srgbClr val="46424D"/>
                </a:solidFill>
                <a:latin typeface="Arial MT"/>
                <a:cs typeface="Arial MT"/>
              </a:rPr>
              <a:t>a </a:t>
            </a:r>
            <a:r>
              <a:rPr sz="2400" kern="0" dirty="0">
                <a:solidFill>
                  <a:srgbClr val="46424D"/>
                </a:solidFill>
                <a:latin typeface="Arial MT"/>
                <a:cs typeface="Arial MT"/>
              </a:rPr>
              <a:t>software</a:t>
            </a:r>
            <a:r>
              <a:rPr sz="2400" kern="0" spc="-100" dirty="0">
                <a:solidFill>
                  <a:srgbClr val="46424D"/>
                </a:solidFill>
                <a:latin typeface="Arial MT"/>
                <a:cs typeface="Arial MT"/>
              </a:rPr>
              <a:t> </a:t>
            </a:r>
            <a:r>
              <a:rPr sz="2400" kern="0" spc="-10" dirty="0">
                <a:solidFill>
                  <a:srgbClr val="46424D"/>
                </a:solidFill>
                <a:latin typeface="Arial MT"/>
                <a:cs typeface="Arial MT"/>
              </a:rPr>
              <a:t>system.</a:t>
            </a:r>
            <a:endParaRPr sz="2400" kern="0" dirty="0">
              <a:solidFill>
                <a:sysClr val="windowText" lastClr="000000"/>
              </a:solidFill>
              <a:latin typeface="Arial MT"/>
              <a:cs typeface="Arial MT"/>
            </a:endParaRPr>
          </a:p>
          <a:p>
            <a:pPr marL="354965" indent="-342265">
              <a:spcBef>
                <a:spcPts val="439"/>
              </a:spcBef>
              <a:buFont typeface="Trebuchet MS"/>
              <a:buChar char="•"/>
              <a:tabLst>
                <a:tab pos="354965" algn="l"/>
              </a:tabLst>
            </a:pPr>
            <a:r>
              <a:rPr sz="2400" kern="0" dirty="0">
                <a:solidFill>
                  <a:srgbClr val="46424D"/>
                </a:solidFill>
                <a:latin typeface="Arial MT"/>
                <a:cs typeface="Arial MT"/>
              </a:rPr>
              <a:t>Many</a:t>
            </a:r>
            <a:r>
              <a:rPr sz="2400" kern="0" spc="-80" dirty="0">
                <a:solidFill>
                  <a:srgbClr val="46424D"/>
                </a:solidFill>
                <a:latin typeface="Arial MT"/>
                <a:cs typeface="Arial MT"/>
              </a:rPr>
              <a:t> </a:t>
            </a:r>
            <a:r>
              <a:rPr sz="2400" kern="0" dirty="0">
                <a:solidFill>
                  <a:srgbClr val="46424D"/>
                </a:solidFill>
                <a:latin typeface="Arial MT"/>
                <a:cs typeface="Arial MT"/>
              </a:rPr>
              <a:t>different</a:t>
            </a:r>
            <a:r>
              <a:rPr sz="2400" kern="0" spc="-80" dirty="0">
                <a:solidFill>
                  <a:srgbClr val="46424D"/>
                </a:solidFill>
                <a:latin typeface="Arial MT"/>
                <a:cs typeface="Arial MT"/>
              </a:rPr>
              <a:t> </a:t>
            </a:r>
            <a:r>
              <a:rPr sz="2400" kern="0" dirty="0">
                <a:solidFill>
                  <a:srgbClr val="46424D"/>
                </a:solidFill>
                <a:latin typeface="Arial MT"/>
                <a:cs typeface="Arial MT"/>
              </a:rPr>
              <a:t>software</a:t>
            </a:r>
            <a:r>
              <a:rPr sz="2400" kern="0" spc="-70" dirty="0">
                <a:solidFill>
                  <a:srgbClr val="46424D"/>
                </a:solidFill>
                <a:latin typeface="Arial MT"/>
                <a:cs typeface="Arial MT"/>
              </a:rPr>
              <a:t> </a:t>
            </a:r>
            <a:r>
              <a:rPr sz="2400" kern="0" dirty="0">
                <a:solidFill>
                  <a:srgbClr val="46424D"/>
                </a:solidFill>
                <a:latin typeface="Arial MT"/>
                <a:cs typeface="Arial MT"/>
              </a:rPr>
              <a:t>processes</a:t>
            </a:r>
            <a:r>
              <a:rPr sz="2400" kern="0" spc="-80" dirty="0">
                <a:solidFill>
                  <a:srgbClr val="46424D"/>
                </a:solidFill>
                <a:latin typeface="Arial MT"/>
                <a:cs typeface="Arial MT"/>
              </a:rPr>
              <a:t> </a:t>
            </a:r>
            <a:r>
              <a:rPr sz="2400" kern="0" dirty="0">
                <a:solidFill>
                  <a:srgbClr val="46424D"/>
                </a:solidFill>
                <a:latin typeface="Arial MT"/>
                <a:cs typeface="Arial MT"/>
              </a:rPr>
              <a:t>but</a:t>
            </a:r>
            <a:r>
              <a:rPr sz="2400" kern="0" spc="-80" dirty="0">
                <a:solidFill>
                  <a:srgbClr val="46424D"/>
                </a:solidFill>
                <a:latin typeface="Arial MT"/>
                <a:cs typeface="Arial MT"/>
              </a:rPr>
              <a:t> </a:t>
            </a:r>
            <a:r>
              <a:rPr sz="2400" kern="0" dirty="0">
                <a:solidFill>
                  <a:srgbClr val="46424D"/>
                </a:solidFill>
                <a:latin typeface="Arial MT"/>
                <a:cs typeface="Arial MT"/>
              </a:rPr>
              <a:t>all</a:t>
            </a:r>
            <a:r>
              <a:rPr sz="2400" kern="0" spc="-70" dirty="0">
                <a:solidFill>
                  <a:srgbClr val="46424D"/>
                </a:solidFill>
                <a:latin typeface="Arial MT"/>
                <a:cs typeface="Arial MT"/>
              </a:rPr>
              <a:t> </a:t>
            </a:r>
            <a:r>
              <a:rPr sz="2400" kern="0" spc="-10" dirty="0">
                <a:solidFill>
                  <a:srgbClr val="46424D"/>
                </a:solidFill>
                <a:latin typeface="Arial MT"/>
                <a:cs typeface="Arial MT"/>
              </a:rPr>
              <a:t>involve:</a:t>
            </a:r>
            <a:endParaRPr sz="2400" kern="0" dirty="0">
              <a:solidFill>
                <a:sysClr val="windowText" lastClr="000000"/>
              </a:solidFill>
              <a:latin typeface="Arial MT"/>
              <a:cs typeface="Arial MT"/>
            </a:endParaRPr>
          </a:p>
          <a:p>
            <a:pPr marL="710565" lvl="1" indent="-240665">
              <a:spcBef>
                <a:spcPts val="219"/>
              </a:spcBef>
              <a:buFont typeface="Trebuchet MS"/>
              <a:buChar char="•"/>
              <a:tabLst>
                <a:tab pos="710565" algn="l"/>
              </a:tabLst>
            </a:pPr>
            <a:r>
              <a:rPr sz="2000" u="sng" kern="0" dirty="0">
                <a:solidFill>
                  <a:srgbClr val="46424D"/>
                </a:solidFill>
                <a:uFill>
                  <a:solidFill>
                    <a:srgbClr val="46424D"/>
                  </a:solidFill>
                </a:uFill>
                <a:latin typeface="Arial MT"/>
                <a:cs typeface="Arial MT"/>
              </a:rPr>
              <a:t>Specification</a:t>
            </a:r>
            <a:r>
              <a:rPr sz="2000" kern="0" spc="-50" dirty="0">
                <a:solidFill>
                  <a:srgbClr val="46424D"/>
                </a:solidFill>
                <a:latin typeface="Arial MT"/>
                <a:cs typeface="Arial MT"/>
              </a:rPr>
              <a:t> </a:t>
            </a:r>
            <a:r>
              <a:rPr sz="2000" kern="0" dirty="0">
                <a:solidFill>
                  <a:srgbClr val="46424D"/>
                </a:solidFill>
                <a:latin typeface="Arial MT"/>
                <a:cs typeface="Arial MT"/>
              </a:rPr>
              <a:t>–</a:t>
            </a:r>
            <a:r>
              <a:rPr sz="2000" kern="0" spc="-45" dirty="0">
                <a:solidFill>
                  <a:srgbClr val="46424D"/>
                </a:solidFill>
                <a:latin typeface="Arial MT"/>
                <a:cs typeface="Arial MT"/>
              </a:rPr>
              <a:t> </a:t>
            </a:r>
            <a:r>
              <a:rPr sz="2000" kern="0" dirty="0">
                <a:solidFill>
                  <a:srgbClr val="46424D"/>
                </a:solidFill>
                <a:latin typeface="Arial MT"/>
                <a:cs typeface="Arial MT"/>
              </a:rPr>
              <a:t>defining</a:t>
            </a:r>
            <a:r>
              <a:rPr sz="2000" kern="0" spc="-50" dirty="0">
                <a:solidFill>
                  <a:srgbClr val="46424D"/>
                </a:solidFill>
                <a:latin typeface="Arial MT"/>
                <a:cs typeface="Arial MT"/>
              </a:rPr>
              <a:t> </a:t>
            </a:r>
            <a:r>
              <a:rPr sz="2000" kern="0" dirty="0">
                <a:solidFill>
                  <a:srgbClr val="46424D"/>
                </a:solidFill>
                <a:latin typeface="Arial MT"/>
                <a:cs typeface="Arial MT"/>
              </a:rPr>
              <a:t>what</a:t>
            </a:r>
            <a:r>
              <a:rPr sz="2000" kern="0" spc="-50" dirty="0">
                <a:solidFill>
                  <a:srgbClr val="46424D"/>
                </a:solidFill>
                <a:latin typeface="Arial MT"/>
                <a:cs typeface="Arial MT"/>
              </a:rPr>
              <a:t> </a:t>
            </a:r>
            <a:r>
              <a:rPr sz="2000" kern="0" dirty="0">
                <a:solidFill>
                  <a:srgbClr val="46424D"/>
                </a:solidFill>
                <a:latin typeface="Arial MT"/>
                <a:cs typeface="Arial MT"/>
              </a:rPr>
              <a:t>the</a:t>
            </a:r>
            <a:r>
              <a:rPr sz="2000" kern="0" spc="-45" dirty="0">
                <a:solidFill>
                  <a:srgbClr val="46424D"/>
                </a:solidFill>
                <a:latin typeface="Arial MT"/>
                <a:cs typeface="Arial MT"/>
              </a:rPr>
              <a:t> </a:t>
            </a:r>
            <a:r>
              <a:rPr sz="2000" kern="0" dirty="0">
                <a:solidFill>
                  <a:srgbClr val="46424D"/>
                </a:solidFill>
                <a:latin typeface="Arial MT"/>
                <a:cs typeface="Arial MT"/>
              </a:rPr>
              <a:t>system</a:t>
            </a:r>
            <a:r>
              <a:rPr sz="2000" kern="0" spc="-50" dirty="0">
                <a:solidFill>
                  <a:srgbClr val="46424D"/>
                </a:solidFill>
                <a:latin typeface="Arial MT"/>
                <a:cs typeface="Arial MT"/>
              </a:rPr>
              <a:t> </a:t>
            </a:r>
            <a:r>
              <a:rPr sz="2000" kern="0" dirty="0">
                <a:solidFill>
                  <a:srgbClr val="46424D"/>
                </a:solidFill>
                <a:latin typeface="Arial MT"/>
                <a:cs typeface="Arial MT"/>
              </a:rPr>
              <a:t>should</a:t>
            </a:r>
            <a:r>
              <a:rPr sz="2000" kern="0" spc="-50" dirty="0">
                <a:solidFill>
                  <a:srgbClr val="46424D"/>
                </a:solidFill>
                <a:latin typeface="Arial MT"/>
                <a:cs typeface="Arial MT"/>
              </a:rPr>
              <a:t> </a:t>
            </a:r>
            <a:r>
              <a:rPr sz="2000" kern="0" spc="-25" dirty="0">
                <a:solidFill>
                  <a:srgbClr val="46424D"/>
                </a:solidFill>
                <a:latin typeface="Arial MT"/>
                <a:cs typeface="Arial MT"/>
              </a:rPr>
              <a:t>do;</a:t>
            </a:r>
            <a:endParaRPr sz="2000" kern="0" dirty="0">
              <a:solidFill>
                <a:sysClr val="windowText" lastClr="000000"/>
              </a:solidFill>
              <a:latin typeface="Arial MT"/>
              <a:cs typeface="Arial MT"/>
            </a:endParaRPr>
          </a:p>
          <a:p>
            <a:pPr marL="711200" marR="5080" lvl="1" indent="-241300">
              <a:lnSpc>
                <a:spcPts val="2300"/>
              </a:lnSpc>
              <a:spcBef>
                <a:spcPts val="360"/>
              </a:spcBef>
              <a:buFont typeface="Trebuchet MS"/>
              <a:buChar char="•"/>
              <a:tabLst>
                <a:tab pos="711200" algn="l"/>
              </a:tabLst>
            </a:pPr>
            <a:r>
              <a:rPr sz="2000" u="sng" kern="0" dirty="0">
                <a:solidFill>
                  <a:srgbClr val="46424D"/>
                </a:solidFill>
                <a:uFill>
                  <a:solidFill>
                    <a:srgbClr val="46424D"/>
                  </a:solidFill>
                </a:uFill>
                <a:latin typeface="Arial MT"/>
                <a:cs typeface="Arial MT"/>
              </a:rPr>
              <a:t>Design</a:t>
            </a:r>
            <a:r>
              <a:rPr sz="2000" kern="0" spc="-50" dirty="0">
                <a:solidFill>
                  <a:srgbClr val="46424D"/>
                </a:solidFill>
                <a:latin typeface="Arial MT"/>
                <a:cs typeface="Arial MT"/>
              </a:rPr>
              <a:t> </a:t>
            </a:r>
            <a:r>
              <a:rPr sz="2000" kern="0" dirty="0">
                <a:solidFill>
                  <a:srgbClr val="46424D"/>
                </a:solidFill>
                <a:latin typeface="Arial MT"/>
                <a:cs typeface="Arial MT"/>
              </a:rPr>
              <a:t>and</a:t>
            </a:r>
            <a:r>
              <a:rPr sz="2000" kern="0" spc="-50" dirty="0">
                <a:solidFill>
                  <a:srgbClr val="46424D"/>
                </a:solidFill>
                <a:latin typeface="Arial MT"/>
                <a:cs typeface="Arial MT"/>
              </a:rPr>
              <a:t> </a:t>
            </a:r>
            <a:r>
              <a:rPr sz="2000" u="sng" kern="0" dirty="0">
                <a:solidFill>
                  <a:srgbClr val="46424D"/>
                </a:solidFill>
                <a:uFill>
                  <a:solidFill>
                    <a:srgbClr val="46424D"/>
                  </a:solidFill>
                </a:uFill>
                <a:latin typeface="Arial MT"/>
                <a:cs typeface="Arial MT"/>
              </a:rPr>
              <a:t>implementation</a:t>
            </a:r>
            <a:r>
              <a:rPr sz="2000" kern="0" spc="-55" dirty="0">
                <a:solidFill>
                  <a:srgbClr val="46424D"/>
                </a:solidFill>
                <a:latin typeface="Arial MT"/>
                <a:cs typeface="Arial MT"/>
              </a:rPr>
              <a:t> </a:t>
            </a:r>
            <a:r>
              <a:rPr sz="2000" kern="0" dirty="0">
                <a:solidFill>
                  <a:srgbClr val="46424D"/>
                </a:solidFill>
                <a:latin typeface="Arial MT"/>
                <a:cs typeface="Arial MT"/>
              </a:rPr>
              <a:t>–</a:t>
            </a:r>
            <a:r>
              <a:rPr sz="2000" kern="0" spc="-50" dirty="0">
                <a:solidFill>
                  <a:srgbClr val="46424D"/>
                </a:solidFill>
                <a:latin typeface="Arial MT"/>
                <a:cs typeface="Arial MT"/>
              </a:rPr>
              <a:t> </a:t>
            </a:r>
            <a:r>
              <a:rPr sz="2000" kern="0" dirty="0">
                <a:solidFill>
                  <a:srgbClr val="46424D"/>
                </a:solidFill>
                <a:latin typeface="Arial MT"/>
                <a:cs typeface="Arial MT"/>
              </a:rPr>
              <a:t>defining</a:t>
            </a:r>
            <a:r>
              <a:rPr sz="2000" kern="0" spc="-45" dirty="0">
                <a:solidFill>
                  <a:srgbClr val="46424D"/>
                </a:solidFill>
                <a:latin typeface="Arial MT"/>
                <a:cs typeface="Arial MT"/>
              </a:rPr>
              <a:t> </a:t>
            </a:r>
            <a:r>
              <a:rPr sz="2000" kern="0" dirty="0">
                <a:solidFill>
                  <a:srgbClr val="46424D"/>
                </a:solidFill>
                <a:latin typeface="Arial MT"/>
                <a:cs typeface="Arial MT"/>
              </a:rPr>
              <a:t>the</a:t>
            </a:r>
            <a:r>
              <a:rPr sz="2000" kern="0" spc="-50" dirty="0">
                <a:solidFill>
                  <a:srgbClr val="46424D"/>
                </a:solidFill>
                <a:latin typeface="Arial MT"/>
                <a:cs typeface="Arial MT"/>
              </a:rPr>
              <a:t> </a:t>
            </a:r>
            <a:r>
              <a:rPr sz="2000" kern="0" dirty="0">
                <a:solidFill>
                  <a:srgbClr val="46424D"/>
                </a:solidFill>
                <a:latin typeface="Arial MT"/>
                <a:cs typeface="Arial MT"/>
              </a:rPr>
              <a:t>organization</a:t>
            </a:r>
            <a:r>
              <a:rPr sz="2000" kern="0" spc="-50" dirty="0">
                <a:solidFill>
                  <a:srgbClr val="46424D"/>
                </a:solidFill>
                <a:latin typeface="Arial MT"/>
                <a:cs typeface="Arial MT"/>
              </a:rPr>
              <a:t> </a:t>
            </a:r>
            <a:r>
              <a:rPr sz="2000" kern="0" dirty="0">
                <a:solidFill>
                  <a:srgbClr val="46424D"/>
                </a:solidFill>
                <a:latin typeface="Arial MT"/>
                <a:cs typeface="Arial MT"/>
              </a:rPr>
              <a:t>of</a:t>
            </a:r>
            <a:r>
              <a:rPr sz="2000" kern="0" spc="-55" dirty="0">
                <a:solidFill>
                  <a:srgbClr val="46424D"/>
                </a:solidFill>
                <a:latin typeface="Arial MT"/>
                <a:cs typeface="Arial MT"/>
              </a:rPr>
              <a:t> </a:t>
            </a:r>
            <a:r>
              <a:rPr sz="2000" kern="0" dirty="0">
                <a:solidFill>
                  <a:srgbClr val="46424D"/>
                </a:solidFill>
                <a:latin typeface="Arial MT"/>
                <a:cs typeface="Arial MT"/>
              </a:rPr>
              <a:t>the</a:t>
            </a:r>
            <a:r>
              <a:rPr sz="2000" kern="0" spc="-45" dirty="0">
                <a:solidFill>
                  <a:srgbClr val="46424D"/>
                </a:solidFill>
                <a:latin typeface="Arial MT"/>
                <a:cs typeface="Arial MT"/>
              </a:rPr>
              <a:t> </a:t>
            </a:r>
            <a:r>
              <a:rPr sz="2000" kern="0" spc="-10" dirty="0">
                <a:solidFill>
                  <a:srgbClr val="46424D"/>
                </a:solidFill>
                <a:latin typeface="Arial MT"/>
                <a:cs typeface="Arial MT"/>
              </a:rPr>
              <a:t>system </a:t>
            </a:r>
            <a:r>
              <a:rPr sz="2000" kern="0" dirty="0">
                <a:solidFill>
                  <a:srgbClr val="46424D"/>
                </a:solidFill>
                <a:latin typeface="Arial MT"/>
                <a:cs typeface="Arial MT"/>
              </a:rPr>
              <a:t>and</a:t>
            </a:r>
            <a:r>
              <a:rPr sz="2000" kern="0" spc="-50" dirty="0">
                <a:solidFill>
                  <a:srgbClr val="46424D"/>
                </a:solidFill>
                <a:latin typeface="Arial MT"/>
                <a:cs typeface="Arial MT"/>
              </a:rPr>
              <a:t> </a:t>
            </a:r>
            <a:r>
              <a:rPr sz="2000" kern="0" dirty="0">
                <a:solidFill>
                  <a:srgbClr val="46424D"/>
                </a:solidFill>
                <a:latin typeface="Arial MT"/>
                <a:cs typeface="Arial MT"/>
              </a:rPr>
              <a:t>implementing</a:t>
            </a:r>
            <a:r>
              <a:rPr sz="2000" kern="0" spc="-45" dirty="0">
                <a:solidFill>
                  <a:srgbClr val="46424D"/>
                </a:solidFill>
                <a:latin typeface="Arial MT"/>
                <a:cs typeface="Arial MT"/>
              </a:rPr>
              <a:t> </a:t>
            </a:r>
            <a:r>
              <a:rPr sz="2000" kern="0" dirty="0">
                <a:solidFill>
                  <a:srgbClr val="46424D"/>
                </a:solidFill>
                <a:latin typeface="Arial MT"/>
                <a:cs typeface="Arial MT"/>
              </a:rPr>
              <a:t>the</a:t>
            </a:r>
            <a:r>
              <a:rPr sz="2000" kern="0" spc="-45" dirty="0">
                <a:solidFill>
                  <a:srgbClr val="46424D"/>
                </a:solidFill>
                <a:latin typeface="Arial MT"/>
                <a:cs typeface="Arial MT"/>
              </a:rPr>
              <a:t> </a:t>
            </a:r>
            <a:r>
              <a:rPr sz="2000" kern="0" spc="-10" dirty="0">
                <a:solidFill>
                  <a:srgbClr val="46424D"/>
                </a:solidFill>
                <a:latin typeface="Arial MT"/>
                <a:cs typeface="Arial MT"/>
              </a:rPr>
              <a:t>system;</a:t>
            </a:r>
            <a:endParaRPr sz="2000" kern="0" dirty="0">
              <a:solidFill>
                <a:sysClr val="windowText" lastClr="000000"/>
              </a:solidFill>
              <a:latin typeface="Arial MT"/>
              <a:cs typeface="Arial MT"/>
            </a:endParaRPr>
          </a:p>
          <a:p>
            <a:pPr marL="710565" lvl="1" indent="-240665">
              <a:spcBef>
                <a:spcPts val="140"/>
              </a:spcBef>
              <a:buFont typeface="Trebuchet MS"/>
              <a:buChar char="•"/>
              <a:tabLst>
                <a:tab pos="710565" algn="l"/>
              </a:tabLst>
            </a:pPr>
            <a:r>
              <a:rPr sz="2000" u="sng" kern="0" spc="-20" dirty="0">
                <a:solidFill>
                  <a:srgbClr val="46424D"/>
                </a:solidFill>
                <a:uFill>
                  <a:solidFill>
                    <a:srgbClr val="46424D"/>
                  </a:solidFill>
                </a:uFill>
                <a:latin typeface="Arial MT"/>
                <a:cs typeface="Arial MT"/>
              </a:rPr>
              <a:t>Validation</a:t>
            </a:r>
            <a:r>
              <a:rPr sz="2000" kern="0" spc="-30" dirty="0">
                <a:solidFill>
                  <a:srgbClr val="46424D"/>
                </a:solidFill>
                <a:latin typeface="Arial MT"/>
                <a:cs typeface="Arial MT"/>
              </a:rPr>
              <a:t> </a:t>
            </a:r>
            <a:r>
              <a:rPr sz="2000" kern="0" dirty="0">
                <a:solidFill>
                  <a:srgbClr val="46424D"/>
                </a:solidFill>
                <a:latin typeface="Arial MT"/>
                <a:cs typeface="Arial MT"/>
              </a:rPr>
              <a:t>–</a:t>
            </a:r>
            <a:r>
              <a:rPr sz="2000" kern="0" spc="-35" dirty="0">
                <a:solidFill>
                  <a:srgbClr val="46424D"/>
                </a:solidFill>
                <a:latin typeface="Arial MT"/>
                <a:cs typeface="Arial MT"/>
              </a:rPr>
              <a:t> </a:t>
            </a:r>
            <a:r>
              <a:rPr sz="2000" kern="0" dirty="0">
                <a:solidFill>
                  <a:srgbClr val="46424D"/>
                </a:solidFill>
                <a:latin typeface="Arial MT"/>
                <a:cs typeface="Arial MT"/>
              </a:rPr>
              <a:t>checking</a:t>
            </a:r>
            <a:r>
              <a:rPr sz="2000" kern="0" spc="-30" dirty="0">
                <a:solidFill>
                  <a:srgbClr val="46424D"/>
                </a:solidFill>
                <a:latin typeface="Arial MT"/>
                <a:cs typeface="Arial MT"/>
              </a:rPr>
              <a:t> </a:t>
            </a:r>
            <a:r>
              <a:rPr sz="2000" kern="0" dirty="0">
                <a:solidFill>
                  <a:srgbClr val="46424D"/>
                </a:solidFill>
                <a:latin typeface="Arial MT"/>
                <a:cs typeface="Arial MT"/>
              </a:rPr>
              <a:t>that</a:t>
            </a:r>
            <a:r>
              <a:rPr sz="2000" kern="0" spc="-40" dirty="0">
                <a:solidFill>
                  <a:srgbClr val="46424D"/>
                </a:solidFill>
                <a:latin typeface="Arial MT"/>
                <a:cs typeface="Arial MT"/>
              </a:rPr>
              <a:t> </a:t>
            </a:r>
            <a:r>
              <a:rPr sz="2000" kern="0" dirty="0">
                <a:solidFill>
                  <a:srgbClr val="46424D"/>
                </a:solidFill>
                <a:latin typeface="Arial MT"/>
                <a:cs typeface="Arial MT"/>
              </a:rPr>
              <a:t>it</a:t>
            </a:r>
            <a:r>
              <a:rPr sz="2000" kern="0" spc="-40" dirty="0">
                <a:solidFill>
                  <a:srgbClr val="46424D"/>
                </a:solidFill>
                <a:latin typeface="Arial MT"/>
                <a:cs typeface="Arial MT"/>
              </a:rPr>
              <a:t> </a:t>
            </a:r>
            <a:r>
              <a:rPr sz="2000" kern="0" dirty="0">
                <a:solidFill>
                  <a:srgbClr val="46424D"/>
                </a:solidFill>
                <a:latin typeface="Arial MT"/>
                <a:cs typeface="Arial MT"/>
              </a:rPr>
              <a:t>does</a:t>
            </a:r>
            <a:r>
              <a:rPr sz="2000" kern="0" spc="-35" dirty="0">
                <a:solidFill>
                  <a:srgbClr val="46424D"/>
                </a:solidFill>
                <a:latin typeface="Arial MT"/>
                <a:cs typeface="Arial MT"/>
              </a:rPr>
              <a:t> </a:t>
            </a:r>
            <a:r>
              <a:rPr sz="2000" kern="0" dirty="0">
                <a:solidFill>
                  <a:srgbClr val="46424D"/>
                </a:solidFill>
                <a:latin typeface="Arial MT"/>
                <a:cs typeface="Arial MT"/>
              </a:rPr>
              <a:t>what</a:t>
            </a:r>
            <a:r>
              <a:rPr sz="2000" kern="0" spc="-40" dirty="0">
                <a:solidFill>
                  <a:srgbClr val="46424D"/>
                </a:solidFill>
                <a:latin typeface="Arial MT"/>
                <a:cs typeface="Arial MT"/>
              </a:rPr>
              <a:t> </a:t>
            </a:r>
            <a:r>
              <a:rPr sz="2000" kern="0" dirty="0">
                <a:solidFill>
                  <a:srgbClr val="46424D"/>
                </a:solidFill>
                <a:latin typeface="Arial MT"/>
                <a:cs typeface="Arial MT"/>
              </a:rPr>
              <a:t>the</a:t>
            </a:r>
            <a:r>
              <a:rPr sz="2000" kern="0" spc="-30" dirty="0">
                <a:solidFill>
                  <a:srgbClr val="46424D"/>
                </a:solidFill>
                <a:latin typeface="Arial MT"/>
                <a:cs typeface="Arial MT"/>
              </a:rPr>
              <a:t> </a:t>
            </a:r>
            <a:r>
              <a:rPr sz="2000" kern="0" dirty="0">
                <a:solidFill>
                  <a:srgbClr val="46424D"/>
                </a:solidFill>
                <a:latin typeface="Arial MT"/>
                <a:cs typeface="Arial MT"/>
              </a:rPr>
              <a:t>customer</a:t>
            </a:r>
            <a:r>
              <a:rPr sz="2000" kern="0" spc="-40" dirty="0">
                <a:solidFill>
                  <a:srgbClr val="46424D"/>
                </a:solidFill>
                <a:latin typeface="Arial MT"/>
                <a:cs typeface="Arial MT"/>
              </a:rPr>
              <a:t> </a:t>
            </a:r>
            <a:r>
              <a:rPr sz="2000" kern="0" spc="-10" dirty="0">
                <a:solidFill>
                  <a:srgbClr val="46424D"/>
                </a:solidFill>
                <a:latin typeface="Arial MT"/>
                <a:cs typeface="Arial MT"/>
              </a:rPr>
              <a:t>wants;</a:t>
            </a:r>
            <a:endParaRPr sz="2000" kern="0" dirty="0">
              <a:solidFill>
                <a:sysClr val="windowText" lastClr="000000"/>
              </a:solidFill>
              <a:latin typeface="Arial MT"/>
              <a:cs typeface="Arial MT"/>
            </a:endParaRPr>
          </a:p>
          <a:p>
            <a:pPr marL="711200" marR="174625" lvl="1" indent="-241300">
              <a:lnSpc>
                <a:spcPts val="2300"/>
              </a:lnSpc>
              <a:spcBef>
                <a:spcPts val="359"/>
              </a:spcBef>
              <a:buFont typeface="Trebuchet MS"/>
              <a:buChar char="•"/>
              <a:tabLst>
                <a:tab pos="711200" algn="l"/>
              </a:tabLst>
            </a:pPr>
            <a:r>
              <a:rPr sz="2000" u="sng" kern="0" dirty="0">
                <a:solidFill>
                  <a:srgbClr val="46424D"/>
                </a:solidFill>
                <a:uFill>
                  <a:solidFill>
                    <a:srgbClr val="46424D"/>
                  </a:solidFill>
                </a:uFill>
                <a:latin typeface="Arial MT"/>
                <a:cs typeface="Arial MT"/>
              </a:rPr>
              <a:t>Evolution</a:t>
            </a:r>
            <a:r>
              <a:rPr sz="2000" kern="0" spc="-45" dirty="0">
                <a:solidFill>
                  <a:srgbClr val="46424D"/>
                </a:solidFill>
                <a:latin typeface="Arial MT"/>
                <a:cs typeface="Arial MT"/>
              </a:rPr>
              <a:t> </a:t>
            </a:r>
            <a:r>
              <a:rPr sz="2000" kern="0" dirty="0">
                <a:solidFill>
                  <a:srgbClr val="46424D"/>
                </a:solidFill>
                <a:latin typeface="Arial MT"/>
                <a:cs typeface="Arial MT"/>
              </a:rPr>
              <a:t>–</a:t>
            </a:r>
            <a:r>
              <a:rPr sz="2000" kern="0" spc="-45" dirty="0">
                <a:solidFill>
                  <a:srgbClr val="46424D"/>
                </a:solidFill>
                <a:latin typeface="Arial MT"/>
                <a:cs typeface="Arial MT"/>
              </a:rPr>
              <a:t> </a:t>
            </a:r>
            <a:r>
              <a:rPr sz="2000" kern="0" dirty="0">
                <a:solidFill>
                  <a:srgbClr val="46424D"/>
                </a:solidFill>
                <a:latin typeface="Arial MT"/>
                <a:cs typeface="Arial MT"/>
              </a:rPr>
              <a:t>changing</a:t>
            </a:r>
            <a:r>
              <a:rPr sz="2000" kern="0" spc="-45" dirty="0">
                <a:solidFill>
                  <a:srgbClr val="46424D"/>
                </a:solidFill>
                <a:latin typeface="Arial MT"/>
                <a:cs typeface="Arial MT"/>
              </a:rPr>
              <a:t> </a:t>
            </a:r>
            <a:r>
              <a:rPr sz="2000" kern="0" dirty="0">
                <a:solidFill>
                  <a:srgbClr val="46424D"/>
                </a:solidFill>
                <a:latin typeface="Arial MT"/>
                <a:cs typeface="Arial MT"/>
              </a:rPr>
              <a:t>the</a:t>
            </a:r>
            <a:r>
              <a:rPr sz="2000" kern="0" spc="-40" dirty="0">
                <a:solidFill>
                  <a:srgbClr val="46424D"/>
                </a:solidFill>
                <a:latin typeface="Arial MT"/>
                <a:cs typeface="Arial MT"/>
              </a:rPr>
              <a:t> </a:t>
            </a:r>
            <a:r>
              <a:rPr sz="2000" kern="0" dirty="0">
                <a:solidFill>
                  <a:srgbClr val="46424D"/>
                </a:solidFill>
                <a:latin typeface="Arial MT"/>
                <a:cs typeface="Arial MT"/>
              </a:rPr>
              <a:t>system</a:t>
            </a:r>
            <a:r>
              <a:rPr sz="2000" kern="0" spc="-50" dirty="0">
                <a:solidFill>
                  <a:srgbClr val="46424D"/>
                </a:solidFill>
                <a:latin typeface="Arial MT"/>
                <a:cs typeface="Arial MT"/>
              </a:rPr>
              <a:t> </a:t>
            </a:r>
            <a:r>
              <a:rPr sz="2000" kern="0" dirty="0">
                <a:solidFill>
                  <a:srgbClr val="46424D"/>
                </a:solidFill>
                <a:latin typeface="Arial MT"/>
                <a:cs typeface="Arial MT"/>
              </a:rPr>
              <a:t>in</a:t>
            </a:r>
            <a:r>
              <a:rPr sz="2000" kern="0" spc="-40" dirty="0">
                <a:solidFill>
                  <a:srgbClr val="46424D"/>
                </a:solidFill>
                <a:latin typeface="Arial MT"/>
                <a:cs typeface="Arial MT"/>
              </a:rPr>
              <a:t> </a:t>
            </a:r>
            <a:r>
              <a:rPr sz="2000" kern="0" dirty="0">
                <a:solidFill>
                  <a:srgbClr val="46424D"/>
                </a:solidFill>
                <a:latin typeface="Arial MT"/>
                <a:cs typeface="Arial MT"/>
              </a:rPr>
              <a:t>response</a:t>
            </a:r>
            <a:r>
              <a:rPr sz="2000" kern="0" spc="-55" dirty="0">
                <a:solidFill>
                  <a:srgbClr val="46424D"/>
                </a:solidFill>
                <a:latin typeface="Arial MT"/>
                <a:cs typeface="Arial MT"/>
              </a:rPr>
              <a:t> </a:t>
            </a:r>
            <a:r>
              <a:rPr sz="2000" kern="0" dirty="0">
                <a:solidFill>
                  <a:srgbClr val="46424D"/>
                </a:solidFill>
                <a:latin typeface="Arial MT"/>
                <a:cs typeface="Arial MT"/>
              </a:rPr>
              <a:t>to</a:t>
            </a:r>
            <a:r>
              <a:rPr sz="2000" kern="0" spc="-45" dirty="0">
                <a:solidFill>
                  <a:srgbClr val="46424D"/>
                </a:solidFill>
                <a:latin typeface="Arial MT"/>
                <a:cs typeface="Arial MT"/>
              </a:rPr>
              <a:t> </a:t>
            </a:r>
            <a:r>
              <a:rPr sz="2000" kern="0" dirty="0">
                <a:solidFill>
                  <a:srgbClr val="46424D"/>
                </a:solidFill>
                <a:latin typeface="Arial MT"/>
                <a:cs typeface="Arial MT"/>
              </a:rPr>
              <a:t>changing</a:t>
            </a:r>
            <a:r>
              <a:rPr sz="2000" kern="0" spc="-40" dirty="0">
                <a:solidFill>
                  <a:srgbClr val="46424D"/>
                </a:solidFill>
                <a:latin typeface="Arial MT"/>
                <a:cs typeface="Arial MT"/>
              </a:rPr>
              <a:t> </a:t>
            </a:r>
            <a:r>
              <a:rPr sz="2000" kern="0" spc="-10" dirty="0">
                <a:solidFill>
                  <a:srgbClr val="46424D"/>
                </a:solidFill>
                <a:latin typeface="Arial MT"/>
                <a:cs typeface="Arial MT"/>
              </a:rPr>
              <a:t>customer needs.</a:t>
            </a:r>
            <a:endParaRPr sz="2000" kern="0" dirty="0">
              <a:solidFill>
                <a:sysClr val="windowText" lastClr="000000"/>
              </a:solidFill>
              <a:latin typeface="Arial MT"/>
              <a:cs typeface="Arial MT"/>
            </a:endParaRPr>
          </a:p>
          <a:p>
            <a:pPr marL="355600" marR="107950" indent="-342900">
              <a:lnSpc>
                <a:spcPts val="2800"/>
              </a:lnSpc>
              <a:spcBef>
                <a:spcPts val="600"/>
              </a:spcBef>
              <a:buFont typeface="Trebuchet MS"/>
              <a:buChar char="•"/>
              <a:tabLst>
                <a:tab pos="355600" algn="l"/>
              </a:tabLst>
            </a:pPr>
            <a:r>
              <a:rPr sz="2400" kern="0" dirty="0">
                <a:solidFill>
                  <a:srgbClr val="46424D"/>
                </a:solidFill>
                <a:latin typeface="Arial MT"/>
                <a:cs typeface="Arial MT"/>
              </a:rPr>
              <a:t>A</a:t>
            </a:r>
            <a:r>
              <a:rPr sz="2400" kern="0" spc="-170" dirty="0">
                <a:solidFill>
                  <a:srgbClr val="46424D"/>
                </a:solidFill>
                <a:latin typeface="Arial MT"/>
                <a:cs typeface="Arial MT"/>
              </a:rPr>
              <a:t> </a:t>
            </a:r>
            <a:r>
              <a:rPr sz="2400" b="1" u="sng" kern="0" dirty="0">
                <a:solidFill>
                  <a:srgbClr val="46424D"/>
                </a:solidFill>
                <a:uFill>
                  <a:solidFill>
                    <a:srgbClr val="46424D"/>
                  </a:solidFill>
                </a:uFill>
                <a:latin typeface="Arial"/>
                <a:cs typeface="Arial"/>
              </a:rPr>
              <a:t>software</a:t>
            </a:r>
            <a:r>
              <a:rPr sz="2400" b="1" u="sng" kern="0" spc="-45" dirty="0">
                <a:solidFill>
                  <a:srgbClr val="46424D"/>
                </a:solidFill>
                <a:uFill>
                  <a:solidFill>
                    <a:srgbClr val="46424D"/>
                  </a:solidFill>
                </a:uFill>
                <a:latin typeface="Arial"/>
                <a:cs typeface="Arial"/>
              </a:rPr>
              <a:t> </a:t>
            </a:r>
            <a:r>
              <a:rPr sz="2400" b="1" u="sng" kern="0" dirty="0">
                <a:solidFill>
                  <a:srgbClr val="46424D"/>
                </a:solidFill>
                <a:uFill>
                  <a:solidFill>
                    <a:srgbClr val="46424D"/>
                  </a:solidFill>
                </a:uFill>
                <a:latin typeface="Arial"/>
                <a:cs typeface="Arial"/>
              </a:rPr>
              <a:t>process</a:t>
            </a:r>
            <a:r>
              <a:rPr sz="2400" b="1" u="sng" kern="0" spc="-45" dirty="0">
                <a:solidFill>
                  <a:srgbClr val="46424D"/>
                </a:solidFill>
                <a:uFill>
                  <a:solidFill>
                    <a:srgbClr val="46424D"/>
                  </a:solidFill>
                </a:uFill>
                <a:latin typeface="Arial"/>
                <a:cs typeface="Arial"/>
              </a:rPr>
              <a:t> </a:t>
            </a:r>
            <a:r>
              <a:rPr sz="2400" b="1" u="sng" kern="0" dirty="0">
                <a:solidFill>
                  <a:srgbClr val="46424D"/>
                </a:solidFill>
                <a:uFill>
                  <a:solidFill>
                    <a:srgbClr val="46424D"/>
                  </a:solidFill>
                </a:uFill>
                <a:latin typeface="Arial"/>
                <a:cs typeface="Arial"/>
              </a:rPr>
              <a:t>model</a:t>
            </a:r>
            <a:r>
              <a:rPr sz="2400" b="1" u="sng" kern="0" spc="-50" dirty="0">
                <a:solidFill>
                  <a:srgbClr val="46424D"/>
                </a:solidFill>
                <a:uFill>
                  <a:solidFill>
                    <a:srgbClr val="46424D"/>
                  </a:solidFill>
                </a:uFill>
                <a:latin typeface="Arial"/>
                <a:cs typeface="Arial"/>
              </a:rPr>
              <a:t> </a:t>
            </a:r>
            <a:r>
              <a:rPr sz="2400" kern="0" dirty="0">
                <a:solidFill>
                  <a:srgbClr val="46424D"/>
                </a:solidFill>
                <a:latin typeface="Arial MT"/>
                <a:cs typeface="Arial MT"/>
              </a:rPr>
              <a:t>is</a:t>
            </a:r>
            <a:r>
              <a:rPr sz="2400" kern="0" spc="-50" dirty="0">
                <a:solidFill>
                  <a:srgbClr val="46424D"/>
                </a:solidFill>
                <a:latin typeface="Arial MT"/>
                <a:cs typeface="Arial MT"/>
              </a:rPr>
              <a:t> </a:t>
            </a:r>
            <a:r>
              <a:rPr sz="2400" kern="0" dirty="0">
                <a:solidFill>
                  <a:srgbClr val="46424D"/>
                </a:solidFill>
                <a:latin typeface="Arial MT"/>
                <a:cs typeface="Arial MT"/>
              </a:rPr>
              <a:t>an</a:t>
            </a:r>
            <a:r>
              <a:rPr sz="2400" kern="0" spc="-45" dirty="0">
                <a:solidFill>
                  <a:srgbClr val="46424D"/>
                </a:solidFill>
                <a:latin typeface="Arial MT"/>
                <a:cs typeface="Arial MT"/>
              </a:rPr>
              <a:t> </a:t>
            </a:r>
            <a:r>
              <a:rPr sz="2400" b="1" kern="0" dirty="0">
                <a:solidFill>
                  <a:srgbClr val="46424D"/>
                </a:solidFill>
                <a:latin typeface="Arial"/>
                <a:cs typeface="Arial"/>
              </a:rPr>
              <a:t>abstract</a:t>
            </a:r>
            <a:r>
              <a:rPr sz="2400" b="1" kern="0" spc="-50" dirty="0">
                <a:solidFill>
                  <a:srgbClr val="46424D"/>
                </a:solidFill>
                <a:latin typeface="Arial"/>
                <a:cs typeface="Arial"/>
              </a:rPr>
              <a:t> </a:t>
            </a:r>
            <a:r>
              <a:rPr sz="2400" b="1" kern="0" spc="-10" dirty="0">
                <a:solidFill>
                  <a:srgbClr val="46424D"/>
                </a:solidFill>
                <a:latin typeface="Arial"/>
                <a:cs typeface="Arial"/>
              </a:rPr>
              <a:t>representation </a:t>
            </a:r>
            <a:r>
              <a:rPr sz="2400" kern="0" dirty="0">
                <a:solidFill>
                  <a:srgbClr val="46424D"/>
                </a:solidFill>
                <a:latin typeface="Arial MT"/>
                <a:cs typeface="Arial MT"/>
              </a:rPr>
              <a:t>of</a:t>
            </a:r>
            <a:r>
              <a:rPr sz="2400" kern="0" spc="-50" dirty="0">
                <a:solidFill>
                  <a:srgbClr val="46424D"/>
                </a:solidFill>
                <a:latin typeface="Arial MT"/>
                <a:cs typeface="Arial MT"/>
              </a:rPr>
              <a:t> </a:t>
            </a:r>
            <a:r>
              <a:rPr sz="2400" kern="0" dirty="0">
                <a:solidFill>
                  <a:srgbClr val="46424D"/>
                </a:solidFill>
                <a:latin typeface="Arial MT"/>
                <a:cs typeface="Arial MT"/>
              </a:rPr>
              <a:t>a</a:t>
            </a:r>
            <a:r>
              <a:rPr sz="2400" kern="0" spc="-45" dirty="0">
                <a:solidFill>
                  <a:srgbClr val="46424D"/>
                </a:solidFill>
                <a:latin typeface="Arial MT"/>
                <a:cs typeface="Arial MT"/>
              </a:rPr>
              <a:t> </a:t>
            </a:r>
            <a:r>
              <a:rPr sz="2400" kern="0" dirty="0">
                <a:solidFill>
                  <a:srgbClr val="46424D"/>
                </a:solidFill>
                <a:latin typeface="Arial MT"/>
                <a:cs typeface="Arial MT"/>
              </a:rPr>
              <a:t>process.</a:t>
            </a:r>
            <a:r>
              <a:rPr sz="2400" kern="0" spc="-45" dirty="0">
                <a:solidFill>
                  <a:srgbClr val="46424D"/>
                </a:solidFill>
                <a:latin typeface="Arial MT"/>
                <a:cs typeface="Arial MT"/>
              </a:rPr>
              <a:t> </a:t>
            </a:r>
            <a:r>
              <a:rPr sz="2400" kern="0" dirty="0">
                <a:solidFill>
                  <a:srgbClr val="46424D"/>
                </a:solidFill>
                <a:latin typeface="Arial MT"/>
                <a:cs typeface="Arial MT"/>
              </a:rPr>
              <a:t>It</a:t>
            </a:r>
            <a:r>
              <a:rPr sz="2400" kern="0" spc="-50" dirty="0">
                <a:solidFill>
                  <a:srgbClr val="46424D"/>
                </a:solidFill>
                <a:latin typeface="Arial MT"/>
                <a:cs typeface="Arial MT"/>
              </a:rPr>
              <a:t> </a:t>
            </a:r>
            <a:r>
              <a:rPr sz="2400" kern="0" dirty="0">
                <a:solidFill>
                  <a:srgbClr val="46424D"/>
                </a:solidFill>
                <a:latin typeface="Arial MT"/>
                <a:cs typeface="Arial MT"/>
              </a:rPr>
              <a:t>presents</a:t>
            </a:r>
            <a:r>
              <a:rPr sz="2400" kern="0" spc="-45" dirty="0">
                <a:solidFill>
                  <a:srgbClr val="46424D"/>
                </a:solidFill>
                <a:latin typeface="Arial MT"/>
                <a:cs typeface="Arial MT"/>
              </a:rPr>
              <a:t> </a:t>
            </a:r>
            <a:r>
              <a:rPr sz="2400" kern="0" dirty="0">
                <a:solidFill>
                  <a:srgbClr val="46424D"/>
                </a:solidFill>
                <a:latin typeface="Arial MT"/>
                <a:cs typeface="Arial MT"/>
              </a:rPr>
              <a:t>a</a:t>
            </a:r>
            <a:r>
              <a:rPr sz="2400" kern="0" spc="-45" dirty="0">
                <a:solidFill>
                  <a:srgbClr val="46424D"/>
                </a:solidFill>
                <a:latin typeface="Arial MT"/>
                <a:cs typeface="Arial MT"/>
              </a:rPr>
              <a:t> </a:t>
            </a:r>
            <a:r>
              <a:rPr sz="2400" kern="0" dirty="0">
                <a:solidFill>
                  <a:srgbClr val="46424D"/>
                </a:solidFill>
                <a:latin typeface="Arial MT"/>
                <a:cs typeface="Arial MT"/>
              </a:rPr>
              <a:t>description</a:t>
            </a:r>
            <a:r>
              <a:rPr sz="2400" kern="0" spc="-45" dirty="0">
                <a:solidFill>
                  <a:srgbClr val="46424D"/>
                </a:solidFill>
                <a:latin typeface="Arial MT"/>
                <a:cs typeface="Arial MT"/>
              </a:rPr>
              <a:t> </a:t>
            </a:r>
            <a:r>
              <a:rPr sz="2400" kern="0" dirty="0">
                <a:solidFill>
                  <a:srgbClr val="46424D"/>
                </a:solidFill>
                <a:latin typeface="Arial MT"/>
                <a:cs typeface="Arial MT"/>
              </a:rPr>
              <a:t>of</a:t>
            </a:r>
            <a:r>
              <a:rPr sz="2400" kern="0" spc="-45" dirty="0">
                <a:solidFill>
                  <a:srgbClr val="46424D"/>
                </a:solidFill>
                <a:latin typeface="Arial MT"/>
                <a:cs typeface="Arial MT"/>
              </a:rPr>
              <a:t> </a:t>
            </a:r>
            <a:r>
              <a:rPr sz="2400" kern="0" dirty="0">
                <a:solidFill>
                  <a:srgbClr val="46424D"/>
                </a:solidFill>
                <a:latin typeface="Arial MT"/>
                <a:cs typeface="Arial MT"/>
              </a:rPr>
              <a:t>a</a:t>
            </a:r>
            <a:r>
              <a:rPr sz="2400" kern="0" spc="-45" dirty="0">
                <a:solidFill>
                  <a:srgbClr val="46424D"/>
                </a:solidFill>
                <a:latin typeface="Arial MT"/>
                <a:cs typeface="Arial MT"/>
              </a:rPr>
              <a:t> </a:t>
            </a:r>
            <a:r>
              <a:rPr sz="2400" kern="0" dirty="0">
                <a:solidFill>
                  <a:srgbClr val="46424D"/>
                </a:solidFill>
                <a:latin typeface="Arial MT"/>
                <a:cs typeface="Arial MT"/>
              </a:rPr>
              <a:t>process</a:t>
            </a:r>
            <a:r>
              <a:rPr sz="2400" kern="0" spc="-50" dirty="0">
                <a:solidFill>
                  <a:srgbClr val="46424D"/>
                </a:solidFill>
                <a:latin typeface="Arial MT"/>
                <a:cs typeface="Arial MT"/>
              </a:rPr>
              <a:t> </a:t>
            </a:r>
            <a:r>
              <a:rPr sz="2400" kern="0" spc="-20" dirty="0">
                <a:solidFill>
                  <a:srgbClr val="46424D"/>
                </a:solidFill>
                <a:latin typeface="Arial MT"/>
                <a:cs typeface="Arial MT"/>
              </a:rPr>
              <a:t>from </a:t>
            </a:r>
            <a:r>
              <a:rPr sz="2400" kern="0" dirty="0">
                <a:solidFill>
                  <a:srgbClr val="46424D"/>
                </a:solidFill>
                <a:latin typeface="Arial MT"/>
                <a:cs typeface="Arial MT"/>
              </a:rPr>
              <a:t>some</a:t>
            </a:r>
            <a:r>
              <a:rPr sz="2400" kern="0" spc="-85" dirty="0">
                <a:solidFill>
                  <a:srgbClr val="46424D"/>
                </a:solidFill>
                <a:latin typeface="Arial MT"/>
                <a:cs typeface="Arial MT"/>
              </a:rPr>
              <a:t> </a:t>
            </a:r>
            <a:r>
              <a:rPr sz="2400" kern="0" dirty="0">
                <a:solidFill>
                  <a:srgbClr val="46424D"/>
                </a:solidFill>
                <a:latin typeface="Arial MT"/>
                <a:cs typeface="Arial MT"/>
              </a:rPr>
              <a:t>particular</a:t>
            </a:r>
            <a:r>
              <a:rPr sz="2400" kern="0" spc="-85" dirty="0">
                <a:solidFill>
                  <a:srgbClr val="46424D"/>
                </a:solidFill>
                <a:latin typeface="Arial MT"/>
                <a:cs typeface="Arial MT"/>
              </a:rPr>
              <a:t> </a:t>
            </a:r>
            <a:r>
              <a:rPr sz="2400" kern="0" spc="-10" dirty="0">
                <a:solidFill>
                  <a:srgbClr val="46424D"/>
                </a:solidFill>
                <a:latin typeface="Arial MT"/>
                <a:cs typeface="Arial MT"/>
              </a:rPr>
              <a:t>perspective.</a:t>
            </a:r>
            <a:endParaRPr sz="2400" kern="0" dirty="0">
              <a:solidFill>
                <a:sysClr val="windowText" lastClr="000000"/>
              </a:solidFill>
              <a:latin typeface="Arial MT"/>
              <a:cs typeface="Arial MT"/>
            </a:endParaRPr>
          </a:p>
        </p:txBody>
      </p:sp>
      <p:sp>
        <p:nvSpPr>
          <p:cNvPr id="5" name="Rectangle 4"/>
          <p:cNvSpPr/>
          <p:nvPr/>
        </p:nvSpPr>
        <p:spPr>
          <a:xfrm>
            <a:off x="936566" y="5905604"/>
            <a:ext cx="10950633" cy="369332"/>
          </a:xfrm>
          <a:prstGeom prst="rect">
            <a:avLst/>
          </a:prstGeom>
        </p:spPr>
        <p:txBody>
          <a:bodyPr wrap="square">
            <a:spAutoFit/>
          </a:bodyPr>
          <a:lstStyle/>
          <a:p>
            <a:pPr marL="457200" lvl="0" indent="-381000">
              <a:buClr>
                <a:schemeClr val="dk1"/>
              </a:buClr>
              <a:buSzPts val="2400"/>
              <a:buChar char="●"/>
            </a:pPr>
            <a:r>
              <a:rPr lang="en-US" dirty="0">
                <a:solidFill>
                  <a:srgbClr val="FF0000"/>
                </a:solidFill>
              </a:rPr>
              <a:t>The form / iteration / timing / etc. of these activities defines different process families and methodologies</a:t>
            </a:r>
            <a:endParaRPr lang="en-US" dirty="0">
              <a:solidFill>
                <a:srgbClr val="FF0000"/>
              </a:solidFill>
            </a:endParaRPr>
          </a:p>
        </p:txBody>
      </p:sp>
    </p:spTree>
    <p:extLst>
      <p:ext uri="{BB962C8B-B14F-4D97-AF65-F5344CB8AC3E}">
        <p14:creationId xmlns:p14="http://schemas.microsoft.com/office/powerpoint/2010/main" val="24092743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Software</a:t>
            </a:r>
            <a:r>
              <a:rPr spc="-80" dirty="0"/>
              <a:t> </a:t>
            </a:r>
            <a:r>
              <a:rPr dirty="0"/>
              <a:t>Process</a:t>
            </a:r>
            <a:r>
              <a:rPr spc="-65" dirty="0"/>
              <a:t> </a:t>
            </a:r>
            <a:r>
              <a:rPr spc="-10" dirty="0"/>
              <a:t>Descriptions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65100">
              <a:lnSpc>
                <a:spcPts val="1845"/>
              </a:lnSpc>
            </a:pPr>
            <a:r>
              <a:rPr kern="0" spc="-50" dirty="0"/>
              <a:t>4</a:t>
            </a:r>
          </a:p>
        </p:txBody>
      </p:sp>
      <p:sp>
        <p:nvSpPr>
          <p:cNvPr id="3" name="object 3"/>
          <p:cNvSpPr txBox="1">
            <a:spLocks noGrp="1"/>
          </p:cNvSpPr>
          <p:nvPr>
            <p:ph type="body" idx="1"/>
          </p:nvPr>
        </p:nvSpPr>
        <p:spPr>
          <a:xfrm>
            <a:off x="875272" y="1651925"/>
            <a:ext cx="10707793" cy="2839239"/>
          </a:xfrm>
          <a:prstGeom prst="rect">
            <a:avLst/>
          </a:prstGeom>
        </p:spPr>
        <p:txBody>
          <a:bodyPr vert="horz" wrap="square" lIns="0" tIns="33020" rIns="0" bIns="0" rtlCol="0">
            <a:spAutoFit/>
          </a:bodyPr>
          <a:lstStyle/>
          <a:p>
            <a:pPr marL="355600" marR="165735" indent="-342900">
              <a:lnSpc>
                <a:spcPts val="2800"/>
              </a:lnSpc>
              <a:spcBef>
                <a:spcPts val="260"/>
              </a:spcBef>
              <a:buFont typeface="Trebuchet MS"/>
              <a:buChar char="•"/>
              <a:tabLst>
                <a:tab pos="355600" algn="l"/>
              </a:tabLst>
            </a:pPr>
            <a:r>
              <a:rPr sz="2400" dirty="0"/>
              <a:t>When</a:t>
            </a:r>
            <a:r>
              <a:rPr sz="2400" spc="-65" dirty="0"/>
              <a:t> </a:t>
            </a:r>
            <a:r>
              <a:rPr sz="2400" dirty="0"/>
              <a:t>we</a:t>
            </a:r>
            <a:r>
              <a:rPr sz="2400" spc="-60" dirty="0"/>
              <a:t> </a:t>
            </a:r>
            <a:r>
              <a:rPr sz="2400" dirty="0"/>
              <a:t>describe</a:t>
            </a:r>
            <a:r>
              <a:rPr sz="2400" spc="-65" dirty="0"/>
              <a:t> </a:t>
            </a:r>
            <a:r>
              <a:rPr sz="2400" dirty="0"/>
              <a:t>and</a:t>
            </a:r>
            <a:r>
              <a:rPr sz="2400" spc="-60" dirty="0"/>
              <a:t> </a:t>
            </a:r>
            <a:r>
              <a:rPr sz="2400" dirty="0"/>
              <a:t>discuss</a:t>
            </a:r>
            <a:r>
              <a:rPr sz="2400" spc="-70" dirty="0"/>
              <a:t> </a:t>
            </a:r>
            <a:r>
              <a:rPr sz="2400" dirty="0"/>
              <a:t>processes,</a:t>
            </a:r>
            <a:r>
              <a:rPr sz="2400" spc="-65" dirty="0"/>
              <a:t> </a:t>
            </a:r>
            <a:r>
              <a:rPr sz="2400" dirty="0"/>
              <a:t>we</a:t>
            </a:r>
            <a:r>
              <a:rPr sz="2400" spc="-65" dirty="0"/>
              <a:t> </a:t>
            </a:r>
            <a:r>
              <a:rPr sz="2400" spc="-10" dirty="0"/>
              <a:t>usually </a:t>
            </a:r>
            <a:r>
              <a:rPr sz="2400" dirty="0"/>
              <a:t>talk</a:t>
            </a:r>
            <a:r>
              <a:rPr sz="2400" spc="-75" dirty="0"/>
              <a:t> </a:t>
            </a:r>
            <a:r>
              <a:rPr sz="2400" dirty="0"/>
              <a:t>about</a:t>
            </a:r>
            <a:r>
              <a:rPr sz="2400" spc="-60" dirty="0"/>
              <a:t> </a:t>
            </a:r>
            <a:r>
              <a:rPr sz="2400" dirty="0"/>
              <a:t>the</a:t>
            </a:r>
            <a:r>
              <a:rPr sz="2400" spc="-60" dirty="0"/>
              <a:t> </a:t>
            </a:r>
            <a:r>
              <a:rPr sz="2400" b="1" u="sng" dirty="0">
                <a:uFill>
                  <a:solidFill>
                    <a:srgbClr val="46424D"/>
                  </a:solidFill>
                </a:uFill>
                <a:latin typeface="Arial"/>
                <a:cs typeface="Arial"/>
              </a:rPr>
              <a:t>activities</a:t>
            </a:r>
            <a:r>
              <a:rPr sz="2400" b="1" spc="-60" dirty="0">
                <a:latin typeface="Arial"/>
                <a:cs typeface="Arial"/>
              </a:rPr>
              <a:t> </a:t>
            </a:r>
            <a:r>
              <a:rPr sz="2400" dirty="0"/>
              <a:t>in</a:t>
            </a:r>
            <a:r>
              <a:rPr sz="2400" spc="-60" dirty="0"/>
              <a:t> </a:t>
            </a:r>
            <a:r>
              <a:rPr sz="2400" dirty="0"/>
              <a:t>these</a:t>
            </a:r>
            <a:r>
              <a:rPr sz="2400" spc="-55" dirty="0"/>
              <a:t> </a:t>
            </a:r>
            <a:r>
              <a:rPr sz="2400" dirty="0"/>
              <a:t>processes</a:t>
            </a:r>
            <a:r>
              <a:rPr sz="2400" spc="-60" dirty="0"/>
              <a:t> </a:t>
            </a:r>
            <a:r>
              <a:rPr sz="2400" dirty="0"/>
              <a:t>such</a:t>
            </a:r>
            <a:r>
              <a:rPr sz="2400" spc="-55" dirty="0"/>
              <a:t> </a:t>
            </a:r>
            <a:r>
              <a:rPr sz="2400" spc="-25" dirty="0"/>
              <a:t>as </a:t>
            </a:r>
            <a:r>
              <a:rPr sz="2400" dirty="0"/>
              <a:t>specifying</a:t>
            </a:r>
            <a:r>
              <a:rPr sz="2400" spc="-65" dirty="0"/>
              <a:t> </a:t>
            </a:r>
            <a:r>
              <a:rPr sz="2400" dirty="0"/>
              <a:t>a</a:t>
            </a:r>
            <a:r>
              <a:rPr sz="2400" spc="-65" dirty="0"/>
              <a:t> </a:t>
            </a:r>
            <a:r>
              <a:rPr sz="2400" dirty="0"/>
              <a:t>data</a:t>
            </a:r>
            <a:r>
              <a:rPr sz="2400" spc="-65" dirty="0"/>
              <a:t> </a:t>
            </a:r>
            <a:r>
              <a:rPr sz="2400" dirty="0"/>
              <a:t>model,</a:t>
            </a:r>
            <a:r>
              <a:rPr sz="2400" spc="-65" dirty="0"/>
              <a:t> </a:t>
            </a:r>
            <a:r>
              <a:rPr sz="2400" dirty="0"/>
              <a:t>designing</a:t>
            </a:r>
            <a:r>
              <a:rPr sz="2400" spc="-65" dirty="0"/>
              <a:t> </a:t>
            </a:r>
            <a:r>
              <a:rPr sz="2400" dirty="0"/>
              <a:t>a</a:t>
            </a:r>
            <a:r>
              <a:rPr sz="2400" spc="-65" dirty="0"/>
              <a:t> </a:t>
            </a:r>
            <a:r>
              <a:rPr sz="2400" dirty="0"/>
              <a:t>user</a:t>
            </a:r>
            <a:r>
              <a:rPr sz="2400" spc="-65" dirty="0"/>
              <a:t> </a:t>
            </a:r>
            <a:r>
              <a:rPr sz="2400" dirty="0"/>
              <a:t>interface,</a:t>
            </a:r>
            <a:r>
              <a:rPr sz="2400" spc="-70" dirty="0"/>
              <a:t> </a:t>
            </a:r>
            <a:r>
              <a:rPr sz="2400" spc="-20" dirty="0"/>
              <a:t>etc. </a:t>
            </a:r>
            <a:r>
              <a:rPr sz="2400" dirty="0"/>
              <a:t>and</a:t>
            </a:r>
            <a:r>
              <a:rPr sz="2400" spc="-50" dirty="0"/>
              <a:t> </a:t>
            </a:r>
            <a:r>
              <a:rPr sz="2400" dirty="0"/>
              <a:t>the</a:t>
            </a:r>
            <a:r>
              <a:rPr sz="2400" spc="-50" dirty="0"/>
              <a:t> </a:t>
            </a:r>
            <a:r>
              <a:rPr sz="2400" dirty="0"/>
              <a:t>ordering</a:t>
            </a:r>
            <a:r>
              <a:rPr sz="2400" spc="-50" dirty="0"/>
              <a:t> </a:t>
            </a:r>
            <a:r>
              <a:rPr sz="2400" dirty="0"/>
              <a:t>of</a:t>
            </a:r>
            <a:r>
              <a:rPr sz="2400" spc="-55" dirty="0"/>
              <a:t> </a:t>
            </a:r>
            <a:r>
              <a:rPr sz="2400" dirty="0"/>
              <a:t>these</a:t>
            </a:r>
            <a:r>
              <a:rPr sz="2400" spc="-50" dirty="0"/>
              <a:t> </a:t>
            </a:r>
            <a:r>
              <a:rPr sz="2400" spc="-10" dirty="0"/>
              <a:t>activities.</a:t>
            </a:r>
            <a:endParaRPr sz="2400" dirty="0">
              <a:latin typeface="Arial"/>
              <a:cs typeface="Arial"/>
            </a:endParaRPr>
          </a:p>
          <a:p>
            <a:pPr marL="354965" indent="-342265">
              <a:spcBef>
                <a:spcPts val="439"/>
              </a:spcBef>
              <a:buFont typeface="Trebuchet MS"/>
              <a:buChar char="•"/>
              <a:tabLst>
                <a:tab pos="354965" algn="l"/>
              </a:tabLst>
            </a:pPr>
            <a:r>
              <a:rPr sz="2400" dirty="0"/>
              <a:t>Process</a:t>
            </a:r>
            <a:r>
              <a:rPr sz="2400" spc="-80" dirty="0"/>
              <a:t> </a:t>
            </a:r>
            <a:r>
              <a:rPr sz="2400" dirty="0"/>
              <a:t>descriptions</a:t>
            </a:r>
            <a:r>
              <a:rPr sz="2400" spc="-80" dirty="0"/>
              <a:t> </a:t>
            </a:r>
            <a:r>
              <a:rPr sz="2400" dirty="0"/>
              <a:t>may</a:t>
            </a:r>
            <a:r>
              <a:rPr sz="2400" spc="-80" dirty="0"/>
              <a:t> </a:t>
            </a:r>
            <a:r>
              <a:rPr sz="2400" dirty="0"/>
              <a:t>also</a:t>
            </a:r>
            <a:r>
              <a:rPr sz="2400" spc="-70" dirty="0"/>
              <a:t> </a:t>
            </a:r>
            <a:r>
              <a:rPr sz="2400" spc="-10" dirty="0"/>
              <a:t>include:</a:t>
            </a:r>
            <a:endParaRPr sz="2400" dirty="0"/>
          </a:p>
          <a:p>
            <a:pPr marL="710565" lvl="1" indent="-240665">
              <a:spcBef>
                <a:spcPts val="219"/>
              </a:spcBef>
              <a:buFont typeface="Trebuchet MS"/>
              <a:buChar char="•"/>
              <a:tabLst>
                <a:tab pos="710565" algn="l"/>
              </a:tabLst>
            </a:pPr>
            <a:r>
              <a:rPr sz="2000" b="1" dirty="0">
                <a:solidFill>
                  <a:srgbClr val="46424D"/>
                </a:solidFill>
                <a:latin typeface="Arial"/>
                <a:cs typeface="Arial"/>
              </a:rPr>
              <a:t>Products</a:t>
            </a:r>
            <a:r>
              <a:rPr sz="2000" dirty="0">
                <a:solidFill>
                  <a:srgbClr val="46424D"/>
                </a:solidFill>
                <a:latin typeface="Arial MT"/>
                <a:cs typeface="Arial MT"/>
              </a:rPr>
              <a:t>,</a:t>
            </a:r>
            <a:r>
              <a:rPr sz="2000" spc="-55" dirty="0">
                <a:solidFill>
                  <a:srgbClr val="46424D"/>
                </a:solidFill>
                <a:latin typeface="Arial MT"/>
                <a:cs typeface="Arial MT"/>
              </a:rPr>
              <a:t> </a:t>
            </a:r>
            <a:r>
              <a:rPr sz="2000" dirty="0">
                <a:solidFill>
                  <a:srgbClr val="46424D"/>
                </a:solidFill>
                <a:latin typeface="Arial MT"/>
                <a:cs typeface="Arial MT"/>
              </a:rPr>
              <a:t>which</a:t>
            </a:r>
            <a:r>
              <a:rPr sz="2000" spc="-50" dirty="0">
                <a:solidFill>
                  <a:srgbClr val="46424D"/>
                </a:solidFill>
                <a:latin typeface="Arial MT"/>
                <a:cs typeface="Arial MT"/>
              </a:rPr>
              <a:t> </a:t>
            </a:r>
            <a:r>
              <a:rPr sz="2000" dirty="0">
                <a:solidFill>
                  <a:srgbClr val="46424D"/>
                </a:solidFill>
                <a:latin typeface="Arial MT"/>
                <a:cs typeface="Arial MT"/>
              </a:rPr>
              <a:t>are</a:t>
            </a:r>
            <a:r>
              <a:rPr sz="2000" spc="-40" dirty="0">
                <a:solidFill>
                  <a:srgbClr val="46424D"/>
                </a:solidFill>
                <a:latin typeface="Arial MT"/>
                <a:cs typeface="Arial MT"/>
              </a:rPr>
              <a:t> </a:t>
            </a:r>
            <a:r>
              <a:rPr sz="2000" dirty="0">
                <a:solidFill>
                  <a:srgbClr val="46424D"/>
                </a:solidFill>
                <a:latin typeface="Arial MT"/>
                <a:cs typeface="Arial MT"/>
              </a:rPr>
              <a:t>the</a:t>
            </a:r>
            <a:r>
              <a:rPr sz="2000" spc="-40" dirty="0">
                <a:solidFill>
                  <a:srgbClr val="46424D"/>
                </a:solidFill>
                <a:latin typeface="Arial MT"/>
                <a:cs typeface="Arial MT"/>
              </a:rPr>
              <a:t> </a:t>
            </a:r>
            <a:r>
              <a:rPr sz="2000" b="1" dirty="0">
                <a:solidFill>
                  <a:srgbClr val="46424D"/>
                </a:solidFill>
                <a:latin typeface="Arial"/>
                <a:cs typeface="Arial"/>
              </a:rPr>
              <a:t>outcomes</a:t>
            </a:r>
            <a:r>
              <a:rPr sz="2000" b="1" spc="-40" dirty="0">
                <a:solidFill>
                  <a:srgbClr val="46424D"/>
                </a:solidFill>
                <a:latin typeface="Arial"/>
                <a:cs typeface="Arial"/>
              </a:rPr>
              <a:t> </a:t>
            </a:r>
            <a:r>
              <a:rPr sz="2000" dirty="0">
                <a:solidFill>
                  <a:srgbClr val="46424D"/>
                </a:solidFill>
                <a:latin typeface="Arial MT"/>
                <a:cs typeface="Arial MT"/>
              </a:rPr>
              <a:t>of</a:t>
            </a:r>
            <a:r>
              <a:rPr sz="2000" spc="-45" dirty="0">
                <a:solidFill>
                  <a:srgbClr val="46424D"/>
                </a:solidFill>
                <a:latin typeface="Arial MT"/>
                <a:cs typeface="Arial MT"/>
              </a:rPr>
              <a:t> </a:t>
            </a:r>
            <a:r>
              <a:rPr sz="2000" dirty="0">
                <a:solidFill>
                  <a:srgbClr val="46424D"/>
                </a:solidFill>
                <a:latin typeface="Arial MT"/>
                <a:cs typeface="Arial MT"/>
              </a:rPr>
              <a:t>a</a:t>
            </a:r>
            <a:r>
              <a:rPr sz="2000" spc="-40" dirty="0">
                <a:solidFill>
                  <a:srgbClr val="46424D"/>
                </a:solidFill>
                <a:latin typeface="Arial MT"/>
                <a:cs typeface="Arial MT"/>
              </a:rPr>
              <a:t> </a:t>
            </a:r>
            <a:r>
              <a:rPr sz="2000" dirty="0">
                <a:solidFill>
                  <a:srgbClr val="46424D"/>
                </a:solidFill>
                <a:latin typeface="Arial MT"/>
                <a:cs typeface="Arial MT"/>
              </a:rPr>
              <a:t>process</a:t>
            </a:r>
            <a:r>
              <a:rPr sz="2000" spc="-50" dirty="0">
                <a:solidFill>
                  <a:srgbClr val="46424D"/>
                </a:solidFill>
                <a:latin typeface="Arial MT"/>
                <a:cs typeface="Arial MT"/>
              </a:rPr>
              <a:t> </a:t>
            </a:r>
            <a:r>
              <a:rPr sz="2000" spc="-10" dirty="0">
                <a:solidFill>
                  <a:srgbClr val="46424D"/>
                </a:solidFill>
                <a:latin typeface="Arial MT"/>
                <a:cs typeface="Arial MT"/>
              </a:rPr>
              <a:t>activity;</a:t>
            </a:r>
            <a:endParaRPr sz="2000" dirty="0">
              <a:latin typeface="Arial MT"/>
              <a:cs typeface="Arial MT"/>
            </a:endParaRPr>
          </a:p>
          <a:p>
            <a:pPr marL="711200" marR="118745" lvl="1" indent="-241300">
              <a:lnSpc>
                <a:spcPts val="2300"/>
              </a:lnSpc>
              <a:spcBef>
                <a:spcPts val="359"/>
              </a:spcBef>
              <a:buFont typeface="Trebuchet MS"/>
              <a:buChar char="•"/>
              <a:tabLst>
                <a:tab pos="711200" algn="l"/>
              </a:tabLst>
            </a:pPr>
            <a:r>
              <a:rPr sz="2000" b="1" dirty="0">
                <a:solidFill>
                  <a:srgbClr val="46424D"/>
                </a:solidFill>
                <a:latin typeface="Arial"/>
                <a:cs typeface="Arial"/>
              </a:rPr>
              <a:t>Roles</a:t>
            </a:r>
            <a:r>
              <a:rPr sz="2000" dirty="0">
                <a:solidFill>
                  <a:srgbClr val="46424D"/>
                </a:solidFill>
                <a:latin typeface="Arial MT"/>
                <a:cs typeface="Arial MT"/>
              </a:rPr>
              <a:t>,</a:t>
            </a:r>
            <a:r>
              <a:rPr sz="2000" spc="-60" dirty="0">
                <a:solidFill>
                  <a:srgbClr val="46424D"/>
                </a:solidFill>
                <a:latin typeface="Arial MT"/>
                <a:cs typeface="Arial MT"/>
              </a:rPr>
              <a:t> </a:t>
            </a:r>
            <a:r>
              <a:rPr sz="2000" dirty="0">
                <a:solidFill>
                  <a:srgbClr val="46424D"/>
                </a:solidFill>
                <a:latin typeface="Arial MT"/>
                <a:cs typeface="Arial MT"/>
              </a:rPr>
              <a:t>which</a:t>
            </a:r>
            <a:r>
              <a:rPr sz="2000" spc="-60" dirty="0">
                <a:solidFill>
                  <a:srgbClr val="46424D"/>
                </a:solidFill>
                <a:latin typeface="Arial MT"/>
                <a:cs typeface="Arial MT"/>
              </a:rPr>
              <a:t> </a:t>
            </a:r>
            <a:r>
              <a:rPr sz="2000" dirty="0">
                <a:solidFill>
                  <a:srgbClr val="46424D"/>
                </a:solidFill>
                <a:latin typeface="Arial MT"/>
                <a:cs typeface="Arial MT"/>
              </a:rPr>
              <a:t>reflect</a:t>
            </a:r>
            <a:r>
              <a:rPr sz="2000" spc="-60" dirty="0">
                <a:solidFill>
                  <a:srgbClr val="46424D"/>
                </a:solidFill>
                <a:latin typeface="Arial MT"/>
                <a:cs typeface="Arial MT"/>
              </a:rPr>
              <a:t> </a:t>
            </a:r>
            <a:r>
              <a:rPr sz="2000" dirty="0">
                <a:solidFill>
                  <a:srgbClr val="46424D"/>
                </a:solidFill>
                <a:latin typeface="Arial MT"/>
                <a:cs typeface="Arial MT"/>
              </a:rPr>
              <a:t>the</a:t>
            </a:r>
            <a:r>
              <a:rPr sz="2000" spc="-50" dirty="0">
                <a:solidFill>
                  <a:srgbClr val="46424D"/>
                </a:solidFill>
                <a:latin typeface="Arial MT"/>
                <a:cs typeface="Arial MT"/>
              </a:rPr>
              <a:t> </a:t>
            </a:r>
            <a:r>
              <a:rPr sz="2000" dirty="0">
                <a:solidFill>
                  <a:srgbClr val="46424D"/>
                </a:solidFill>
                <a:latin typeface="Arial MT"/>
                <a:cs typeface="Arial MT"/>
              </a:rPr>
              <a:t>responsibilities</a:t>
            </a:r>
            <a:r>
              <a:rPr sz="2000" spc="-55" dirty="0">
                <a:solidFill>
                  <a:srgbClr val="46424D"/>
                </a:solidFill>
                <a:latin typeface="Arial MT"/>
                <a:cs typeface="Arial MT"/>
              </a:rPr>
              <a:t> </a:t>
            </a:r>
            <a:r>
              <a:rPr sz="2000" dirty="0">
                <a:solidFill>
                  <a:srgbClr val="46424D"/>
                </a:solidFill>
                <a:latin typeface="Arial MT"/>
                <a:cs typeface="Arial MT"/>
              </a:rPr>
              <a:t>of</a:t>
            </a:r>
            <a:r>
              <a:rPr sz="2000" spc="-60" dirty="0">
                <a:solidFill>
                  <a:srgbClr val="46424D"/>
                </a:solidFill>
                <a:latin typeface="Arial MT"/>
                <a:cs typeface="Arial MT"/>
              </a:rPr>
              <a:t> </a:t>
            </a:r>
            <a:r>
              <a:rPr sz="2000" dirty="0">
                <a:solidFill>
                  <a:srgbClr val="46424D"/>
                </a:solidFill>
                <a:latin typeface="Arial MT"/>
                <a:cs typeface="Arial MT"/>
              </a:rPr>
              <a:t>the</a:t>
            </a:r>
            <a:r>
              <a:rPr sz="2000" spc="-50" dirty="0">
                <a:solidFill>
                  <a:srgbClr val="46424D"/>
                </a:solidFill>
                <a:latin typeface="Arial MT"/>
                <a:cs typeface="Arial MT"/>
              </a:rPr>
              <a:t> </a:t>
            </a:r>
            <a:r>
              <a:rPr sz="2000" dirty="0">
                <a:solidFill>
                  <a:srgbClr val="46424D"/>
                </a:solidFill>
                <a:latin typeface="Arial MT"/>
                <a:cs typeface="Arial MT"/>
              </a:rPr>
              <a:t>people</a:t>
            </a:r>
            <a:r>
              <a:rPr sz="2000" spc="-55" dirty="0">
                <a:solidFill>
                  <a:srgbClr val="46424D"/>
                </a:solidFill>
                <a:latin typeface="Arial MT"/>
                <a:cs typeface="Arial MT"/>
              </a:rPr>
              <a:t> </a:t>
            </a:r>
            <a:r>
              <a:rPr sz="2000" dirty="0">
                <a:solidFill>
                  <a:srgbClr val="46424D"/>
                </a:solidFill>
                <a:latin typeface="Arial MT"/>
                <a:cs typeface="Arial MT"/>
              </a:rPr>
              <a:t>involved</a:t>
            </a:r>
            <a:r>
              <a:rPr sz="2000" spc="-60" dirty="0">
                <a:solidFill>
                  <a:srgbClr val="46424D"/>
                </a:solidFill>
                <a:latin typeface="Arial MT"/>
                <a:cs typeface="Arial MT"/>
              </a:rPr>
              <a:t> </a:t>
            </a:r>
            <a:r>
              <a:rPr sz="2000" spc="-25" dirty="0">
                <a:solidFill>
                  <a:srgbClr val="46424D"/>
                </a:solidFill>
                <a:latin typeface="Arial MT"/>
                <a:cs typeface="Arial MT"/>
              </a:rPr>
              <a:t>in </a:t>
            </a:r>
            <a:r>
              <a:rPr sz="2000" dirty="0">
                <a:solidFill>
                  <a:srgbClr val="46424D"/>
                </a:solidFill>
                <a:latin typeface="Arial MT"/>
                <a:cs typeface="Arial MT"/>
              </a:rPr>
              <a:t>the</a:t>
            </a:r>
            <a:r>
              <a:rPr sz="2000" spc="-25" dirty="0">
                <a:solidFill>
                  <a:srgbClr val="46424D"/>
                </a:solidFill>
                <a:latin typeface="Arial MT"/>
                <a:cs typeface="Arial MT"/>
              </a:rPr>
              <a:t> </a:t>
            </a:r>
            <a:r>
              <a:rPr sz="2000" spc="-10" dirty="0">
                <a:solidFill>
                  <a:srgbClr val="46424D"/>
                </a:solidFill>
                <a:latin typeface="Arial MT"/>
                <a:cs typeface="Arial MT"/>
              </a:rPr>
              <a:t>process;</a:t>
            </a:r>
            <a:endParaRPr sz="2000" dirty="0">
              <a:latin typeface="Arial MT"/>
              <a:cs typeface="Arial MT"/>
            </a:endParaRPr>
          </a:p>
          <a:p>
            <a:pPr marL="711200" marR="5080" lvl="1" indent="-241300">
              <a:lnSpc>
                <a:spcPts val="2300"/>
              </a:lnSpc>
              <a:spcBef>
                <a:spcPts val="300"/>
              </a:spcBef>
              <a:buFont typeface="Trebuchet MS"/>
              <a:buChar char="•"/>
              <a:tabLst>
                <a:tab pos="711200" algn="l"/>
              </a:tabLst>
            </a:pPr>
            <a:r>
              <a:rPr sz="2000" b="1" dirty="0">
                <a:solidFill>
                  <a:srgbClr val="46424D"/>
                </a:solidFill>
                <a:latin typeface="Arial"/>
                <a:cs typeface="Arial"/>
              </a:rPr>
              <a:t>Pre-</a:t>
            </a:r>
            <a:r>
              <a:rPr sz="2000" b="1" spc="-40" dirty="0">
                <a:solidFill>
                  <a:srgbClr val="46424D"/>
                </a:solidFill>
                <a:latin typeface="Arial"/>
                <a:cs typeface="Arial"/>
              </a:rPr>
              <a:t> </a:t>
            </a:r>
            <a:r>
              <a:rPr sz="2000" b="1" dirty="0">
                <a:solidFill>
                  <a:srgbClr val="46424D"/>
                </a:solidFill>
                <a:latin typeface="Arial"/>
                <a:cs typeface="Arial"/>
              </a:rPr>
              <a:t>and</a:t>
            </a:r>
            <a:r>
              <a:rPr sz="2000" b="1" spc="-35" dirty="0">
                <a:solidFill>
                  <a:srgbClr val="46424D"/>
                </a:solidFill>
                <a:latin typeface="Arial"/>
                <a:cs typeface="Arial"/>
              </a:rPr>
              <a:t> </a:t>
            </a:r>
            <a:r>
              <a:rPr sz="2000" b="1" spc="-20" dirty="0">
                <a:solidFill>
                  <a:srgbClr val="46424D"/>
                </a:solidFill>
                <a:latin typeface="Arial"/>
                <a:cs typeface="Arial"/>
              </a:rPr>
              <a:t>post-</a:t>
            </a:r>
            <a:r>
              <a:rPr sz="2000" b="1" dirty="0">
                <a:solidFill>
                  <a:srgbClr val="46424D"/>
                </a:solidFill>
                <a:latin typeface="Arial"/>
                <a:cs typeface="Arial"/>
              </a:rPr>
              <a:t>conditions</a:t>
            </a:r>
            <a:r>
              <a:rPr sz="2000" dirty="0">
                <a:solidFill>
                  <a:srgbClr val="46424D"/>
                </a:solidFill>
                <a:latin typeface="Arial MT"/>
                <a:cs typeface="Arial MT"/>
              </a:rPr>
              <a:t>,</a:t>
            </a:r>
            <a:r>
              <a:rPr sz="2000" spc="-40" dirty="0">
                <a:solidFill>
                  <a:srgbClr val="46424D"/>
                </a:solidFill>
                <a:latin typeface="Arial MT"/>
                <a:cs typeface="Arial MT"/>
              </a:rPr>
              <a:t> </a:t>
            </a:r>
            <a:r>
              <a:rPr sz="2000" dirty="0">
                <a:solidFill>
                  <a:srgbClr val="46424D"/>
                </a:solidFill>
                <a:latin typeface="Arial MT"/>
                <a:cs typeface="Arial MT"/>
              </a:rPr>
              <a:t>which</a:t>
            </a:r>
            <a:r>
              <a:rPr sz="2000" spc="-40" dirty="0">
                <a:solidFill>
                  <a:srgbClr val="46424D"/>
                </a:solidFill>
                <a:latin typeface="Arial MT"/>
                <a:cs typeface="Arial MT"/>
              </a:rPr>
              <a:t> </a:t>
            </a:r>
            <a:r>
              <a:rPr sz="2000" dirty="0">
                <a:solidFill>
                  <a:srgbClr val="46424D"/>
                </a:solidFill>
                <a:latin typeface="Arial MT"/>
                <a:cs typeface="Arial MT"/>
              </a:rPr>
              <a:t>are</a:t>
            </a:r>
            <a:r>
              <a:rPr sz="2000" spc="-30" dirty="0">
                <a:solidFill>
                  <a:srgbClr val="46424D"/>
                </a:solidFill>
                <a:latin typeface="Arial MT"/>
                <a:cs typeface="Arial MT"/>
              </a:rPr>
              <a:t> </a:t>
            </a:r>
            <a:r>
              <a:rPr sz="2000" dirty="0">
                <a:solidFill>
                  <a:srgbClr val="46424D"/>
                </a:solidFill>
                <a:latin typeface="Arial MT"/>
                <a:cs typeface="Arial MT"/>
              </a:rPr>
              <a:t>statements</a:t>
            </a:r>
            <a:r>
              <a:rPr sz="2000" spc="-40" dirty="0">
                <a:solidFill>
                  <a:srgbClr val="46424D"/>
                </a:solidFill>
                <a:latin typeface="Arial MT"/>
                <a:cs typeface="Arial MT"/>
              </a:rPr>
              <a:t> </a:t>
            </a:r>
            <a:r>
              <a:rPr sz="2000" dirty="0">
                <a:solidFill>
                  <a:srgbClr val="46424D"/>
                </a:solidFill>
                <a:latin typeface="Arial MT"/>
                <a:cs typeface="Arial MT"/>
              </a:rPr>
              <a:t>that</a:t>
            </a:r>
            <a:r>
              <a:rPr sz="2000" spc="-35" dirty="0">
                <a:solidFill>
                  <a:srgbClr val="46424D"/>
                </a:solidFill>
                <a:latin typeface="Arial MT"/>
                <a:cs typeface="Arial MT"/>
              </a:rPr>
              <a:t> </a:t>
            </a:r>
            <a:r>
              <a:rPr sz="2000" dirty="0">
                <a:solidFill>
                  <a:srgbClr val="46424D"/>
                </a:solidFill>
                <a:latin typeface="Arial MT"/>
                <a:cs typeface="Arial MT"/>
              </a:rPr>
              <a:t>are</a:t>
            </a:r>
            <a:r>
              <a:rPr sz="2000" spc="-35" dirty="0">
                <a:solidFill>
                  <a:srgbClr val="46424D"/>
                </a:solidFill>
                <a:latin typeface="Arial MT"/>
                <a:cs typeface="Arial MT"/>
              </a:rPr>
              <a:t> </a:t>
            </a:r>
            <a:r>
              <a:rPr sz="2000" spc="-20" dirty="0">
                <a:solidFill>
                  <a:srgbClr val="46424D"/>
                </a:solidFill>
                <a:latin typeface="Arial MT"/>
                <a:cs typeface="Arial MT"/>
              </a:rPr>
              <a:t>true </a:t>
            </a:r>
            <a:r>
              <a:rPr sz="2000" dirty="0">
                <a:solidFill>
                  <a:srgbClr val="46424D"/>
                </a:solidFill>
                <a:latin typeface="Arial MT"/>
                <a:cs typeface="Arial MT"/>
              </a:rPr>
              <a:t>before</a:t>
            </a:r>
            <a:r>
              <a:rPr sz="2000" spc="-35" dirty="0">
                <a:solidFill>
                  <a:srgbClr val="46424D"/>
                </a:solidFill>
                <a:latin typeface="Arial MT"/>
                <a:cs typeface="Arial MT"/>
              </a:rPr>
              <a:t> </a:t>
            </a:r>
            <a:r>
              <a:rPr sz="2000" dirty="0">
                <a:solidFill>
                  <a:srgbClr val="46424D"/>
                </a:solidFill>
                <a:latin typeface="Arial MT"/>
                <a:cs typeface="Arial MT"/>
              </a:rPr>
              <a:t>and</a:t>
            </a:r>
            <a:r>
              <a:rPr sz="2000" spc="-30" dirty="0">
                <a:solidFill>
                  <a:srgbClr val="46424D"/>
                </a:solidFill>
                <a:latin typeface="Arial MT"/>
                <a:cs typeface="Arial MT"/>
              </a:rPr>
              <a:t> </a:t>
            </a:r>
            <a:r>
              <a:rPr sz="2000" dirty="0">
                <a:solidFill>
                  <a:srgbClr val="46424D"/>
                </a:solidFill>
                <a:latin typeface="Arial MT"/>
                <a:cs typeface="Arial MT"/>
              </a:rPr>
              <a:t>after</a:t>
            </a:r>
            <a:r>
              <a:rPr sz="2000" spc="-40" dirty="0">
                <a:solidFill>
                  <a:srgbClr val="46424D"/>
                </a:solidFill>
                <a:latin typeface="Arial MT"/>
                <a:cs typeface="Arial MT"/>
              </a:rPr>
              <a:t> </a:t>
            </a:r>
            <a:r>
              <a:rPr sz="2000" dirty="0">
                <a:solidFill>
                  <a:srgbClr val="46424D"/>
                </a:solidFill>
                <a:latin typeface="Arial MT"/>
                <a:cs typeface="Arial MT"/>
              </a:rPr>
              <a:t>a</a:t>
            </a:r>
            <a:r>
              <a:rPr sz="2000" spc="-30" dirty="0">
                <a:solidFill>
                  <a:srgbClr val="46424D"/>
                </a:solidFill>
                <a:latin typeface="Arial MT"/>
                <a:cs typeface="Arial MT"/>
              </a:rPr>
              <a:t> </a:t>
            </a:r>
            <a:r>
              <a:rPr sz="2000" dirty="0">
                <a:solidFill>
                  <a:srgbClr val="46424D"/>
                </a:solidFill>
                <a:latin typeface="Arial MT"/>
                <a:cs typeface="Arial MT"/>
              </a:rPr>
              <a:t>process</a:t>
            </a:r>
            <a:r>
              <a:rPr sz="2000" spc="-50" dirty="0">
                <a:solidFill>
                  <a:srgbClr val="46424D"/>
                </a:solidFill>
                <a:latin typeface="Arial MT"/>
                <a:cs typeface="Arial MT"/>
              </a:rPr>
              <a:t> </a:t>
            </a:r>
            <a:r>
              <a:rPr sz="2000" dirty="0">
                <a:solidFill>
                  <a:srgbClr val="46424D"/>
                </a:solidFill>
                <a:latin typeface="Arial MT"/>
                <a:cs typeface="Arial MT"/>
              </a:rPr>
              <a:t>activity</a:t>
            </a:r>
            <a:r>
              <a:rPr sz="2000" spc="-35" dirty="0">
                <a:solidFill>
                  <a:srgbClr val="46424D"/>
                </a:solidFill>
                <a:latin typeface="Arial MT"/>
                <a:cs typeface="Arial MT"/>
              </a:rPr>
              <a:t> </a:t>
            </a:r>
            <a:r>
              <a:rPr sz="2000" dirty="0">
                <a:solidFill>
                  <a:srgbClr val="46424D"/>
                </a:solidFill>
                <a:latin typeface="Arial MT"/>
                <a:cs typeface="Arial MT"/>
              </a:rPr>
              <a:t>has</a:t>
            </a:r>
            <a:r>
              <a:rPr sz="2000" spc="-40" dirty="0">
                <a:solidFill>
                  <a:srgbClr val="46424D"/>
                </a:solidFill>
                <a:latin typeface="Arial MT"/>
                <a:cs typeface="Arial MT"/>
              </a:rPr>
              <a:t> </a:t>
            </a:r>
            <a:r>
              <a:rPr sz="2000" dirty="0">
                <a:solidFill>
                  <a:srgbClr val="46424D"/>
                </a:solidFill>
                <a:latin typeface="Arial MT"/>
                <a:cs typeface="Arial MT"/>
              </a:rPr>
              <a:t>been</a:t>
            </a:r>
            <a:r>
              <a:rPr sz="2000" spc="-30" dirty="0">
                <a:solidFill>
                  <a:srgbClr val="46424D"/>
                </a:solidFill>
                <a:latin typeface="Arial MT"/>
                <a:cs typeface="Arial MT"/>
              </a:rPr>
              <a:t> </a:t>
            </a:r>
            <a:r>
              <a:rPr sz="2000" dirty="0">
                <a:solidFill>
                  <a:srgbClr val="46424D"/>
                </a:solidFill>
                <a:latin typeface="Arial MT"/>
                <a:cs typeface="Arial MT"/>
              </a:rPr>
              <a:t>enacted</a:t>
            </a:r>
            <a:r>
              <a:rPr sz="2000" spc="-35" dirty="0">
                <a:solidFill>
                  <a:srgbClr val="46424D"/>
                </a:solidFill>
                <a:latin typeface="Arial MT"/>
                <a:cs typeface="Arial MT"/>
              </a:rPr>
              <a:t> </a:t>
            </a:r>
            <a:r>
              <a:rPr sz="2000" dirty="0">
                <a:solidFill>
                  <a:srgbClr val="46424D"/>
                </a:solidFill>
                <a:latin typeface="Arial MT"/>
                <a:cs typeface="Arial MT"/>
              </a:rPr>
              <a:t>or</a:t>
            </a:r>
            <a:r>
              <a:rPr sz="2000" spc="-35" dirty="0">
                <a:solidFill>
                  <a:srgbClr val="46424D"/>
                </a:solidFill>
                <a:latin typeface="Arial MT"/>
                <a:cs typeface="Arial MT"/>
              </a:rPr>
              <a:t> </a:t>
            </a:r>
            <a:r>
              <a:rPr sz="2000" dirty="0">
                <a:solidFill>
                  <a:srgbClr val="46424D"/>
                </a:solidFill>
                <a:latin typeface="Arial MT"/>
                <a:cs typeface="Arial MT"/>
              </a:rPr>
              <a:t>a</a:t>
            </a:r>
            <a:r>
              <a:rPr sz="2000" spc="-35" dirty="0">
                <a:solidFill>
                  <a:srgbClr val="46424D"/>
                </a:solidFill>
                <a:latin typeface="Arial MT"/>
                <a:cs typeface="Arial MT"/>
              </a:rPr>
              <a:t> </a:t>
            </a:r>
            <a:r>
              <a:rPr sz="2000" spc="-10" dirty="0">
                <a:solidFill>
                  <a:srgbClr val="46424D"/>
                </a:solidFill>
                <a:latin typeface="Arial MT"/>
                <a:cs typeface="Arial MT"/>
              </a:rPr>
              <a:t>product produced.</a:t>
            </a:r>
            <a:endParaRPr sz="2000" dirty="0">
              <a:latin typeface="Arial MT"/>
              <a:cs typeface="Arial MT"/>
            </a:endParaRPr>
          </a:p>
        </p:txBody>
      </p:sp>
    </p:spTree>
    <p:extLst>
      <p:ext uri="{BB962C8B-B14F-4D97-AF65-F5344CB8AC3E}">
        <p14:creationId xmlns:p14="http://schemas.microsoft.com/office/powerpoint/2010/main" val="25383105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6606" y="249381"/>
            <a:ext cx="11439525" cy="6104399"/>
          </a:xfrm>
          <a:prstGeom prst="rect">
            <a:avLst/>
          </a:prstGeom>
        </p:spPr>
      </p:pic>
    </p:spTree>
    <p:extLst>
      <p:ext uri="{BB962C8B-B14F-4D97-AF65-F5344CB8AC3E}">
        <p14:creationId xmlns:p14="http://schemas.microsoft.com/office/powerpoint/2010/main" val="20784783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1" y="457200"/>
            <a:ext cx="9248140" cy="369332"/>
          </a:xfrm>
        </p:spPr>
        <p:txBody>
          <a:bodyPr/>
          <a:lstStyle/>
          <a:p>
            <a:r>
              <a:rPr lang="en-IN" b="0" dirty="0"/>
              <a:t>Software Process Models</a:t>
            </a:r>
            <a:endParaRPr lang="en-IN" dirty="0"/>
          </a:p>
        </p:txBody>
      </p:sp>
      <p:sp>
        <p:nvSpPr>
          <p:cNvPr id="4" name="Rectangle 3"/>
          <p:cNvSpPr/>
          <p:nvPr/>
        </p:nvSpPr>
        <p:spPr>
          <a:xfrm>
            <a:off x="1427019" y="2266250"/>
            <a:ext cx="6096000" cy="646331"/>
          </a:xfrm>
          <a:prstGeom prst="rect">
            <a:avLst/>
          </a:prstGeom>
        </p:spPr>
        <p:txBody>
          <a:bodyPr>
            <a:spAutoFit/>
          </a:bodyPr>
          <a:lstStyle/>
          <a:p>
            <a:pPr fontAlgn="base">
              <a:spcAft>
                <a:spcPts val="1600"/>
              </a:spcAft>
              <a:buFont typeface="Arial" panose="020B0604020202020204" pitchFamily="34" charset="0"/>
              <a:buChar char="•"/>
            </a:pPr>
            <a:r>
              <a:rPr lang="en-US" dirty="0">
                <a:solidFill>
                  <a:srgbClr val="000000"/>
                </a:solidFill>
                <a:latin typeface="Calibri" panose="020F0502020204030204" pitchFamily="34" charset="0"/>
              </a:rPr>
              <a:t>Broadly speaking, process models and thus methodologies fall on a continuum</a:t>
            </a:r>
          </a:p>
        </p:txBody>
      </p:sp>
      <p:sp>
        <p:nvSpPr>
          <p:cNvPr id="5" name="Google Shape;96;p19"/>
          <p:cNvSpPr txBox="1"/>
          <p:nvPr/>
        </p:nvSpPr>
        <p:spPr>
          <a:xfrm>
            <a:off x="1312728" y="3328772"/>
            <a:ext cx="9377439"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Agile                                                                                                                             Plan-Driven</a:t>
            </a:r>
            <a:endParaRPr dirty="0"/>
          </a:p>
        </p:txBody>
      </p:sp>
    </p:spTree>
    <p:extLst>
      <p:ext uri="{BB962C8B-B14F-4D97-AF65-F5344CB8AC3E}">
        <p14:creationId xmlns:p14="http://schemas.microsoft.com/office/powerpoint/2010/main" val="16860139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spc="-10" dirty="0"/>
              <a:t>Plan-</a:t>
            </a:r>
            <a:r>
              <a:rPr dirty="0"/>
              <a:t>driven</a:t>
            </a:r>
            <a:r>
              <a:rPr spc="-35" dirty="0"/>
              <a:t> </a:t>
            </a:r>
            <a:r>
              <a:rPr dirty="0"/>
              <a:t>and</a:t>
            </a:r>
            <a:r>
              <a:rPr spc="-114" dirty="0"/>
              <a:t> </a:t>
            </a:r>
            <a:r>
              <a:rPr dirty="0"/>
              <a:t>Agile</a:t>
            </a:r>
            <a:r>
              <a:rPr spc="-30" dirty="0"/>
              <a:t> </a:t>
            </a:r>
            <a:r>
              <a:rPr spc="-10" dirty="0"/>
              <a:t>Processes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65100">
              <a:lnSpc>
                <a:spcPts val="1845"/>
              </a:lnSpc>
            </a:pPr>
            <a:r>
              <a:rPr kern="0" spc="-50" dirty="0"/>
              <a:t>5</a:t>
            </a:r>
          </a:p>
        </p:txBody>
      </p:sp>
      <p:sp>
        <p:nvSpPr>
          <p:cNvPr id="3" name="object 3"/>
          <p:cNvSpPr txBox="1"/>
          <p:nvPr/>
        </p:nvSpPr>
        <p:spPr>
          <a:xfrm>
            <a:off x="2019301" y="1605788"/>
            <a:ext cx="8129905" cy="4485202"/>
          </a:xfrm>
          <a:prstGeom prst="rect">
            <a:avLst/>
          </a:prstGeom>
        </p:spPr>
        <p:txBody>
          <a:bodyPr vert="horz" wrap="square" lIns="0" tIns="34925" rIns="0" bIns="0" rtlCol="0">
            <a:spAutoFit/>
          </a:bodyPr>
          <a:lstStyle/>
          <a:p>
            <a:pPr marL="330200" marR="513080" indent="-317500">
              <a:lnSpc>
                <a:spcPts val="2600"/>
              </a:lnSpc>
              <a:spcBef>
                <a:spcPts val="275"/>
              </a:spcBef>
              <a:buFont typeface="Trebuchet MS"/>
              <a:buChar char="•"/>
              <a:tabLst>
                <a:tab pos="330200" algn="l"/>
              </a:tabLst>
            </a:pPr>
            <a:r>
              <a:rPr sz="2250" b="1" kern="0" spc="-10" dirty="0">
                <a:solidFill>
                  <a:srgbClr val="46424D"/>
                </a:solidFill>
                <a:latin typeface="Arial"/>
                <a:cs typeface="Arial"/>
              </a:rPr>
              <a:t>Plan-</a:t>
            </a:r>
            <a:r>
              <a:rPr sz="2250" b="1" kern="0" dirty="0">
                <a:solidFill>
                  <a:srgbClr val="46424D"/>
                </a:solidFill>
                <a:latin typeface="Arial"/>
                <a:cs typeface="Arial"/>
              </a:rPr>
              <a:t>driven</a:t>
            </a:r>
            <a:r>
              <a:rPr sz="2250" b="1" kern="0" spc="-15" dirty="0">
                <a:solidFill>
                  <a:srgbClr val="46424D"/>
                </a:solidFill>
                <a:latin typeface="Arial"/>
                <a:cs typeface="Arial"/>
              </a:rPr>
              <a:t> </a:t>
            </a:r>
            <a:r>
              <a:rPr sz="2250" b="1" kern="0" dirty="0">
                <a:solidFill>
                  <a:srgbClr val="46424D"/>
                </a:solidFill>
                <a:latin typeface="Arial"/>
                <a:cs typeface="Arial"/>
              </a:rPr>
              <a:t>processes </a:t>
            </a:r>
            <a:r>
              <a:rPr sz="2250" kern="0" dirty="0">
                <a:solidFill>
                  <a:srgbClr val="46424D"/>
                </a:solidFill>
                <a:latin typeface="Arial MT"/>
                <a:cs typeface="Arial MT"/>
              </a:rPr>
              <a:t>are processes</a:t>
            </a:r>
            <a:r>
              <a:rPr sz="2250" kern="0" spc="-5" dirty="0">
                <a:solidFill>
                  <a:srgbClr val="46424D"/>
                </a:solidFill>
                <a:latin typeface="Arial MT"/>
                <a:cs typeface="Arial MT"/>
              </a:rPr>
              <a:t> </a:t>
            </a:r>
            <a:r>
              <a:rPr sz="2250" kern="0" dirty="0">
                <a:solidFill>
                  <a:srgbClr val="46424D"/>
                </a:solidFill>
                <a:latin typeface="Arial MT"/>
                <a:cs typeface="Arial MT"/>
              </a:rPr>
              <a:t>where</a:t>
            </a:r>
            <a:r>
              <a:rPr sz="2250" kern="0" spc="5" dirty="0">
                <a:solidFill>
                  <a:srgbClr val="46424D"/>
                </a:solidFill>
                <a:latin typeface="Arial MT"/>
                <a:cs typeface="Arial MT"/>
              </a:rPr>
              <a:t> </a:t>
            </a:r>
            <a:r>
              <a:rPr sz="2250" kern="0" dirty="0">
                <a:solidFill>
                  <a:srgbClr val="46424D"/>
                </a:solidFill>
                <a:latin typeface="Arial MT"/>
                <a:cs typeface="Arial MT"/>
              </a:rPr>
              <a:t>all</a:t>
            </a:r>
            <a:r>
              <a:rPr sz="2250" kern="0" spc="-5" dirty="0">
                <a:solidFill>
                  <a:srgbClr val="46424D"/>
                </a:solidFill>
                <a:latin typeface="Arial MT"/>
                <a:cs typeface="Arial MT"/>
              </a:rPr>
              <a:t> </a:t>
            </a:r>
            <a:r>
              <a:rPr sz="2250" kern="0" dirty="0">
                <a:solidFill>
                  <a:srgbClr val="46424D"/>
                </a:solidFill>
                <a:latin typeface="Arial MT"/>
                <a:cs typeface="Arial MT"/>
              </a:rPr>
              <a:t>of </a:t>
            </a:r>
            <a:r>
              <a:rPr sz="2250" kern="0" spc="-25" dirty="0">
                <a:solidFill>
                  <a:srgbClr val="46424D"/>
                </a:solidFill>
                <a:latin typeface="Arial MT"/>
                <a:cs typeface="Arial MT"/>
              </a:rPr>
              <a:t>the </a:t>
            </a:r>
            <a:r>
              <a:rPr sz="2250" kern="0" dirty="0">
                <a:solidFill>
                  <a:srgbClr val="46424D"/>
                </a:solidFill>
                <a:latin typeface="Arial MT"/>
                <a:cs typeface="Arial MT"/>
              </a:rPr>
              <a:t>process</a:t>
            </a:r>
            <a:r>
              <a:rPr sz="2250" kern="0" spc="-10" dirty="0">
                <a:solidFill>
                  <a:srgbClr val="46424D"/>
                </a:solidFill>
                <a:latin typeface="Arial MT"/>
                <a:cs typeface="Arial MT"/>
              </a:rPr>
              <a:t> </a:t>
            </a:r>
            <a:r>
              <a:rPr sz="2250" kern="0" dirty="0">
                <a:solidFill>
                  <a:srgbClr val="46424D"/>
                </a:solidFill>
                <a:latin typeface="Arial MT"/>
                <a:cs typeface="Arial MT"/>
              </a:rPr>
              <a:t>activities</a:t>
            </a:r>
            <a:r>
              <a:rPr sz="2250" kern="0" spc="-5" dirty="0">
                <a:solidFill>
                  <a:srgbClr val="46424D"/>
                </a:solidFill>
                <a:latin typeface="Arial MT"/>
                <a:cs typeface="Arial MT"/>
              </a:rPr>
              <a:t> </a:t>
            </a:r>
            <a:r>
              <a:rPr sz="2250" kern="0" dirty="0">
                <a:solidFill>
                  <a:srgbClr val="46424D"/>
                </a:solidFill>
                <a:latin typeface="Arial MT"/>
                <a:cs typeface="Arial MT"/>
              </a:rPr>
              <a:t>are</a:t>
            </a:r>
            <a:r>
              <a:rPr sz="2250" kern="0" spc="-5" dirty="0">
                <a:solidFill>
                  <a:srgbClr val="46424D"/>
                </a:solidFill>
                <a:latin typeface="Arial MT"/>
                <a:cs typeface="Arial MT"/>
              </a:rPr>
              <a:t> </a:t>
            </a:r>
            <a:r>
              <a:rPr sz="2250" kern="0" dirty="0">
                <a:solidFill>
                  <a:srgbClr val="46424D"/>
                </a:solidFill>
                <a:latin typeface="Arial MT"/>
                <a:cs typeface="Arial MT"/>
              </a:rPr>
              <a:t>planned</a:t>
            </a:r>
            <a:r>
              <a:rPr sz="2250" kern="0" spc="-5" dirty="0">
                <a:solidFill>
                  <a:srgbClr val="46424D"/>
                </a:solidFill>
                <a:latin typeface="Arial MT"/>
                <a:cs typeface="Arial MT"/>
              </a:rPr>
              <a:t> </a:t>
            </a:r>
            <a:r>
              <a:rPr sz="2250" kern="0" dirty="0">
                <a:solidFill>
                  <a:srgbClr val="46424D"/>
                </a:solidFill>
                <a:latin typeface="Arial MT"/>
                <a:cs typeface="Arial MT"/>
              </a:rPr>
              <a:t>in</a:t>
            </a:r>
            <a:r>
              <a:rPr sz="2250" kern="0" spc="-10" dirty="0">
                <a:solidFill>
                  <a:srgbClr val="46424D"/>
                </a:solidFill>
                <a:latin typeface="Arial MT"/>
                <a:cs typeface="Arial MT"/>
              </a:rPr>
              <a:t> </a:t>
            </a:r>
            <a:r>
              <a:rPr sz="2250" kern="0" dirty="0">
                <a:solidFill>
                  <a:srgbClr val="46424D"/>
                </a:solidFill>
                <a:latin typeface="Arial MT"/>
                <a:cs typeface="Arial MT"/>
              </a:rPr>
              <a:t>advance</a:t>
            </a:r>
            <a:r>
              <a:rPr sz="2250" kern="0" spc="-5" dirty="0">
                <a:solidFill>
                  <a:srgbClr val="46424D"/>
                </a:solidFill>
                <a:latin typeface="Arial MT"/>
                <a:cs typeface="Arial MT"/>
              </a:rPr>
              <a:t> </a:t>
            </a:r>
            <a:r>
              <a:rPr sz="2250" kern="0" dirty="0">
                <a:solidFill>
                  <a:srgbClr val="46424D"/>
                </a:solidFill>
                <a:latin typeface="Arial MT"/>
                <a:cs typeface="Arial MT"/>
              </a:rPr>
              <a:t>and</a:t>
            </a:r>
            <a:r>
              <a:rPr sz="2250" kern="0" spc="-5" dirty="0">
                <a:solidFill>
                  <a:srgbClr val="46424D"/>
                </a:solidFill>
                <a:latin typeface="Arial MT"/>
                <a:cs typeface="Arial MT"/>
              </a:rPr>
              <a:t> </a:t>
            </a:r>
            <a:r>
              <a:rPr sz="2250" kern="0" dirty="0">
                <a:solidFill>
                  <a:srgbClr val="46424D"/>
                </a:solidFill>
                <a:latin typeface="Arial MT"/>
                <a:cs typeface="Arial MT"/>
              </a:rPr>
              <a:t>progress</a:t>
            </a:r>
            <a:r>
              <a:rPr sz="2250" kern="0" spc="-5" dirty="0">
                <a:solidFill>
                  <a:srgbClr val="46424D"/>
                </a:solidFill>
                <a:latin typeface="Arial MT"/>
                <a:cs typeface="Arial MT"/>
              </a:rPr>
              <a:t> </a:t>
            </a:r>
            <a:r>
              <a:rPr sz="2250" kern="0" spc="-25" dirty="0">
                <a:solidFill>
                  <a:srgbClr val="46424D"/>
                </a:solidFill>
                <a:latin typeface="Arial MT"/>
                <a:cs typeface="Arial MT"/>
              </a:rPr>
              <a:t>is </a:t>
            </a:r>
            <a:r>
              <a:rPr sz="2250" kern="0" dirty="0">
                <a:solidFill>
                  <a:srgbClr val="46424D"/>
                </a:solidFill>
                <a:latin typeface="Arial MT"/>
                <a:cs typeface="Arial MT"/>
              </a:rPr>
              <a:t>measured</a:t>
            </a:r>
            <a:r>
              <a:rPr sz="2250" kern="0" spc="-10" dirty="0">
                <a:solidFill>
                  <a:srgbClr val="46424D"/>
                </a:solidFill>
                <a:latin typeface="Arial MT"/>
                <a:cs typeface="Arial MT"/>
              </a:rPr>
              <a:t> </a:t>
            </a:r>
            <a:r>
              <a:rPr sz="2250" kern="0" dirty="0">
                <a:solidFill>
                  <a:srgbClr val="46424D"/>
                </a:solidFill>
                <a:latin typeface="Arial MT"/>
                <a:cs typeface="Arial MT"/>
              </a:rPr>
              <a:t>against</a:t>
            </a:r>
            <a:r>
              <a:rPr sz="2250" kern="0" spc="-5" dirty="0">
                <a:solidFill>
                  <a:srgbClr val="46424D"/>
                </a:solidFill>
                <a:latin typeface="Arial MT"/>
                <a:cs typeface="Arial MT"/>
              </a:rPr>
              <a:t> </a:t>
            </a:r>
            <a:r>
              <a:rPr sz="2250" kern="0" dirty="0">
                <a:solidFill>
                  <a:srgbClr val="46424D"/>
                </a:solidFill>
                <a:latin typeface="Arial MT"/>
                <a:cs typeface="Arial MT"/>
              </a:rPr>
              <a:t>this</a:t>
            </a:r>
            <a:r>
              <a:rPr sz="2250" kern="0" spc="-5" dirty="0">
                <a:solidFill>
                  <a:srgbClr val="46424D"/>
                </a:solidFill>
                <a:latin typeface="Arial MT"/>
                <a:cs typeface="Arial MT"/>
              </a:rPr>
              <a:t> </a:t>
            </a:r>
            <a:r>
              <a:rPr sz="2250" kern="0" spc="-10" dirty="0">
                <a:solidFill>
                  <a:srgbClr val="46424D"/>
                </a:solidFill>
                <a:latin typeface="Arial MT"/>
                <a:cs typeface="Arial MT"/>
              </a:rPr>
              <a:t>plan.</a:t>
            </a:r>
            <a:endParaRPr sz="2250" kern="0">
              <a:solidFill>
                <a:sysClr val="windowText" lastClr="000000"/>
              </a:solidFill>
              <a:latin typeface="Arial MT"/>
              <a:cs typeface="Arial MT"/>
            </a:endParaRPr>
          </a:p>
          <a:p>
            <a:pPr marL="735330" lvl="1" indent="-265430">
              <a:spcBef>
                <a:spcPts val="430"/>
              </a:spcBef>
              <a:buFont typeface="Trebuchet MS"/>
              <a:buChar char="•"/>
              <a:tabLst>
                <a:tab pos="735330" algn="l"/>
              </a:tabLst>
            </a:pPr>
            <a:r>
              <a:rPr sz="2250" kern="0" dirty="0">
                <a:solidFill>
                  <a:srgbClr val="46424D"/>
                </a:solidFill>
                <a:latin typeface="Arial MT"/>
                <a:cs typeface="Arial MT"/>
              </a:rPr>
              <a:t>Plan</a:t>
            </a:r>
            <a:r>
              <a:rPr sz="2250" kern="0" spc="-10" dirty="0">
                <a:solidFill>
                  <a:srgbClr val="46424D"/>
                </a:solidFill>
                <a:latin typeface="Arial MT"/>
                <a:cs typeface="Arial MT"/>
              </a:rPr>
              <a:t> </a:t>
            </a:r>
            <a:r>
              <a:rPr sz="2250" kern="0" dirty="0">
                <a:solidFill>
                  <a:srgbClr val="46424D"/>
                </a:solidFill>
                <a:latin typeface="Arial MT"/>
                <a:cs typeface="Arial MT"/>
              </a:rPr>
              <a:t>drives</a:t>
            </a:r>
            <a:r>
              <a:rPr sz="2250" kern="0" spc="-5" dirty="0">
                <a:solidFill>
                  <a:srgbClr val="46424D"/>
                </a:solidFill>
                <a:latin typeface="Arial MT"/>
                <a:cs typeface="Arial MT"/>
              </a:rPr>
              <a:t> </a:t>
            </a:r>
            <a:r>
              <a:rPr sz="2250" kern="0" spc="-10" dirty="0">
                <a:solidFill>
                  <a:srgbClr val="46424D"/>
                </a:solidFill>
                <a:latin typeface="Arial MT"/>
                <a:cs typeface="Arial MT"/>
              </a:rPr>
              <a:t>everything!</a:t>
            </a:r>
            <a:endParaRPr sz="2250" kern="0">
              <a:solidFill>
                <a:sysClr val="windowText" lastClr="000000"/>
              </a:solidFill>
              <a:latin typeface="Arial MT"/>
              <a:cs typeface="Arial MT"/>
            </a:endParaRPr>
          </a:p>
          <a:p>
            <a:pPr marL="330200" marR="99060" indent="-317500">
              <a:lnSpc>
                <a:spcPts val="2600"/>
              </a:lnSpc>
              <a:spcBef>
                <a:spcPts val="670"/>
              </a:spcBef>
              <a:buFont typeface="Trebuchet MS"/>
              <a:buChar char="•"/>
              <a:tabLst>
                <a:tab pos="330200" algn="l"/>
              </a:tabLst>
            </a:pPr>
            <a:r>
              <a:rPr sz="2250" kern="0" dirty="0">
                <a:solidFill>
                  <a:srgbClr val="46424D"/>
                </a:solidFill>
                <a:latin typeface="Arial MT"/>
                <a:cs typeface="Arial MT"/>
              </a:rPr>
              <a:t>In</a:t>
            </a:r>
            <a:r>
              <a:rPr sz="2250" kern="0" spc="-140" dirty="0">
                <a:solidFill>
                  <a:srgbClr val="46424D"/>
                </a:solidFill>
                <a:latin typeface="Arial MT"/>
                <a:cs typeface="Arial MT"/>
              </a:rPr>
              <a:t> </a:t>
            </a:r>
            <a:r>
              <a:rPr sz="2250" kern="0" dirty="0">
                <a:solidFill>
                  <a:srgbClr val="46424D"/>
                </a:solidFill>
                <a:latin typeface="Arial MT"/>
                <a:cs typeface="Arial MT"/>
              </a:rPr>
              <a:t>Agile</a:t>
            </a:r>
            <a:r>
              <a:rPr sz="2250" kern="0" spc="-10" dirty="0">
                <a:solidFill>
                  <a:srgbClr val="46424D"/>
                </a:solidFill>
                <a:latin typeface="Arial MT"/>
                <a:cs typeface="Arial MT"/>
              </a:rPr>
              <a:t> </a:t>
            </a:r>
            <a:r>
              <a:rPr sz="2250" kern="0" dirty="0">
                <a:solidFill>
                  <a:srgbClr val="46424D"/>
                </a:solidFill>
                <a:latin typeface="Arial MT"/>
                <a:cs typeface="Arial MT"/>
              </a:rPr>
              <a:t>Processes</a:t>
            </a:r>
            <a:r>
              <a:rPr sz="2250" kern="0" spc="-5" dirty="0">
                <a:solidFill>
                  <a:srgbClr val="46424D"/>
                </a:solidFill>
                <a:latin typeface="Arial MT"/>
                <a:cs typeface="Arial MT"/>
              </a:rPr>
              <a:t> </a:t>
            </a:r>
            <a:r>
              <a:rPr sz="2250" kern="0" dirty="0">
                <a:solidFill>
                  <a:srgbClr val="46424D"/>
                </a:solidFill>
                <a:latin typeface="Arial MT"/>
                <a:cs typeface="Arial MT"/>
              </a:rPr>
              <a:t>planning</a:t>
            </a:r>
            <a:r>
              <a:rPr sz="2250" kern="0" spc="-5" dirty="0">
                <a:solidFill>
                  <a:srgbClr val="46424D"/>
                </a:solidFill>
                <a:latin typeface="Arial MT"/>
                <a:cs typeface="Arial MT"/>
              </a:rPr>
              <a:t> </a:t>
            </a:r>
            <a:r>
              <a:rPr sz="2250" kern="0" dirty="0">
                <a:solidFill>
                  <a:srgbClr val="46424D"/>
                </a:solidFill>
                <a:latin typeface="Arial MT"/>
                <a:cs typeface="Arial MT"/>
              </a:rPr>
              <a:t>is</a:t>
            </a:r>
            <a:r>
              <a:rPr sz="2250" kern="0" spc="-5" dirty="0">
                <a:solidFill>
                  <a:srgbClr val="46424D"/>
                </a:solidFill>
                <a:latin typeface="Arial MT"/>
                <a:cs typeface="Arial MT"/>
              </a:rPr>
              <a:t> </a:t>
            </a:r>
            <a:r>
              <a:rPr sz="2250" kern="0" dirty="0">
                <a:solidFill>
                  <a:srgbClr val="46424D"/>
                </a:solidFill>
                <a:latin typeface="Arial MT"/>
                <a:cs typeface="Arial MT"/>
              </a:rPr>
              <a:t>incremental</a:t>
            </a:r>
            <a:r>
              <a:rPr sz="2250" kern="0" spc="-5" dirty="0">
                <a:solidFill>
                  <a:srgbClr val="46424D"/>
                </a:solidFill>
                <a:latin typeface="Arial MT"/>
                <a:cs typeface="Arial MT"/>
              </a:rPr>
              <a:t> </a:t>
            </a:r>
            <a:r>
              <a:rPr sz="2250" kern="0" dirty="0">
                <a:solidFill>
                  <a:srgbClr val="46424D"/>
                </a:solidFill>
                <a:latin typeface="Arial MT"/>
                <a:cs typeface="Arial MT"/>
              </a:rPr>
              <a:t>and</a:t>
            </a:r>
            <a:r>
              <a:rPr sz="2250" kern="0" spc="-5" dirty="0">
                <a:solidFill>
                  <a:srgbClr val="46424D"/>
                </a:solidFill>
                <a:latin typeface="Arial MT"/>
                <a:cs typeface="Arial MT"/>
              </a:rPr>
              <a:t> </a:t>
            </a:r>
            <a:r>
              <a:rPr sz="2250" kern="0" dirty="0">
                <a:solidFill>
                  <a:srgbClr val="46424D"/>
                </a:solidFill>
                <a:latin typeface="Arial MT"/>
                <a:cs typeface="Arial MT"/>
              </a:rPr>
              <a:t>it</a:t>
            </a:r>
            <a:r>
              <a:rPr sz="2250" kern="0" spc="-5" dirty="0">
                <a:solidFill>
                  <a:srgbClr val="46424D"/>
                </a:solidFill>
                <a:latin typeface="Arial MT"/>
                <a:cs typeface="Arial MT"/>
              </a:rPr>
              <a:t> </a:t>
            </a:r>
            <a:r>
              <a:rPr sz="2250" kern="0" dirty="0">
                <a:solidFill>
                  <a:srgbClr val="46424D"/>
                </a:solidFill>
                <a:latin typeface="Arial MT"/>
                <a:cs typeface="Arial MT"/>
              </a:rPr>
              <a:t>is</a:t>
            </a:r>
            <a:r>
              <a:rPr sz="2250" kern="0" spc="-5" dirty="0">
                <a:solidFill>
                  <a:srgbClr val="46424D"/>
                </a:solidFill>
                <a:latin typeface="Arial MT"/>
                <a:cs typeface="Arial MT"/>
              </a:rPr>
              <a:t> </a:t>
            </a:r>
            <a:r>
              <a:rPr sz="2250" b="1" u="sng" kern="0" dirty="0">
                <a:solidFill>
                  <a:srgbClr val="46424D"/>
                </a:solidFill>
                <a:uFill>
                  <a:solidFill>
                    <a:srgbClr val="46424D"/>
                  </a:solidFill>
                </a:uFill>
                <a:latin typeface="Arial"/>
                <a:cs typeface="Arial"/>
              </a:rPr>
              <a:t>easier</a:t>
            </a:r>
            <a:r>
              <a:rPr sz="2250" b="1" u="sng" kern="0" spc="-5" dirty="0">
                <a:solidFill>
                  <a:srgbClr val="46424D"/>
                </a:solidFill>
                <a:uFill>
                  <a:solidFill>
                    <a:srgbClr val="46424D"/>
                  </a:solidFill>
                </a:uFill>
                <a:latin typeface="Arial"/>
                <a:cs typeface="Arial"/>
              </a:rPr>
              <a:t> </a:t>
            </a:r>
            <a:r>
              <a:rPr sz="2250" b="1" u="sng" kern="0" spc="-25" dirty="0">
                <a:solidFill>
                  <a:srgbClr val="46424D"/>
                </a:solidFill>
                <a:uFill>
                  <a:solidFill>
                    <a:srgbClr val="46424D"/>
                  </a:solidFill>
                </a:uFill>
                <a:latin typeface="Arial"/>
                <a:cs typeface="Arial"/>
              </a:rPr>
              <a:t>to</a:t>
            </a:r>
            <a:r>
              <a:rPr sz="2250" b="1" kern="0" spc="-25" dirty="0">
                <a:solidFill>
                  <a:srgbClr val="46424D"/>
                </a:solidFill>
                <a:latin typeface="Arial"/>
                <a:cs typeface="Arial"/>
              </a:rPr>
              <a:t> </a:t>
            </a:r>
            <a:r>
              <a:rPr sz="2250" b="1" u="sng" kern="0" dirty="0">
                <a:solidFill>
                  <a:srgbClr val="46424D"/>
                </a:solidFill>
                <a:uFill>
                  <a:solidFill>
                    <a:srgbClr val="46424D"/>
                  </a:solidFill>
                </a:uFill>
                <a:latin typeface="Arial"/>
                <a:cs typeface="Arial"/>
              </a:rPr>
              <a:t>change</a:t>
            </a:r>
            <a:r>
              <a:rPr sz="2250" b="1" u="sng" kern="0" spc="-20" dirty="0">
                <a:solidFill>
                  <a:srgbClr val="46424D"/>
                </a:solidFill>
                <a:uFill>
                  <a:solidFill>
                    <a:srgbClr val="46424D"/>
                  </a:solidFill>
                </a:uFill>
                <a:latin typeface="Arial"/>
                <a:cs typeface="Arial"/>
              </a:rPr>
              <a:t> </a:t>
            </a:r>
            <a:r>
              <a:rPr sz="2250" kern="0" dirty="0">
                <a:solidFill>
                  <a:srgbClr val="46424D"/>
                </a:solidFill>
                <a:latin typeface="Arial MT"/>
                <a:cs typeface="Arial MT"/>
              </a:rPr>
              <a:t>the</a:t>
            </a:r>
            <a:r>
              <a:rPr sz="2250" kern="0" spc="-5" dirty="0">
                <a:solidFill>
                  <a:srgbClr val="46424D"/>
                </a:solidFill>
                <a:latin typeface="Arial MT"/>
                <a:cs typeface="Arial MT"/>
              </a:rPr>
              <a:t> </a:t>
            </a:r>
            <a:r>
              <a:rPr sz="2250" kern="0" dirty="0">
                <a:solidFill>
                  <a:srgbClr val="46424D"/>
                </a:solidFill>
                <a:latin typeface="Arial MT"/>
                <a:cs typeface="Arial MT"/>
              </a:rPr>
              <a:t>process</a:t>
            </a:r>
            <a:r>
              <a:rPr sz="2250" kern="0" spc="-5" dirty="0">
                <a:solidFill>
                  <a:srgbClr val="46424D"/>
                </a:solidFill>
                <a:latin typeface="Arial MT"/>
                <a:cs typeface="Arial MT"/>
              </a:rPr>
              <a:t> </a:t>
            </a:r>
            <a:r>
              <a:rPr sz="2250" kern="0" dirty="0">
                <a:solidFill>
                  <a:srgbClr val="46424D"/>
                </a:solidFill>
                <a:latin typeface="Arial MT"/>
                <a:cs typeface="Arial MT"/>
              </a:rPr>
              <a:t>to</a:t>
            </a:r>
            <a:r>
              <a:rPr sz="2250" kern="0" spc="-5" dirty="0">
                <a:solidFill>
                  <a:srgbClr val="46424D"/>
                </a:solidFill>
                <a:latin typeface="Arial MT"/>
                <a:cs typeface="Arial MT"/>
              </a:rPr>
              <a:t> </a:t>
            </a:r>
            <a:r>
              <a:rPr sz="2250" kern="0" dirty="0">
                <a:solidFill>
                  <a:srgbClr val="46424D"/>
                </a:solidFill>
                <a:latin typeface="Arial MT"/>
                <a:cs typeface="Arial MT"/>
              </a:rPr>
              <a:t>reflect</a:t>
            </a:r>
            <a:r>
              <a:rPr sz="2250" kern="0" spc="-5" dirty="0">
                <a:solidFill>
                  <a:srgbClr val="46424D"/>
                </a:solidFill>
                <a:latin typeface="Arial MT"/>
                <a:cs typeface="Arial MT"/>
              </a:rPr>
              <a:t> </a:t>
            </a:r>
            <a:r>
              <a:rPr sz="2250" kern="0" dirty="0">
                <a:solidFill>
                  <a:srgbClr val="46424D"/>
                </a:solidFill>
                <a:latin typeface="Arial MT"/>
                <a:cs typeface="Arial MT"/>
              </a:rPr>
              <a:t>changing</a:t>
            </a:r>
            <a:r>
              <a:rPr sz="2250" kern="0" spc="-5" dirty="0">
                <a:solidFill>
                  <a:srgbClr val="46424D"/>
                </a:solidFill>
                <a:latin typeface="Arial MT"/>
                <a:cs typeface="Arial MT"/>
              </a:rPr>
              <a:t> </a:t>
            </a:r>
            <a:r>
              <a:rPr sz="2250" kern="0" spc="-10" dirty="0">
                <a:solidFill>
                  <a:srgbClr val="46424D"/>
                </a:solidFill>
                <a:latin typeface="Arial MT"/>
                <a:cs typeface="Arial MT"/>
              </a:rPr>
              <a:t>customer requirements.</a:t>
            </a:r>
            <a:endParaRPr sz="2250" kern="0">
              <a:solidFill>
                <a:sysClr val="windowText" lastClr="000000"/>
              </a:solidFill>
              <a:latin typeface="Arial MT"/>
              <a:cs typeface="Arial MT"/>
            </a:endParaRPr>
          </a:p>
          <a:p>
            <a:pPr>
              <a:spcBef>
                <a:spcPts val="1110"/>
              </a:spcBef>
              <a:buFont typeface="Trebuchet MS"/>
              <a:buChar char="•"/>
            </a:pPr>
            <a:endParaRPr sz="2250" kern="0">
              <a:solidFill>
                <a:sysClr val="windowText" lastClr="000000"/>
              </a:solidFill>
              <a:latin typeface="Arial MT"/>
              <a:cs typeface="Arial MT"/>
            </a:endParaRPr>
          </a:p>
          <a:p>
            <a:pPr marL="330200" marR="5080" indent="-317500">
              <a:lnSpc>
                <a:spcPts val="2600"/>
              </a:lnSpc>
              <a:buFont typeface="Trebuchet MS"/>
              <a:buChar char="•"/>
              <a:tabLst>
                <a:tab pos="330200" algn="l"/>
              </a:tabLst>
            </a:pPr>
            <a:r>
              <a:rPr sz="2250" b="1" kern="0" dirty="0">
                <a:solidFill>
                  <a:srgbClr val="46424D"/>
                </a:solidFill>
                <a:latin typeface="Arial"/>
                <a:cs typeface="Arial"/>
              </a:rPr>
              <a:t>In</a:t>
            </a:r>
            <a:r>
              <a:rPr sz="2250" b="1" kern="0" spc="-15" dirty="0">
                <a:solidFill>
                  <a:srgbClr val="46424D"/>
                </a:solidFill>
                <a:latin typeface="Arial"/>
                <a:cs typeface="Arial"/>
              </a:rPr>
              <a:t> </a:t>
            </a:r>
            <a:r>
              <a:rPr sz="2250" b="1" kern="0" dirty="0">
                <a:solidFill>
                  <a:srgbClr val="46424D"/>
                </a:solidFill>
                <a:latin typeface="Arial"/>
                <a:cs typeface="Arial"/>
              </a:rPr>
              <a:t>practice,</a:t>
            </a:r>
            <a:r>
              <a:rPr sz="2250" b="1" kern="0" spc="-10" dirty="0">
                <a:solidFill>
                  <a:srgbClr val="46424D"/>
                </a:solidFill>
                <a:latin typeface="Arial"/>
                <a:cs typeface="Arial"/>
              </a:rPr>
              <a:t> </a:t>
            </a:r>
            <a:r>
              <a:rPr sz="2250" b="1" kern="0" dirty="0">
                <a:solidFill>
                  <a:srgbClr val="46424D"/>
                </a:solidFill>
                <a:latin typeface="Arial"/>
                <a:cs typeface="Arial"/>
              </a:rPr>
              <a:t>most</a:t>
            </a:r>
            <a:r>
              <a:rPr sz="2250" b="1" kern="0" spc="-10" dirty="0">
                <a:solidFill>
                  <a:srgbClr val="46424D"/>
                </a:solidFill>
                <a:latin typeface="Arial"/>
                <a:cs typeface="Arial"/>
              </a:rPr>
              <a:t> </a:t>
            </a:r>
            <a:r>
              <a:rPr sz="2250" b="1" kern="0" dirty="0">
                <a:solidFill>
                  <a:srgbClr val="46424D"/>
                </a:solidFill>
                <a:latin typeface="Arial"/>
                <a:cs typeface="Arial"/>
              </a:rPr>
              <a:t>practical</a:t>
            </a:r>
            <a:r>
              <a:rPr sz="2250" b="1" kern="0" spc="-15" dirty="0">
                <a:solidFill>
                  <a:srgbClr val="46424D"/>
                </a:solidFill>
                <a:latin typeface="Arial"/>
                <a:cs typeface="Arial"/>
              </a:rPr>
              <a:t> </a:t>
            </a:r>
            <a:r>
              <a:rPr sz="2250" b="1" kern="0" dirty="0">
                <a:solidFill>
                  <a:srgbClr val="46424D"/>
                </a:solidFill>
                <a:latin typeface="Arial"/>
                <a:cs typeface="Arial"/>
              </a:rPr>
              <a:t>processes</a:t>
            </a:r>
            <a:r>
              <a:rPr sz="2250" b="1" kern="0" spc="-10" dirty="0">
                <a:solidFill>
                  <a:srgbClr val="46424D"/>
                </a:solidFill>
                <a:latin typeface="Arial"/>
                <a:cs typeface="Arial"/>
              </a:rPr>
              <a:t> </a:t>
            </a:r>
            <a:r>
              <a:rPr sz="2250" b="1" kern="0" dirty="0">
                <a:solidFill>
                  <a:srgbClr val="46424D"/>
                </a:solidFill>
                <a:latin typeface="Arial"/>
                <a:cs typeface="Arial"/>
              </a:rPr>
              <a:t>include</a:t>
            </a:r>
            <a:r>
              <a:rPr sz="2250" b="1" kern="0" spc="-10" dirty="0">
                <a:solidFill>
                  <a:srgbClr val="46424D"/>
                </a:solidFill>
                <a:latin typeface="Arial"/>
                <a:cs typeface="Arial"/>
              </a:rPr>
              <a:t> </a:t>
            </a:r>
            <a:r>
              <a:rPr sz="2250" b="1" kern="0" dirty="0">
                <a:solidFill>
                  <a:srgbClr val="46424D"/>
                </a:solidFill>
                <a:latin typeface="Arial"/>
                <a:cs typeface="Arial"/>
              </a:rPr>
              <a:t>elements</a:t>
            </a:r>
            <a:r>
              <a:rPr sz="2250" b="1" kern="0" spc="-10" dirty="0">
                <a:solidFill>
                  <a:srgbClr val="46424D"/>
                </a:solidFill>
                <a:latin typeface="Arial"/>
                <a:cs typeface="Arial"/>
              </a:rPr>
              <a:t> </a:t>
            </a:r>
            <a:r>
              <a:rPr sz="2250" b="1" kern="0" spc="-25" dirty="0">
                <a:solidFill>
                  <a:srgbClr val="46424D"/>
                </a:solidFill>
                <a:latin typeface="Arial"/>
                <a:cs typeface="Arial"/>
              </a:rPr>
              <a:t>of </a:t>
            </a:r>
            <a:r>
              <a:rPr sz="2250" b="1" kern="0" dirty="0">
                <a:solidFill>
                  <a:srgbClr val="46424D"/>
                </a:solidFill>
                <a:latin typeface="Arial"/>
                <a:cs typeface="Arial"/>
              </a:rPr>
              <a:t>both</a:t>
            </a:r>
            <a:r>
              <a:rPr sz="2250" b="1" kern="0" spc="-5" dirty="0">
                <a:solidFill>
                  <a:srgbClr val="46424D"/>
                </a:solidFill>
                <a:latin typeface="Arial"/>
                <a:cs typeface="Arial"/>
              </a:rPr>
              <a:t> </a:t>
            </a:r>
            <a:r>
              <a:rPr sz="2250" b="1" kern="0" spc="-10" dirty="0">
                <a:solidFill>
                  <a:srgbClr val="46424D"/>
                </a:solidFill>
                <a:latin typeface="Arial"/>
                <a:cs typeface="Arial"/>
              </a:rPr>
              <a:t>plan-</a:t>
            </a:r>
            <a:r>
              <a:rPr sz="2250" b="1" kern="0" dirty="0">
                <a:solidFill>
                  <a:srgbClr val="46424D"/>
                </a:solidFill>
                <a:latin typeface="Arial"/>
                <a:cs typeface="Arial"/>
              </a:rPr>
              <a:t>driven and</a:t>
            </a:r>
            <a:r>
              <a:rPr sz="2250" b="1" kern="0" spc="5" dirty="0">
                <a:solidFill>
                  <a:srgbClr val="46424D"/>
                </a:solidFill>
                <a:latin typeface="Arial"/>
                <a:cs typeface="Arial"/>
              </a:rPr>
              <a:t> </a:t>
            </a:r>
            <a:r>
              <a:rPr sz="2250" b="1" kern="0" spc="-10" dirty="0">
                <a:solidFill>
                  <a:srgbClr val="46424D"/>
                </a:solidFill>
                <a:latin typeface="Arial"/>
                <a:cs typeface="Arial"/>
              </a:rPr>
              <a:t>agile.</a:t>
            </a:r>
            <a:endParaRPr sz="2250" kern="0">
              <a:solidFill>
                <a:sysClr val="windowText" lastClr="000000"/>
              </a:solidFill>
              <a:latin typeface="Arial"/>
              <a:cs typeface="Arial"/>
            </a:endParaRPr>
          </a:p>
          <a:p>
            <a:pPr>
              <a:spcBef>
                <a:spcPts val="944"/>
              </a:spcBef>
              <a:buFont typeface="Trebuchet MS"/>
              <a:buChar char="•"/>
            </a:pPr>
            <a:endParaRPr sz="2250" kern="0">
              <a:solidFill>
                <a:sysClr val="windowText" lastClr="000000"/>
              </a:solidFill>
              <a:latin typeface="Arial"/>
              <a:cs typeface="Arial"/>
            </a:endParaRPr>
          </a:p>
          <a:p>
            <a:pPr marL="329565" indent="-316865">
              <a:buFont typeface="Trebuchet MS"/>
              <a:buChar char="•"/>
              <a:tabLst>
                <a:tab pos="329565" algn="l"/>
              </a:tabLst>
            </a:pPr>
            <a:r>
              <a:rPr sz="2250" b="1" kern="0" dirty="0">
                <a:solidFill>
                  <a:srgbClr val="46424D"/>
                </a:solidFill>
                <a:latin typeface="Arial"/>
                <a:cs typeface="Arial"/>
              </a:rPr>
              <a:t>There</a:t>
            </a:r>
            <a:r>
              <a:rPr sz="2250" b="1" kern="0" spc="-20" dirty="0">
                <a:solidFill>
                  <a:srgbClr val="46424D"/>
                </a:solidFill>
                <a:latin typeface="Arial"/>
                <a:cs typeface="Arial"/>
              </a:rPr>
              <a:t> </a:t>
            </a:r>
            <a:r>
              <a:rPr sz="2250" b="1" kern="0" dirty="0">
                <a:solidFill>
                  <a:srgbClr val="46424D"/>
                </a:solidFill>
                <a:latin typeface="Arial"/>
                <a:cs typeface="Arial"/>
              </a:rPr>
              <a:t>are</a:t>
            </a:r>
            <a:r>
              <a:rPr sz="2250" b="1" kern="0" spc="-10" dirty="0">
                <a:solidFill>
                  <a:srgbClr val="46424D"/>
                </a:solidFill>
                <a:latin typeface="Arial"/>
                <a:cs typeface="Arial"/>
              </a:rPr>
              <a:t> </a:t>
            </a:r>
            <a:r>
              <a:rPr sz="2250" b="1" kern="0" dirty="0">
                <a:solidFill>
                  <a:srgbClr val="46424D"/>
                </a:solidFill>
                <a:latin typeface="Arial"/>
                <a:cs typeface="Arial"/>
              </a:rPr>
              <a:t>no</a:t>
            </a:r>
            <a:r>
              <a:rPr sz="2250" b="1" kern="0" spc="-10" dirty="0">
                <a:solidFill>
                  <a:srgbClr val="46424D"/>
                </a:solidFill>
                <a:latin typeface="Arial"/>
                <a:cs typeface="Arial"/>
              </a:rPr>
              <a:t> </a:t>
            </a:r>
            <a:r>
              <a:rPr sz="2250" b="1" kern="0" dirty="0">
                <a:solidFill>
                  <a:srgbClr val="46424D"/>
                </a:solidFill>
                <a:latin typeface="Arial"/>
                <a:cs typeface="Arial"/>
              </a:rPr>
              <a:t>right</a:t>
            </a:r>
            <a:r>
              <a:rPr sz="2250" b="1" kern="0" spc="-5" dirty="0">
                <a:solidFill>
                  <a:srgbClr val="46424D"/>
                </a:solidFill>
                <a:latin typeface="Arial"/>
                <a:cs typeface="Arial"/>
              </a:rPr>
              <a:t> </a:t>
            </a:r>
            <a:r>
              <a:rPr sz="2250" b="1" kern="0" dirty="0">
                <a:solidFill>
                  <a:srgbClr val="46424D"/>
                </a:solidFill>
                <a:latin typeface="Arial"/>
                <a:cs typeface="Arial"/>
              </a:rPr>
              <a:t>or</a:t>
            </a:r>
            <a:r>
              <a:rPr sz="2250" b="1" kern="0" spc="-10" dirty="0">
                <a:solidFill>
                  <a:srgbClr val="46424D"/>
                </a:solidFill>
                <a:latin typeface="Arial"/>
                <a:cs typeface="Arial"/>
              </a:rPr>
              <a:t> </a:t>
            </a:r>
            <a:r>
              <a:rPr sz="2250" b="1" kern="0" dirty="0">
                <a:solidFill>
                  <a:srgbClr val="46424D"/>
                </a:solidFill>
                <a:latin typeface="Arial"/>
                <a:cs typeface="Arial"/>
              </a:rPr>
              <a:t>wrong</a:t>
            </a:r>
            <a:r>
              <a:rPr sz="2250" b="1" kern="0" spc="-10" dirty="0">
                <a:solidFill>
                  <a:srgbClr val="46424D"/>
                </a:solidFill>
                <a:latin typeface="Arial"/>
                <a:cs typeface="Arial"/>
              </a:rPr>
              <a:t> </a:t>
            </a:r>
            <a:r>
              <a:rPr sz="2250" b="1" kern="0" dirty="0">
                <a:solidFill>
                  <a:srgbClr val="46424D"/>
                </a:solidFill>
                <a:latin typeface="Arial"/>
                <a:cs typeface="Arial"/>
              </a:rPr>
              <a:t>software</a:t>
            </a:r>
            <a:r>
              <a:rPr sz="2250" b="1" kern="0" spc="-5" dirty="0">
                <a:solidFill>
                  <a:srgbClr val="46424D"/>
                </a:solidFill>
                <a:latin typeface="Arial"/>
                <a:cs typeface="Arial"/>
              </a:rPr>
              <a:t> </a:t>
            </a:r>
            <a:r>
              <a:rPr sz="2250" b="1" kern="0" spc="-10" dirty="0">
                <a:solidFill>
                  <a:srgbClr val="46424D"/>
                </a:solidFill>
                <a:latin typeface="Arial"/>
                <a:cs typeface="Arial"/>
              </a:rPr>
              <a:t>processes</a:t>
            </a:r>
            <a:r>
              <a:rPr sz="2250" kern="0" spc="-10" dirty="0">
                <a:solidFill>
                  <a:srgbClr val="46424D"/>
                </a:solidFill>
                <a:latin typeface="Arial MT"/>
                <a:cs typeface="Arial MT"/>
              </a:rPr>
              <a:t>.</a:t>
            </a:r>
            <a:endParaRPr sz="2250" kern="0">
              <a:solidFill>
                <a:sysClr val="windowText" lastClr="000000"/>
              </a:solidFill>
              <a:latin typeface="Arial MT"/>
              <a:cs typeface="Arial MT"/>
            </a:endParaRPr>
          </a:p>
        </p:txBody>
      </p:sp>
    </p:spTree>
    <p:extLst>
      <p:ext uri="{BB962C8B-B14F-4D97-AF65-F5344CB8AC3E}">
        <p14:creationId xmlns:p14="http://schemas.microsoft.com/office/powerpoint/2010/main" val="534575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1937" y="1219200"/>
            <a:ext cx="11668125" cy="4419600"/>
          </a:xfrm>
          <a:prstGeom prst="rect">
            <a:avLst/>
          </a:prstGeom>
        </p:spPr>
      </p:pic>
    </p:spTree>
    <p:extLst>
      <p:ext uri="{BB962C8B-B14F-4D97-AF65-F5344CB8AC3E}">
        <p14:creationId xmlns:p14="http://schemas.microsoft.com/office/powerpoint/2010/main" val="3437248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5750" y="1271587"/>
            <a:ext cx="11620500" cy="4314825"/>
          </a:xfrm>
          <a:prstGeom prst="rect">
            <a:avLst/>
          </a:prstGeom>
        </p:spPr>
      </p:pic>
    </p:spTree>
    <p:extLst>
      <p:ext uri="{BB962C8B-B14F-4D97-AF65-F5344CB8AC3E}">
        <p14:creationId xmlns:p14="http://schemas.microsoft.com/office/powerpoint/2010/main" val="7631716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0512" y="857250"/>
            <a:ext cx="11610975" cy="5143500"/>
          </a:xfrm>
          <a:prstGeom prst="rect">
            <a:avLst/>
          </a:prstGeom>
        </p:spPr>
      </p:pic>
    </p:spTree>
    <p:extLst>
      <p:ext uri="{BB962C8B-B14F-4D97-AF65-F5344CB8AC3E}">
        <p14:creationId xmlns:p14="http://schemas.microsoft.com/office/powerpoint/2010/main" val="18318488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8625" y="933450"/>
            <a:ext cx="11334750" cy="4991100"/>
          </a:xfrm>
          <a:prstGeom prst="rect">
            <a:avLst/>
          </a:prstGeom>
        </p:spPr>
      </p:pic>
    </p:spTree>
    <p:extLst>
      <p:ext uri="{BB962C8B-B14F-4D97-AF65-F5344CB8AC3E}">
        <p14:creationId xmlns:p14="http://schemas.microsoft.com/office/powerpoint/2010/main" val="33291627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382156"/>
          </a:xfrm>
          <a:prstGeom prst="rect">
            <a:avLst/>
          </a:prstGeom>
        </p:spPr>
        <p:txBody>
          <a:bodyPr vert="horz" wrap="square" lIns="0" tIns="12700" rIns="0" bIns="0" rtlCol="0">
            <a:spAutoFit/>
          </a:bodyPr>
          <a:lstStyle/>
          <a:p>
            <a:pPr marL="12700">
              <a:spcBef>
                <a:spcPts val="100"/>
              </a:spcBef>
            </a:pPr>
            <a:r>
              <a:rPr dirty="0"/>
              <a:t>The</a:t>
            </a:r>
            <a:r>
              <a:rPr spc="-55" dirty="0"/>
              <a:t> </a:t>
            </a:r>
            <a:r>
              <a:rPr spc="-10" dirty="0"/>
              <a:t>Waterfall</a:t>
            </a:r>
            <a:r>
              <a:rPr spc="-55" dirty="0"/>
              <a:t> </a:t>
            </a:r>
            <a:r>
              <a:rPr spc="-20" dirty="0"/>
              <a:t>Model</a:t>
            </a:r>
          </a:p>
        </p:txBody>
      </p:sp>
      <p:pic>
        <p:nvPicPr>
          <p:cNvPr id="3" name="object 3"/>
          <p:cNvPicPr/>
          <p:nvPr/>
        </p:nvPicPr>
        <p:blipFill>
          <a:blip r:embed="rId2" cstate="print"/>
          <a:stretch>
            <a:fillRect/>
          </a:stretch>
        </p:blipFill>
        <p:spPr>
          <a:xfrm>
            <a:off x="2433638" y="1930401"/>
            <a:ext cx="7185025" cy="4040187"/>
          </a:xfrm>
          <a:prstGeom prst="rect">
            <a:avLst/>
          </a:prstGeom>
        </p:spPr>
      </p:pic>
      <p:sp>
        <p:nvSpPr>
          <p:cNvPr id="4" name="object 4"/>
          <p:cNvSpPr txBox="1"/>
          <p:nvPr/>
        </p:nvSpPr>
        <p:spPr>
          <a:xfrm>
            <a:off x="7162800" y="2387600"/>
            <a:ext cx="2543810" cy="269240"/>
          </a:xfrm>
          <a:prstGeom prst="rect">
            <a:avLst/>
          </a:prstGeom>
        </p:spPr>
        <p:txBody>
          <a:bodyPr vert="horz" wrap="square" lIns="0" tIns="12700" rIns="0" bIns="0" rtlCol="0">
            <a:spAutoFit/>
          </a:bodyPr>
          <a:lstStyle/>
          <a:p>
            <a:pPr marL="12700">
              <a:spcBef>
                <a:spcPts val="100"/>
              </a:spcBef>
            </a:pPr>
            <a:r>
              <a:rPr sz="1600" b="1" kern="0" dirty="0">
                <a:solidFill>
                  <a:sysClr val="windowText" lastClr="000000"/>
                </a:solidFill>
                <a:latin typeface="Arial"/>
                <a:cs typeface="Arial"/>
              </a:rPr>
              <a:t>Notice</a:t>
            </a:r>
            <a:r>
              <a:rPr sz="1600" b="1" kern="0" spc="-30" dirty="0">
                <a:solidFill>
                  <a:sysClr val="windowText" lastClr="000000"/>
                </a:solidFill>
                <a:latin typeface="Arial"/>
                <a:cs typeface="Arial"/>
              </a:rPr>
              <a:t> </a:t>
            </a:r>
            <a:r>
              <a:rPr sz="1600" b="1" kern="0" dirty="0">
                <a:solidFill>
                  <a:sysClr val="windowText" lastClr="000000"/>
                </a:solidFill>
                <a:latin typeface="Arial"/>
                <a:cs typeface="Arial"/>
              </a:rPr>
              <a:t>the</a:t>
            </a:r>
            <a:r>
              <a:rPr sz="1600" b="1" kern="0" spc="-25" dirty="0">
                <a:solidFill>
                  <a:sysClr val="windowText" lastClr="000000"/>
                </a:solidFill>
                <a:latin typeface="Arial"/>
                <a:cs typeface="Arial"/>
              </a:rPr>
              <a:t> </a:t>
            </a:r>
            <a:r>
              <a:rPr sz="1600" b="1" kern="0" dirty="0">
                <a:solidFill>
                  <a:sysClr val="windowText" lastClr="000000"/>
                </a:solidFill>
                <a:latin typeface="Arial"/>
                <a:cs typeface="Arial"/>
              </a:rPr>
              <a:t>feedback</a:t>
            </a:r>
            <a:r>
              <a:rPr sz="1600" b="1" kern="0" spc="-25" dirty="0">
                <a:solidFill>
                  <a:sysClr val="windowText" lastClr="000000"/>
                </a:solidFill>
                <a:latin typeface="Arial"/>
                <a:cs typeface="Arial"/>
              </a:rPr>
              <a:t> </a:t>
            </a:r>
            <a:r>
              <a:rPr sz="1600" b="1" kern="0" spc="-20" dirty="0">
                <a:solidFill>
                  <a:sysClr val="windowText" lastClr="000000"/>
                </a:solidFill>
                <a:latin typeface="Arial"/>
                <a:cs typeface="Arial"/>
              </a:rPr>
              <a:t>loops</a:t>
            </a:r>
            <a:endParaRPr sz="1600" kern="0" dirty="0">
              <a:solidFill>
                <a:sysClr val="windowText" lastClr="000000"/>
              </a:solidFill>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65100">
              <a:lnSpc>
                <a:spcPts val="1845"/>
              </a:lnSpc>
            </a:pPr>
            <a:r>
              <a:rPr kern="0" spc="-50" dirty="0"/>
              <a:t>8</a:t>
            </a:r>
          </a:p>
        </p:txBody>
      </p:sp>
    </p:spTree>
    <p:extLst>
      <p:ext uri="{BB962C8B-B14F-4D97-AF65-F5344CB8AC3E}">
        <p14:creationId xmlns:p14="http://schemas.microsoft.com/office/powerpoint/2010/main" val="24843320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3837" y="819150"/>
            <a:ext cx="11744325" cy="5219700"/>
          </a:xfrm>
          <a:prstGeom prst="rect">
            <a:avLst/>
          </a:prstGeom>
        </p:spPr>
      </p:pic>
    </p:spTree>
    <p:extLst>
      <p:ext uri="{BB962C8B-B14F-4D97-AF65-F5344CB8AC3E}">
        <p14:creationId xmlns:p14="http://schemas.microsoft.com/office/powerpoint/2010/main" val="5211330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spc="-10" dirty="0"/>
              <a:t>Waterfall</a:t>
            </a:r>
            <a:r>
              <a:rPr spc="-60" dirty="0"/>
              <a:t> </a:t>
            </a:r>
            <a:r>
              <a:rPr dirty="0"/>
              <a:t>Model</a:t>
            </a:r>
            <a:r>
              <a:rPr spc="-55" dirty="0"/>
              <a:t> </a:t>
            </a:r>
            <a:r>
              <a:rPr spc="-10" dirty="0"/>
              <a:t>Phases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65100">
              <a:lnSpc>
                <a:spcPts val="1845"/>
              </a:lnSpc>
            </a:pPr>
            <a:r>
              <a:rPr kern="0" spc="-50" dirty="0"/>
              <a:t>9</a:t>
            </a:r>
          </a:p>
        </p:txBody>
      </p:sp>
      <p:sp>
        <p:nvSpPr>
          <p:cNvPr id="3" name="object 3"/>
          <p:cNvSpPr txBox="1"/>
          <p:nvPr/>
        </p:nvSpPr>
        <p:spPr>
          <a:xfrm>
            <a:off x="2019301" y="1488277"/>
            <a:ext cx="8129905" cy="4406334"/>
          </a:xfrm>
          <a:prstGeom prst="rect">
            <a:avLst/>
          </a:prstGeom>
        </p:spPr>
        <p:txBody>
          <a:bodyPr vert="horz" wrap="square" lIns="0" tIns="60960" rIns="0" bIns="0" rtlCol="0">
            <a:spAutoFit/>
          </a:bodyPr>
          <a:lstStyle/>
          <a:p>
            <a:pPr marL="342265" indent="-329565">
              <a:spcBef>
                <a:spcPts val="480"/>
              </a:spcBef>
              <a:buFont typeface="Trebuchet MS"/>
              <a:buChar char="•"/>
              <a:tabLst>
                <a:tab pos="342265" algn="l"/>
              </a:tabLst>
            </a:pPr>
            <a:r>
              <a:rPr sz="2300" kern="0" dirty="0">
                <a:solidFill>
                  <a:srgbClr val="46424D"/>
                </a:solidFill>
                <a:latin typeface="Arial MT"/>
                <a:cs typeface="Arial MT"/>
              </a:rPr>
              <a:t>There</a:t>
            </a:r>
            <a:r>
              <a:rPr sz="2300" kern="0" spc="50" dirty="0">
                <a:solidFill>
                  <a:srgbClr val="46424D"/>
                </a:solidFill>
                <a:latin typeface="Arial MT"/>
                <a:cs typeface="Arial MT"/>
              </a:rPr>
              <a:t> </a:t>
            </a:r>
            <a:r>
              <a:rPr sz="2300" kern="0" dirty="0">
                <a:solidFill>
                  <a:srgbClr val="46424D"/>
                </a:solidFill>
                <a:latin typeface="Arial MT"/>
                <a:cs typeface="Arial MT"/>
              </a:rPr>
              <a:t>are</a:t>
            </a:r>
            <a:r>
              <a:rPr sz="2300" kern="0" spc="55" dirty="0">
                <a:solidFill>
                  <a:srgbClr val="46424D"/>
                </a:solidFill>
                <a:latin typeface="Arial MT"/>
                <a:cs typeface="Arial MT"/>
              </a:rPr>
              <a:t> </a:t>
            </a:r>
            <a:r>
              <a:rPr sz="2300" kern="0" dirty="0">
                <a:solidFill>
                  <a:srgbClr val="46424D"/>
                </a:solidFill>
                <a:latin typeface="Arial MT"/>
                <a:cs typeface="Arial MT"/>
              </a:rPr>
              <a:t>separate</a:t>
            </a:r>
            <a:r>
              <a:rPr sz="2300" kern="0" spc="55" dirty="0">
                <a:solidFill>
                  <a:srgbClr val="46424D"/>
                </a:solidFill>
                <a:latin typeface="Arial MT"/>
                <a:cs typeface="Arial MT"/>
              </a:rPr>
              <a:t> </a:t>
            </a:r>
            <a:r>
              <a:rPr sz="2300" kern="0" dirty="0">
                <a:solidFill>
                  <a:srgbClr val="46424D"/>
                </a:solidFill>
                <a:latin typeface="Arial MT"/>
                <a:cs typeface="Arial MT"/>
              </a:rPr>
              <a:t>identified</a:t>
            </a:r>
            <a:r>
              <a:rPr sz="2300" kern="0" spc="55" dirty="0">
                <a:solidFill>
                  <a:srgbClr val="46424D"/>
                </a:solidFill>
                <a:latin typeface="Arial MT"/>
                <a:cs typeface="Arial MT"/>
              </a:rPr>
              <a:t> </a:t>
            </a:r>
            <a:r>
              <a:rPr sz="2300" kern="0" dirty="0">
                <a:solidFill>
                  <a:srgbClr val="46424D"/>
                </a:solidFill>
                <a:latin typeface="Arial MT"/>
                <a:cs typeface="Arial MT"/>
              </a:rPr>
              <a:t>phases</a:t>
            </a:r>
            <a:r>
              <a:rPr sz="2300" kern="0" spc="55" dirty="0">
                <a:solidFill>
                  <a:srgbClr val="46424D"/>
                </a:solidFill>
                <a:latin typeface="Arial MT"/>
                <a:cs typeface="Arial MT"/>
              </a:rPr>
              <a:t> </a:t>
            </a:r>
            <a:r>
              <a:rPr sz="2300" kern="0" dirty="0">
                <a:solidFill>
                  <a:srgbClr val="46424D"/>
                </a:solidFill>
                <a:latin typeface="Arial MT"/>
                <a:cs typeface="Arial MT"/>
              </a:rPr>
              <a:t>in</a:t>
            </a:r>
            <a:r>
              <a:rPr sz="2300" kern="0" spc="50" dirty="0">
                <a:solidFill>
                  <a:srgbClr val="46424D"/>
                </a:solidFill>
                <a:latin typeface="Arial MT"/>
                <a:cs typeface="Arial MT"/>
              </a:rPr>
              <a:t> </a:t>
            </a:r>
            <a:r>
              <a:rPr sz="2300" kern="0" dirty="0">
                <a:solidFill>
                  <a:srgbClr val="46424D"/>
                </a:solidFill>
                <a:latin typeface="Arial MT"/>
                <a:cs typeface="Arial MT"/>
              </a:rPr>
              <a:t>the</a:t>
            </a:r>
            <a:r>
              <a:rPr sz="2300" kern="0" spc="55" dirty="0">
                <a:solidFill>
                  <a:srgbClr val="46424D"/>
                </a:solidFill>
                <a:latin typeface="Arial MT"/>
                <a:cs typeface="Arial MT"/>
              </a:rPr>
              <a:t> </a:t>
            </a:r>
            <a:r>
              <a:rPr sz="2300" kern="0" dirty="0">
                <a:solidFill>
                  <a:srgbClr val="46424D"/>
                </a:solidFill>
                <a:latin typeface="Arial MT"/>
                <a:cs typeface="Arial MT"/>
              </a:rPr>
              <a:t>waterfall</a:t>
            </a:r>
            <a:r>
              <a:rPr sz="2300" kern="0" spc="55" dirty="0">
                <a:solidFill>
                  <a:srgbClr val="46424D"/>
                </a:solidFill>
                <a:latin typeface="Arial MT"/>
                <a:cs typeface="Arial MT"/>
              </a:rPr>
              <a:t> </a:t>
            </a:r>
            <a:r>
              <a:rPr sz="2300" kern="0" spc="-10" dirty="0">
                <a:solidFill>
                  <a:srgbClr val="46424D"/>
                </a:solidFill>
                <a:latin typeface="Arial MT"/>
                <a:cs typeface="Arial MT"/>
              </a:rPr>
              <a:t>model:</a:t>
            </a:r>
            <a:endParaRPr sz="2300" kern="0">
              <a:solidFill>
                <a:sysClr val="windowText" lastClr="000000"/>
              </a:solidFill>
              <a:latin typeface="Arial MT"/>
              <a:cs typeface="Arial MT"/>
            </a:endParaRPr>
          </a:p>
          <a:p>
            <a:pPr marL="698500" lvl="1" indent="-228600">
              <a:spcBef>
                <a:spcPts val="290"/>
              </a:spcBef>
              <a:buFont typeface="Trebuchet MS"/>
              <a:buChar char="•"/>
              <a:tabLst>
                <a:tab pos="698500" algn="l"/>
              </a:tabLst>
            </a:pPr>
            <a:r>
              <a:rPr sz="1950" kern="0" spc="-10" dirty="0">
                <a:solidFill>
                  <a:srgbClr val="46424D"/>
                </a:solidFill>
                <a:latin typeface="Arial MT"/>
                <a:cs typeface="Arial MT"/>
              </a:rPr>
              <a:t>Requirements</a:t>
            </a:r>
            <a:r>
              <a:rPr sz="1950" kern="0" spc="-50" dirty="0">
                <a:solidFill>
                  <a:srgbClr val="46424D"/>
                </a:solidFill>
                <a:latin typeface="Arial MT"/>
                <a:cs typeface="Arial MT"/>
              </a:rPr>
              <a:t> </a:t>
            </a:r>
            <a:r>
              <a:rPr sz="1950" kern="0" dirty="0">
                <a:solidFill>
                  <a:srgbClr val="46424D"/>
                </a:solidFill>
                <a:latin typeface="Arial MT"/>
                <a:cs typeface="Arial MT"/>
              </a:rPr>
              <a:t>analysis</a:t>
            </a:r>
            <a:r>
              <a:rPr sz="1950" kern="0" spc="-50" dirty="0">
                <a:solidFill>
                  <a:srgbClr val="46424D"/>
                </a:solidFill>
                <a:latin typeface="Arial MT"/>
                <a:cs typeface="Arial MT"/>
              </a:rPr>
              <a:t> </a:t>
            </a:r>
            <a:r>
              <a:rPr sz="1950" kern="0" dirty="0">
                <a:solidFill>
                  <a:srgbClr val="46424D"/>
                </a:solidFill>
                <a:latin typeface="Arial MT"/>
                <a:cs typeface="Arial MT"/>
              </a:rPr>
              <a:t>and</a:t>
            </a:r>
            <a:r>
              <a:rPr sz="1950" kern="0" spc="-50" dirty="0">
                <a:solidFill>
                  <a:srgbClr val="46424D"/>
                </a:solidFill>
                <a:latin typeface="Arial MT"/>
                <a:cs typeface="Arial MT"/>
              </a:rPr>
              <a:t> </a:t>
            </a:r>
            <a:r>
              <a:rPr sz="1950" kern="0" spc="-10" dirty="0">
                <a:solidFill>
                  <a:srgbClr val="46424D"/>
                </a:solidFill>
                <a:latin typeface="Arial MT"/>
                <a:cs typeface="Arial MT"/>
              </a:rPr>
              <a:t>definition</a:t>
            </a:r>
            <a:endParaRPr sz="1950" kern="0">
              <a:solidFill>
                <a:sysClr val="windowText" lastClr="000000"/>
              </a:solidFill>
              <a:latin typeface="Arial MT"/>
              <a:cs typeface="Arial MT"/>
            </a:endParaRPr>
          </a:p>
          <a:p>
            <a:pPr marL="698500" lvl="1" indent="-228600">
              <a:spcBef>
                <a:spcPts val="260"/>
              </a:spcBef>
              <a:buFont typeface="Trebuchet MS"/>
              <a:buChar char="•"/>
              <a:tabLst>
                <a:tab pos="698500" algn="l"/>
              </a:tabLst>
            </a:pPr>
            <a:r>
              <a:rPr sz="1950" kern="0" dirty="0">
                <a:solidFill>
                  <a:srgbClr val="46424D"/>
                </a:solidFill>
                <a:latin typeface="Arial MT"/>
                <a:cs typeface="Arial MT"/>
              </a:rPr>
              <a:t>System</a:t>
            </a:r>
            <a:r>
              <a:rPr sz="1950" kern="0" spc="-70" dirty="0">
                <a:solidFill>
                  <a:srgbClr val="46424D"/>
                </a:solidFill>
                <a:latin typeface="Arial MT"/>
                <a:cs typeface="Arial MT"/>
              </a:rPr>
              <a:t> </a:t>
            </a:r>
            <a:r>
              <a:rPr sz="1950" kern="0" dirty="0">
                <a:solidFill>
                  <a:srgbClr val="46424D"/>
                </a:solidFill>
                <a:latin typeface="Arial MT"/>
                <a:cs typeface="Arial MT"/>
              </a:rPr>
              <a:t>and</a:t>
            </a:r>
            <a:r>
              <a:rPr sz="1950" kern="0" spc="-65" dirty="0">
                <a:solidFill>
                  <a:srgbClr val="46424D"/>
                </a:solidFill>
                <a:latin typeface="Arial MT"/>
                <a:cs typeface="Arial MT"/>
              </a:rPr>
              <a:t> </a:t>
            </a:r>
            <a:r>
              <a:rPr sz="1950" kern="0" dirty="0">
                <a:solidFill>
                  <a:srgbClr val="46424D"/>
                </a:solidFill>
                <a:latin typeface="Arial MT"/>
                <a:cs typeface="Arial MT"/>
              </a:rPr>
              <a:t>software</a:t>
            </a:r>
            <a:r>
              <a:rPr sz="1950" kern="0" spc="-70" dirty="0">
                <a:solidFill>
                  <a:srgbClr val="46424D"/>
                </a:solidFill>
                <a:latin typeface="Arial MT"/>
                <a:cs typeface="Arial MT"/>
              </a:rPr>
              <a:t> </a:t>
            </a:r>
            <a:r>
              <a:rPr sz="1950" kern="0" spc="-10" dirty="0">
                <a:solidFill>
                  <a:srgbClr val="46424D"/>
                </a:solidFill>
                <a:latin typeface="Arial MT"/>
                <a:cs typeface="Arial MT"/>
              </a:rPr>
              <a:t>design</a:t>
            </a:r>
            <a:endParaRPr sz="1950" kern="0">
              <a:solidFill>
                <a:sysClr val="windowText" lastClr="000000"/>
              </a:solidFill>
              <a:latin typeface="Arial MT"/>
              <a:cs typeface="Arial MT"/>
            </a:endParaRPr>
          </a:p>
          <a:p>
            <a:pPr marL="698500" lvl="1" indent="-228600">
              <a:spcBef>
                <a:spcPts val="260"/>
              </a:spcBef>
              <a:buFont typeface="Trebuchet MS"/>
              <a:buChar char="•"/>
              <a:tabLst>
                <a:tab pos="698500" algn="l"/>
              </a:tabLst>
            </a:pPr>
            <a:r>
              <a:rPr sz="1950" kern="0" spc="-10" dirty="0">
                <a:solidFill>
                  <a:srgbClr val="46424D"/>
                </a:solidFill>
                <a:latin typeface="Arial MT"/>
                <a:cs typeface="Arial MT"/>
              </a:rPr>
              <a:t>Implementation</a:t>
            </a:r>
            <a:r>
              <a:rPr sz="1950" kern="0" spc="-30" dirty="0">
                <a:solidFill>
                  <a:srgbClr val="46424D"/>
                </a:solidFill>
                <a:latin typeface="Arial MT"/>
                <a:cs typeface="Arial MT"/>
              </a:rPr>
              <a:t> </a:t>
            </a:r>
            <a:r>
              <a:rPr sz="1950" kern="0" dirty="0">
                <a:solidFill>
                  <a:srgbClr val="46424D"/>
                </a:solidFill>
                <a:latin typeface="Arial MT"/>
                <a:cs typeface="Arial MT"/>
              </a:rPr>
              <a:t>and</a:t>
            </a:r>
            <a:r>
              <a:rPr sz="1950" kern="0" spc="-30" dirty="0">
                <a:solidFill>
                  <a:srgbClr val="46424D"/>
                </a:solidFill>
                <a:latin typeface="Arial MT"/>
                <a:cs typeface="Arial MT"/>
              </a:rPr>
              <a:t> </a:t>
            </a:r>
            <a:r>
              <a:rPr sz="1950" kern="0" dirty="0">
                <a:solidFill>
                  <a:srgbClr val="46424D"/>
                </a:solidFill>
                <a:latin typeface="Arial MT"/>
                <a:cs typeface="Arial MT"/>
              </a:rPr>
              <a:t>unit</a:t>
            </a:r>
            <a:r>
              <a:rPr sz="1950" kern="0" spc="-30" dirty="0">
                <a:solidFill>
                  <a:srgbClr val="46424D"/>
                </a:solidFill>
                <a:latin typeface="Arial MT"/>
                <a:cs typeface="Arial MT"/>
              </a:rPr>
              <a:t> </a:t>
            </a:r>
            <a:r>
              <a:rPr sz="1950" kern="0" spc="-10" dirty="0">
                <a:solidFill>
                  <a:srgbClr val="46424D"/>
                </a:solidFill>
                <a:latin typeface="Arial MT"/>
                <a:cs typeface="Arial MT"/>
              </a:rPr>
              <a:t>testing</a:t>
            </a:r>
            <a:endParaRPr sz="1950" kern="0">
              <a:solidFill>
                <a:sysClr val="windowText" lastClr="000000"/>
              </a:solidFill>
              <a:latin typeface="Arial MT"/>
              <a:cs typeface="Arial MT"/>
            </a:endParaRPr>
          </a:p>
          <a:p>
            <a:pPr marL="698500" lvl="1" indent="-228600">
              <a:spcBef>
                <a:spcPts val="260"/>
              </a:spcBef>
              <a:buFont typeface="Trebuchet MS"/>
              <a:buChar char="•"/>
              <a:tabLst>
                <a:tab pos="698500" algn="l"/>
              </a:tabLst>
            </a:pPr>
            <a:r>
              <a:rPr sz="1950" kern="0" dirty="0">
                <a:solidFill>
                  <a:srgbClr val="46424D"/>
                </a:solidFill>
                <a:latin typeface="Arial MT"/>
                <a:cs typeface="Arial MT"/>
              </a:rPr>
              <a:t>Integration</a:t>
            </a:r>
            <a:r>
              <a:rPr sz="1950" kern="0" spc="-75" dirty="0">
                <a:solidFill>
                  <a:srgbClr val="46424D"/>
                </a:solidFill>
                <a:latin typeface="Arial MT"/>
                <a:cs typeface="Arial MT"/>
              </a:rPr>
              <a:t> </a:t>
            </a:r>
            <a:r>
              <a:rPr sz="1950" kern="0" dirty="0">
                <a:solidFill>
                  <a:srgbClr val="46424D"/>
                </a:solidFill>
                <a:latin typeface="Arial MT"/>
                <a:cs typeface="Arial MT"/>
              </a:rPr>
              <a:t>and</a:t>
            </a:r>
            <a:r>
              <a:rPr sz="1950" kern="0" spc="-70" dirty="0">
                <a:solidFill>
                  <a:srgbClr val="46424D"/>
                </a:solidFill>
                <a:latin typeface="Arial MT"/>
                <a:cs typeface="Arial MT"/>
              </a:rPr>
              <a:t> </a:t>
            </a:r>
            <a:r>
              <a:rPr sz="1950" kern="0" dirty="0">
                <a:solidFill>
                  <a:srgbClr val="46424D"/>
                </a:solidFill>
                <a:latin typeface="Arial MT"/>
                <a:cs typeface="Arial MT"/>
              </a:rPr>
              <a:t>system</a:t>
            </a:r>
            <a:r>
              <a:rPr sz="1950" kern="0" spc="-70" dirty="0">
                <a:solidFill>
                  <a:srgbClr val="46424D"/>
                </a:solidFill>
                <a:latin typeface="Arial MT"/>
                <a:cs typeface="Arial MT"/>
              </a:rPr>
              <a:t> </a:t>
            </a:r>
            <a:r>
              <a:rPr sz="1950" kern="0" spc="-10" dirty="0">
                <a:solidFill>
                  <a:srgbClr val="46424D"/>
                </a:solidFill>
                <a:latin typeface="Arial MT"/>
                <a:cs typeface="Arial MT"/>
              </a:rPr>
              <a:t>testing</a:t>
            </a:r>
            <a:endParaRPr sz="1950" kern="0">
              <a:solidFill>
                <a:sysClr val="windowText" lastClr="000000"/>
              </a:solidFill>
              <a:latin typeface="Arial MT"/>
              <a:cs typeface="Arial MT"/>
            </a:endParaRPr>
          </a:p>
          <a:p>
            <a:pPr marL="698500" lvl="1" indent="-228600">
              <a:spcBef>
                <a:spcPts val="260"/>
              </a:spcBef>
              <a:buFont typeface="Trebuchet MS"/>
              <a:buChar char="•"/>
              <a:tabLst>
                <a:tab pos="698500" algn="l"/>
              </a:tabLst>
            </a:pPr>
            <a:r>
              <a:rPr sz="1950" kern="0" dirty="0">
                <a:solidFill>
                  <a:srgbClr val="46424D"/>
                </a:solidFill>
                <a:latin typeface="Arial MT"/>
                <a:cs typeface="Arial MT"/>
              </a:rPr>
              <a:t>Operation</a:t>
            </a:r>
            <a:r>
              <a:rPr sz="1950" kern="0" spc="-75" dirty="0">
                <a:solidFill>
                  <a:srgbClr val="46424D"/>
                </a:solidFill>
                <a:latin typeface="Arial MT"/>
                <a:cs typeface="Arial MT"/>
              </a:rPr>
              <a:t> </a:t>
            </a:r>
            <a:r>
              <a:rPr sz="1950" kern="0" dirty="0">
                <a:solidFill>
                  <a:srgbClr val="46424D"/>
                </a:solidFill>
                <a:latin typeface="Arial MT"/>
                <a:cs typeface="Arial MT"/>
              </a:rPr>
              <a:t>and</a:t>
            </a:r>
            <a:r>
              <a:rPr sz="1950" kern="0" spc="-70" dirty="0">
                <a:solidFill>
                  <a:srgbClr val="46424D"/>
                </a:solidFill>
                <a:latin typeface="Arial MT"/>
                <a:cs typeface="Arial MT"/>
              </a:rPr>
              <a:t> </a:t>
            </a:r>
            <a:r>
              <a:rPr sz="1950" kern="0" spc="-10" dirty="0">
                <a:solidFill>
                  <a:srgbClr val="46424D"/>
                </a:solidFill>
                <a:latin typeface="Arial MT"/>
                <a:cs typeface="Arial MT"/>
              </a:rPr>
              <a:t>maintenance</a:t>
            </a:r>
            <a:endParaRPr sz="1950" kern="0">
              <a:solidFill>
                <a:sysClr val="windowText" lastClr="000000"/>
              </a:solidFill>
              <a:latin typeface="Arial MT"/>
              <a:cs typeface="Arial MT"/>
            </a:endParaRPr>
          </a:p>
          <a:p>
            <a:pPr marL="342900" marR="224790" indent="-330200">
              <a:lnSpc>
                <a:spcPts val="2700"/>
              </a:lnSpc>
              <a:spcBef>
                <a:spcPts val="650"/>
              </a:spcBef>
              <a:buFont typeface="Trebuchet MS"/>
              <a:buChar char="•"/>
              <a:tabLst>
                <a:tab pos="342900" algn="l"/>
              </a:tabLst>
            </a:pPr>
            <a:r>
              <a:rPr sz="2300" kern="0" dirty="0">
                <a:solidFill>
                  <a:srgbClr val="46424D"/>
                </a:solidFill>
                <a:latin typeface="Arial MT"/>
                <a:cs typeface="Arial MT"/>
              </a:rPr>
              <a:t>The</a:t>
            </a:r>
            <a:r>
              <a:rPr sz="2300" kern="0" spc="45" dirty="0">
                <a:solidFill>
                  <a:srgbClr val="46424D"/>
                </a:solidFill>
                <a:latin typeface="Arial MT"/>
                <a:cs typeface="Arial MT"/>
              </a:rPr>
              <a:t> </a:t>
            </a:r>
            <a:r>
              <a:rPr sz="2300" b="1" kern="0" dirty="0">
                <a:solidFill>
                  <a:srgbClr val="46424D"/>
                </a:solidFill>
                <a:latin typeface="Arial"/>
                <a:cs typeface="Arial"/>
              </a:rPr>
              <a:t>main</a:t>
            </a:r>
            <a:r>
              <a:rPr sz="2300" b="1" kern="0" spc="50" dirty="0">
                <a:solidFill>
                  <a:srgbClr val="46424D"/>
                </a:solidFill>
                <a:latin typeface="Arial"/>
                <a:cs typeface="Arial"/>
              </a:rPr>
              <a:t> </a:t>
            </a:r>
            <a:r>
              <a:rPr sz="2300" b="1" kern="0" dirty="0">
                <a:solidFill>
                  <a:srgbClr val="46424D"/>
                </a:solidFill>
                <a:latin typeface="Arial"/>
                <a:cs typeface="Arial"/>
              </a:rPr>
              <a:t>drawback</a:t>
            </a:r>
            <a:r>
              <a:rPr sz="2300" b="1" kern="0" spc="45" dirty="0">
                <a:solidFill>
                  <a:srgbClr val="46424D"/>
                </a:solidFill>
                <a:latin typeface="Arial"/>
                <a:cs typeface="Arial"/>
              </a:rPr>
              <a:t> </a:t>
            </a:r>
            <a:r>
              <a:rPr sz="2300" kern="0" dirty="0">
                <a:solidFill>
                  <a:srgbClr val="46424D"/>
                </a:solidFill>
                <a:latin typeface="Arial MT"/>
                <a:cs typeface="Arial MT"/>
              </a:rPr>
              <a:t>of</a:t>
            </a:r>
            <a:r>
              <a:rPr sz="2300" kern="0" spc="45" dirty="0">
                <a:solidFill>
                  <a:srgbClr val="46424D"/>
                </a:solidFill>
                <a:latin typeface="Arial MT"/>
                <a:cs typeface="Arial MT"/>
              </a:rPr>
              <a:t> </a:t>
            </a:r>
            <a:r>
              <a:rPr sz="2300" kern="0" dirty="0">
                <a:solidFill>
                  <a:srgbClr val="46424D"/>
                </a:solidFill>
                <a:latin typeface="Arial MT"/>
                <a:cs typeface="Arial MT"/>
              </a:rPr>
              <a:t>the</a:t>
            </a:r>
            <a:r>
              <a:rPr sz="2300" kern="0" spc="50" dirty="0">
                <a:solidFill>
                  <a:srgbClr val="46424D"/>
                </a:solidFill>
                <a:latin typeface="Arial MT"/>
                <a:cs typeface="Arial MT"/>
              </a:rPr>
              <a:t> </a:t>
            </a:r>
            <a:r>
              <a:rPr sz="2300" kern="0" dirty="0">
                <a:solidFill>
                  <a:srgbClr val="46424D"/>
                </a:solidFill>
                <a:latin typeface="Arial MT"/>
                <a:cs typeface="Arial MT"/>
              </a:rPr>
              <a:t>waterfall</a:t>
            </a:r>
            <a:r>
              <a:rPr sz="2300" kern="0" spc="50" dirty="0">
                <a:solidFill>
                  <a:srgbClr val="46424D"/>
                </a:solidFill>
                <a:latin typeface="Arial MT"/>
                <a:cs typeface="Arial MT"/>
              </a:rPr>
              <a:t> </a:t>
            </a:r>
            <a:r>
              <a:rPr sz="2300" kern="0" dirty="0">
                <a:solidFill>
                  <a:srgbClr val="46424D"/>
                </a:solidFill>
                <a:latin typeface="Arial MT"/>
                <a:cs typeface="Arial MT"/>
              </a:rPr>
              <a:t>model</a:t>
            </a:r>
            <a:r>
              <a:rPr sz="2300" kern="0" spc="45" dirty="0">
                <a:solidFill>
                  <a:srgbClr val="46424D"/>
                </a:solidFill>
                <a:latin typeface="Arial MT"/>
                <a:cs typeface="Arial MT"/>
              </a:rPr>
              <a:t> </a:t>
            </a:r>
            <a:r>
              <a:rPr sz="2300" kern="0" dirty="0">
                <a:solidFill>
                  <a:srgbClr val="46424D"/>
                </a:solidFill>
                <a:latin typeface="Arial MT"/>
                <a:cs typeface="Arial MT"/>
              </a:rPr>
              <a:t>is</a:t>
            </a:r>
            <a:r>
              <a:rPr sz="2300" kern="0" spc="50" dirty="0">
                <a:solidFill>
                  <a:srgbClr val="46424D"/>
                </a:solidFill>
                <a:latin typeface="Arial MT"/>
                <a:cs typeface="Arial MT"/>
              </a:rPr>
              <a:t> </a:t>
            </a:r>
            <a:r>
              <a:rPr sz="2300" kern="0" dirty="0">
                <a:solidFill>
                  <a:srgbClr val="46424D"/>
                </a:solidFill>
                <a:latin typeface="Arial MT"/>
                <a:cs typeface="Arial MT"/>
              </a:rPr>
              <a:t>the</a:t>
            </a:r>
            <a:r>
              <a:rPr sz="2300" kern="0" spc="50" dirty="0">
                <a:solidFill>
                  <a:srgbClr val="46424D"/>
                </a:solidFill>
                <a:latin typeface="Arial MT"/>
                <a:cs typeface="Arial MT"/>
              </a:rPr>
              <a:t> </a:t>
            </a:r>
            <a:r>
              <a:rPr sz="2300" kern="0" spc="-10" dirty="0">
                <a:solidFill>
                  <a:srgbClr val="46424D"/>
                </a:solidFill>
                <a:latin typeface="Arial MT"/>
                <a:cs typeface="Arial MT"/>
              </a:rPr>
              <a:t>difficulty </a:t>
            </a:r>
            <a:r>
              <a:rPr sz="2300" kern="0" dirty="0">
                <a:solidFill>
                  <a:srgbClr val="46424D"/>
                </a:solidFill>
                <a:latin typeface="Arial MT"/>
                <a:cs typeface="Arial MT"/>
              </a:rPr>
              <a:t>of</a:t>
            </a:r>
            <a:r>
              <a:rPr sz="2300" kern="0" spc="55" dirty="0">
                <a:solidFill>
                  <a:srgbClr val="46424D"/>
                </a:solidFill>
                <a:latin typeface="Arial MT"/>
                <a:cs typeface="Arial MT"/>
              </a:rPr>
              <a:t> </a:t>
            </a:r>
            <a:r>
              <a:rPr sz="2300" kern="0" dirty="0">
                <a:solidFill>
                  <a:srgbClr val="46424D"/>
                </a:solidFill>
                <a:latin typeface="Arial MT"/>
                <a:cs typeface="Arial MT"/>
              </a:rPr>
              <a:t>accommodating</a:t>
            </a:r>
            <a:r>
              <a:rPr sz="2300" kern="0" spc="60" dirty="0">
                <a:solidFill>
                  <a:srgbClr val="46424D"/>
                </a:solidFill>
                <a:latin typeface="Arial MT"/>
                <a:cs typeface="Arial MT"/>
              </a:rPr>
              <a:t> </a:t>
            </a:r>
            <a:r>
              <a:rPr sz="2300" b="1" kern="0" dirty="0">
                <a:solidFill>
                  <a:srgbClr val="46424D"/>
                </a:solidFill>
                <a:latin typeface="Arial"/>
                <a:cs typeface="Arial"/>
              </a:rPr>
              <a:t>change</a:t>
            </a:r>
            <a:r>
              <a:rPr sz="2300" b="1" kern="0" spc="60" dirty="0">
                <a:solidFill>
                  <a:srgbClr val="46424D"/>
                </a:solidFill>
                <a:latin typeface="Arial"/>
                <a:cs typeface="Arial"/>
              </a:rPr>
              <a:t> </a:t>
            </a:r>
            <a:r>
              <a:rPr sz="2300" kern="0" dirty="0">
                <a:solidFill>
                  <a:srgbClr val="46424D"/>
                </a:solidFill>
                <a:latin typeface="Arial MT"/>
                <a:cs typeface="Arial MT"/>
              </a:rPr>
              <a:t>after</a:t>
            </a:r>
            <a:r>
              <a:rPr sz="2300" kern="0" spc="55" dirty="0">
                <a:solidFill>
                  <a:srgbClr val="46424D"/>
                </a:solidFill>
                <a:latin typeface="Arial MT"/>
                <a:cs typeface="Arial MT"/>
              </a:rPr>
              <a:t> </a:t>
            </a:r>
            <a:r>
              <a:rPr sz="2300" kern="0" dirty="0">
                <a:solidFill>
                  <a:srgbClr val="46424D"/>
                </a:solidFill>
                <a:latin typeface="Arial MT"/>
                <a:cs typeface="Arial MT"/>
              </a:rPr>
              <a:t>the</a:t>
            </a:r>
            <a:r>
              <a:rPr sz="2300" kern="0" spc="60" dirty="0">
                <a:solidFill>
                  <a:srgbClr val="46424D"/>
                </a:solidFill>
                <a:latin typeface="Arial MT"/>
                <a:cs typeface="Arial MT"/>
              </a:rPr>
              <a:t> </a:t>
            </a:r>
            <a:r>
              <a:rPr sz="2300" kern="0" dirty="0">
                <a:solidFill>
                  <a:srgbClr val="46424D"/>
                </a:solidFill>
                <a:latin typeface="Arial MT"/>
                <a:cs typeface="Arial MT"/>
              </a:rPr>
              <a:t>process</a:t>
            </a:r>
            <a:r>
              <a:rPr sz="2300" kern="0" spc="60" dirty="0">
                <a:solidFill>
                  <a:srgbClr val="46424D"/>
                </a:solidFill>
                <a:latin typeface="Arial MT"/>
                <a:cs typeface="Arial MT"/>
              </a:rPr>
              <a:t> </a:t>
            </a:r>
            <a:r>
              <a:rPr sz="2300" kern="0" dirty="0">
                <a:solidFill>
                  <a:srgbClr val="46424D"/>
                </a:solidFill>
                <a:latin typeface="Arial MT"/>
                <a:cs typeface="Arial MT"/>
              </a:rPr>
              <a:t>is</a:t>
            </a:r>
            <a:r>
              <a:rPr sz="2300" kern="0" spc="60" dirty="0">
                <a:solidFill>
                  <a:srgbClr val="46424D"/>
                </a:solidFill>
                <a:latin typeface="Arial MT"/>
                <a:cs typeface="Arial MT"/>
              </a:rPr>
              <a:t> </a:t>
            </a:r>
            <a:r>
              <a:rPr sz="2300" kern="0" spc="-10" dirty="0">
                <a:solidFill>
                  <a:srgbClr val="46424D"/>
                </a:solidFill>
                <a:latin typeface="Arial MT"/>
                <a:cs typeface="Arial MT"/>
              </a:rPr>
              <a:t>underway. </a:t>
            </a:r>
            <a:r>
              <a:rPr sz="2300" kern="0" dirty="0">
                <a:solidFill>
                  <a:srgbClr val="46424D"/>
                </a:solidFill>
                <a:latin typeface="Arial MT"/>
                <a:cs typeface="Arial MT"/>
              </a:rPr>
              <a:t>In</a:t>
            </a:r>
            <a:r>
              <a:rPr sz="2300" kern="0" spc="45" dirty="0">
                <a:solidFill>
                  <a:srgbClr val="46424D"/>
                </a:solidFill>
                <a:latin typeface="Arial MT"/>
                <a:cs typeface="Arial MT"/>
              </a:rPr>
              <a:t> </a:t>
            </a:r>
            <a:r>
              <a:rPr sz="2300" kern="0" dirty="0">
                <a:solidFill>
                  <a:srgbClr val="46424D"/>
                </a:solidFill>
                <a:latin typeface="Arial MT"/>
                <a:cs typeface="Arial MT"/>
              </a:rPr>
              <a:t>principle,</a:t>
            </a:r>
            <a:r>
              <a:rPr sz="2300" kern="0" spc="45" dirty="0">
                <a:solidFill>
                  <a:srgbClr val="46424D"/>
                </a:solidFill>
                <a:latin typeface="Arial MT"/>
                <a:cs typeface="Arial MT"/>
              </a:rPr>
              <a:t> </a:t>
            </a:r>
            <a:r>
              <a:rPr sz="2300" kern="0" dirty="0">
                <a:solidFill>
                  <a:srgbClr val="46424D"/>
                </a:solidFill>
                <a:latin typeface="Arial MT"/>
                <a:cs typeface="Arial MT"/>
              </a:rPr>
              <a:t>a</a:t>
            </a:r>
            <a:r>
              <a:rPr sz="2300" kern="0" spc="45" dirty="0">
                <a:solidFill>
                  <a:srgbClr val="46424D"/>
                </a:solidFill>
                <a:latin typeface="Arial MT"/>
                <a:cs typeface="Arial MT"/>
              </a:rPr>
              <a:t> </a:t>
            </a:r>
            <a:r>
              <a:rPr sz="2300" kern="0" dirty="0">
                <a:solidFill>
                  <a:srgbClr val="46424D"/>
                </a:solidFill>
                <a:latin typeface="Arial MT"/>
                <a:cs typeface="Arial MT"/>
              </a:rPr>
              <a:t>phase</a:t>
            </a:r>
            <a:r>
              <a:rPr sz="2300" kern="0" spc="45" dirty="0">
                <a:solidFill>
                  <a:srgbClr val="46424D"/>
                </a:solidFill>
                <a:latin typeface="Arial MT"/>
                <a:cs typeface="Arial MT"/>
              </a:rPr>
              <a:t> </a:t>
            </a:r>
            <a:r>
              <a:rPr sz="2300" kern="0" dirty="0">
                <a:solidFill>
                  <a:srgbClr val="46424D"/>
                </a:solidFill>
                <a:latin typeface="Arial MT"/>
                <a:cs typeface="Arial MT"/>
              </a:rPr>
              <a:t>has</a:t>
            </a:r>
            <a:r>
              <a:rPr sz="2300" kern="0" spc="45" dirty="0">
                <a:solidFill>
                  <a:srgbClr val="46424D"/>
                </a:solidFill>
                <a:latin typeface="Arial MT"/>
                <a:cs typeface="Arial MT"/>
              </a:rPr>
              <a:t> </a:t>
            </a:r>
            <a:r>
              <a:rPr sz="2300" kern="0" dirty="0">
                <a:solidFill>
                  <a:srgbClr val="46424D"/>
                </a:solidFill>
                <a:latin typeface="Arial MT"/>
                <a:cs typeface="Arial MT"/>
              </a:rPr>
              <a:t>to</a:t>
            </a:r>
            <a:r>
              <a:rPr sz="2300" kern="0" spc="45" dirty="0">
                <a:solidFill>
                  <a:srgbClr val="46424D"/>
                </a:solidFill>
                <a:latin typeface="Arial MT"/>
                <a:cs typeface="Arial MT"/>
              </a:rPr>
              <a:t> </a:t>
            </a:r>
            <a:r>
              <a:rPr sz="2300" kern="0" dirty="0">
                <a:solidFill>
                  <a:srgbClr val="46424D"/>
                </a:solidFill>
                <a:latin typeface="Arial MT"/>
                <a:cs typeface="Arial MT"/>
              </a:rPr>
              <a:t>be</a:t>
            </a:r>
            <a:r>
              <a:rPr sz="2300" kern="0" spc="45" dirty="0">
                <a:solidFill>
                  <a:srgbClr val="46424D"/>
                </a:solidFill>
                <a:latin typeface="Arial MT"/>
                <a:cs typeface="Arial MT"/>
              </a:rPr>
              <a:t> </a:t>
            </a:r>
            <a:r>
              <a:rPr sz="2300" kern="0" dirty="0">
                <a:solidFill>
                  <a:srgbClr val="46424D"/>
                </a:solidFill>
                <a:latin typeface="Arial MT"/>
                <a:cs typeface="Arial MT"/>
              </a:rPr>
              <a:t>complete</a:t>
            </a:r>
            <a:r>
              <a:rPr sz="2300" kern="0" spc="50" dirty="0">
                <a:solidFill>
                  <a:srgbClr val="46424D"/>
                </a:solidFill>
                <a:latin typeface="Arial MT"/>
                <a:cs typeface="Arial MT"/>
              </a:rPr>
              <a:t> </a:t>
            </a:r>
            <a:r>
              <a:rPr sz="2300" kern="0" dirty="0">
                <a:solidFill>
                  <a:srgbClr val="46424D"/>
                </a:solidFill>
                <a:latin typeface="Arial MT"/>
                <a:cs typeface="Arial MT"/>
              </a:rPr>
              <a:t>before</a:t>
            </a:r>
            <a:r>
              <a:rPr sz="2300" kern="0" spc="45" dirty="0">
                <a:solidFill>
                  <a:srgbClr val="46424D"/>
                </a:solidFill>
                <a:latin typeface="Arial MT"/>
                <a:cs typeface="Arial MT"/>
              </a:rPr>
              <a:t> </a:t>
            </a:r>
            <a:r>
              <a:rPr sz="2300" kern="0" spc="-10" dirty="0">
                <a:solidFill>
                  <a:srgbClr val="46424D"/>
                </a:solidFill>
                <a:latin typeface="Arial MT"/>
                <a:cs typeface="Arial MT"/>
              </a:rPr>
              <a:t>moving </a:t>
            </a:r>
            <a:r>
              <a:rPr sz="2300" kern="0" dirty="0">
                <a:solidFill>
                  <a:srgbClr val="46424D"/>
                </a:solidFill>
                <a:latin typeface="Arial MT"/>
                <a:cs typeface="Arial MT"/>
              </a:rPr>
              <a:t>onto</a:t>
            </a:r>
            <a:r>
              <a:rPr sz="2300" kern="0" spc="40" dirty="0">
                <a:solidFill>
                  <a:srgbClr val="46424D"/>
                </a:solidFill>
                <a:latin typeface="Arial MT"/>
                <a:cs typeface="Arial MT"/>
              </a:rPr>
              <a:t> </a:t>
            </a:r>
            <a:r>
              <a:rPr sz="2300" kern="0" dirty="0">
                <a:solidFill>
                  <a:srgbClr val="46424D"/>
                </a:solidFill>
                <a:latin typeface="Arial MT"/>
                <a:cs typeface="Arial MT"/>
              </a:rPr>
              <a:t>the</a:t>
            </a:r>
            <a:r>
              <a:rPr sz="2300" kern="0" spc="40" dirty="0">
                <a:solidFill>
                  <a:srgbClr val="46424D"/>
                </a:solidFill>
                <a:latin typeface="Arial MT"/>
                <a:cs typeface="Arial MT"/>
              </a:rPr>
              <a:t> </a:t>
            </a:r>
            <a:r>
              <a:rPr sz="2300" kern="0" dirty="0">
                <a:solidFill>
                  <a:srgbClr val="46424D"/>
                </a:solidFill>
                <a:latin typeface="Arial MT"/>
                <a:cs typeface="Arial MT"/>
              </a:rPr>
              <a:t>next</a:t>
            </a:r>
            <a:r>
              <a:rPr sz="2300" kern="0" spc="40" dirty="0">
                <a:solidFill>
                  <a:srgbClr val="46424D"/>
                </a:solidFill>
                <a:latin typeface="Arial MT"/>
                <a:cs typeface="Arial MT"/>
              </a:rPr>
              <a:t> </a:t>
            </a:r>
            <a:r>
              <a:rPr sz="2300" kern="0" spc="-10" dirty="0">
                <a:solidFill>
                  <a:srgbClr val="46424D"/>
                </a:solidFill>
                <a:latin typeface="Arial MT"/>
                <a:cs typeface="Arial MT"/>
              </a:rPr>
              <a:t>phase.</a:t>
            </a:r>
            <a:endParaRPr sz="2300" kern="0">
              <a:solidFill>
                <a:sysClr val="windowText" lastClr="000000"/>
              </a:solidFill>
              <a:latin typeface="Arial MT"/>
              <a:cs typeface="Arial MT"/>
            </a:endParaRPr>
          </a:p>
          <a:p>
            <a:pPr marL="342265" indent="-329565">
              <a:spcBef>
                <a:spcPts val="360"/>
              </a:spcBef>
              <a:buFont typeface="Trebuchet MS"/>
              <a:buChar char="•"/>
              <a:tabLst>
                <a:tab pos="342265" algn="l"/>
              </a:tabLst>
            </a:pPr>
            <a:r>
              <a:rPr sz="2300" kern="0" dirty="0">
                <a:solidFill>
                  <a:srgbClr val="46424D"/>
                </a:solidFill>
                <a:latin typeface="Arial MT"/>
                <a:cs typeface="Arial MT"/>
              </a:rPr>
              <a:t>But</a:t>
            </a:r>
            <a:r>
              <a:rPr sz="2300" kern="0" spc="40" dirty="0">
                <a:solidFill>
                  <a:srgbClr val="46424D"/>
                </a:solidFill>
                <a:latin typeface="Arial MT"/>
                <a:cs typeface="Arial MT"/>
              </a:rPr>
              <a:t> </a:t>
            </a:r>
            <a:r>
              <a:rPr sz="2300" kern="0" dirty="0">
                <a:solidFill>
                  <a:srgbClr val="46424D"/>
                </a:solidFill>
                <a:latin typeface="Arial MT"/>
                <a:cs typeface="Arial MT"/>
              </a:rPr>
              <a:t>many</a:t>
            </a:r>
            <a:r>
              <a:rPr sz="2300" kern="0" spc="40" dirty="0">
                <a:solidFill>
                  <a:srgbClr val="46424D"/>
                </a:solidFill>
                <a:latin typeface="Arial MT"/>
                <a:cs typeface="Arial MT"/>
              </a:rPr>
              <a:t> </a:t>
            </a:r>
            <a:r>
              <a:rPr sz="2300" kern="0" dirty="0">
                <a:solidFill>
                  <a:srgbClr val="46424D"/>
                </a:solidFill>
                <a:latin typeface="Arial MT"/>
                <a:cs typeface="Arial MT"/>
              </a:rPr>
              <a:t>issues</a:t>
            </a:r>
            <a:r>
              <a:rPr sz="2300" kern="0" spc="40" dirty="0">
                <a:solidFill>
                  <a:srgbClr val="46424D"/>
                </a:solidFill>
                <a:latin typeface="Arial MT"/>
                <a:cs typeface="Arial MT"/>
              </a:rPr>
              <a:t> </a:t>
            </a:r>
            <a:r>
              <a:rPr sz="2300" kern="0" dirty="0">
                <a:solidFill>
                  <a:srgbClr val="46424D"/>
                </a:solidFill>
                <a:latin typeface="Arial MT"/>
                <a:cs typeface="Arial MT"/>
              </a:rPr>
              <a:t>are</a:t>
            </a:r>
            <a:r>
              <a:rPr sz="2300" kern="0" spc="40" dirty="0">
                <a:solidFill>
                  <a:srgbClr val="46424D"/>
                </a:solidFill>
                <a:latin typeface="Arial MT"/>
                <a:cs typeface="Arial MT"/>
              </a:rPr>
              <a:t> </a:t>
            </a:r>
            <a:r>
              <a:rPr sz="2300" kern="0" dirty="0">
                <a:solidFill>
                  <a:srgbClr val="46424D"/>
                </a:solidFill>
                <a:latin typeface="Arial MT"/>
                <a:cs typeface="Arial MT"/>
              </a:rPr>
              <a:t>true</a:t>
            </a:r>
            <a:r>
              <a:rPr sz="2300" kern="0" spc="45" dirty="0">
                <a:solidFill>
                  <a:srgbClr val="46424D"/>
                </a:solidFill>
                <a:latin typeface="Arial MT"/>
                <a:cs typeface="Arial MT"/>
              </a:rPr>
              <a:t> </a:t>
            </a:r>
            <a:r>
              <a:rPr sz="2300" kern="0" dirty="0">
                <a:solidFill>
                  <a:srgbClr val="46424D"/>
                </a:solidFill>
                <a:latin typeface="Arial MT"/>
                <a:cs typeface="Arial MT"/>
              </a:rPr>
              <a:t>too,</a:t>
            </a:r>
            <a:r>
              <a:rPr sz="2300" kern="0" spc="40" dirty="0">
                <a:solidFill>
                  <a:srgbClr val="46424D"/>
                </a:solidFill>
                <a:latin typeface="Arial MT"/>
                <a:cs typeface="Arial MT"/>
              </a:rPr>
              <a:t> </a:t>
            </a:r>
            <a:r>
              <a:rPr sz="2300" kern="0" dirty="0">
                <a:solidFill>
                  <a:srgbClr val="46424D"/>
                </a:solidFill>
                <a:latin typeface="Arial MT"/>
                <a:cs typeface="Arial MT"/>
              </a:rPr>
              <a:t>such</a:t>
            </a:r>
            <a:r>
              <a:rPr sz="2300" kern="0" spc="40" dirty="0">
                <a:solidFill>
                  <a:srgbClr val="46424D"/>
                </a:solidFill>
                <a:latin typeface="Arial MT"/>
                <a:cs typeface="Arial MT"/>
              </a:rPr>
              <a:t> </a:t>
            </a:r>
            <a:r>
              <a:rPr sz="2300" kern="0" dirty="0">
                <a:solidFill>
                  <a:srgbClr val="46424D"/>
                </a:solidFill>
                <a:latin typeface="Arial MT"/>
                <a:cs typeface="Arial MT"/>
              </a:rPr>
              <a:t>as</a:t>
            </a:r>
            <a:r>
              <a:rPr sz="2300" kern="0" spc="40" dirty="0">
                <a:solidFill>
                  <a:srgbClr val="46424D"/>
                </a:solidFill>
                <a:latin typeface="Arial MT"/>
                <a:cs typeface="Arial MT"/>
              </a:rPr>
              <a:t> </a:t>
            </a:r>
            <a:r>
              <a:rPr sz="2300" b="1" kern="0" dirty="0">
                <a:solidFill>
                  <a:srgbClr val="46424D"/>
                </a:solidFill>
                <a:latin typeface="Arial"/>
                <a:cs typeface="Arial"/>
              </a:rPr>
              <a:t>risk</a:t>
            </a:r>
            <a:r>
              <a:rPr sz="2300" b="1" kern="0" spc="45" dirty="0">
                <a:solidFill>
                  <a:srgbClr val="46424D"/>
                </a:solidFill>
                <a:latin typeface="Arial"/>
                <a:cs typeface="Arial"/>
              </a:rPr>
              <a:t> </a:t>
            </a:r>
            <a:r>
              <a:rPr sz="2300" b="1" kern="0" spc="-10" dirty="0">
                <a:solidFill>
                  <a:srgbClr val="46424D"/>
                </a:solidFill>
                <a:latin typeface="Arial"/>
                <a:cs typeface="Arial"/>
              </a:rPr>
              <a:t>addressing.</a:t>
            </a:r>
            <a:endParaRPr sz="2300" kern="0">
              <a:solidFill>
                <a:sysClr val="windowText" lastClr="000000"/>
              </a:solidFill>
              <a:latin typeface="Arial"/>
              <a:cs typeface="Arial"/>
            </a:endParaRPr>
          </a:p>
          <a:p>
            <a:pPr marL="342265" indent="-329565">
              <a:spcBef>
                <a:spcPts val="540"/>
              </a:spcBef>
              <a:buFont typeface="Trebuchet MS"/>
              <a:buChar char="•"/>
              <a:tabLst>
                <a:tab pos="342265" algn="l"/>
              </a:tabLst>
            </a:pPr>
            <a:r>
              <a:rPr sz="2300" kern="0" dirty="0">
                <a:solidFill>
                  <a:srgbClr val="46424D"/>
                </a:solidFill>
                <a:latin typeface="Arial MT"/>
                <a:cs typeface="Arial MT"/>
              </a:rPr>
              <a:t>War</a:t>
            </a:r>
            <a:r>
              <a:rPr sz="2300" kern="0" spc="20" dirty="0">
                <a:solidFill>
                  <a:srgbClr val="46424D"/>
                </a:solidFill>
                <a:latin typeface="Arial MT"/>
                <a:cs typeface="Arial MT"/>
              </a:rPr>
              <a:t> </a:t>
            </a:r>
            <a:r>
              <a:rPr sz="2300" kern="0" dirty="0">
                <a:solidFill>
                  <a:srgbClr val="46424D"/>
                </a:solidFill>
                <a:latin typeface="Arial MT"/>
                <a:cs typeface="Arial MT"/>
              </a:rPr>
              <a:t>Stories</a:t>
            </a:r>
            <a:r>
              <a:rPr sz="2300" kern="0" spc="20" dirty="0">
                <a:solidFill>
                  <a:srgbClr val="46424D"/>
                </a:solidFill>
                <a:latin typeface="Arial MT"/>
                <a:cs typeface="Arial MT"/>
              </a:rPr>
              <a:t> </a:t>
            </a:r>
            <a:r>
              <a:rPr sz="2300" kern="0" dirty="0">
                <a:solidFill>
                  <a:srgbClr val="46424D"/>
                </a:solidFill>
                <a:latin typeface="Arial MT"/>
                <a:cs typeface="Arial MT"/>
              </a:rPr>
              <a:t>but</a:t>
            </a:r>
            <a:r>
              <a:rPr sz="2300" kern="0" spc="20" dirty="0">
                <a:solidFill>
                  <a:srgbClr val="46424D"/>
                </a:solidFill>
                <a:latin typeface="Arial MT"/>
                <a:cs typeface="Arial MT"/>
              </a:rPr>
              <a:t> </a:t>
            </a:r>
            <a:r>
              <a:rPr sz="2300" kern="0" spc="-20" dirty="0">
                <a:solidFill>
                  <a:srgbClr val="46424D"/>
                </a:solidFill>
                <a:latin typeface="Arial MT"/>
                <a:cs typeface="Arial MT"/>
              </a:rPr>
              <a:t>true.</a:t>
            </a:r>
            <a:endParaRPr sz="2300" kern="0">
              <a:solidFill>
                <a:sysClr val="windowText" lastClr="000000"/>
              </a:solidFill>
              <a:latin typeface="Arial MT"/>
              <a:cs typeface="Arial MT"/>
            </a:endParaRPr>
          </a:p>
        </p:txBody>
      </p:sp>
    </p:spTree>
    <p:extLst>
      <p:ext uri="{BB962C8B-B14F-4D97-AF65-F5344CB8AC3E}">
        <p14:creationId xmlns:p14="http://schemas.microsoft.com/office/powerpoint/2010/main" val="1701791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spc="-10" dirty="0"/>
              <a:t>Waterfall</a:t>
            </a:r>
            <a:r>
              <a:rPr spc="-60" dirty="0"/>
              <a:t> </a:t>
            </a:r>
            <a:r>
              <a:rPr dirty="0"/>
              <a:t>Model</a:t>
            </a:r>
            <a:r>
              <a:rPr spc="-55" dirty="0"/>
              <a:t> </a:t>
            </a:r>
            <a:r>
              <a:rPr spc="-10" dirty="0"/>
              <a:t>Problems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10</a:t>
            </a:r>
          </a:p>
        </p:txBody>
      </p:sp>
      <p:sp>
        <p:nvSpPr>
          <p:cNvPr id="3" name="object 3"/>
          <p:cNvSpPr txBox="1"/>
          <p:nvPr/>
        </p:nvSpPr>
        <p:spPr>
          <a:xfrm>
            <a:off x="2019300" y="1612900"/>
            <a:ext cx="7924800" cy="4114800"/>
          </a:xfrm>
          <a:prstGeom prst="rect">
            <a:avLst/>
          </a:prstGeom>
        </p:spPr>
        <p:txBody>
          <a:bodyPr vert="horz" wrap="square" lIns="0" tIns="33020" rIns="0" bIns="0" rtlCol="0">
            <a:spAutoFit/>
          </a:bodyPr>
          <a:lstStyle/>
          <a:p>
            <a:pPr marL="355600" marR="342900" indent="-342900">
              <a:lnSpc>
                <a:spcPts val="2800"/>
              </a:lnSpc>
              <a:spcBef>
                <a:spcPts val="260"/>
              </a:spcBef>
              <a:buFont typeface="Trebuchet MS"/>
              <a:buChar char="•"/>
              <a:tabLst>
                <a:tab pos="355600" algn="l"/>
              </a:tabLst>
            </a:pPr>
            <a:r>
              <a:rPr sz="2400" kern="0" dirty="0">
                <a:solidFill>
                  <a:srgbClr val="46424D"/>
                </a:solidFill>
                <a:latin typeface="Arial MT"/>
                <a:cs typeface="Arial MT"/>
              </a:rPr>
              <a:t>Inflexible</a:t>
            </a:r>
            <a:r>
              <a:rPr sz="2400" kern="0" spc="-60" dirty="0">
                <a:solidFill>
                  <a:srgbClr val="46424D"/>
                </a:solidFill>
                <a:latin typeface="Arial MT"/>
                <a:cs typeface="Arial MT"/>
              </a:rPr>
              <a:t> </a:t>
            </a:r>
            <a:r>
              <a:rPr sz="2400" kern="0" dirty="0">
                <a:solidFill>
                  <a:srgbClr val="46424D"/>
                </a:solidFill>
                <a:latin typeface="Arial MT"/>
                <a:cs typeface="Arial MT"/>
              </a:rPr>
              <a:t>partitioning</a:t>
            </a:r>
            <a:r>
              <a:rPr sz="2400" kern="0" spc="-55" dirty="0">
                <a:solidFill>
                  <a:srgbClr val="46424D"/>
                </a:solidFill>
                <a:latin typeface="Arial MT"/>
                <a:cs typeface="Arial MT"/>
              </a:rPr>
              <a:t> </a:t>
            </a:r>
            <a:r>
              <a:rPr sz="2400" kern="0" dirty="0">
                <a:solidFill>
                  <a:srgbClr val="46424D"/>
                </a:solidFill>
                <a:latin typeface="Arial MT"/>
                <a:cs typeface="Arial MT"/>
              </a:rPr>
              <a:t>of</a:t>
            </a:r>
            <a:r>
              <a:rPr sz="2400" kern="0" spc="-60" dirty="0">
                <a:solidFill>
                  <a:srgbClr val="46424D"/>
                </a:solidFill>
                <a:latin typeface="Arial MT"/>
                <a:cs typeface="Arial MT"/>
              </a:rPr>
              <a:t> </a:t>
            </a:r>
            <a:r>
              <a:rPr sz="2400" kern="0" dirty="0">
                <a:solidFill>
                  <a:srgbClr val="46424D"/>
                </a:solidFill>
                <a:latin typeface="Arial MT"/>
                <a:cs typeface="Arial MT"/>
              </a:rPr>
              <a:t>the</a:t>
            </a:r>
            <a:r>
              <a:rPr sz="2400" kern="0" spc="-55" dirty="0">
                <a:solidFill>
                  <a:srgbClr val="46424D"/>
                </a:solidFill>
                <a:latin typeface="Arial MT"/>
                <a:cs typeface="Arial MT"/>
              </a:rPr>
              <a:t> </a:t>
            </a:r>
            <a:r>
              <a:rPr sz="2400" kern="0" dirty="0">
                <a:solidFill>
                  <a:srgbClr val="46424D"/>
                </a:solidFill>
                <a:latin typeface="Arial MT"/>
                <a:cs typeface="Arial MT"/>
              </a:rPr>
              <a:t>project</a:t>
            </a:r>
            <a:r>
              <a:rPr sz="2400" kern="0" spc="-60" dirty="0">
                <a:solidFill>
                  <a:srgbClr val="46424D"/>
                </a:solidFill>
                <a:latin typeface="Arial MT"/>
                <a:cs typeface="Arial MT"/>
              </a:rPr>
              <a:t> </a:t>
            </a:r>
            <a:r>
              <a:rPr sz="2400" kern="0" dirty="0">
                <a:solidFill>
                  <a:srgbClr val="46424D"/>
                </a:solidFill>
                <a:latin typeface="Arial MT"/>
                <a:cs typeface="Arial MT"/>
              </a:rPr>
              <a:t>into</a:t>
            </a:r>
            <a:r>
              <a:rPr sz="2400" kern="0" spc="-55" dirty="0">
                <a:solidFill>
                  <a:srgbClr val="46424D"/>
                </a:solidFill>
                <a:latin typeface="Arial MT"/>
                <a:cs typeface="Arial MT"/>
              </a:rPr>
              <a:t> </a:t>
            </a:r>
            <a:r>
              <a:rPr sz="2400" kern="0" dirty="0">
                <a:solidFill>
                  <a:srgbClr val="46424D"/>
                </a:solidFill>
                <a:latin typeface="Arial MT"/>
                <a:cs typeface="Arial MT"/>
              </a:rPr>
              <a:t>distinct</a:t>
            </a:r>
            <a:r>
              <a:rPr sz="2400" kern="0" spc="-60" dirty="0">
                <a:solidFill>
                  <a:srgbClr val="46424D"/>
                </a:solidFill>
                <a:latin typeface="Arial MT"/>
                <a:cs typeface="Arial MT"/>
              </a:rPr>
              <a:t> </a:t>
            </a:r>
            <a:r>
              <a:rPr sz="2400" kern="0" spc="-10" dirty="0">
                <a:solidFill>
                  <a:srgbClr val="46424D"/>
                </a:solidFill>
                <a:latin typeface="Arial MT"/>
                <a:cs typeface="Arial MT"/>
              </a:rPr>
              <a:t>stages </a:t>
            </a:r>
            <a:r>
              <a:rPr sz="2400" kern="0" dirty="0">
                <a:solidFill>
                  <a:srgbClr val="46424D"/>
                </a:solidFill>
                <a:latin typeface="Arial MT"/>
                <a:cs typeface="Arial MT"/>
              </a:rPr>
              <a:t>makes</a:t>
            </a:r>
            <a:r>
              <a:rPr sz="2400" kern="0" spc="-65" dirty="0">
                <a:solidFill>
                  <a:srgbClr val="46424D"/>
                </a:solidFill>
                <a:latin typeface="Arial MT"/>
                <a:cs typeface="Arial MT"/>
              </a:rPr>
              <a:t> </a:t>
            </a:r>
            <a:r>
              <a:rPr sz="2400" kern="0" dirty="0">
                <a:solidFill>
                  <a:srgbClr val="46424D"/>
                </a:solidFill>
                <a:latin typeface="Arial MT"/>
                <a:cs typeface="Arial MT"/>
              </a:rPr>
              <a:t>it</a:t>
            </a:r>
            <a:r>
              <a:rPr sz="2400" kern="0" spc="-65" dirty="0">
                <a:solidFill>
                  <a:srgbClr val="46424D"/>
                </a:solidFill>
                <a:latin typeface="Arial MT"/>
                <a:cs typeface="Arial MT"/>
              </a:rPr>
              <a:t> </a:t>
            </a:r>
            <a:r>
              <a:rPr sz="2400" kern="0" dirty="0">
                <a:solidFill>
                  <a:srgbClr val="46424D"/>
                </a:solidFill>
                <a:latin typeface="Arial MT"/>
                <a:cs typeface="Arial MT"/>
              </a:rPr>
              <a:t>difficult</a:t>
            </a:r>
            <a:r>
              <a:rPr sz="2400" kern="0" spc="-65" dirty="0">
                <a:solidFill>
                  <a:srgbClr val="46424D"/>
                </a:solidFill>
                <a:latin typeface="Arial MT"/>
                <a:cs typeface="Arial MT"/>
              </a:rPr>
              <a:t> </a:t>
            </a:r>
            <a:r>
              <a:rPr sz="2400" kern="0" dirty="0">
                <a:solidFill>
                  <a:srgbClr val="46424D"/>
                </a:solidFill>
                <a:latin typeface="Arial MT"/>
                <a:cs typeface="Arial MT"/>
              </a:rPr>
              <a:t>to</a:t>
            </a:r>
            <a:r>
              <a:rPr sz="2400" kern="0" spc="-60" dirty="0">
                <a:solidFill>
                  <a:srgbClr val="46424D"/>
                </a:solidFill>
                <a:latin typeface="Arial MT"/>
                <a:cs typeface="Arial MT"/>
              </a:rPr>
              <a:t> </a:t>
            </a:r>
            <a:r>
              <a:rPr sz="2400" kern="0" dirty="0">
                <a:solidFill>
                  <a:srgbClr val="46424D"/>
                </a:solidFill>
                <a:latin typeface="Arial MT"/>
                <a:cs typeface="Arial MT"/>
              </a:rPr>
              <a:t>respond</a:t>
            </a:r>
            <a:r>
              <a:rPr sz="2400" kern="0" spc="-60" dirty="0">
                <a:solidFill>
                  <a:srgbClr val="46424D"/>
                </a:solidFill>
                <a:latin typeface="Arial MT"/>
                <a:cs typeface="Arial MT"/>
              </a:rPr>
              <a:t> </a:t>
            </a:r>
            <a:r>
              <a:rPr sz="2400" kern="0" dirty="0">
                <a:solidFill>
                  <a:srgbClr val="46424D"/>
                </a:solidFill>
                <a:latin typeface="Arial MT"/>
                <a:cs typeface="Arial MT"/>
              </a:rPr>
              <a:t>to</a:t>
            </a:r>
            <a:r>
              <a:rPr sz="2400" kern="0" spc="-60" dirty="0">
                <a:solidFill>
                  <a:srgbClr val="46424D"/>
                </a:solidFill>
                <a:latin typeface="Arial MT"/>
                <a:cs typeface="Arial MT"/>
              </a:rPr>
              <a:t> </a:t>
            </a:r>
            <a:r>
              <a:rPr sz="2400" kern="0" dirty="0">
                <a:solidFill>
                  <a:srgbClr val="46424D"/>
                </a:solidFill>
                <a:latin typeface="Arial MT"/>
                <a:cs typeface="Arial MT"/>
              </a:rPr>
              <a:t>changing</a:t>
            </a:r>
            <a:r>
              <a:rPr sz="2400" kern="0" spc="-65" dirty="0">
                <a:solidFill>
                  <a:srgbClr val="46424D"/>
                </a:solidFill>
                <a:latin typeface="Arial MT"/>
                <a:cs typeface="Arial MT"/>
              </a:rPr>
              <a:t> </a:t>
            </a:r>
            <a:r>
              <a:rPr sz="2400" kern="0" spc="-10" dirty="0">
                <a:solidFill>
                  <a:srgbClr val="46424D"/>
                </a:solidFill>
                <a:latin typeface="Arial MT"/>
                <a:cs typeface="Arial MT"/>
              </a:rPr>
              <a:t>customer requirements.</a:t>
            </a:r>
            <a:endParaRPr sz="2400" kern="0">
              <a:solidFill>
                <a:sysClr val="windowText" lastClr="000000"/>
              </a:solidFill>
              <a:latin typeface="Arial MT"/>
              <a:cs typeface="Arial MT"/>
            </a:endParaRPr>
          </a:p>
          <a:p>
            <a:pPr marL="711200" marR="5080" lvl="1" indent="-241300">
              <a:lnSpc>
                <a:spcPts val="2300"/>
              </a:lnSpc>
              <a:spcBef>
                <a:spcPts val="300"/>
              </a:spcBef>
              <a:buFont typeface="Trebuchet MS"/>
              <a:buChar char="•"/>
              <a:tabLst>
                <a:tab pos="711200" algn="l"/>
              </a:tabLst>
            </a:pPr>
            <a:r>
              <a:rPr sz="2000" kern="0" dirty="0">
                <a:solidFill>
                  <a:srgbClr val="46424D"/>
                </a:solidFill>
                <a:latin typeface="Arial MT"/>
                <a:cs typeface="Arial MT"/>
              </a:rPr>
              <a:t>Therefore,</a:t>
            </a:r>
            <a:r>
              <a:rPr sz="2000" kern="0" spc="-45" dirty="0">
                <a:solidFill>
                  <a:srgbClr val="46424D"/>
                </a:solidFill>
                <a:latin typeface="Arial MT"/>
                <a:cs typeface="Arial MT"/>
              </a:rPr>
              <a:t> </a:t>
            </a:r>
            <a:r>
              <a:rPr sz="2000" kern="0" dirty="0">
                <a:solidFill>
                  <a:srgbClr val="46424D"/>
                </a:solidFill>
                <a:latin typeface="Arial MT"/>
                <a:cs typeface="Arial MT"/>
              </a:rPr>
              <a:t>this</a:t>
            </a:r>
            <a:r>
              <a:rPr sz="2000" kern="0" spc="-45" dirty="0">
                <a:solidFill>
                  <a:srgbClr val="46424D"/>
                </a:solidFill>
                <a:latin typeface="Arial MT"/>
                <a:cs typeface="Arial MT"/>
              </a:rPr>
              <a:t> </a:t>
            </a:r>
            <a:r>
              <a:rPr sz="2000" kern="0" dirty="0">
                <a:solidFill>
                  <a:srgbClr val="46424D"/>
                </a:solidFill>
                <a:latin typeface="Arial MT"/>
                <a:cs typeface="Arial MT"/>
              </a:rPr>
              <a:t>model</a:t>
            </a:r>
            <a:r>
              <a:rPr sz="2000" kern="0" spc="-40" dirty="0">
                <a:solidFill>
                  <a:srgbClr val="46424D"/>
                </a:solidFill>
                <a:latin typeface="Arial MT"/>
                <a:cs typeface="Arial MT"/>
              </a:rPr>
              <a:t> </a:t>
            </a:r>
            <a:r>
              <a:rPr sz="2000" kern="0" dirty="0">
                <a:solidFill>
                  <a:srgbClr val="46424D"/>
                </a:solidFill>
                <a:latin typeface="Arial MT"/>
                <a:cs typeface="Arial MT"/>
              </a:rPr>
              <a:t>is</a:t>
            </a:r>
            <a:r>
              <a:rPr sz="2000" kern="0" spc="-40" dirty="0">
                <a:solidFill>
                  <a:srgbClr val="46424D"/>
                </a:solidFill>
                <a:latin typeface="Arial MT"/>
                <a:cs typeface="Arial MT"/>
              </a:rPr>
              <a:t> </a:t>
            </a:r>
            <a:r>
              <a:rPr sz="2000" kern="0" dirty="0">
                <a:solidFill>
                  <a:srgbClr val="46424D"/>
                </a:solidFill>
                <a:latin typeface="Arial MT"/>
                <a:cs typeface="Arial MT"/>
              </a:rPr>
              <a:t>only</a:t>
            </a:r>
            <a:r>
              <a:rPr sz="2000" kern="0" spc="-45" dirty="0">
                <a:solidFill>
                  <a:srgbClr val="46424D"/>
                </a:solidFill>
                <a:latin typeface="Arial MT"/>
                <a:cs typeface="Arial MT"/>
              </a:rPr>
              <a:t> </a:t>
            </a:r>
            <a:r>
              <a:rPr sz="2000" kern="0" dirty="0">
                <a:solidFill>
                  <a:srgbClr val="46424D"/>
                </a:solidFill>
                <a:latin typeface="Arial MT"/>
                <a:cs typeface="Arial MT"/>
              </a:rPr>
              <a:t>appropriate</a:t>
            </a:r>
            <a:r>
              <a:rPr sz="2000" kern="0" spc="-40" dirty="0">
                <a:solidFill>
                  <a:srgbClr val="46424D"/>
                </a:solidFill>
                <a:latin typeface="Arial MT"/>
                <a:cs typeface="Arial MT"/>
              </a:rPr>
              <a:t> </a:t>
            </a:r>
            <a:r>
              <a:rPr sz="2000" kern="0" dirty="0">
                <a:solidFill>
                  <a:srgbClr val="46424D"/>
                </a:solidFill>
                <a:latin typeface="Arial MT"/>
                <a:cs typeface="Arial MT"/>
              </a:rPr>
              <a:t>when</a:t>
            </a:r>
            <a:r>
              <a:rPr sz="2000" kern="0" spc="-35" dirty="0">
                <a:solidFill>
                  <a:srgbClr val="46424D"/>
                </a:solidFill>
                <a:latin typeface="Arial MT"/>
                <a:cs typeface="Arial MT"/>
              </a:rPr>
              <a:t> </a:t>
            </a:r>
            <a:r>
              <a:rPr sz="2000" kern="0" dirty="0">
                <a:solidFill>
                  <a:srgbClr val="46424D"/>
                </a:solidFill>
                <a:latin typeface="Arial MT"/>
                <a:cs typeface="Arial MT"/>
              </a:rPr>
              <a:t>the</a:t>
            </a:r>
            <a:r>
              <a:rPr sz="2000" kern="0" spc="-40" dirty="0">
                <a:solidFill>
                  <a:srgbClr val="46424D"/>
                </a:solidFill>
                <a:latin typeface="Arial MT"/>
                <a:cs typeface="Arial MT"/>
              </a:rPr>
              <a:t> </a:t>
            </a:r>
            <a:r>
              <a:rPr sz="2000" kern="0" spc="-10" dirty="0">
                <a:solidFill>
                  <a:srgbClr val="46424D"/>
                </a:solidFill>
                <a:latin typeface="Arial MT"/>
                <a:cs typeface="Arial MT"/>
              </a:rPr>
              <a:t>requirements </a:t>
            </a:r>
            <a:r>
              <a:rPr sz="2000" kern="0" dirty="0">
                <a:solidFill>
                  <a:srgbClr val="46424D"/>
                </a:solidFill>
                <a:latin typeface="Arial MT"/>
                <a:cs typeface="Arial MT"/>
              </a:rPr>
              <a:t>are</a:t>
            </a:r>
            <a:r>
              <a:rPr sz="2000" kern="0" spc="-45" dirty="0">
                <a:solidFill>
                  <a:srgbClr val="46424D"/>
                </a:solidFill>
                <a:latin typeface="Arial MT"/>
                <a:cs typeface="Arial MT"/>
              </a:rPr>
              <a:t> </a:t>
            </a:r>
            <a:r>
              <a:rPr sz="2000" b="1" kern="0" spc="-10" dirty="0">
                <a:solidFill>
                  <a:srgbClr val="46424D"/>
                </a:solidFill>
                <a:latin typeface="Arial"/>
                <a:cs typeface="Arial"/>
              </a:rPr>
              <a:t>well-</a:t>
            </a:r>
            <a:r>
              <a:rPr sz="2000" b="1" kern="0" dirty="0">
                <a:solidFill>
                  <a:srgbClr val="46424D"/>
                </a:solidFill>
                <a:latin typeface="Arial"/>
                <a:cs typeface="Arial"/>
              </a:rPr>
              <a:t>understood</a:t>
            </a:r>
            <a:r>
              <a:rPr sz="2000" b="1" kern="0" spc="-35" dirty="0">
                <a:solidFill>
                  <a:srgbClr val="46424D"/>
                </a:solidFill>
                <a:latin typeface="Arial"/>
                <a:cs typeface="Arial"/>
              </a:rPr>
              <a:t> </a:t>
            </a:r>
            <a:r>
              <a:rPr sz="2000" kern="0" dirty="0">
                <a:solidFill>
                  <a:srgbClr val="46424D"/>
                </a:solidFill>
                <a:latin typeface="Arial MT"/>
                <a:cs typeface="Arial MT"/>
              </a:rPr>
              <a:t>and</a:t>
            </a:r>
            <a:r>
              <a:rPr sz="2000" kern="0" spc="-35" dirty="0">
                <a:solidFill>
                  <a:srgbClr val="46424D"/>
                </a:solidFill>
                <a:latin typeface="Arial MT"/>
                <a:cs typeface="Arial MT"/>
              </a:rPr>
              <a:t> </a:t>
            </a:r>
            <a:r>
              <a:rPr sz="2000" kern="0" dirty="0">
                <a:solidFill>
                  <a:srgbClr val="46424D"/>
                </a:solidFill>
                <a:latin typeface="Arial MT"/>
                <a:cs typeface="Arial MT"/>
              </a:rPr>
              <a:t>changes</a:t>
            </a:r>
            <a:r>
              <a:rPr sz="2000" kern="0" spc="-35" dirty="0">
                <a:solidFill>
                  <a:srgbClr val="46424D"/>
                </a:solidFill>
                <a:latin typeface="Arial MT"/>
                <a:cs typeface="Arial MT"/>
              </a:rPr>
              <a:t> </a:t>
            </a:r>
            <a:r>
              <a:rPr sz="2000" kern="0" dirty="0">
                <a:solidFill>
                  <a:srgbClr val="46424D"/>
                </a:solidFill>
                <a:latin typeface="Arial MT"/>
                <a:cs typeface="Arial MT"/>
              </a:rPr>
              <a:t>will</a:t>
            </a:r>
            <a:r>
              <a:rPr sz="2000" kern="0" spc="-30" dirty="0">
                <a:solidFill>
                  <a:srgbClr val="46424D"/>
                </a:solidFill>
                <a:latin typeface="Arial MT"/>
                <a:cs typeface="Arial MT"/>
              </a:rPr>
              <a:t> </a:t>
            </a:r>
            <a:r>
              <a:rPr sz="2000" kern="0" dirty="0">
                <a:solidFill>
                  <a:srgbClr val="46424D"/>
                </a:solidFill>
                <a:latin typeface="Arial MT"/>
                <a:cs typeface="Arial MT"/>
              </a:rPr>
              <a:t>be</a:t>
            </a:r>
            <a:r>
              <a:rPr sz="2000" kern="0" spc="-40" dirty="0">
                <a:solidFill>
                  <a:srgbClr val="46424D"/>
                </a:solidFill>
                <a:latin typeface="Arial MT"/>
                <a:cs typeface="Arial MT"/>
              </a:rPr>
              <a:t> </a:t>
            </a:r>
            <a:r>
              <a:rPr sz="2000" b="1" kern="0" dirty="0">
                <a:solidFill>
                  <a:srgbClr val="46424D"/>
                </a:solidFill>
                <a:latin typeface="Arial"/>
                <a:cs typeface="Arial"/>
              </a:rPr>
              <a:t>fairly</a:t>
            </a:r>
            <a:r>
              <a:rPr sz="2000" b="1" kern="0" spc="-30" dirty="0">
                <a:solidFill>
                  <a:srgbClr val="46424D"/>
                </a:solidFill>
                <a:latin typeface="Arial"/>
                <a:cs typeface="Arial"/>
              </a:rPr>
              <a:t> </a:t>
            </a:r>
            <a:r>
              <a:rPr sz="2000" b="1" kern="0" dirty="0">
                <a:solidFill>
                  <a:srgbClr val="46424D"/>
                </a:solidFill>
                <a:latin typeface="Arial"/>
                <a:cs typeface="Arial"/>
              </a:rPr>
              <a:t>limited</a:t>
            </a:r>
            <a:r>
              <a:rPr sz="2000" b="1" kern="0" spc="-30" dirty="0">
                <a:solidFill>
                  <a:srgbClr val="46424D"/>
                </a:solidFill>
                <a:latin typeface="Arial"/>
                <a:cs typeface="Arial"/>
              </a:rPr>
              <a:t> </a:t>
            </a:r>
            <a:r>
              <a:rPr sz="2000" kern="0" spc="-10" dirty="0">
                <a:solidFill>
                  <a:srgbClr val="46424D"/>
                </a:solidFill>
                <a:latin typeface="Arial MT"/>
                <a:cs typeface="Arial MT"/>
              </a:rPr>
              <a:t>during </a:t>
            </a:r>
            <a:r>
              <a:rPr sz="2000" kern="0" dirty="0">
                <a:solidFill>
                  <a:srgbClr val="46424D"/>
                </a:solidFill>
                <a:latin typeface="Arial MT"/>
                <a:cs typeface="Arial MT"/>
              </a:rPr>
              <a:t>the</a:t>
            </a:r>
            <a:r>
              <a:rPr sz="2000" kern="0" spc="-45" dirty="0">
                <a:solidFill>
                  <a:srgbClr val="46424D"/>
                </a:solidFill>
                <a:latin typeface="Arial MT"/>
                <a:cs typeface="Arial MT"/>
              </a:rPr>
              <a:t> </a:t>
            </a:r>
            <a:r>
              <a:rPr sz="2000" kern="0" dirty="0">
                <a:solidFill>
                  <a:srgbClr val="46424D"/>
                </a:solidFill>
                <a:latin typeface="Arial MT"/>
                <a:cs typeface="Arial MT"/>
              </a:rPr>
              <a:t>design</a:t>
            </a:r>
            <a:r>
              <a:rPr sz="2000" kern="0" spc="-45" dirty="0">
                <a:solidFill>
                  <a:srgbClr val="46424D"/>
                </a:solidFill>
                <a:latin typeface="Arial MT"/>
                <a:cs typeface="Arial MT"/>
              </a:rPr>
              <a:t> </a:t>
            </a:r>
            <a:r>
              <a:rPr sz="2000" kern="0" spc="-10" dirty="0">
                <a:solidFill>
                  <a:srgbClr val="46424D"/>
                </a:solidFill>
                <a:latin typeface="Arial MT"/>
                <a:cs typeface="Arial MT"/>
              </a:rPr>
              <a:t>process.</a:t>
            </a:r>
            <a:endParaRPr sz="2000" kern="0">
              <a:solidFill>
                <a:sysClr val="windowText" lastClr="000000"/>
              </a:solidFill>
              <a:latin typeface="Arial MT"/>
              <a:cs typeface="Arial MT"/>
            </a:endParaRPr>
          </a:p>
          <a:p>
            <a:pPr marL="710565" lvl="1" indent="-240665">
              <a:spcBef>
                <a:spcPts val="140"/>
              </a:spcBef>
              <a:buFont typeface="Trebuchet MS"/>
              <a:buChar char="•"/>
              <a:tabLst>
                <a:tab pos="710565" algn="l"/>
              </a:tabLst>
            </a:pPr>
            <a:r>
              <a:rPr sz="2000" kern="0" dirty="0">
                <a:solidFill>
                  <a:srgbClr val="46424D"/>
                </a:solidFill>
                <a:latin typeface="Arial MT"/>
                <a:cs typeface="Arial MT"/>
              </a:rPr>
              <a:t>Few</a:t>
            </a:r>
            <a:r>
              <a:rPr sz="2000" kern="0" spc="-45" dirty="0">
                <a:solidFill>
                  <a:srgbClr val="46424D"/>
                </a:solidFill>
                <a:latin typeface="Arial MT"/>
                <a:cs typeface="Arial MT"/>
              </a:rPr>
              <a:t> </a:t>
            </a:r>
            <a:r>
              <a:rPr sz="2000" kern="0" dirty="0">
                <a:solidFill>
                  <a:srgbClr val="46424D"/>
                </a:solidFill>
                <a:latin typeface="Arial MT"/>
                <a:cs typeface="Arial MT"/>
              </a:rPr>
              <a:t>business</a:t>
            </a:r>
            <a:r>
              <a:rPr sz="2000" kern="0" spc="-50" dirty="0">
                <a:solidFill>
                  <a:srgbClr val="46424D"/>
                </a:solidFill>
                <a:latin typeface="Arial MT"/>
                <a:cs typeface="Arial MT"/>
              </a:rPr>
              <a:t> </a:t>
            </a:r>
            <a:r>
              <a:rPr sz="2000" kern="0" dirty="0">
                <a:solidFill>
                  <a:srgbClr val="46424D"/>
                </a:solidFill>
                <a:latin typeface="Arial MT"/>
                <a:cs typeface="Arial MT"/>
              </a:rPr>
              <a:t>systems</a:t>
            </a:r>
            <a:r>
              <a:rPr sz="2000" kern="0" spc="-50" dirty="0">
                <a:solidFill>
                  <a:srgbClr val="46424D"/>
                </a:solidFill>
                <a:latin typeface="Arial MT"/>
                <a:cs typeface="Arial MT"/>
              </a:rPr>
              <a:t> </a:t>
            </a:r>
            <a:r>
              <a:rPr sz="2000" kern="0" dirty="0">
                <a:solidFill>
                  <a:srgbClr val="46424D"/>
                </a:solidFill>
                <a:latin typeface="Arial MT"/>
                <a:cs typeface="Arial MT"/>
              </a:rPr>
              <a:t>have</a:t>
            </a:r>
            <a:r>
              <a:rPr sz="2000" kern="0" spc="-40" dirty="0">
                <a:solidFill>
                  <a:srgbClr val="46424D"/>
                </a:solidFill>
                <a:latin typeface="Arial MT"/>
                <a:cs typeface="Arial MT"/>
              </a:rPr>
              <a:t> </a:t>
            </a:r>
            <a:r>
              <a:rPr sz="2000" kern="0" dirty="0">
                <a:solidFill>
                  <a:srgbClr val="46424D"/>
                </a:solidFill>
                <a:latin typeface="Arial MT"/>
                <a:cs typeface="Arial MT"/>
              </a:rPr>
              <a:t>stable</a:t>
            </a:r>
            <a:r>
              <a:rPr sz="2000" kern="0" spc="-45" dirty="0">
                <a:solidFill>
                  <a:srgbClr val="46424D"/>
                </a:solidFill>
                <a:latin typeface="Arial MT"/>
                <a:cs typeface="Arial MT"/>
              </a:rPr>
              <a:t> </a:t>
            </a:r>
            <a:r>
              <a:rPr sz="2000" kern="0" spc="-10" dirty="0">
                <a:solidFill>
                  <a:srgbClr val="46424D"/>
                </a:solidFill>
                <a:latin typeface="Arial MT"/>
                <a:cs typeface="Arial MT"/>
              </a:rPr>
              <a:t>requirements.</a:t>
            </a:r>
            <a:endParaRPr sz="2000" kern="0">
              <a:solidFill>
                <a:sysClr val="windowText" lastClr="000000"/>
              </a:solidFill>
              <a:latin typeface="Arial MT"/>
              <a:cs typeface="Arial MT"/>
            </a:endParaRPr>
          </a:p>
          <a:p>
            <a:pPr marL="355600" marR="327025" indent="-342900" algn="just">
              <a:lnSpc>
                <a:spcPts val="2800"/>
              </a:lnSpc>
              <a:spcBef>
                <a:spcPts val="660"/>
              </a:spcBef>
              <a:buFont typeface="Trebuchet MS"/>
              <a:buChar char="•"/>
              <a:tabLst>
                <a:tab pos="355600" algn="l"/>
              </a:tabLst>
            </a:pPr>
            <a:r>
              <a:rPr sz="2400" kern="0" dirty="0">
                <a:solidFill>
                  <a:srgbClr val="46424D"/>
                </a:solidFill>
                <a:latin typeface="Arial MT"/>
                <a:cs typeface="Arial MT"/>
              </a:rPr>
              <a:t>The</a:t>
            </a:r>
            <a:r>
              <a:rPr sz="2400" kern="0" spc="-50" dirty="0">
                <a:solidFill>
                  <a:srgbClr val="46424D"/>
                </a:solidFill>
                <a:latin typeface="Arial MT"/>
                <a:cs typeface="Arial MT"/>
              </a:rPr>
              <a:t> </a:t>
            </a:r>
            <a:r>
              <a:rPr sz="2400" kern="0" dirty="0">
                <a:solidFill>
                  <a:srgbClr val="46424D"/>
                </a:solidFill>
                <a:latin typeface="Arial MT"/>
                <a:cs typeface="Arial MT"/>
              </a:rPr>
              <a:t>waterfall</a:t>
            </a:r>
            <a:r>
              <a:rPr sz="2400" kern="0" spc="-50" dirty="0">
                <a:solidFill>
                  <a:srgbClr val="46424D"/>
                </a:solidFill>
                <a:latin typeface="Arial MT"/>
                <a:cs typeface="Arial MT"/>
              </a:rPr>
              <a:t> </a:t>
            </a:r>
            <a:r>
              <a:rPr sz="2400" kern="0" dirty="0">
                <a:solidFill>
                  <a:srgbClr val="46424D"/>
                </a:solidFill>
                <a:latin typeface="Arial MT"/>
                <a:cs typeface="Arial MT"/>
              </a:rPr>
              <a:t>model</a:t>
            </a:r>
            <a:r>
              <a:rPr sz="2400" kern="0" spc="-50" dirty="0">
                <a:solidFill>
                  <a:srgbClr val="46424D"/>
                </a:solidFill>
                <a:latin typeface="Arial MT"/>
                <a:cs typeface="Arial MT"/>
              </a:rPr>
              <a:t> </a:t>
            </a:r>
            <a:r>
              <a:rPr sz="2400" kern="0" dirty="0">
                <a:solidFill>
                  <a:srgbClr val="46424D"/>
                </a:solidFill>
                <a:latin typeface="Arial MT"/>
                <a:cs typeface="Arial MT"/>
              </a:rPr>
              <a:t>is</a:t>
            </a:r>
            <a:r>
              <a:rPr sz="2400" kern="0" spc="-55" dirty="0">
                <a:solidFill>
                  <a:srgbClr val="46424D"/>
                </a:solidFill>
                <a:latin typeface="Arial MT"/>
                <a:cs typeface="Arial MT"/>
              </a:rPr>
              <a:t> </a:t>
            </a:r>
            <a:r>
              <a:rPr sz="2400" kern="0" dirty="0">
                <a:solidFill>
                  <a:srgbClr val="46424D"/>
                </a:solidFill>
                <a:latin typeface="Arial MT"/>
                <a:cs typeface="Arial MT"/>
              </a:rPr>
              <a:t>mostly</a:t>
            </a:r>
            <a:r>
              <a:rPr sz="2400" kern="0" spc="-55" dirty="0">
                <a:solidFill>
                  <a:srgbClr val="46424D"/>
                </a:solidFill>
                <a:latin typeface="Arial MT"/>
                <a:cs typeface="Arial MT"/>
              </a:rPr>
              <a:t> </a:t>
            </a:r>
            <a:r>
              <a:rPr sz="2400" kern="0" dirty="0">
                <a:solidFill>
                  <a:srgbClr val="46424D"/>
                </a:solidFill>
                <a:latin typeface="Arial MT"/>
                <a:cs typeface="Arial MT"/>
              </a:rPr>
              <a:t>used</a:t>
            </a:r>
            <a:r>
              <a:rPr sz="2400" kern="0" spc="-50" dirty="0">
                <a:solidFill>
                  <a:srgbClr val="46424D"/>
                </a:solidFill>
                <a:latin typeface="Arial MT"/>
                <a:cs typeface="Arial MT"/>
              </a:rPr>
              <a:t> </a:t>
            </a:r>
            <a:r>
              <a:rPr sz="2400" kern="0" dirty="0">
                <a:solidFill>
                  <a:srgbClr val="46424D"/>
                </a:solidFill>
                <a:latin typeface="Arial MT"/>
                <a:cs typeface="Arial MT"/>
              </a:rPr>
              <a:t>for</a:t>
            </a:r>
            <a:r>
              <a:rPr sz="2400" kern="0" spc="-55" dirty="0">
                <a:solidFill>
                  <a:srgbClr val="46424D"/>
                </a:solidFill>
                <a:latin typeface="Arial MT"/>
                <a:cs typeface="Arial MT"/>
              </a:rPr>
              <a:t> </a:t>
            </a:r>
            <a:r>
              <a:rPr sz="2400" b="1" kern="0" dirty="0">
                <a:solidFill>
                  <a:srgbClr val="46424D"/>
                </a:solidFill>
                <a:latin typeface="Arial"/>
                <a:cs typeface="Arial"/>
              </a:rPr>
              <a:t>large</a:t>
            </a:r>
            <a:r>
              <a:rPr sz="2400" b="1" kern="0" spc="-50" dirty="0">
                <a:solidFill>
                  <a:srgbClr val="46424D"/>
                </a:solidFill>
                <a:latin typeface="Arial"/>
                <a:cs typeface="Arial"/>
              </a:rPr>
              <a:t> </a:t>
            </a:r>
            <a:r>
              <a:rPr sz="2400" b="1" kern="0" spc="-10" dirty="0">
                <a:solidFill>
                  <a:srgbClr val="46424D"/>
                </a:solidFill>
                <a:latin typeface="Arial"/>
                <a:cs typeface="Arial"/>
              </a:rPr>
              <a:t>systems </a:t>
            </a:r>
            <a:r>
              <a:rPr sz="2400" b="1" kern="0" dirty="0">
                <a:solidFill>
                  <a:srgbClr val="46424D"/>
                </a:solidFill>
                <a:latin typeface="Arial"/>
                <a:cs typeface="Arial"/>
              </a:rPr>
              <a:t>engineering</a:t>
            </a:r>
            <a:r>
              <a:rPr sz="2400" b="1" kern="0" spc="-55" dirty="0">
                <a:solidFill>
                  <a:srgbClr val="46424D"/>
                </a:solidFill>
                <a:latin typeface="Arial"/>
                <a:cs typeface="Arial"/>
              </a:rPr>
              <a:t> </a:t>
            </a:r>
            <a:r>
              <a:rPr sz="2400" kern="0" dirty="0">
                <a:solidFill>
                  <a:srgbClr val="46424D"/>
                </a:solidFill>
                <a:latin typeface="Arial MT"/>
                <a:cs typeface="Arial MT"/>
              </a:rPr>
              <a:t>projects</a:t>
            </a:r>
            <a:r>
              <a:rPr sz="2400" kern="0" spc="-50" dirty="0">
                <a:solidFill>
                  <a:srgbClr val="46424D"/>
                </a:solidFill>
                <a:latin typeface="Arial MT"/>
                <a:cs typeface="Arial MT"/>
              </a:rPr>
              <a:t> </a:t>
            </a:r>
            <a:r>
              <a:rPr sz="2400" kern="0" dirty="0">
                <a:solidFill>
                  <a:srgbClr val="46424D"/>
                </a:solidFill>
                <a:latin typeface="Arial MT"/>
                <a:cs typeface="Arial MT"/>
              </a:rPr>
              <a:t>where</a:t>
            </a:r>
            <a:r>
              <a:rPr sz="2400" kern="0" spc="-45" dirty="0">
                <a:solidFill>
                  <a:srgbClr val="46424D"/>
                </a:solidFill>
                <a:latin typeface="Arial MT"/>
                <a:cs typeface="Arial MT"/>
              </a:rPr>
              <a:t> </a:t>
            </a:r>
            <a:r>
              <a:rPr sz="2400" kern="0" dirty="0">
                <a:solidFill>
                  <a:srgbClr val="46424D"/>
                </a:solidFill>
                <a:latin typeface="Arial MT"/>
                <a:cs typeface="Arial MT"/>
              </a:rPr>
              <a:t>a</a:t>
            </a:r>
            <a:r>
              <a:rPr sz="2400" kern="0" spc="-45" dirty="0">
                <a:solidFill>
                  <a:srgbClr val="46424D"/>
                </a:solidFill>
                <a:latin typeface="Arial MT"/>
                <a:cs typeface="Arial MT"/>
              </a:rPr>
              <a:t> </a:t>
            </a:r>
            <a:r>
              <a:rPr sz="2400" kern="0" dirty="0">
                <a:solidFill>
                  <a:srgbClr val="46424D"/>
                </a:solidFill>
                <a:latin typeface="Arial MT"/>
                <a:cs typeface="Arial MT"/>
              </a:rPr>
              <a:t>system</a:t>
            </a:r>
            <a:r>
              <a:rPr sz="2400" kern="0" spc="-45" dirty="0">
                <a:solidFill>
                  <a:srgbClr val="46424D"/>
                </a:solidFill>
                <a:latin typeface="Arial MT"/>
                <a:cs typeface="Arial MT"/>
              </a:rPr>
              <a:t> </a:t>
            </a:r>
            <a:r>
              <a:rPr sz="2400" kern="0" dirty="0">
                <a:solidFill>
                  <a:srgbClr val="46424D"/>
                </a:solidFill>
                <a:latin typeface="Arial MT"/>
                <a:cs typeface="Arial MT"/>
              </a:rPr>
              <a:t>is</a:t>
            </a:r>
            <a:r>
              <a:rPr sz="2400" kern="0" spc="-50" dirty="0">
                <a:solidFill>
                  <a:srgbClr val="46424D"/>
                </a:solidFill>
                <a:latin typeface="Arial MT"/>
                <a:cs typeface="Arial MT"/>
              </a:rPr>
              <a:t> </a:t>
            </a:r>
            <a:r>
              <a:rPr sz="2400" kern="0" dirty="0">
                <a:solidFill>
                  <a:srgbClr val="46424D"/>
                </a:solidFill>
                <a:latin typeface="Arial MT"/>
                <a:cs typeface="Arial MT"/>
              </a:rPr>
              <a:t>developed</a:t>
            </a:r>
            <a:r>
              <a:rPr sz="2400" kern="0" spc="-45" dirty="0">
                <a:solidFill>
                  <a:srgbClr val="46424D"/>
                </a:solidFill>
                <a:latin typeface="Arial MT"/>
                <a:cs typeface="Arial MT"/>
              </a:rPr>
              <a:t> </a:t>
            </a:r>
            <a:r>
              <a:rPr sz="2400" kern="0" spc="-25" dirty="0">
                <a:solidFill>
                  <a:srgbClr val="46424D"/>
                </a:solidFill>
                <a:latin typeface="Arial MT"/>
                <a:cs typeface="Arial MT"/>
              </a:rPr>
              <a:t>at </a:t>
            </a:r>
            <a:r>
              <a:rPr sz="2400" kern="0" dirty="0">
                <a:solidFill>
                  <a:srgbClr val="46424D"/>
                </a:solidFill>
                <a:latin typeface="Arial MT"/>
                <a:cs typeface="Arial MT"/>
              </a:rPr>
              <a:t>several</a:t>
            </a:r>
            <a:r>
              <a:rPr sz="2400" kern="0" spc="-95" dirty="0">
                <a:solidFill>
                  <a:srgbClr val="46424D"/>
                </a:solidFill>
                <a:latin typeface="Arial MT"/>
                <a:cs typeface="Arial MT"/>
              </a:rPr>
              <a:t> </a:t>
            </a:r>
            <a:r>
              <a:rPr sz="2400" kern="0" spc="-10" dirty="0">
                <a:solidFill>
                  <a:srgbClr val="46424D"/>
                </a:solidFill>
                <a:latin typeface="Arial MT"/>
                <a:cs typeface="Arial MT"/>
              </a:rPr>
              <a:t>sites.</a:t>
            </a:r>
            <a:endParaRPr sz="2400" kern="0">
              <a:solidFill>
                <a:sysClr val="windowText" lastClr="000000"/>
              </a:solidFill>
              <a:latin typeface="Arial MT"/>
              <a:cs typeface="Arial MT"/>
            </a:endParaRPr>
          </a:p>
          <a:p>
            <a:pPr marL="711200" marR="273050" lvl="1" indent="-241300" algn="just">
              <a:lnSpc>
                <a:spcPts val="2300"/>
              </a:lnSpc>
              <a:spcBef>
                <a:spcPts val="300"/>
              </a:spcBef>
              <a:buFont typeface="Trebuchet MS"/>
              <a:buChar char="•"/>
              <a:tabLst>
                <a:tab pos="711200" algn="l"/>
              </a:tabLst>
            </a:pPr>
            <a:r>
              <a:rPr sz="2000" kern="0" dirty="0">
                <a:solidFill>
                  <a:srgbClr val="46424D"/>
                </a:solidFill>
                <a:latin typeface="Arial MT"/>
                <a:cs typeface="Arial MT"/>
              </a:rPr>
              <a:t>In</a:t>
            </a:r>
            <a:r>
              <a:rPr sz="2000" kern="0" spc="-35" dirty="0">
                <a:solidFill>
                  <a:srgbClr val="46424D"/>
                </a:solidFill>
                <a:latin typeface="Arial MT"/>
                <a:cs typeface="Arial MT"/>
              </a:rPr>
              <a:t> </a:t>
            </a:r>
            <a:r>
              <a:rPr sz="2000" kern="0" dirty="0">
                <a:solidFill>
                  <a:srgbClr val="46424D"/>
                </a:solidFill>
                <a:latin typeface="Arial MT"/>
                <a:cs typeface="Arial MT"/>
              </a:rPr>
              <a:t>those</a:t>
            </a:r>
            <a:r>
              <a:rPr sz="2000" kern="0" spc="-35" dirty="0">
                <a:solidFill>
                  <a:srgbClr val="46424D"/>
                </a:solidFill>
                <a:latin typeface="Arial MT"/>
                <a:cs typeface="Arial MT"/>
              </a:rPr>
              <a:t> </a:t>
            </a:r>
            <a:r>
              <a:rPr sz="2000" kern="0" dirty="0">
                <a:solidFill>
                  <a:srgbClr val="46424D"/>
                </a:solidFill>
                <a:latin typeface="Arial MT"/>
                <a:cs typeface="Arial MT"/>
              </a:rPr>
              <a:t>circumstances,</a:t>
            </a:r>
            <a:r>
              <a:rPr sz="2000" kern="0" spc="-40" dirty="0">
                <a:solidFill>
                  <a:srgbClr val="46424D"/>
                </a:solidFill>
                <a:latin typeface="Arial MT"/>
                <a:cs typeface="Arial MT"/>
              </a:rPr>
              <a:t> </a:t>
            </a:r>
            <a:r>
              <a:rPr sz="2000" kern="0" dirty="0">
                <a:solidFill>
                  <a:srgbClr val="46424D"/>
                </a:solidFill>
                <a:latin typeface="Arial MT"/>
                <a:cs typeface="Arial MT"/>
              </a:rPr>
              <a:t>the</a:t>
            </a:r>
            <a:r>
              <a:rPr sz="2000" kern="0" spc="-35" dirty="0">
                <a:solidFill>
                  <a:srgbClr val="46424D"/>
                </a:solidFill>
                <a:latin typeface="Arial MT"/>
                <a:cs typeface="Arial MT"/>
              </a:rPr>
              <a:t> </a:t>
            </a:r>
            <a:r>
              <a:rPr sz="2000" kern="0" spc="-10" dirty="0">
                <a:solidFill>
                  <a:srgbClr val="46424D"/>
                </a:solidFill>
                <a:latin typeface="Arial MT"/>
                <a:cs typeface="Arial MT"/>
              </a:rPr>
              <a:t>plan-</a:t>
            </a:r>
            <a:r>
              <a:rPr sz="2000" kern="0" dirty="0">
                <a:solidFill>
                  <a:srgbClr val="46424D"/>
                </a:solidFill>
                <a:latin typeface="Arial MT"/>
                <a:cs typeface="Arial MT"/>
              </a:rPr>
              <a:t>driven</a:t>
            </a:r>
            <a:r>
              <a:rPr sz="2000" kern="0" spc="-45" dirty="0">
                <a:solidFill>
                  <a:srgbClr val="46424D"/>
                </a:solidFill>
                <a:latin typeface="Arial MT"/>
                <a:cs typeface="Arial MT"/>
              </a:rPr>
              <a:t> </a:t>
            </a:r>
            <a:r>
              <a:rPr sz="2000" kern="0" dirty="0">
                <a:solidFill>
                  <a:srgbClr val="46424D"/>
                </a:solidFill>
                <a:latin typeface="Arial MT"/>
                <a:cs typeface="Arial MT"/>
              </a:rPr>
              <a:t>nature</a:t>
            </a:r>
            <a:r>
              <a:rPr sz="2000" kern="0" spc="-35" dirty="0">
                <a:solidFill>
                  <a:srgbClr val="46424D"/>
                </a:solidFill>
                <a:latin typeface="Arial MT"/>
                <a:cs typeface="Arial MT"/>
              </a:rPr>
              <a:t> </a:t>
            </a:r>
            <a:r>
              <a:rPr sz="2000" kern="0" dirty="0">
                <a:solidFill>
                  <a:srgbClr val="46424D"/>
                </a:solidFill>
                <a:latin typeface="Arial MT"/>
                <a:cs typeface="Arial MT"/>
              </a:rPr>
              <a:t>of</a:t>
            </a:r>
            <a:r>
              <a:rPr sz="2000" kern="0" spc="-40" dirty="0">
                <a:solidFill>
                  <a:srgbClr val="46424D"/>
                </a:solidFill>
                <a:latin typeface="Arial MT"/>
                <a:cs typeface="Arial MT"/>
              </a:rPr>
              <a:t> </a:t>
            </a:r>
            <a:r>
              <a:rPr sz="2000" kern="0" dirty="0">
                <a:solidFill>
                  <a:srgbClr val="46424D"/>
                </a:solidFill>
                <a:latin typeface="Arial MT"/>
                <a:cs typeface="Arial MT"/>
              </a:rPr>
              <a:t>the</a:t>
            </a:r>
            <a:r>
              <a:rPr sz="2000" kern="0" spc="-30" dirty="0">
                <a:solidFill>
                  <a:srgbClr val="46424D"/>
                </a:solidFill>
                <a:latin typeface="Arial MT"/>
                <a:cs typeface="Arial MT"/>
              </a:rPr>
              <a:t> </a:t>
            </a:r>
            <a:r>
              <a:rPr sz="2000" kern="0" spc="-10" dirty="0">
                <a:solidFill>
                  <a:srgbClr val="46424D"/>
                </a:solidFill>
                <a:latin typeface="Arial MT"/>
                <a:cs typeface="Arial MT"/>
              </a:rPr>
              <a:t>waterfall </a:t>
            </a:r>
            <a:r>
              <a:rPr sz="2000" kern="0" dirty="0">
                <a:solidFill>
                  <a:srgbClr val="46424D"/>
                </a:solidFill>
                <a:latin typeface="Arial MT"/>
                <a:cs typeface="Arial MT"/>
              </a:rPr>
              <a:t>model</a:t>
            </a:r>
            <a:r>
              <a:rPr sz="2000" kern="0" spc="-45" dirty="0">
                <a:solidFill>
                  <a:srgbClr val="46424D"/>
                </a:solidFill>
                <a:latin typeface="Arial MT"/>
                <a:cs typeface="Arial MT"/>
              </a:rPr>
              <a:t> </a:t>
            </a:r>
            <a:r>
              <a:rPr sz="2000" kern="0" dirty="0">
                <a:solidFill>
                  <a:srgbClr val="46424D"/>
                </a:solidFill>
                <a:latin typeface="Arial MT"/>
                <a:cs typeface="Arial MT"/>
              </a:rPr>
              <a:t>helps</a:t>
            </a:r>
            <a:r>
              <a:rPr sz="2000" kern="0" spc="-45" dirty="0">
                <a:solidFill>
                  <a:srgbClr val="46424D"/>
                </a:solidFill>
                <a:latin typeface="Arial MT"/>
                <a:cs typeface="Arial MT"/>
              </a:rPr>
              <a:t> </a:t>
            </a:r>
            <a:r>
              <a:rPr sz="2000" kern="0" dirty="0">
                <a:solidFill>
                  <a:srgbClr val="46424D"/>
                </a:solidFill>
                <a:latin typeface="Arial MT"/>
                <a:cs typeface="Arial MT"/>
              </a:rPr>
              <a:t>coordinate</a:t>
            </a:r>
            <a:r>
              <a:rPr sz="2000" kern="0" spc="-40" dirty="0">
                <a:solidFill>
                  <a:srgbClr val="46424D"/>
                </a:solidFill>
                <a:latin typeface="Arial MT"/>
                <a:cs typeface="Arial MT"/>
              </a:rPr>
              <a:t> </a:t>
            </a:r>
            <a:r>
              <a:rPr sz="2000" kern="0" dirty="0">
                <a:solidFill>
                  <a:srgbClr val="46424D"/>
                </a:solidFill>
                <a:latin typeface="Arial MT"/>
                <a:cs typeface="Arial MT"/>
              </a:rPr>
              <a:t>the</a:t>
            </a:r>
            <a:r>
              <a:rPr sz="2000" kern="0" spc="-40" dirty="0">
                <a:solidFill>
                  <a:srgbClr val="46424D"/>
                </a:solidFill>
                <a:latin typeface="Arial MT"/>
                <a:cs typeface="Arial MT"/>
              </a:rPr>
              <a:t> </a:t>
            </a:r>
            <a:r>
              <a:rPr sz="2000" kern="0" spc="-10" dirty="0">
                <a:solidFill>
                  <a:srgbClr val="46424D"/>
                </a:solidFill>
                <a:latin typeface="Arial MT"/>
                <a:cs typeface="Arial MT"/>
              </a:rPr>
              <a:t>work.</a:t>
            </a:r>
            <a:endParaRPr sz="2000" kern="0">
              <a:solidFill>
                <a:sysClr val="windowText" lastClr="000000"/>
              </a:solidFill>
              <a:latin typeface="Arial MT"/>
              <a:cs typeface="Arial MT"/>
            </a:endParaRPr>
          </a:p>
        </p:txBody>
      </p:sp>
    </p:spTree>
    <p:extLst>
      <p:ext uri="{BB962C8B-B14F-4D97-AF65-F5344CB8AC3E}">
        <p14:creationId xmlns:p14="http://schemas.microsoft.com/office/powerpoint/2010/main" val="1967245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692320-7E7A-F20E-D255-20B1A986C6B7}"/>
              </a:ext>
            </a:extLst>
          </p:cNvPr>
          <p:cNvSpPr>
            <a:spLocks noGrp="1"/>
          </p:cNvSpPr>
          <p:nvPr>
            <p:ph idx="1"/>
          </p:nvPr>
        </p:nvSpPr>
        <p:spPr>
          <a:xfrm>
            <a:off x="838200" y="471639"/>
            <a:ext cx="10515600" cy="3416968"/>
          </a:xfrm>
        </p:spPr>
        <p:txBody>
          <a:bodyPr/>
          <a:lstStyle/>
          <a:p>
            <a:r>
              <a:rPr lang="en-IN" sz="1800" b="0" i="0" u="none" strike="noStrike" baseline="0" dirty="0">
                <a:solidFill>
                  <a:srgbClr val="00AEF0"/>
                </a:solidFill>
                <a:latin typeface="MetaPlusMedium-Roman"/>
              </a:rPr>
              <a:t>2.1.2 Incremental development</a:t>
            </a:r>
          </a:p>
          <a:p>
            <a:pPr algn="l"/>
            <a:r>
              <a:rPr lang="en-US" sz="1800" b="0" i="0" u="none" strike="noStrike" baseline="0" dirty="0">
                <a:solidFill>
                  <a:srgbClr val="231F20"/>
                </a:solidFill>
                <a:latin typeface="TimesLTStd-Roman"/>
              </a:rPr>
              <a:t>Incremental development is based on the idea of developing an initial implementation, getting feedback from users and others, and evolving the software through several versions until the required system has been developed.</a:t>
            </a:r>
          </a:p>
          <a:p>
            <a:pPr algn="l"/>
            <a:r>
              <a:rPr lang="en-IN" sz="1800" b="0" i="0" u="none" strike="noStrike" baseline="0" dirty="0">
                <a:solidFill>
                  <a:srgbClr val="231F20"/>
                </a:solidFill>
                <a:latin typeface="TimesLTStd-Roman"/>
              </a:rPr>
              <a:t>This approach can </a:t>
            </a:r>
            <a:r>
              <a:rPr lang="en-US" sz="1800" b="0" i="0" u="none" strike="noStrike" baseline="0" dirty="0">
                <a:solidFill>
                  <a:srgbClr val="231F20"/>
                </a:solidFill>
                <a:latin typeface="TimesLTStd-Roman"/>
              </a:rPr>
              <a:t>be either plan-driven, agile or, more usually, a mixture of these approaches.</a:t>
            </a:r>
          </a:p>
          <a:p>
            <a:pPr algn="l"/>
            <a:r>
              <a:rPr lang="en-IN" sz="1800" b="0" i="0" u="none" strike="noStrike" baseline="0" dirty="0">
                <a:solidFill>
                  <a:srgbClr val="231F20"/>
                </a:solidFill>
                <a:latin typeface="TimesLTStd-Roman"/>
              </a:rPr>
              <a:t>In a </a:t>
            </a:r>
            <a:r>
              <a:rPr lang="en-US" sz="1800" b="0" i="0" u="none" strike="noStrike" baseline="0" dirty="0">
                <a:solidFill>
                  <a:srgbClr val="231F20"/>
                </a:solidFill>
                <a:latin typeface="TimesLTStd-Roman"/>
              </a:rPr>
              <a:t>plan-driven approach, the system increments are identified in advance; </a:t>
            </a:r>
          </a:p>
          <a:p>
            <a:pPr algn="l"/>
            <a:r>
              <a:rPr lang="en-US" sz="1800" b="0" i="0" u="none" strike="noStrike" baseline="0" dirty="0">
                <a:solidFill>
                  <a:srgbClr val="231F20"/>
                </a:solidFill>
                <a:latin typeface="TimesLTStd-Roman"/>
              </a:rPr>
              <a:t>if an agile approach is adopted, the early increments are identified, but the development of later increments depends on progress and customer priorities.</a:t>
            </a:r>
          </a:p>
          <a:p>
            <a:pPr algn="l"/>
            <a:r>
              <a:rPr lang="en-IN" sz="1800" b="0" i="0" u="none" strike="noStrike" baseline="0" dirty="0">
                <a:solidFill>
                  <a:srgbClr val="231F20"/>
                </a:solidFill>
                <a:latin typeface="TimesLTStd-Roman"/>
              </a:rPr>
              <a:t>Incremental software development  is better because the </a:t>
            </a:r>
            <a:r>
              <a:rPr lang="en-US" sz="1800" b="0" i="0" u="none" strike="noStrike" baseline="0" dirty="0">
                <a:solidFill>
                  <a:srgbClr val="231F20"/>
                </a:solidFill>
                <a:latin typeface="TimesLTStd-Roman"/>
              </a:rPr>
              <a:t>requirements are likely to change during the development process.</a:t>
            </a:r>
          </a:p>
        </p:txBody>
      </p:sp>
      <p:pic>
        <p:nvPicPr>
          <p:cNvPr id="5" name="Picture 4">
            <a:extLst>
              <a:ext uri="{FF2B5EF4-FFF2-40B4-BE49-F238E27FC236}">
                <a16:creationId xmlns:a16="http://schemas.microsoft.com/office/drawing/2014/main" id="{AF66DFC4-BB49-E3C1-A7AD-8CE4D9B872A8}"/>
              </a:ext>
            </a:extLst>
          </p:cNvPr>
          <p:cNvPicPr>
            <a:picLocks noChangeAspect="1"/>
          </p:cNvPicPr>
          <p:nvPr/>
        </p:nvPicPr>
        <p:blipFill>
          <a:blip r:embed="rId2"/>
          <a:stretch>
            <a:fillRect/>
          </a:stretch>
        </p:blipFill>
        <p:spPr>
          <a:xfrm>
            <a:off x="4811295" y="3732090"/>
            <a:ext cx="7014142" cy="2986344"/>
          </a:xfrm>
          <a:prstGeom prst="rect">
            <a:avLst/>
          </a:prstGeom>
        </p:spPr>
      </p:pic>
      <p:sp>
        <p:nvSpPr>
          <p:cNvPr id="4" name="TextBox 3">
            <a:extLst>
              <a:ext uri="{FF2B5EF4-FFF2-40B4-BE49-F238E27FC236}">
                <a16:creationId xmlns:a16="http://schemas.microsoft.com/office/drawing/2014/main" id="{E20F2623-8EB7-B6B7-E9E7-B67FC8619DAB}"/>
              </a:ext>
            </a:extLst>
          </p:cNvPr>
          <p:cNvSpPr txBox="1"/>
          <p:nvPr/>
        </p:nvSpPr>
        <p:spPr>
          <a:xfrm>
            <a:off x="838200" y="3888607"/>
            <a:ext cx="6554002" cy="64633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800" b="0" i="0" u="none" strike="noStrike" kern="1200" cap="none" spc="0" normalizeH="0" baseline="0" noProof="0" dirty="0">
                <a:ln>
                  <a:noFill/>
                </a:ln>
                <a:solidFill>
                  <a:srgbClr val="231F20"/>
                </a:solidFill>
                <a:effectLst/>
                <a:uLnTx/>
                <a:uFillTx/>
                <a:latin typeface="TimesLTStd-Roman"/>
                <a:ea typeface="+mn-ea"/>
                <a:cs typeface="+mn-cs"/>
              </a:rPr>
              <a:t>By developing the </a:t>
            </a:r>
            <a:r>
              <a:rPr kumimoji="0" lang="en-US" sz="1800" b="0" i="0" u="none" strike="noStrike" kern="1200" cap="none" spc="0" normalizeH="0" baseline="0" noProof="0" dirty="0">
                <a:ln>
                  <a:noFill/>
                </a:ln>
                <a:solidFill>
                  <a:srgbClr val="231F20"/>
                </a:solidFill>
                <a:effectLst/>
                <a:uLnTx/>
                <a:uFillTx/>
                <a:latin typeface="TimesLTStd-Roman"/>
                <a:ea typeface="+mn-ea"/>
                <a:cs typeface="+mn-cs"/>
              </a:rPr>
              <a:t>software incrementally, it is cheaper and easier to make changes in the software as it is being developed.</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1075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9625" y="619125"/>
            <a:ext cx="10572750" cy="5619750"/>
          </a:xfrm>
          <a:prstGeom prst="rect">
            <a:avLst/>
          </a:prstGeom>
        </p:spPr>
      </p:pic>
    </p:spTree>
    <p:extLst>
      <p:ext uri="{BB962C8B-B14F-4D97-AF65-F5344CB8AC3E}">
        <p14:creationId xmlns:p14="http://schemas.microsoft.com/office/powerpoint/2010/main" val="31198486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3400" y="552450"/>
            <a:ext cx="11125200" cy="5753100"/>
          </a:xfrm>
          <a:prstGeom prst="rect">
            <a:avLst/>
          </a:prstGeom>
        </p:spPr>
      </p:pic>
    </p:spTree>
    <p:extLst>
      <p:ext uri="{BB962C8B-B14F-4D97-AF65-F5344CB8AC3E}">
        <p14:creationId xmlns:p14="http://schemas.microsoft.com/office/powerpoint/2010/main" val="3739770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381C9D-A84B-A273-A244-77118E82C332}"/>
              </a:ext>
            </a:extLst>
          </p:cNvPr>
          <p:cNvSpPr>
            <a:spLocks noGrp="1"/>
          </p:cNvSpPr>
          <p:nvPr>
            <p:ph idx="1"/>
          </p:nvPr>
        </p:nvSpPr>
        <p:spPr>
          <a:xfrm>
            <a:off x="838200" y="789272"/>
            <a:ext cx="10515600" cy="5387691"/>
          </a:xfrm>
        </p:spPr>
        <p:txBody>
          <a:bodyPr/>
          <a:lstStyle/>
          <a:p>
            <a:r>
              <a:rPr lang="en-US" sz="1800" b="0" i="0" u="none" strike="noStrike" baseline="0" dirty="0">
                <a:solidFill>
                  <a:srgbClr val="231F20"/>
                </a:solidFill>
                <a:latin typeface="TimesLTStd-Roman"/>
              </a:rPr>
              <a:t>Incremental development has three major advantages over the waterfall model:</a:t>
            </a:r>
          </a:p>
          <a:p>
            <a:pPr marL="342900" indent="-342900" algn="l">
              <a:buAutoNum type="arabicParenR"/>
            </a:pPr>
            <a:r>
              <a:rPr lang="en-US" sz="1800" b="0" i="0" u="none" strike="noStrike" baseline="0" dirty="0">
                <a:solidFill>
                  <a:srgbClr val="231F20"/>
                </a:solidFill>
                <a:latin typeface="TimesLTStd-Roman"/>
              </a:rPr>
              <a:t>The cost of implementing requirements changes is reduced. The amount of analysis and documentation that has to be redone is significantly less than is required with the waterfall model. </a:t>
            </a:r>
          </a:p>
          <a:p>
            <a:pPr marL="342900" indent="-342900" algn="l">
              <a:buAutoNum type="arabicParenR"/>
            </a:pPr>
            <a:r>
              <a:rPr lang="en-US" sz="1800" b="0" i="0" u="none" strike="noStrike" baseline="0" dirty="0">
                <a:solidFill>
                  <a:srgbClr val="231F20"/>
                </a:solidFill>
                <a:latin typeface="TimesLTStd-Roman"/>
              </a:rPr>
              <a:t>It is easier to get customer feedback on the development work that has been done. Customers can comment on demonstrations of the software and see how much has been implemented. Customers find it difficult to judge progress from </a:t>
            </a:r>
            <a:r>
              <a:rPr lang="en-IN" sz="1800" b="0" i="0" u="none" strike="noStrike" baseline="0" dirty="0">
                <a:solidFill>
                  <a:srgbClr val="231F20"/>
                </a:solidFill>
                <a:latin typeface="TimesLTStd-Roman"/>
              </a:rPr>
              <a:t>software design documents. </a:t>
            </a:r>
          </a:p>
          <a:p>
            <a:pPr marL="342900" indent="-342900" algn="l">
              <a:buAutoNum type="arabicParenR"/>
            </a:pPr>
            <a:r>
              <a:rPr lang="en-US" sz="1800" b="0" i="0" u="none" strike="noStrike" baseline="0" dirty="0">
                <a:solidFill>
                  <a:srgbClr val="231F20"/>
                </a:solidFill>
                <a:latin typeface="TimesLTStd-Roman"/>
              </a:rPr>
              <a:t>Early delivery and deployment of useful software to the customer is possible, even if all of the functionality has not been included. Customers are able to use and gain value from the software earlier than is possible with a waterfall process.</a:t>
            </a:r>
          </a:p>
          <a:p>
            <a:pPr marL="0" indent="0" algn="l">
              <a:buNone/>
            </a:pPr>
            <a:r>
              <a:rPr lang="en-US" sz="1800" b="0" i="0" u="none" strike="noStrike" baseline="0" dirty="0">
                <a:solidFill>
                  <a:srgbClr val="231F20"/>
                </a:solidFill>
                <a:latin typeface="TimesLTStd-Roman"/>
              </a:rPr>
              <a:t>From a management perspective, the incremental approach has two problems:</a:t>
            </a:r>
            <a:endParaRPr lang="en-IN" dirty="0"/>
          </a:p>
        </p:txBody>
      </p:sp>
    </p:spTree>
    <p:extLst>
      <p:ext uri="{BB962C8B-B14F-4D97-AF65-F5344CB8AC3E}">
        <p14:creationId xmlns:p14="http://schemas.microsoft.com/office/powerpoint/2010/main" val="16578112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13E2-DFE5-F085-4E95-330A20BEB1F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EC85EA9-BDE3-5A4C-3D6A-85A167C90892}"/>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052A214E-3F21-3A5A-1D3D-58DF7373E39B}"/>
              </a:ext>
            </a:extLst>
          </p:cNvPr>
          <p:cNvPicPr>
            <a:picLocks noChangeAspect="1"/>
          </p:cNvPicPr>
          <p:nvPr/>
        </p:nvPicPr>
        <p:blipFill>
          <a:blip r:embed="rId2"/>
          <a:stretch>
            <a:fillRect/>
          </a:stretch>
        </p:blipFill>
        <p:spPr>
          <a:xfrm>
            <a:off x="1434164" y="326738"/>
            <a:ext cx="9105499" cy="5850225"/>
          </a:xfrm>
          <a:prstGeom prst="rect">
            <a:avLst/>
          </a:prstGeom>
        </p:spPr>
      </p:pic>
    </p:spTree>
    <p:extLst>
      <p:ext uri="{BB962C8B-B14F-4D97-AF65-F5344CB8AC3E}">
        <p14:creationId xmlns:p14="http://schemas.microsoft.com/office/powerpoint/2010/main" val="4481803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4EEF-15FE-1BEB-203B-D7CE3814BCC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56D7F63-0F48-FC75-83F2-ABB1AB418D95}"/>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8821FF3A-F618-4286-1EE8-270EF22E3FA6}"/>
              </a:ext>
            </a:extLst>
          </p:cNvPr>
          <p:cNvPicPr>
            <a:picLocks noChangeAspect="1"/>
          </p:cNvPicPr>
          <p:nvPr/>
        </p:nvPicPr>
        <p:blipFill>
          <a:blip r:embed="rId2"/>
          <a:stretch>
            <a:fillRect/>
          </a:stretch>
        </p:blipFill>
        <p:spPr>
          <a:xfrm>
            <a:off x="1434165" y="610763"/>
            <a:ext cx="8504257" cy="5337650"/>
          </a:xfrm>
          <a:prstGeom prst="rect">
            <a:avLst/>
          </a:prstGeom>
        </p:spPr>
      </p:pic>
    </p:spTree>
    <p:extLst>
      <p:ext uri="{BB962C8B-B14F-4D97-AF65-F5344CB8AC3E}">
        <p14:creationId xmlns:p14="http://schemas.microsoft.com/office/powerpoint/2010/main" val="20990689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8566E3-1AC1-4231-4ADD-3E2C1480D02B}"/>
              </a:ext>
            </a:extLst>
          </p:cNvPr>
          <p:cNvSpPr>
            <a:spLocks noGrp="1"/>
          </p:cNvSpPr>
          <p:nvPr>
            <p:ph idx="1"/>
          </p:nvPr>
        </p:nvSpPr>
        <p:spPr>
          <a:xfrm>
            <a:off x="626444" y="147010"/>
            <a:ext cx="10515600" cy="5368441"/>
          </a:xfrm>
        </p:spPr>
        <p:txBody>
          <a:bodyPr>
            <a:normAutofit/>
          </a:bodyPr>
          <a:lstStyle/>
          <a:p>
            <a:pPr marL="0" indent="0">
              <a:buNone/>
            </a:pPr>
            <a:r>
              <a:rPr lang="en-IN" sz="3200" b="0" i="0" u="none" strike="noStrike" baseline="0" dirty="0">
                <a:solidFill>
                  <a:srgbClr val="00AEF0"/>
                </a:solidFill>
                <a:latin typeface="MetaPlusMedium-Roman"/>
              </a:rPr>
              <a:t>2.1.3 Integration and configuration</a:t>
            </a:r>
          </a:p>
          <a:p>
            <a:r>
              <a:rPr lang="en-US" sz="1800" b="0" i="0" u="none" strike="noStrike" baseline="0" dirty="0">
                <a:solidFill>
                  <a:srgbClr val="231F20"/>
                </a:solidFill>
                <a:latin typeface="TimesLTStd-Roman"/>
              </a:rPr>
              <a:t>In the majority of software projects, there is some </a:t>
            </a:r>
            <a:r>
              <a:rPr lang="en-US" sz="1800" b="1" i="0" u="none" strike="noStrike" baseline="0" dirty="0">
                <a:solidFill>
                  <a:srgbClr val="231F20"/>
                </a:solidFill>
                <a:latin typeface="TimesLTStd-Roman"/>
              </a:rPr>
              <a:t>software reuse</a:t>
            </a:r>
            <a:r>
              <a:rPr lang="en-US" sz="1800" b="0" i="0" u="none" strike="noStrike" baseline="0" dirty="0">
                <a:solidFill>
                  <a:srgbClr val="231F20"/>
                </a:solidFill>
                <a:latin typeface="TimesLTStd-Roman"/>
              </a:rPr>
              <a:t>.</a:t>
            </a:r>
          </a:p>
          <a:p>
            <a:pPr algn="l"/>
            <a:r>
              <a:rPr lang="en-IN" sz="1800" b="0" i="0" u="none" strike="noStrike" baseline="0" dirty="0">
                <a:solidFill>
                  <a:srgbClr val="231F20"/>
                </a:solidFill>
                <a:latin typeface="TimesLTStd-Roman"/>
              </a:rPr>
              <a:t>This often happens </a:t>
            </a:r>
            <a:r>
              <a:rPr lang="en-IN" sz="1800" b="1" i="0" u="none" strike="noStrike" baseline="0" dirty="0">
                <a:solidFill>
                  <a:srgbClr val="231F20"/>
                </a:solidFill>
                <a:latin typeface="TimesLTStd-Roman"/>
              </a:rPr>
              <a:t>informally - </a:t>
            </a:r>
            <a:r>
              <a:rPr lang="en-US" sz="1800" b="0" i="0" u="none" strike="noStrike" baseline="0" dirty="0">
                <a:solidFill>
                  <a:srgbClr val="231F20"/>
                </a:solidFill>
                <a:latin typeface="TimesLTStd-Roman"/>
              </a:rPr>
              <a:t>people working on the project know, search fo</a:t>
            </a:r>
            <a:r>
              <a:rPr lang="en-US" sz="1800" dirty="0">
                <a:solidFill>
                  <a:srgbClr val="231F20"/>
                </a:solidFill>
                <a:latin typeface="TimesLTStd-Roman"/>
              </a:rPr>
              <a:t>r the code, </a:t>
            </a:r>
            <a:r>
              <a:rPr lang="en-IN" sz="1800" b="0" i="0" u="none" strike="noStrike" baseline="0" dirty="0">
                <a:solidFill>
                  <a:srgbClr val="231F20"/>
                </a:solidFill>
                <a:latin typeface="TimesLTStd-Roman"/>
              </a:rPr>
              <a:t>modify them as needed and integrate </a:t>
            </a:r>
            <a:r>
              <a:rPr lang="en-US" sz="1800" b="0" i="0" u="none" strike="noStrike" baseline="0" dirty="0">
                <a:solidFill>
                  <a:srgbClr val="231F20"/>
                </a:solidFill>
                <a:latin typeface="TimesLTStd-Roman"/>
              </a:rPr>
              <a:t>them with the new code.</a:t>
            </a:r>
          </a:p>
          <a:p>
            <a:pPr algn="l"/>
            <a:r>
              <a:rPr lang="en-US" sz="1800" b="0" i="0" u="none" strike="noStrike" baseline="0" dirty="0">
                <a:solidFill>
                  <a:srgbClr val="231F20"/>
                </a:solidFill>
                <a:latin typeface="TimesLTStd-Roman"/>
              </a:rPr>
              <a:t>Reuse-oriented approaches rely on a base of </a:t>
            </a:r>
            <a:r>
              <a:rPr lang="en-US" sz="1800" b="1" i="0" u="none" strike="noStrike" baseline="0" dirty="0">
                <a:solidFill>
                  <a:srgbClr val="231F20"/>
                </a:solidFill>
                <a:latin typeface="TimesLTStd-Roman"/>
              </a:rPr>
              <a:t>reusable software components </a:t>
            </a:r>
            <a:r>
              <a:rPr lang="en-US" sz="1800" b="0" i="0" u="none" strike="noStrike" baseline="0" dirty="0">
                <a:solidFill>
                  <a:srgbClr val="231F20"/>
                </a:solidFill>
                <a:latin typeface="TimesLTStd-Roman"/>
              </a:rPr>
              <a:t>and an integrating framework for the composition </a:t>
            </a:r>
            <a:r>
              <a:rPr lang="en-IN" sz="1800" b="0" i="0" u="none" strike="noStrike" baseline="0" dirty="0">
                <a:solidFill>
                  <a:srgbClr val="231F20"/>
                </a:solidFill>
                <a:latin typeface="TimesLTStd-Roman"/>
              </a:rPr>
              <a:t>of these components.</a:t>
            </a:r>
          </a:p>
          <a:p>
            <a:pPr algn="l"/>
            <a:r>
              <a:rPr lang="en-US" sz="1800" b="0" i="0" u="none" strike="noStrike" baseline="0" dirty="0">
                <a:solidFill>
                  <a:srgbClr val="231F20"/>
                </a:solidFill>
                <a:latin typeface="TimesLTStd-Roman"/>
              </a:rPr>
              <a:t>Three types of software components are frequently reused:</a:t>
            </a:r>
          </a:p>
          <a:p>
            <a:pPr lvl="1"/>
            <a:r>
              <a:rPr lang="en-IN" sz="1800" b="1" i="0" u="none" strike="noStrike" baseline="0" dirty="0">
                <a:solidFill>
                  <a:srgbClr val="FF0000"/>
                </a:solidFill>
                <a:latin typeface="TimesLTStd-Roman"/>
              </a:rPr>
              <a:t>Stand-alone application systems</a:t>
            </a:r>
            <a:r>
              <a:rPr lang="en-US" sz="1800" b="1" dirty="0">
                <a:solidFill>
                  <a:srgbClr val="231F20"/>
                </a:solidFill>
                <a:latin typeface="TimesLTStd-Roman"/>
              </a:rPr>
              <a:t> </a:t>
            </a:r>
            <a:r>
              <a:rPr lang="en-US" sz="1800" dirty="0">
                <a:solidFill>
                  <a:srgbClr val="231F20"/>
                </a:solidFill>
                <a:latin typeface="TimesLTStd-Roman"/>
              </a:rPr>
              <a:t>- </a:t>
            </a:r>
            <a:r>
              <a:rPr lang="en-US" sz="1800" b="0" i="0" u="none" strike="noStrike" baseline="0" dirty="0">
                <a:solidFill>
                  <a:srgbClr val="231F20"/>
                </a:solidFill>
                <a:latin typeface="TimesLTStd-Roman"/>
              </a:rPr>
              <a:t>configured for use in a particular environment</a:t>
            </a:r>
            <a:r>
              <a:rPr lang="en-US" sz="1800" dirty="0">
                <a:solidFill>
                  <a:srgbClr val="231F20"/>
                </a:solidFill>
                <a:latin typeface="TimesLTStd-Roman"/>
              </a:rPr>
              <a:t>, these </a:t>
            </a:r>
            <a:r>
              <a:rPr lang="en-IN" sz="1800" b="0" i="0" u="none" strike="noStrike" baseline="0" dirty="0">
                <a:solidFill>
                  <a:srgbClr val="231F20"/>
                </a:solidFill>
                <a:latin typeface="TimesLTStd-Roman"/>
              </a:rPr>
              <a:t>systems are </a:t>
            </a:r>
            <a:r>
              <a:rPr lang="en-IN" sz="1800" b="1" i="0" u="none" strike="noStrike" baseline="0" dirty="0">
                <a:solidFill>
                  <a:srgbClr val="231F20"/>
                </a:solidFill>
                <a:latin typeface="TimesLTStd-Roman"/>
              </a:rPr>
              <a:t>general-purpose systems </a:t>
            </a:r>
            <a:r>
              <a:rPr lang="en-US" sz="1800" b="0" i="0" u="none" strike="noStrike" baseline="0" dirty="0">
                <a:solidFill>
                  <a:srgbClr val="231F20"/>
                </a:solidFill>
                <a:latin typeface="TimesLTStd-Roman"/>
              </a:rPr>
              <a:t>they have to be adapted for </a:t>
            </a:r>
            <a:r>
              <a:rPr lang="en-US" sz="1800" b="1" i="0" u="none" strike="noStrike" baseline="0" dirty="0">
                <a:solidFill>
                  <a:srgbClr val="231F20"/>
                </a:solidFill>
                <a:latin typeface="TimesLTStd-Roman"/>
              </a:rPr>
              <a:t>use in a specific application</a:t>
            </a:r>
            <a:r>
              <a:rPr lang="en-US" sz="1800" b="0" i="0" u="none" strike="noStrike" baseline="0" dirty="0">
                <a:solidFill>
                  <a:srgbClr val="231F20"/>
                </a:solidFill>
                <a:latin typeface="TimesLTStd-Roman"/>
              </a:rPr>
              <a:t>. </a:t>
            </a:r>
          </a:p>
          <a:p>
            <a:pPr lvl="1"/>
            <a:r>
              <a:rPr lang="en-US" sz="1800" b="1" i="0" u="none" strike="noStrike" baseline="0" dirty="0">
                <a:solidFill>
                  <a:srgbClr val="FF0000"/>
                </a:solidFill>
                <a:latin typeface="TimesLTStd-Roman"/>
              </a:rPr>
              <a:t>Collections of objects</a:t>
            </a:r>
            <a:r>
              <a:rPr lang="en-US" sz="1800" b="1" i="0" u="none" strike="noStrike" baseline="0" dirty="0">
                <a:solidFill>
                  <a:srgbClr val="231F20"/>
                </a:solidFill>
                <a:latin typeface="TimesLTStd-Roman"/>
              </a:rPr>
              <a:t> </a:t>
            </a:r>
            <a:r>
              <a:rPr lang="en-US" sz="1800" b="0" i="0" u="none" strike="noStrike" baseline="0" dirty="0">
                <a:solidFill>
                  <a:srgbClr val="231F20"/>
                </a:solidFill>
                <a:latin typeface="TimesLTStd-Roman"/>
              </a:rPr>
              <a:t>that are developed as a </a:t>
            </a:r>
            <a:r>
              <a:rPr lang="en-US" sz="1800" b="1" i="0" u="none" strike="noStrike" baseline="0" dirty="0">
                <a:solidFill>
                  <a:srgbClr val="231F20"/>
                </a:solidFill>
                <a:latin typeface="TimesLTStd-Roman"/>
              </a:rPr>
              <a:t>component or as a package </a:t>
            </a:r>
            <a:r>
              <a:rPr lang="en-US" sz="1800" b="0" i="0" u="none" strike="noStrike" baseline="0" dirty="0">
                <a:solidFill>
                  <a:srgbClr val="231F20"/>
                </a:solidFill>
                <a:latin typeface="TimesLTStd-Roman"/>
              </a:rPr>
              <a:t>to be </a:t>
            </a:r>
            <a:r>
              <a:rPr lang="en-US" sz="1800" b="1" i="0" u="none" strike="noStrike" baseline="0" dirty="0">
                <a:solidFill>
                  <a:srgbClr val="231F20"/>
                </a:solidFill>
                <a:latin typeface="TimesLTStd-Roman"/>
              </a:rPr>
              <a:t>integrated</a:t>
            </a:r>
            <a:r>
              <a:rPr lang="en-US" sz="1800" b="0" i="0" u="none" strike="noStrike" baseline="0" dirty="0">
                <a:solidFill>
                  <a:srgbClr val="231F20"/>
                </a:solidFill>
                <a:latin typeface="TimesLTStd-Roman"/>
              </a:rPr>
              <a:t> with a </a:t>
            </a:r>
            <a:r>
              <a:rPr lang="en-US" sz="1800" b="1" i="0" u="none" strike="noStrike" baseline="0" dirty="0">
                <a:solidFill>
                  <a:srgbClr val="231F20"/>
                </a:solidFill>
                <a:latin typeface="TimesLTStd-Roman"/>
              </a:rPr>
              <a:t>component framework </a:t>
            </a:r>
            <a:r>
              <a:rPr lang="en-US" sz="1800" b="0" i="0" u="none" strike="noStrike" baseline="0" dirty="0">
                <a:solidFill>
                  <a:srgbClr val="231F20"/>
                </a:solidFill>
                <a:latin typeface="TimesLTStd-Roman"/>
              </a:rPr>
              <a:t>such as the Java Spring framework. </a:t>
            </a:r>
          </a:p>
          <a:p>
            <a:pPr lvl="1"/>
            <a:r>
              <a:rPr lang="en-US" sz="1800" b="1" i="0" u="none" strike="noStrike" baseline="0" dirty="0">
                <a:solidFill>
                  <a:srgbClr val="FF0000"/>
                </a:solidFill>
                <a:latin typeface="TimesLTStd-Roman"/>
              </a:rPr>
              <a:t>Web services </a:t>
            </a:r>
            <a:r>
              <a:rPr lang="en-US" sz="1800" b="0" i="0" u="none" strike="noStrike" baseline="0" dirty="0">
                <a:solidFill>
                  <a:srgbClr val="231F20"/>
                </a:solidFill>
                <a:latin typeface="TimesLTStd-Roman"/>
              </a:rPr>
              <a:t>that are developed according to service standards and that are available for remote invocation over the Internet.</a:t>
            </a:r>
            <a:endParaRPr lang="en-IN" b="1" dirty="0"/>
          </a:p>
        </p:txBody>
      </p:sp>
      <p:pic>
        <p:nvPicPr>
          <p:cNvPr id="5" name="Picture 4">
            <a:extLst>
              <a:ext uri="{FF2B5EF4-FFF2-40B4-BE49-F238E27FC236}">
                <a16:creationId xmlns:a16="http://schemas.microsoft.com/office/drawing/2014/main" id="{CCB4D22E-DB7D-9E49-C440-75E4B0C9A007}"/>
              </a:ext>
            </a:extLst>
          </p:cNvPr>
          <p:cNvPicPr>
            <a:picLocks noChangeAspect="1"/>
          </p:cNvPicPr>
          <p:nvPr/>
        </p:nvPicPr>
        <p:blipFill>
          <a:blip r:embed="rId2"/>
          <a:stretch>
            <a:fillRect/>
          </a:stretch>
        </p:blipFill>
        <p:spPr>
          <a:xfrm>
            <a:off x="1217022" y="4513811"/>
            <a:ext cx="9334444" cy="2510444"/>
          </a:xfrm>
          <a:prstGeom prst="rect">
            <a:avLst/>
          </a:prstGeom>
        </p:spPr>
      </p:pic>
    </p:spTree>
    <p:extLst>
      <p:ext uri="{BB962C8B-B14F-4D97-AF65-F5344CB8AC3E}">
        <p14:creationId xmlns:p14="http://schemas.microsoft.com/office/powerpoint/2010/main" val="1127232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2F794-68FB-35EC-FC9F-1AEF5FA0350D}"/>
              </a:ext>
            </a:extLst>
          </p:cNvPr>
          <p:cNvSpPr>
            <a:spLocks noGrp="1"/>
          </p:cNvSpPr>
          <p:nvPr>
            <p:ph idx="1"/>
          </p:nvPr>
        </p:nvSpPr>
        <p:spPr>
          <a:xfrm>
            <a:off x="838200" y="548640"/>
            <a:ext cx="10515600" cy="5628323"/>
          </a:xfrm>
        </p:spPr>
        <p:txBody>
          <a:bodyPr/>
          <a:lstStyle/>
          <a:p>
            <a:pPr algn="l"/>
            <a:r>
              <a:rPr lang="en-US" sz="1800" b="0" i="0" u="none" strike="noStrike" baseline="0" dirty="0">
                <a:solidFill>
                  <a:srgbClr val="231F20"/>
                </a:solidFill>
                <a:latin typeface="TimesLTStd-Roman"/>
              </a:rPr>
              <a:t>Figure 2.3 shows a general process model for reuse-based development, based on integration and configuration. </a:t>
            </a:r>
          </a:p>
          <a:p>
            <a:pPr algn="l"/>
            <a:r>
              <a:rPr lang="en-US" sz="1800" b="0" i="0" u="none" strike="noStrike" baseline="0" dirty="0">
                <a:solidFill>
                  <a:srgbClr val="231F20"/>
                </a:solidFill>
                <a:latin typeface="TimesLTStd-Roman"/>
              </a:rPr>
              <a:t>The stages in this process are:</a:t>
            </a:r>
          </a:p>
          <a:p>
            <a:pPr marL="800100" lvl="1" indent="-342900">
              <a:buAutoNum type="arabicPeriod"/>
            </a:pPr>
            <a:r>
              <a:rPr lang="en-IN" sz="1800" dirty="0">
                <a:solidFill>
                  <a:srgbClr val="231F20"/>
                </a:solidFill>
                <a:latin typeface="TimesLTStd-Roman"/>
              </a:rPr>
              <a:t>Requirements specification</a:t>
            </a:r>
          </a:p>
          <a:p>
            <a:pPr marL="800100" lvl="1" indent="-342900">
              <a:buAutoNum type="arabicPeriod"/>
            </a:pPr>
            <a:r>
              <a:rPr lang="en-US" sz="1800" dirty="0">
                <a:solidFill>
                  <a:srgbClr val="231F20"/>
                </a:solidFill>
                <a:latin typeface="TimesLTStd-Roman"/>
              </a:rPr>
              <a:t>Software discovery and evaluation</a:t>
            </a:r>
          </a:p>
          <a:p>
            <a:pPr marL="800100" lvl="1" indent="-342900">
              <a:buAutoNum type="arabicPeriod"/>
            </a:pPr>
            <a:r>
              <a:rPr lang="en-IN" sz="1800" dirty="0">
                <a:solidFill>
                  <a:srgbClr val="231F20"/>
                </a:solidFill>
                <a:latin typeface="TimesLTStd-Roman"/>
              </a:rPr>
              <a:t>Requirements refinement</a:t>
            </a:r>
          </a:p>
          <a:p>
            <a:pPr marL="800100" lvl="1" indent="-342900">
              <a:buAutoNum type="arabicPeriod"/>
            </a:pPr>
            <a:r>
              <a:rPr lang="en-IN" sz="1800" dirty="0">
                <a:solidFill>
                  <a:srgbClr val="231F20"/>
                </a:solidFill>
                <a:latin typeface="TimesLTStd-Roman"/>
              </a:rPr>
              <a:t>Application system configuration</a:t>
            </a:r>
          </a:p>
          <a:p>
            <a:pPr marL="800100" lvl="1" indent="-342900">
              <a:buAutoNum type="arabicPeriod"/>
            </a:pPr>
            <a:r>
              <a:rPr lang="en-IN" sz="1800" dirty="0">
                <a:solidFill>
                  <a:srgbClr val="231F20"/>
                </a:solidFill>
                <a:latin typeface="TimesLTStd-Roman"/>
              </a:rPr>
              <a:t>Component adaptation and integration</a:t>
            </a:r>
          </a:p>
        </p:txBody>
      </p:sp>
      <p:pic>
        <p:nvPicPr>
          <p:cNvPr id="4" name="Picture 3">
            <a:extLst>
              <a:ext uri="{FF2B5EF4-FFF2-40B4-BE49-F238E27FC236}">
                <a16:creationId xmlns:a16="http://schemas.microsoft.com/office/drawing/2014/main" id="{6100A4A1-0D9E-7375-60EB-6C75509EBB50}"/>
              </a:ext>
            </a:extLst>
          </p:cNvPr>
          <p:cNvPicPr>
            <a:picLocks noChangeAspect="1"/>
          </p:cNvPicPr>
          <p:nvPr/>
        </p:nvPicPr>
        <p:blipFill>
          <a:blip r:embed="rId2"/>
          <a:stretch>
            <a:fillRect/>
          </a:stretch>
        </p:blipFill>
        <p:spPr>
          <a:xfrm>
            <a:off x="1178521" y="3166711"/>
            <a:ext cx="9334444" cy="3335153"/>
          </a:xfrm>
          <a:prstGeom prst="rect">
            <a:avLst/>
          </a:prstGeom>
        </p:spPr>
      </p:pic>
    </p:spTree>
    <p:extLst>
      <p:ext uri="{BB962C8B-B14F-4D97-AF65-F5344CB8AC3E}">
        <p14:creationId xmlns:p14="http://schemas.microsoft.com/office/powerpoint/2010/main" val="16890250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CAE690-5A9B-B184-32E5-0DA12D6D4F9F}"/>
              </a:ext>
            </a:extLst>
          </p:cNvPr>
          <p:cNvSpPr>
            <a:spLocks noGrp="1"/>
          </p:cNvSpPr>
          <p:nvPr>
            <p:ph idx="1"/>
          </p:nvPr>
        </p:nvSpPr>
        <p:spPr>
          <a:xfrm>
            <a:off x="838200" y="211756"/>
            <a:ext cx="10515600" cy="6477802"/>
          </a:xfrm>
        </p:spPr>
        <p:txBody>
          <a:bodyPr>
            <a:normAutofit lnSpcReduction="10000"/>
          </a:bodyPr>
          <a:lstStyle/>
          <a:p>
            <a:pPr marL="514350" indent="-514350">
              <a:buFont typeface="+mj-lt"/>
              <a:buAutoNum type="arabicPeriod"/>
            </a:pPr>
            <a:r>
              <a:rPr lang="en-IN" sz="2400" dirty="0">
                <a:solidFill>
                  <a:srgbClr val="231F20"/>
                </a:solidFill>
                <a:latin typeface="TimesLTStd-Roman"/>
              </a:rPr>
              <a:t>Requirements specification:</a:t>
            </a:r>
          </a:p>
          <a:p>
            <a:pPr lvl="1"/>
            <a:r>
              <a:rPr lang="en-US" sz="1800" b="0" i="0" u="none" strike="noStrike" baseline="0" dirty="0">
                <a:solidFill>
                  <a:srgbClr val="231F20"/>
                </a:solidFill>
                <a:latin typeface="TimesLTStd-Roman"/>
              </a:rPr>
              <a:t>initial requirements for the system are proposed</a:t>
            </a:r>
            <a:endParaRPr lang="en-IN" sz="1800" b="0" i="0" u="none" strike="noStrike" baseline="0" dirty="0">
              <a:solidFill>
                <a:srgbClr val="231F20"/>
              </a:solidFill>
              <a:latin typeface="TimesLTStd-Roman"/>
            </a:endParaRPr>
          </a:p>
          <a:p>
            <a:pPr lvl="1"/>
            <a:r>
              <a:rPr lang="en-US" sz="1800" b="0" i="0" u="none" strike="noStrike" baseline="0" dirty="0">
                <a:solidFill>
                  <a:srgbClr val="231F20"/>
                </a:solidFill>
                <a:latin typeface="TimesLTStd-Roman"/>
              </a:rPr>
              <a:t>do not have to be elaborated in detail</a:t>
            </a:r>
            <a:r>
              <a:rPr lang="en-IN" sz="1800" dirty="0">
                <a:solidFill>
                  <a:srgbClr val="231F20"/>
                </a:solidFill>
                <a:latin typeface="TimesLTStd-Roman"/>
              </a:rPr>
              <a:t>. </a:t>
            </a:r>
          </a:p>
          <a:p>
            <a:pPr lvl="1"/>
            <a:r>
              <a:rPr lang="en-IN" sz="1800" b="0" i="0" u="none" strike="noStrike" baseline="0" dirty="0">
                <a:solidFill>
                  <a:srgbClr val="231F20"/>
                </a:solidFill>
                <a:latin typeface="TimesLTStd-Roman"/>
              </a:rPr>
              <a:t>should include brief </a:t>
            </a:r>
            <a:r>
              <a:rPr lang="en-US" sz="1800" b="0" i="0" u="none" strike="noStrike" baseline="0" dirty="0">
                <a:solidFill>
                  <a:srgbClr val="231F20"/>
                </a:solidFill>
                <a:latin typeface="TimesLTStd-Roman"/>
              </a:rPr>
              <a:t>descriptions of essential requirements and desirable system features</a:t>
            </a:r>
            <a:endParaRPr lang="en-IN" dirty="0">
              <a:solidFill>
                <a:srgbClr val="231F20"/>
              </a:solidFill>
              <a:latin typeface="TimesLTStd-Roman"/>
            </a:endParaRPr>
          </a:p>
          <a:p>
            <a:pPr marL="342900" indent="-342900">
              <a:buFont typeface="+mj-lt"/>
              <a:buAutoNum type="arabicPeriod"/>
            </a:pPr>
            <a:r>
              <a:rPr lang="en-IN" sz="2400" dirty="0">
                <a:solidFill>
                  <a:srgbClr val="231F20"/>
                </a:solidFill>
                <a:latin typeface="TimesLTStd-Roman"/>
              </a:rPr>
              <a:t>Software discovery and evaluation:</a:t>
            </a:r>
          </a:p>
          <a:p>
            <a:pPr lvl="1"/>
            <a:r>
              <a:rPr lang="en-US" sz="1800" dirty="0">
                <a:solidFill>
                  <a:srgbClr val="231F20"/>
                </a:solidFill>
                <a:latin typeface="TimesLTStd-Roman"/>
              </a:rPr>
              <a:t>Given the software requirements, a </a:t>
            </a:r>
            <a:r>
              <a:rPr lang="en-US" sz="1800" b="1" dirty="0">
                <a:solidFill>
                  <a:srgbClr val="231F20"/>
                </a:solidFill>
                <a:latin typeface="TimesLTStd-Roman"/>
              </a:rPr>
              <a:t>search is made for components and systems </a:t>
            </a:r>
            <a:r>
              <a:rPr lang="en-US" sz="1800" dirty="0">
                <a:solidFill>
                  <a:srgbClr val="231F20"/>
                </a:solidFill>
                <a:latin typeface="TimesLTStd-Roman"/>
              </a:rPr>
              <a:t>that provide the </a:t>
            </a:r>
            <a:r>
              <a:rPr lang="en-IN" sz="1800" dirty="0">
                <a:solidFill>
                  <a:srgbClr val="231F20"/>
                </a:solidFill>
                <a:latin typeface="TimesLTStd-Roman"/>
              </a:rPr>
              <a:t>required</a:t>
            </a:r>
            <a:r>
              <a:rPr lang="en-US" sz="1800" dirty="0">
                <a:solidFill>
                  <a:srgbClr val="231F20"/>
                </a:solidFill>
                <a:latin typeface="TimesLTStd-Roman"/>
              </a:rPr>
              <a:t> functionality</a:t>
            </a:r>
            <a:r>
              <a:rPr lang="en-IN" sz="1800" dirty="0">
                <a:solidFill>
                  <a:srgbClr val="231F20"/>
                </a:solidFill>
                <a:latin typeface="TimesLTStd-Roman"/>
              </a:rPr>
              <a:t>.</a:t>
            </a:r>
          </a:p>
          <a:p>
            <a:pPr lvl="1"/>
            <a:r>
              <a:rPr lang="en-US" sz="1800" b="0" i="0" u="none" strike="noStrike" baseline="0" dirty="0">
                <a:solidFill>
                  <a:srgbClr val="231F20"/>
                </a:solidFill>
                <a:latin typeface="TimesLTStd-Roman"/>
              </a:rPr>
              <a:t>Candidate </a:t>
            </a:r>
            <a:r>
              <a:rPr lang="en-US" sz="1800" b="1" i="0" u="none" strike="noStrike" baseline="0" dirty="0">
                <a:solidFill>
                  <a:srgbClr val="231F20"/>
                </a:solidFill>
                <a:latin typeface="TimesLTStd-Roman"/>
              </a:rPr>
              <a:t>components and systems are evaluated </a:t>
            </a:r>
            <a:r>
              <a:rPr lang="en-US" sz="1800" b="0" i="0" u="none" strike="noStrike" baseline="0" dirty="0">
                <a:solidFill>
                  <a:srgbClr val="231F20"/>
                </a:solidFill>
                <a:latin typeface="TimesLTStd-Roman"/>
              </a:rPr>
              <a:t>if they meet the essential requirements.</a:t>
            </a:r>
          </a:p>
          <a:p>
            <a:pPr marL="457200" indent="-457200">
              <a:buFont typeface="+mj-lt"/>
              <a:buAutoNum type="arabicPeriod"/>
            </a:pPr>
            <a:r>
              <a:rPr lang="en-IN" sz="2400" dirty="0">
                <a:solidFill>
                  <a:srgbClr val="231F20"/>
                </a:solidFill>
                <a:latin typeface="TimesLTStd-Roman"/>
              </a:rPr>
              <a:t>Requirements refinement:</a:t>
            </a:r>
          </a:p>
          <a:p>
            <a:pPr lvl="1"/>
            <a:r>
              <a:rPr lang="en-US" sz="1800" dirty="0">
                <a:solidFill>
                  <a:srgbClr val="231F20"/>
                </a:solidFill>
                <a:latin typeface="TimesLTStd-Roman"/>
              </a:rPr>
              <a:t>the requirements are refined using information about the reusable components and applications that have been </a:t>
            </a:r>
            <a:r>
              <a:rPr lang="en-IN" sz="1800" dirty="0">
                <a:solidFill>
                  <a:srgbClr val="231F20"/>
                </a:solidFill>
                <a:latin typeface="TimesLTStd-Roman"/>
              </a:rPr>
              <a:t>discovered. </a:t>
            </a:r>
          </a:p>
          <a:p>
            <a:pPr lvl="1"/>
            <a:r>
              <a:rPr lang="en-US" sz="1800" b="0" i="0" u="none" strike="noStrike" baseline="0" dirty="0">
                <a:solidFill>
                  <a:srgbClr val="231F20"/>
                </a:solidFill>
                <a:latin typeface="TimesLTStd-Roman"/>
              </a:rPr>
              <a:t>requirements are modified to reflect the available components, and the system specification is re-defined.</a:t>
            </a:r>
          </a:p>
          <a:p>
            <a:pPr lvl="1"/>
            <a:r>
              <a:rPr lang="en-IN" sz="1800" b="0" i="0" u="none" strike="noStrike" baseline="0" dirty="0">
                <a:solidFill>
                  <a:srgbClr val="231F20"/>
                </a:solidFill>
                <a:latin typeface="TimesLTStd-Roman"/>
              </a:rPr>
              <a:t>Where modifications are </a:t>
            </a:r>
            <a:r>
              <a:rPr lang="en-US" sz="1800" b="0" i="0" u="none" strike="noStrike" baseline="0" dirty="0">
                <a:solidFill>
                  <a:srgbClr val="231F20"/>
                </a:solidFill>
                <a:latin typeface="TimesLTStd-Roman"/>
              </a:rPr>
              <a:t>impossible, the component analysis activity may be reentered to search for </a:t>
            </a:r>
            <a:r>
              <a:rPr lang="en-IN" sz="1800" b="0" i="0" u="none" strike="noStrike" baseline="0" dirty="0">
                <a:solidFill>
                  <a:srgbClr val="231F20"/>
                </a:solidFill>
                <a:latin typeface="TimesLTStd-Roman"/>
              </a:rPr>
              <a:t>alternative solutions.</a:t>
            </a:r>
            <a:endParaRPr lang="en-IN" sz="1800" dirty="0">
              <a:solidFill>
                <a:srgbClr val="231F20"/>
              </a:solidFill>
              <a:latin typeface="TimesLTStd-Roman"/>
            </a:endParaRPr>
          </a:p>
          <a:p>
            <a:pPr marL="457200" indent="-457200">
              <a:buFont typeface="+mj-lt"/>
              <a:buAutoNum type="arabicPeriod"/>
            </a:pPr>
            <a:r>
              <a:rPr lang="en-IN" sz="2400" dirty="0">
                <a:solidFill>
                  <a:srgbClr val="231F20"/>
                </a:solidFill>
                <a:latin typeface="TimesLTStd-Roman"/>
              </a:rPr>
              <a:t>Application system configuration</a:t>
            </a:r>
          </a:p>
          <a:p>
            <a:pPr lvl="1"/>
            <a:r>
              <a:rPr lang="en-US" sz="1800" dirty="0">
                <a:solidFill>
                  <a:srgbClr val="231F20"/>
                </a:solidFill>
                <a:latin typeface="TimesLTStd-Roman"/>
              </a:rPr>
              <a:t>If an off-the-shelf application system that meets the requirements is available, it may then be configured for use to create </a:t>
            </a:r>
            <a:r>
              <a:rPr lang="en-IN" sz="1800" dirty="0">
                <a:solidFill>
                  <a:srgbClr val="231F20"/>
                </a:solidFill>
                <a:latin typeface="TimesLTStd-Roman"/>
              </a:rPr>
              <a:t>the new system.</a:t>
            </a:r>
          </a:p>
          <a:p>
            <a:pPr marL="0" indent="0" algn="l">
              <a:buNone/>
            </a:pPr>
            <a:r>
              <a:rPr lang="en-US" sz="2400" dirty="0">
                <a:solidFill>
                  <a:srgbClr val="231F20"/>
                </a:solidFill>
                <a:latin typeface="TimesLTStd-Roman"/>
              </a:rPr>
              <a:t>5. Component adaptation and integration</a:t>
            </a:r>
          </a:p>
          <a:p>
            <a:pPr lvl="1"/>
            <a:r>
              <a:rPr lang="en-US" sz="1800" dirty="0">
                <a:solidFill>
                  <a:srgbClr val="231F20"/>
                </a:solidFill>
                <a:latin typeface="TimesLTStd-Roman"/>
              </a:rPr>
              <a:t>If there is no off-the-shelf system, individual </a:t>
            </a:r>
            <a:r>
              <a:rPr lang="en-US" sz="1800" b="0" i="0" u="none" strike="noStrike" baseline="0" dirty="0">
                <a:solidFill>
                  <a:srgbClr val="231F20"/>
                </a:solidFill>
                <a:latin typeface="TimesLTStd-Roman"/>
              </a:rPr>
              <a:t>reusable components may be modified and new components developed. These are then integrated to create the system.</a:t>
            </a:r>
            <a:endParaRPr lang="en-IN" dirty="0"/>
          </a:p>
          <a:p>
            <a:pPr lvl="1"/>
            <a:endParaRPr lang="en-IN" sz="1800" dirty="0">
              <a:solidFill>
                <a:srgbClr val="231F20"/>
              </a:solidFill>
              <a:latin typeface="TimesLTStd-Roman"/>
            </a:endParaRPr>
          </a:p>
        </p:txBody>
      </p:sp>
    </p:spTree>
    <p:extLst>
      <p:ext uri="{BB962C8B-B14F-4D97-AF65-F5344CB8AC3E}">
        <p14:creationId xmlns:p14="http://schemas.microsoft.com/office/powerpoint/2010/main" val="5945377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spc="-10" dirty="0"/>
              <a:t>Process</a:t>
            </a:r>
            <a:r>
              <a:rPr spc="-110" dirty="0"/>
              <a:t> </a:t>
            </a:r>
            <a:r>
              <a:rPr spc="-10" dirty="0"/>
              <a:t>Activities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16</a:t>
            </a:r>
          </a:p>
        </p:txBody>
      </p:sp>
      <p:sp>
        <p:nvSpPr>
          <p:cNvPr id="3" name="object 3"/>
          <p:cNvSpPr txBox="1"/>
          <p:nvPr/>
        </p:nvSpPr>
        <p:spPr>
          <a:xfrm>
            <a:off x="1790701" y="1612900"/>
            <a:ext cx="8377555" cy="4188326"/>
          </a:xfrm>
          <a:prstGeom prst="rect">
            <a:avLst/>
          </a:prstGeom>
        </p:spPr>
        <p:txBody>
          <a:bodyPr vert="horz" wrap="square" lIns="0" tIns="30480" rIns="0" bIns="0" rtlCol="0">
            <a:spAutoFit/>
          </a:bodyPr>
          <a:lstStyle/>
          <a:p>
            <a:pPr marL="342900" marR="5080" indent="-330200">
              <a:lnSpc>
                <a:spcPts val="2700"/>
              </a:lnSpc>
              <a:spcBef>
                <a:spcPts val="240"/>
              </a:spcBef>
              <a:buFont typeface="Trebuchet MS"/>
              <a:buChar char="•"/>
              <a:tabLst>
                <a:tab pos="342900" algn="l"/>
              </a:tabLst>
            </a:pPr>
            <a:r>
              <a:rPr sz="2300" kern="0" dirty="0">
                <a:solidFill>
                  <a:srgbClr val="46424D"/>
                </a:solidFill>
                <a:latin typeface="Arial MT"/>
                <a:cs typeface="Arial MT"/>
              </a:rPr>
              <a:t>Real</a:t>
            </a:r>
            <a:r>
              <a:rPr sz="2300" kern="0" spc="-15" dirty="0">
                <a:solidFill>
                  <a:srgbClr val="46424D"/>
                </a:solidFill>
                <a:latin typeface="Arial MT"/>
                <a:cs typeface="Arial MT"/>
              </a:rPr>
              <a:t> </a:t>
            </a:r>
            <a:r>
              <a:rPr sz="2300" kern="0" dirty="0">
                <a:solidFill>
                  <a:srgbClr val="46424D"/>
                </a:solidFill>
                <a:latin typeface="Arial MT"/>
                <a:cs typeface="Arial MT"/>
              </a:rPr>
              <a:t>software</a:t>
            </a:r>
            <a:r>
              <a:rPr sz="2300" kern="0" spc="-10" dirty="0">
                <a:solidFill>
                  <a:srgbClr val="46424D"/>
                </a:solidFill>
                <a:latin typeface="Arial MT"/>
                <a:cs typeface="Arial MT"/>
              </a:rPr>
              <a:t> </a:t>
            </a:r>
            <a:r>
              <a:rPr sz="2300" kern="0" dirty="0">
                <a:solidFill>
                  <a:srgbClr val="46424D"/>
                </a:solidFill>
                <a:latin typeface="Arial MT"/>
                <a:cs typeface="Arial MT"/>
              </a:rPr>
              <a:t>processes</a:t>
            </a:r>
            <a:r>
              <a:rPr sz="2300" kern="0" spc="-15" dirty="0">
                <a:solidFill>
                  <a:srgbClr val="46424D"/>
                </a:solidFill>
                <a:latin typeface="Arial MT"/>
                <a:cs typeface="Arial MT"/>
              </a:rPr>
              <a:t> </a:t>
            </a:r>
            <a:r>
              <a:rPr sz="2300" kern="0" dirty="0">
                <a:solidFill>
                  <a:srgbClr val="46424D"/>
                </a:solidFill>
                <a:latin typeface="Arial MT"/>
                <a:cs typeface="Arial MT"/>
              </a:rPr>
              <a:t>are</a:t>
            </a:r>
            <a:r>
              <a:rPr sz="2300" kern="0" spc="-10" dirty="0">
                <a:solidFill>
                  <a:srgbClr val="46424D"/>
                </a:solidFill>
                <a:latin typeface="Arial MT"/>
                <a:cs typeface="Arial MT"/>
              </a:rPr>
              <a:t> </a:t>
            </a:r>
            <a:r>
              <a:rPr sz="2300" b="1" kern="0" spc="-10" dirty="0">
                <a:solidFill>
                  <a:srgbClr val="46424D"/>
                </a:solidFill>
                <a:latin typeface="Arial"/>
                <a:cs typeface="Arial"/>
              </a:rPr>
              <a:t>inter-</a:t>
            </a:r>
            <a:r>
              <a:rPr sz="2300" b="1" kern="0" dirty="0">
                <a:solidFill>
                  <a:srgbClr val="46424D"/>
                </a:solidFill>
                <a:latin typeface="Arial"/>
                <a:cs typeface="Arial"/>
              </a:rPr>
              <a:t>leaved</a:t>
            </a:r>
            <a:r>
              <a:rPr sz="2300" b="1" kern="0" spc="-20" dirty="0">
                <a:solidFill>
                  <a:srgbClr val="46424D"/>
                </a:solidFill>
                <a:latin typeface="Arial"/>
                <a:cs typeface="Arial"/>
              </a:rPr>
              <a:t> </a:t>
            </a:r>
            <a:r>
              <a:rPr sz="2300" b="1" kern="0" dirty="0">
                <a:solidFill>
                  <a:srgbClr val="46424D"/>
                </a:solidFill>
                <a:latin typeface="Arial"/>
                <a:cs typeface="Arial"/>
              </a:rPr>
              <a:t>sequences</a:t>
            </a:r>
            <a:r>
              <a:rPr sz="2300" b="1" kern="0" spc="-15" dirty="0">
                <a:solidFill>
                  <a:srgbClr val="46424D"/>
                </a:solidFill>
                <a:latin typeface="Arial"/>
                <a:cs typeface="Arial"/>
              </a:rPr>
              <a:t> </a:t>
            </a:r>
            <a:r>
              <a:rPr sz="2300" kern="0" spc="-25" dirty="0">
                <a:solidFill>
                  <a:srgbClr val="46424D"/>
                </a:solidFill>
                <a:latin typeface="Arial MT"/>
                <a:cs typeface="Arial MT"/>
              </a:rPr>
              <a:t>of </a:t>
            </a:r>
            <a:r>
              <a:rPr sz="2300" kern="0" dirty="0">
                <a:solidFill>
                  <a:srgbClr val="46424D"/>
                </a:solidFill>
                <a:latin typeface="Arial MT"/>
                <a:cs typeface="Arial MT"/>
              </a:rPr>
              <a:t>technical,</a:t>
            </a:r>
            <a:r>
              <a:rPr sz="2300" kern="0" spc="-30" dirty="0">
                <a:solidFill>
                  <a:srgbClr val="46424D"/>
                </a:solidFill>
                <a:latin typeface="Arial MT"/>
                <a:cs typeface="Arial MT"/>
              </a:rPr>
              <a:t> </a:t>
            </a:r>
            <a:r>
              <a:rPr sz="2300" kern="0" dirty="0">
                <a:solidFill>
                  <a:srgbClr val="46424D"/>
                </a:solidFill>
                <a:latin typeface="Arial MT"/>
                <a:cs typeface="Arial MT"/>
              </a:rPr>
              <a:t>collaborative</a:t>
            </a:r>
            <a:r>
              <a:rPr sz="2300" kern="0" spc="-25" dirty="0">
                <a:solidFill>
                  <a:srgbClr val="46424D"/>
                </a:solidFill>
                <a:latin typeface="Arial MT"/>
                <a:cs typeface="Arial MT"/>
              </a:rPr>
              <a:t> </a:t>
            </a:r>
            <a:r>
              <a:rPr sz="2300" kern="0" dirty="0">
                <a:solidFill>
                  <a:srgbClr val="46424D"/>
                </a:solidFill>
                <a:latin typeface="Arial MT"/>
                <a:cs typeface="Arial MT"/>
              </a:rPr>
              <a:t>and</a:t>
            </a:r>
            <a:r>
              <a:rPr sz="2300" kern="0" spc="-25" dirty="0">
                <a:solidFill>
                  <a:srgbClr val="46424D"/>
                </a:solidFill>
                <a:latin typeface="Arial MT"/>
                <a:cs typeface="Arial MT"/>
              </a:rPr>
              <a:t> </a:t>
            </a:r>
            <a:r>
              <a:rPr sz="2300" kern="0" dirty="0">
                <a:solidFill>
                  <a:srgbClr val="46424D"/>
                </a:solidFill>
                <a:latin typeface="Arial MT"/>
                <a:cs typeface="Arial MT"/>
              </a:rPr>
              <a:t>managerial</a:t>
            </a:r>
            <a:r>
              <a:rPr sz="2300" kern="0" spc="-25" dirty="0">
                <a:solidFill>
                  <a:srgbClr val="46424D"/>
                </a:solidFill>
                <a:latin typeface="Arial MT"/>
                <a:cs typeface="Arial MT"/>
              </a:rPr>
              <a:t> </a:t>
            </a:r>
            <a:r>
              <a:rPr sz="2300" kern="0" dirty="0">
                <a:solidFill>
                  <a:srgbClr val="46424D"/>
                </a:solidFill>
                <a:latin typeface="Arial MT"/>
                <a:cs typeface="Arial MT"/>
              </a:rPr>
              <a:t>activities</a:t>
            </a:r>
            <a:r>
              <a:rPr sz="2300" kern="0" spc="-30" dirty="0">
                <a:solidFill>
                  <a:srgbClr val="46424D"/>
                </a:solidFill>
                <a:latin typeface="Arial MT"/>
                <a:cs typeface="Arial MT"/>
              </a:rPr>
              <a:t> </a:t>
            </a:r>
            <a:r>
              <a:rPr sz="2300" kern="0" dirty="0">
                <a:solidFill>
                  <a:srgbClr val="46424D"/>
                </a:solidFill>
                <a:latin typeface="Arial MT"/>
                <a:cs typeface="Arial MT"/>
              </a:rPr>
              <a:t>with</a:t>
            </a:r>
            <a:r>
              <a:rPr sz="2300" kern="0" spc="-20" dirty="0">
                <a:solidFill>
                  <a:srgbClr val="46424D"/>
                </a:solidFill>
                <a:latin typeface="Arial MT"/>
                <a:cs typeface="Arial MT"/>
              </a:rPr>
              <a:t> </a:t>
            </a:r>
            <a:r>
              <a:rPr sz="2300" kern="0" spc="-25" dirty="0">
                <a:solidFill>
                  <a:srgbClr val="46424D"/>
                </a:solidFill>
                <a:latin typeface="Arial MT"/>
                <a:cs typeface="Arial MT"/>
              </a:rPr>
              <a:t>the </a:t>
            </a:r>
            <a:r>
              <a:rPr sz="2300" kern="0" dirty="0">
                <a:solidFill>
                  <a:srgbClr val="46424D"/>
                </a:solidFill>
                <a:latin typeface="Arial MT"/>
                <a:cs typeface="Arial MT"/>
              </a:rPr>
              <a:t>overall</a:t>
            </a:r>
            <a:r>
              <a:rPr sz="2300" kern="0" spc="-20" dirty="0">
                <a:solidFill>
                  <a:srgbClr val="46424D"/>
                </a:solidFill>
                <a:latin typeface="Arial MT"/>
                <a:cs typeface="Arial MT"/>
              </a:rPr>
              <a:t> </a:t>
            </a:r>
            <a:r>
              <a:rPr sz="2300" kern="0" dirty="0">
                <a:solidFill>
                  <a:srgbClr val="46424D"/>
                </a:solidFill>
                <a:latin typeface="Arial MT"/>
                <a:cs typeface="Arial MT"/>
              </a:rPr>
              <a:t>goal</a:t>
            </a:r>
            <a:r>
              <a:rPr sz="2300" kern="0" spc="-20" dirty="0">
                <a:solidFill>
                  <a:srgbClr val="46424D"/>
                </a:solidFill>
                <a:latin typeface="Arial MT"/>
                <a:cs typeface="Arial MT"/>
              </a:rPr>
              <a:t> </a:t>
            </a:r>
            <a:r>
              <a:rPr sz="2300" kern="0" dirty="0">
                <a:solidFill>
                  <a:srgbClr val="46424D"/>
                </a:solidFill>
                <a:latin typeface="Arial MT"/>
                <a:cs typeface="Arial MT"/>
              </a:rPr>
              <a:t>of</a:t>
            </a:r>
            <a:r>
              <a:rPr sz="2300" kern="0" spc="-25" dirty="0">
                <a:solidFill>
                  <a:srgbClr val="46424D"/>
                </a:solidFill>
                <a:latin typeface="Arial MT"/>
                <a:cs typeface="Arial MT"/>
              </a:rPr>
              <a:t> </a:t>
            </a:r>
            <a:r>
              <a:rPr sz="2300" kern="0" dirty="0">
                <a:solidFill>
                  <a:srgbClr val="46424D"/>
                </a:solidFill>
                <a:latin typeface="Arial MT"/>
                <a:cs typeface="Arial MT"/>
              </a:rPr>
              <a:t>specifying,</a:t>
            </a:r>
            <a:r>
              <a:rPr sz="2300" kern="0" spc="-25" dirty="0">
                <a:solidFill>
                  <a:srgbClr val="46424D"/>
                </a:solidFill>
                <a:latin typeface="Arial MT"/>
                <a:cs typeface="Arial MT"/>
              </a:rPr>
              <a:t> </a:t>
            </a:r>
            <a:r>
              <a:rPr sz="2300" kern="0" dirty="0">
                <a:solidFill>
                  <a:srgbClr val="46424D"/>
                </a:solidFill>
                <a:latin typeface="Arial MT"/>
                <a:cs typeface="Arial MT"/>
              </a:rPr>
              <a:t>designing,</a:t>
            </a:r>
            <a:r>
              <a:rPr sz="2300" kern="0" spc="-25" dirty="0">
                <a:solidFill>
                  <a:srgbClr val="46424D"/>
                </a:solidFill>
                <a:latin typeface="Arial MT"/>
                <a:cs typeface="Arial MT"/>
              </a:rPr>
              <a:t> </a:t>
            </a:r>
            <a:r>
              <a:rPr sz="2300" kern="0" dirty="0">
                <a:solidFill>
                  <a:srgbClr val="46424D"/>
                </a:solidFill>
                <a:latin typeface="Arial MT"/>
                <a:cs typeface="Arial MT"/>
              </a:rPr>
              <a:t>implementing</a:t>
            </a:r>
            <a:r>
              <a:rPr sz="2300" kern="0" spc="-20" dirty="0">
                <a:solidFill>
                  <a:srgbClr val="46424D"/>
                </a:solidFill>
                <a:latin typeface="Arial MT"/>
                <a:cs typeface="Arial MT"/>
              </a:rPr>
              <a:t> </a:t>
            </a:r>
            <a:r>
              <a:rPr sz="2300" kern="0" dirty="0">
                <a:solidFill>
                  <a:srgbClr val="46424D"/>
                </a:solidFill>
                <a:latin typeface="Arial MT"/>
                <a:cs typeface="Arial MT"/>
              </a:rPr>
              <a:t>and</a:t>
            </a:r>
            <a:r>
              <a:rPr sz="2300" kern="0" spc="-20" dirty="0">
                <a:solidFill>
                  <a:srgbClr val="46424D"/>
                </a:solidFill>
                <a:latin typeface="Arial MT"/>
                <a:cs typeface="Arial MT"/>
              </a:rPr>
              <a:t> </a:t>
            </a:r>
            <a:r>
              <a:rPr sz="2300" kern="0" spc="-10" dirty="0">
                <a:solidFill>
                  <a:srgbClr val="46424D"/>
                </a:solidFill>
                <a:latin typeface="Arial MT"/>
                <a:cs typeface="Arial MT"/>
              </a:rPr>
              <a:t>testing </a:t>
            </a:r>
            <a:r>
              <a:rPr sz="2300" kern="0" dirty="0">
                <a:solidFill>
                  <a:srgbClr val="46424D"/>
                </a:solidFill>
                <a:latin typeface="Arial MT"/>
                <a:cs typeface="Arial MT"/>
              </a:rPr>
              <a:t>a</a:t>
            </a:r>
            <a:r>
              <a:rPr sz="2300" kern="0" spc="-20" dirty="0">
                <a:solidFill>
                  <a:srgbClr val="46424D"/>
                </a:solidFill>
                <a:latin typeface="Arial MT"/>
                <a:cs typeface="Arial MT"/>
              </a:rPr>
              <a:t> </a:t>
            </a:r>
            <a:r>
              <a:rPr sz="2300" kern="0" dirty="0">
                <a:solidFill>
                  <a:srgbClr val="46424D"/>
                </a:solidFill>
                <a:latin typeface="Arial MT"/>
                <a:cs typeface="Arial MT"/>
              </a:rPr>
              <a:t>software</a:t>
            </a:r>
            <a:r>
              <a:rPr sz="2300" kern="0" spc="-20" dirty="0">
                <a:solidFill>
                  <a:srgbClr val="46424D"/>
                </a:solidFill>
                <a:latin typeface="Arial MT"/>
                <a:cs typeface="Arial MT"/>
              </a:rPr>
              <a:t> </a:t>
            </a:r>
            <a:r>
              <a:rPr sz="2300" kern="0" spc="-10" dirty="0">
                <a:solidFill>
                  <a:srgbClr val="46424D"/>
                </a:solidFill>
                <a:latin typeface="Arial MT"/>
                <a:cs typeface="Arial MT"/>
              </a:rPr>
              <a:t>system.</a:t>
            </a:r>
            <a:endParaRPr sz="2300" kern="0">
              <a:solidFill>
                <a:sysClr val="windowText" lastClr="000000"/>
              </a:solidFill>
              <a:latin typeface="Arial MT"/>
              <a:cs typeface="Arial MT"/>
            </a:endParaRPr>
          </a:p>
          <a:p>
            <a:pPr>
              <a:spcBef>
                <a:spcPts val="1255"/>
              </a:spcBef>
              <a:buClr>
                <a:srgbClr val="46424D"/>
              </a:buClr>
              <a:buFont typeface="Trebuchet MS"/>
              <a:buChar char="•"/>
            </a:pPr>
            <a:endParaRPr sz="2300" kern="0">
              <a:solidFill>
                <a:sysClr val="windowText" lastClr="000000"/>
              </a:solidFill>
              <a:latin typeface="Arial MT"/>
              <a:cs typeface="Arial MT"/>
            </a:endParaRPr>
          </a:p>
          <a:p>
            <a:pPr marL="342900" marR="73025" indent="-330200">
              <a:lnSpc>
                <a:spcPts val="2700"/>
              </a:lnSpc>
              <a:buFont typeface="Trebuchet MS"/>
              <a:buChar char="•"/>
              <a:tabLst>
                <a:tab pos="342900" algn="l"/>
              </a:tabLst>
            </a:pPr>
            <a:r>
              <a:rPr sz="2300" kern="0" dirty="0">
                <a:solidFill>
                  <a:srgbClr val="46424D"/>
                </a:solidFill>
                <a:latin typeface="Arial MT"/>
                <a:cs typeface="Arial MT"/>
              </a:rPr>
              <a:t>The</a:t>
            </a:r>
            <a:r>
              <a:rPr sz="2300" kern="0" spc="-20" dirty="0">
                <a:solidFill>
                  <a:srgbClr val="46424D"/>
                </a:solidFill>
                <a:latin typeface="Arial MT"/>
                <a:cs typeface="Arial MT"/>
              </a:rPr>
              <a:t> </a:t>
            </a:r>
            <a:r>
              <a:rPr sz="2300" kern="0" dirty="0">
                <a:solidFill>
                  <a:srgbClr val="46424D"/>
                </a:solidFill>
                <a:latin typeface="Arial MT"/>
                <a:cs typeface="Arial MT"/>
              </a:rPr>
              <a:t>four</a:t>
            </a:r>
            <a:r>
              <a:rPr sz="2300" kern="0" spc="-20" dirty="0">
                <a:solidFill>
                  <a:srgbClr val="46424D"/>
                </a:solidFill>
                <a:latin typeface="Arial MT"/>
                <a:cs typeface="Arial MT"/>
              </a:rPr>
              <a:t> </a:t>
            </a:r>
            <a:r>
              <a:rPr sz="2300" kern="0" dirty="0">
                <a:solidFill>
                  <a:srgbClr val="46424D"/>
                </a:solidFill>
                <a:latin typeface="Arial MT"/>
                <a:cs typeface="Arial MT"/>
              </a:rPr>
              <a:t>basic</a:t>
            </a:r>
            <a:r>
              <a:rPr sz="2300" kern="0" spc="-20" dirty="0">
                <a:solidFill>
                  <a:srgbClr val="46424D"/>
                </a:solidFill>
                <a:latin typeface="Arial MT"/>
                <a:cs typeface="Arial MT"/>
              </a:rPr>
              <a:t> </a:t>
            </a:r>
            <a:r>
              <a:rPr sz="2300" kern="0" dirty="0">
                <a:solidFill>
                  <a:srgbClr val="46424D"/>
                </a:solidFill>
                <a:latin typeface="Arial MT"/>
                <a:cs typeface="Arial MT"/>
              </a:rPr>
              <a:t>process</a:t>
            </a:r>
            <a:r>
              <a:rPr sz="2300" kern="0" spc="-20" dirty="0">
                <a:solidFill>
                  <a:srgbClr val="46424D"/>
                </a:solidFill>
                <a:latin typeface="Arial MT"/>
                <a:cs typeface="Arial MT"/>
              </a:rPr>
              <a:t> </a:t>
            </a:r>
            <a:r>
              <a:rPr sz="2300" kern="0" dirty="0">
                <a:solidFill>
                  <a:srgbClr val="46424D"/>
                </a:solidFill>
                <a:latin typeface="Arial MT"/>
                <a:cs typeface="Arial MT"/>
              </a:rPr>
              <a:t>activities</a:t>
            </a:r>
            <a:r>
              <a:rPr sz="2300" kern="0" spc="-20" dirty="0">
                <a:solidFill>
                  <a:srgbClr val="46424D"/>
                </a:solidFill>
                <a:latin typeface="Arial MT"/>
                <a:cs typeface="Arial MT"/>
              </a:rPr>
              <a:t> </a:t>
            </a:r>
            <a:r>
              <a:rPr sz="2300" kern="0" dirty="0">
                <a:solidFill>
                  <a:srgbClr val="46424D"/>
                </a:solidFill>
                <a:latin typeface="Arial MT"/>
                <a:cs typeface="Arial MT"/>
              </a:rPr>
              <a:t>(specified</a:t>
            </a:r>
            <a:r>
              <a:rPr sz="2300" kern="0" spc="-15" dirty="0">
                <a:solidFill>
                  <a:srgbClr val="46424D"/>
                </a:solidFill>
                <a:latin typeface="Arial MT"/>
                <a:cs typeface="Arial MT"/>
              </a:rPr>
              <a:t> </a:t>
            </a:r>
            <a:r>
              <a:rPr sz="2300" kern="0" dirty="0">
                <a:solidFill>
                  <a:srgbClr val="46424D"/>
                </a:solidFill>
                <a:latin typeface="Arial MT"/>
                <a:cs typeface="Arial MT"/>
              </a:rPr>
              <a:t>in</a:t>
            </a:r>
            <a:r>
              <a:rPr sz="2300" kern="0" spc="-15" dirty="0">
                <a:solidFill>
                  <a:srgbClr val="46424D"/>
                </a:solidFill>
                <a:latin typeface="Arial MT"/>
                <a:cs typeface="Arial MT"/>
              </a:rPr>
              <a:t> </a:t>
            </a:r>
            <a:r>
              <a:rPr sz="2300" kern="0" dirty="0">
                <a:solidFill>
                  <a:srgbClr val="46424D"/>
                </a:solidFill>
                <a:latin typeface="Arial MT"/>
                <a:cs typeface="Arial MT"/>
              </a:rPr>
              <a:t>your</a:t>
            </a:r>
            <a:r>
              <a:rPr sz="2300" kern="0" spc="-20" dirty="0">
                <a:solidFill>
                  <a:srgbClr val="46424D"/>
                </a:solidFill>
                <a:latin typeface="Arial MT"/>
                <a:cs typeface="Arial MT"/>
              </a:rPr>
              <a:t> </a:t>
            </a:r>
            <a:r>
              <a:rPr sz="2300" kern="0" dirty="0">
                <a:solidFill>
                  <a:srgbClr val="46424D"/>
                </a:solidFill>
                <a:latin typeface="Arial MT"/>
                <a:cs typeface="Arial MT"/>
              </a:rPr>
              <a:t>book)</a:t>
            </a:r>
            <a:r>
              <a:rPr sz="2300" kern="0" spc="-20" dirty="0">
                <a:solidFill>
                  <a:srgbClr val="46424D"/>
                </a:solidFill>
                <a:latin typeface="Arial MT"/>
                <a:cs typeface="Arial MT"/>
              </a:rPr>
              <a:t> </a:t>
            </a:r>
            <a:r>
              <a:rPr sz="2300" kern="0" spc="-25" dirty="0">
                <a:solidFill>
                  <a:srgbClr val="46424D"/>
                </a:solidFill>
                <a:latin typeface="Arial MT"/>
                <a:cs typeface="Arial MT"/>
              </a:rPr>
              <a:t>of </a:t>
            </a:r>
            <a:r>
              <a:rPr sz="2300" kern="0" dirty="0">
                <a:solidFill>
                  <a:srgbClr val="46424D"/>
                </a:solidFill>
                <a:latin typeface="Arial MT"/>
                <a:cs typeface="Arial MT"/>
              </a:rPr>
              <a:t>specification,</a:t>
            </a:r>
            <a:r>
              <a:rPr sz="2300" kern="0" spc="-30" dirty="0">
                <a:solidFill>
                  <a:srgbClr val="46424D"/>
                </a:solidFill>
                <a:latin typeface="Arial MT"/>
                <a:cs typeface="Arial MT"/>
              </a:rPr>
              <a:t> </a:t>
            </a:r>
            <a:r>
              <a:rPr sz="2300" kern="0" dirty="0">
                <a:solidFill>
                  <a:srgbClr val="46424D"/>
                </a:solidFill>
                <a:latin typeface="Arial MT"/>
                <a:cs typeface="Arial MT"/>
              </a:rPr>
              <a:t>development,</a:t>
            </a:r>
            <a:r>
              <a:rPr sz="2300" kern="0" spc="-30" dirty="0">
                <a:solidFill>
                  <a:srgbClr val="46424D"/>
                </a:solidFill>
                <a:latin typeface="Arial MT"/>
                <a:cs typeface="Arial MT"/>
              </a:rPr>
              <a:t> </a:t>
            </a:r>
            <a:r>
              <a:rPr sz="2300" kern="0" dirty="0">
                <a:solidFill>
                  <a:srgbClr val="46424D"/>
                </a:solidFill>
                <a:latin typeface="Arial MT"/>
                <a:cs typeface="Arial MT"/>
              </a:rPr>
              <a:t>validation</a:t>
            </a:r>
            <a:r>
              <a:rPr sz="2300" kern="0" spc="-25" dirty="0">
                <a:solidFill>
                  <a:srgbClr val="46424D"/>
                </a:solidFill>
                <a:latin typeface="Arial MT"/>
                <a:cs typeface="Arial MT"/>
              </a:rPr>
              <a:t> </a:t>
            </a:r>
            <a:r>
              <a:rPr sz="2300" kern="0" dirty="0">
                <a:solidFill>
                  <a:srgbClr val="46424D"/>
                </a:solidFill>
                <a:latin typeface="Arial MT"/>
                <a:cs typeface="Arial MT"/>
              </a:rPr>
              <a:t>and</a:t>
            </a:r>
            <a:r>
              <a:rPr sz="2300" kern="0" spc="-20" dirty="0">
                <a:solidFill>
                  <a:srgbClr val="46424D"/>
                </a:solidFill>
                <a:latin typeface="Arial MT"/>
                <a:cs typeface="Arial MT"/>
              </a:rPr>
              <a:t> </a:t>
            </a:r>
            <a:r>
              <a:rPr sz="2300" kern="0" dirty="0">
                <a:solidFill>
                  <a:srgbClr val="46424D"/>
                </a:solidFill>
                <a:latin typeface="Arial MT"/>
                <a:cs typeface="Arial MT"/>
              </a:rPr>
              <a:t>evolution</a:t>
            </a:r>
            <a:r>
              <a:rPr sz="2300" kern="0" spc="-25" dirty="0">
                <a:solidFill>
                  <a:srgbClr val="46424D"/>
                </a:solidFill>
                <a:latin typeface="Arial MT"/>
                <a:cs typeface="Arial MT"/>
              </a:rPr>
              <a:t> are </a:t>
            </a:r>
            <a:r>
              <a:rPr sz="2300" b="1" kern="0" dirty="0">
                <a:solidFill>
                  <a:srgbClr val="46424D"/>
                </a:solidFill>
                <a:latin typeface="Arial"/>
                <a:cs typeface="Arial"/>
              </a:rPr>
              <a:t>organized</a:t>
            </a:r>
            <a:r>
              <a:rPr sz="2300" b="1" kern="0" spc="-40" dirty="0">
                <a:solidFill>
                  <a:srgbClr val="46424D"/>
                </a:solidFill>
                <a:latin typeface="Arial"/>
                <a:cs typeface="Arial"/>
              </a:rPr>
              <a:t> </a:t>
            </a:r>
            <a:r>
              <a:rPr sz="2300" b="1" kern="0" dirty="0">
                <a:solidFill>
                  <a:srgbClr val="46424D"/>
                </a:solidFill>
                <a:latin typeface="Arial"/>
                <a:cs typeface="Arial"/>
              </a:rPr>
              <a:t>differently</a:t>
            </a:r>
            <a:r>
              <a:rPr sz="2300" b="1" kern="0" spc="-30" dirty="0">
                <a:solidFill>
                  <a:srgbClr val="46424D"/>
                </a:solidFill>
                <a:latin typeface="Arial"/>
                <a:cs typeface="Arial"/>
              </a:rPr>
              <a:t> </a:t>
            </a:r>
            <a:r>
              <a:rPr sz="2300" b="1" kern="0" dirty="0">
                <a:solidFill>
                  <a:srgbClr val="46424D"/>
                </a:solidFill>
                <a:latin typeface="Arial"/>
                <a:cs typeface="Arial"/>
              </a:rPr>
              <a:t>in</a:t>
            </a:r>
            <a:r>
              <a:rPr sz="2300" b="1" kern="0" spc="-35" dirty="0">
                <a:solidFill>
                  <a:srgbClr val="46424D"/>
                </a:solidFill>
                <a:latin typeface="Arial"/>
                <a:cs typeface="Arial"/>
              </a:rPr>
              <a:t> </a:t>
            </a:r>
            <a:r>
              <a:rPr sz="2300" b="1" kern="0" dirty="0">
                <a:solidFill>
                  <a:srgbClr val="46424D"/>
                </a:solidFill>
                <a:latin typeface="Arial"/>
                <a:cs typeface="Arial"/>
              </a:rPr>
              <a:t>different</a:t>
            </a:r>
            <a:r>
              <a:rPr sz="2300" b="1" kern="0" spc="-40" dirty="0">
                <a:solidFill>
                  <a:srgbClr val="46424D"/>
                </a:solidFill>
                <a:latin typeface="Arial"/>
                <a:cs typeface="Arial"/>
              </a:rPr>
              <a:t> </a:t>
            </a:r>
            <a:r>
              <a:rPr sz="2300" b="1" kern="0" dirty="0">
                <a:solidFill>
                  <a:srgbClr val="46424D"/>
                </a:solidFill>
                <a:latin typeface="Arial"/>
                <a:cs typeface="Arial"/>
              </a:rPr>
              <a:t>development</a:t>
            </a:r>
            <a:r>
              <a:rPr sz="2300" b="1" kern="0" spc="-35" dirty="0">
                <a:solidFill>
                  <a:srgbClr val="46424D"/>
                </a:solidFill>
                <a:latin typeface="Arial"/>
                <a:cs typeface="Arial"/>
              </a:rPr>
              <a:t> </a:t>
            </a:r>
            <a:r>
              <a:rPr sz="2300" b="1" kern="0" spc="-10" dirty="0">
                <a:solidFill>
                  <a:srgbClr val="46424D"/>
                </a:solidFill>
                <a:latin typeface="Arial"/>
                <a:cs typeface="Arial"/>
              </a:rPr>
              <a:t>processes</a:t>
            </a:r>
            <a:r>
              <a:rPr sz="2300" kern="0" spc="-10" dirty="0">
                <a:solidFill>
                  <a:srgbClr val="46424D"/>
                </a:solidFill>
                <a:latin typeface="Arial MT"/>
                <a:cs typeface="Arial MT"/>
              </a:rPr>
              <a:t>.</a:t>
            </a:r>
            <a:endParaRPr sz="2300" kern="0">
              <a:solidFill>
                <a:sysClr val="windowText" lastClr="000000"/>
              </a:solidFill>
              <a:latin typeface="Arial MT"/>
              <a:cs typeface="Arial MT"/>
            </a:endParaRPr>
          </a:p>
          <a:p>
            <a:pPr>
              <a:spcBef>
                <a:spcPts val="1255"/>
              </a:spcBef>
              <a:buClr>
                <a:srgbClr val="46424D"/>
              </a:buClr>
              <a:buFont typeface="Trebuchet MS"/>
              <a:buChar char="•"/>
            </a:pPr>
            <a:endParaRPr sz="2300" kern="0">
              <a:solidFill>
                <a:sysClr val="windowText" lastClr="000000"/>
              </a:solidFill>
              <a:latin typeface="Arial MT"/>
              <a:cs typeface="Arial MT"/>
            </a:endParaRPr>
          </a:p>
          <a:p>
            <a:pPr marL="342900" marR="346710" indent="-330200">
              <a:lnSpc>
                <a:spcPts val="2700"/>
              </a:lnSpc>
              <a:buFont typeface="Trebuchet MS"/>
              <a:buChar char="•"/>
              <a:tabLst>
                <a:tab pos="342900" algn="l"/>
              </a:tabLst>
            </a:pPr>
            <a:r>
              <a:rPr sz="2300" kern="0" dirty="0">
                <a:solidFill>
                  <a:srgbClr val="46424D"/>
                </a:solidFill>
                <a:latin typeface="Arial MT"/>
                <a:cs typeface="Arial MT"/>
              </a:rPr>
              <a:t>In</a:t>
            </a:r>
            <a:r>
              <a:rPr sz="2300" kern="0" spc="-15" dirty="0">
                <a:solidFill>
                  <a:srgbClr val="46424D"/>
                </a:solidFill>
                <a:latin typeface="Arial MT"/>
                <a:cs typeface="Arial MT"/>
              </a:rPr>
              <a:t> </a:t>
            </a:r>
            <a:r>
              <a:rPr sz="2300" kern="0" dirty="0">
                <a:solidFill>
                  <a:srgbClr val="46424D"/>
                </a:solidFill>
                <a:latin typeface="Arial MT"/>
                <a:cs typeface="Arial MT"/>
              </a:rPr>
              <a:t>the</a:t>
            </a:r>
            <a:r>
              <a:rPr sz="2300" kern="0" spc="-10" dirty="0">
                <a:solidFill>
                  <a:srgbClr val="46424D"/>
                </a:solidFill>
                <a:latin typeface="Arial MT"/>
                <a:cs typeface="Arial MT"/>
              </a:rPr>
              <a:t> </a:t>
            </a:r>
            <a:r>
              <a:rPr sz="2300" kern="0" dirty="0">
                <a:solidFill>
                  <a:srgbClr val="46424D"/>
                </a:solidFill>
                <a:latin typeface="Arial MT"/>
                <a:cs typeface="Arial MT"/>
              </a:rPr>
              <a:t>waterfall</a:t>
            </a:r>
            <a:r>
              <a:rPr sz="2300" kern="0" spc="-10" dirty="0">
                <a:solidFill>
                  <a:srgbClr val="46424D"/>
                </a:solidFill>
                <a:latin typeface="Arial MT"/>
                <a:cs typeface="Arial MT"/>
              </a:rPr>
              <a:t> </a:t>
            </a:r>
            <a:r>
              <a:rPr sz="2300" kern="0" dirty="0">
                <a:solidFill>
                  <a:srgbClr val="46424D"/>
                </a:solidFill>
                <a:latin typeface="Arial MT"/>
                <a:cs typeface="Arial MT"/>
              </a:rPr>
              <a:t>model,</a:t>
            </a:r>
            <a:r>
              <a:rPr sz="2300" kern="0" spc="-15" dirty="0">
                <a:solidFill>
                  <a:srgbClr val="46424D"/>
                </a:solidFill>
                <a:latin typeface="Arial MT"/>
                <a:cs typeface="Arial MT"/>
              </a:rPr>
              <a:t> </a:t>
            </a:r>
            <a:r>
              <a:rPr sz="2300" kern="0" dirty="0">
                <a:solidFill>
                  <a:srgbClr val="46424D"/>
                </a:solidFill>
                <a:latin typeface="Arial MT"/>
                <a:cs typeface="Arial MT"/>
              </a:rPr>
              <a:t>they</a:t>
            </a:r>
            <a:r>
              <a:rPr sz="2300" kern="0" spc="-15" dirty="0">
                <a:solidFill>
                  <a:srgbClr val="46424D"/>
                </a:solidFill>
                <a:latin typeface="Arial MT"/>
                <a:cs typeface="Arial MT"/>
              </a:rPr>
              <a:t> </a:t>
            </a:r>
            <a:r>
              <a:rPr sz="2300" kern="0" dirty="0">
                <a:solidFill>
                  <a:srgbClr val="46424D"/>
                </a:solidFill>
                <a:latin typeface="Arial MT"/>
                <a:cs typeface="Arial MT"/>
              </a:rPr>
              <a:t>are</a:t>
            </a:r>
            <a:r>
              <a:rPr sz="2300" kern="0" spc="-15" dirty="0">
                <a:solidFill>
                  <a:srgbClr val="46424D"/>
                </a:solidFill>
                <a:latin typeface="Arial MT"/>
                <a:cs typeface="Arial MT"/>
              </a:rPr>
              <a:t> </a:t>
            </a:r>
            <a:r>
              <a:rPr sz="2300" kern="0" dirty="0">
                <a:solidFill>
                  <a:srgbClr val="46424D"/>
                </a:solidFill>
                <a:latin typeface="Arial MT"/>
                <a:cs typeface="Arial MT"/>
              </a:rPr>
              <a:t>organized</a:t>
            </a:r>
            <a:r>
              <a:rPr sz="2300" kern="0" spc="-10" dirty="0">
                <a:solidFill>
                  <a:srgbClr val="46424D"/>
                </a:solidFill>
                <a:latin typeface="Arial MT"/>
                <a:cs typeface="Arial MT"/>
              </a:rPr>
              <a:t> </a:t>
            </a:r>
            <a:r>
              <a:rPr sz="2300" kern="0" dirty="0">
                <a:solidFill>
                  <a:srgbClr val="46424D"/>
                </a:solidFill>
                <a:latin typeface="Arial MT"/>
                <a:cs typeface="Arial MT"/>
              </a:rPr>
              <a:t>in</a:t>
            </a:r>
            <a:r>
              <a:rPr sz="2300" kern="0" spc="-15" dirty="0">
                <a:solidFill>
                  <a:srgbClr val="46424D"/>
                </a:solidFill>
                <a:latin typeface="Arial MT"/>
                <a:cs typeface="Arial MT"/>
              </a:rPr>
              <a:t> </a:t>
            </a:r>
            <a:r>
              <a:rPr sz="2300" b="1" kern="0" spc="-10" dirty="0">
                <a:solidFill>
                  <a:srgbClr val="46424D"/>
                </a:solidFill>
                <a:latin typeface="Arial"/>
                <a:cs typeface="Arial"/>
              </a:rPr>
              <a:t>sequence</a:t>
            </a:r>
            <a:r>
              <a:rPr sz="2300" kern="0" spc="-10" dirty="0">
                <a:solidFill>
                  <a:srgbClr val="46424D"/>
                </a:solidFill>
                <a:latin typeface="Arial MT"/>
                <a:cs typeface="Arial MT"/>
              </a:rPr>
              <a:t>, </a:t>
            </a:r>
            <a:r>
              <a:rPr sz="2300" kern="0" dirty="0">
                <a:solidFill>
                  <a:srgbClr val="46424D"/>
                </a:solidFill>
                <a:latin typeface="Arial MT"/>
                <a:cs typeface="Arial MT"/>
              </a:rPr>
              <a:t>whereas</a:t>
            </a:r>
            <a:r>
              <a:rPr sz="2300" kern="0" spc="-15" dirty="0">
                <a:solidFill>
                  <a:srgbClr val="46424D"/>
                </a:solidFill>
                <a:latin typeface="Arial MT"/>
                <a:cs typeface="Arial MT"/>
              </a:rPr>
              <a:t> </a:t>
            </a:r>
            <a:r>
              <a:rPr sz="2300" kern="0" dirty="0">
                <a:solidFill>
                  <a:srgbClr val="46424D"/>
                </a:solidFill>
                <a:latin typeface="Arial MT"/>
                <a:cs typeface="Arial MT"/>
              </a:rPr>
              <a:t>in</a:t>
            </a:r>
            <a:r>
              <a:rPr sz="2300" kern="0" spc="-10" dirty="0">
                <a:solidFill>
                  <a:srgbClr val="46424D"/>
                </a:solidFill>
                <a:latin typeface="Arial MT"/>
                <a:cs typeface="Arial MT"/>
              </a:rPr>
              <a:t> </a:t>
            </a:r>
            <a:r>
              <a:rPr sz="2300" kern="0" dirty="0">
                <a:solidFill>
                  <a:srgbClr val="46424D"/>
                </a:solidFill>
                <a:latin typeface="Arial MT"/>
                <a:cs typeface="Arial MT"/>
              </a:rPr>
              <a:t>incremental</a:t>
            </a:r>
            <a:r>
              <a:rPr sz="2300" kern="0" spc="-5" dirty="0">
                <a:solidFill>
                  <a:srgbClr val="46424D"/>
                </a:solidFill>
                <a:latin typeface="Arial MT"/>
                <a:cs typeface="Arial MT"/>
              </a:rPr>
              <a:t> </a:t>
            </a:r>
            <a:r>
              <a:rPr sz="2300" kern="0" dirty="0">
                <a:solidFill>
                  <a:srgbClr val="46424D"/>
                </a:solidFill>
                <a:latin typeface="Arial MT"/>
                <a:cs typeface="Arial MT"/>
              </a:rPr>
              <a:t>development</a:t>
            </a:r>
            <a:r>
              <a:rPr sz="2300" kern="0" spc="-15" dirty="0">
                <a:solidFill>
                  <a:srgbClr val="46424D"/>
                </a:solidFill>
                <a:latin typeface="Arial MT"/>
                <a:cs typeface="Arial MT"/>
              </a:rPr>
              <a:t> </a:t>
            </a:r>
            <a:r>
              <a:rPr sz="2300" kern="0" dirty="0">
                <a:solidFill>
                  <a:srgbClr val="46424D"/>
                </a:solidFill>
                <a:latin typeface="Arial MT"/>
                <a:cs typeface="Arial MT"/>
              </a:rPr>
              <a:t>they</a:t>
            </a:r>
            <a:r>
              <a:rPr sz="2300" kern="0" spc="-10" dirty="0">
                <a:solidFill>
                  <a:srgbClr val="46424D"/>
                </a:solidFill>
                <a:latin typeface="Arial MT"/>
                <a:cs typeface="Arial MT"/>
              </a:rPr>
              <a:t> </a:t>
            </a:r>
            <a:r>
              <a:rPr sz="2300" kern="0" dirty="0">
                <a:solidFill>
                  <a:srgbClr val="46424D"/>
                </a:solidFill>
                <a:latin typeface="Arial MT"/>
                <a:cs typeface="Arial MT"/>
              </a:rPr>
              <a:t>are</a:t>
            </a:r>
            <a:r>
              <a:rPr sz="2300" kern="0" spc="-10" dirty="0">
                <a:solidFill>
                  <a:srgbClr val="46424D"/>
                </a:solidFill>
                <a:latin typeface="Arial MT"/>
                <a:cs typeface="Arial MT"/>
              </a:rPr>
              <a:t> i</a:t>
            </a:r>
            <a:r>
              <a:rPr sz="2300" b="1" kern="0" spc="-10" dirty="0">
                <a:solidFill>
                  <a:srgbClr val="46424D"/>
                </a:solidFill>
                <a:latin typeface="Arial"/>
                <a:cs typeface="Arial"/>
              </a:rPr>
              <a:t>nter-leaved</a:t>
            </a:r>
            <a:r>
              <a:rPr sz="2300" kern="0" spc="-10" dirty="0">
                <a:solidFill>
                  <a:srgbClr val="46424D"/>
                </a:solidFill>
                <a:latin typeface="Arial MT"/>
                <a:cs typeface="Arial MT"/>
              </a:rPr>
              <a:t>.</a:t>
            </a:r>
            <a:endParaRPr sz="2300" kern="0">
              <a:solidFill>
                <a:sysClr val="windowText" lastClr="000000"/>
              </a:solidFill>
              <a:latin typeface="Arial MT"/>
              <a:cs typeface="Arial MT"/>
            </a:endParaRPr>
          </a:p>
        </p:txBody>
      </p:sp>
    </p:spTree>
    <p:extLst>
      <p:ext uri="{BB962C8B-B14F-4D97-AF65-F5344CB8AC3E}">
        <p14:creationId xmlns:p14="http://schemas.microsoft.com/office/powerpoint/2010/main" val="21928838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Software</a:t>
            </a:r>
            <a:r>
              <a:rPr spc="-50" dirty="0"/>
              <a:t> </a:t>
            </a:r>
            <a:r>
              <a:rPr spc="-10" dirty="0"/>
              <a:t>Specification</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17</a:t>
            </a:r>
          </a:p>
        </p:txBody>
      </p:sp>
      <p:sp>
        <p:nvSpPr>
          <p:cNvPr id="3" name="object 3"/>
          <p:cNvSpPr txBox="1"/>
          <p:nvPr/>
        </p:nvSpPr>
        <p:spPr>
          <a:xfrm>
            <a:off x="2006137" y="1612900"/>
            <a:ext cx="8700655" cy="4282440"/>
          </a:xfrm>
          <a:prstGeom prst="rect">
            <a:avLst/>
          </a:prstGeom>
        </p:spPr>
        <p:txBody>
          <a:bodyPr vert="horz" wrap="square" lIns="0" tIns="27939" rIns="0" bIns="0" rtlCol="0">
            <a:spAutoFit/>
          </a:bodyPr>
          <a:lstStyle/>
          <a:p>
            <a:pPr marL="330200" marR="93980" indent="-317500">
              <a:lnSpc>
                <a:spcPts val="2600"/>
              </a:lnSpc>
              <a:spcBef>
                <a:spcPts val="219"/>
              </a:spcBef>
              <a:buFont typeface="Trebuchet MS"/>
              <a:buChar char="•"/>
              <a:tabLst>
                <a:tab pos="330200" algn="l"/>
                <a:tab pos="810895" algn="l"/>
              </a:tabLst>
            </a:pPr>
            <a:r>
              <a:rPr sz="2200" b="1" kern="0" spc="-25" dirty="0">
                <a:solidFill>
                  <a:srgbClr val="46424D"/>
                </a:solidFill>
                <a:latin typeface="Arial"/>
                <a:cs typeface="Arial"/>
              </a:rPr>
              <a:t>Is:</a:t>
            </a:r>
            <a:r>
              <a:rPr sz="2200" b="1" kern="0" dirty="0">
                <a:solidFill>
                  <a:srgbClr val="46424D"/>
                </a:solidFill>
                <a:latin typeface="Arial"/>
                <a:cs typeface="Arial"/>
              </a:rPr>
              <a:t>	</a:t>
            </a:r>
            <a:r>
              <a:rPr sz="2200" kern="0" dirty="0">
                <a:solidFill>
                  <a:srgbClr val="46424D"/>
                </a:solidFill>
                <a:latin typeface="Arial MT"/>
                <a:cs typeface="Arial MT"/>
              </a:rPr>
              <a:t>The</a:t>
            </a:r>
            <a:r>
              <a:rPr sz="2200" kern="0" spc="-65" dirty="0">
                <a:solidFill>
                  <a:srgbClr val="46424D"/>
                </a:solidFill>
                <a:latin typeface="Arial MT"/>
                <a:cs typeface="Arial MT"/>
              </a:rPr>
              <a:t> </a:t>
            </a:r>
            <a:r>
              <a:rPr sz="2200" kern="0" dirty="0">
                <a:solidFill>
                  <a:srgbClr val="46424D"/>
                </a:solidFill>
                <a:latin typeface="Arial MT"/>
                <a:cs typeface="Arial MT"/>
              </a:rPr>
              <a:t>process</a:t>
            </a:r>
            <a:r>
              <a:rPr sz="2200" kern="0" spc="-65" dirty="0">
                <a:solidFill>
                  <a:srgbClr val="46424D"/>
                </a:solidFill>
                <a:latin typeface="Arial MT"/>
                <a:cs typeface="Arial MT"/>
              </a:rPr>
              <a:t> </a:t>
            </a:r>
            <a:r>
              <a:rPr sz="2200" kern="0" dirty="0">
                <a:solidFill>
                  <a:srgbClr val="46424D"/>
                </a:solidFill>
                <a:latin typeface="Arial MT"/>
                <a:cs typeface="Arial MT"/>
              </a:rPr>
              <a:t>of</a:t>
            </a:r>
            <a:r>
              <a:rPr sz="2200" kern="0" spc="-65" dirty="0">
                <a:solidFill>
                  <a:srgbClr val="46424D"/>
                </a:solidFill>
                <a:latin typeface="Arial MT"/>
                <a:cs typeface="Arial MT"/>
              </a:rPr>
              <a:t> </a:t>
            </a:r>
            <a:r>
              <a:rPr sz="2200" kern="0" dirty="0">
                <a:solidFill>
                  <a:srgbClr val="46424D"/>
                </a:solidFill>
                <a:latin typeface="Arial MT"/>
                <a:cs typeface="Arial MT"/>
              </a:rPr>
              <a:t>establishing</a:t>
            </a:r>
            <a:r>
              <a:rPr sz="2200" kern="0" spc="-60" dirty="0">
                <a:solidFill>
                  <a:srgbClr val="46424D"/>
                </a:solidFill>
                <a:latin typeface="Arial MT"/>
                <a:cs typeface="Arial MT"/>
              </a:rPr>
              <a:t> </a:t>
            </a:r>
            <a:r>
              <a:rPr sz="2200" kern="0" dirty="0">
                <a:solidFill>
                  <a:srgbClr val="46424D"/>
                </a:solidFill>
                <a:latin typeface="Arial MT"/>
                <a:cs typeface="Arial MT"/>
              </a:rPr>
              <a:t>what</a:t>
            </a:r>
            <a:r>
              <a:rPr sz="2200" kern="0" spc="-65" dirty="0">
                <a:solidFill>
                  <a:srgbClr val="46424D"/>
                </a:solidFill>
                <a:latin typeface="Arial MT"/>
                <a:cs typeface="Arial MT"/>
              </a:rPr>
              <a:t> </a:t>
            </a:r>
            <a:r>
              <a:rPr sz="2200" kern="0" dirty="0">
                <a:solidFill>
                  <a:srgbClr val="46424D"/>
                </a:solidFill>
                <a:latin typeface="Arial MT"/>
                <a:cs typeface="Arial MT"/>
              </a:rPr>
              <a:t>services</a:t>
            </a:r>
            <a:r>
              <a:rPr sz="2200" kern="0" spc="-65" dirty="0">
                <a:solidFill>
                  <a:srgbClr val="46424D"/>
                </a:solidFill>
                <a:latin typeface="Arial MT"/>
                <a:cs typeface="Arial MT"/>
              </a:rPr>
              <a:t> </a:t>
            </a:r>
            <a:r>
              <a:rPr sz="2200" kern="0" dirty="0">
                <a:solidFill>
                  <a:srgbClr val="46424D"/>
                </a:solidFill>
                <a:latin typeface="Arial MT"/>
                <a:cs typeface="Arial MT"/>
              </a:rPr>
              <a:t>are</a:t>
            </a:r>
            <a:r>
              <a:rPr sz="2200" kern="0" spc="-60" dirty="0">
                <a:solidFill>
                  <a:srgbClr val="46424D"/>
                </a:solidFill>
                <a:latin typeface="Arial MT"/>
                <a:cs typeface="Arial MT"/>
              </a:rPr>
              <a:t> </a:t>
            </a:r>
            <a:r>
              <a:rPr sz="2200" b="1" kern="0" dirty="0">
                <a:solidFill>
                  <a:srgbClr val="46424D"/>
                </a:solidFill>
                <a:latin typeface="Arial"/>
                <a:cs typeface="Arial"/>
              </a:rPr>
              <a:t>required</a:t>
            </a:r>
            <a:r>
              <a:rPr sz="2200" b="1" kern="0" spc="-70" dirty="0">
                <a:solidFill>
                  <a:srgbClr val="46424D"/>
                </a:solidFill>
                <a:latin typeface="Arial"/>
                <a:cs typeface="Arial"/>
              </a:rPr>
              <a:t> </a:t>
            </a:r>
            <a:r>
              <a:rPr sz="2200" kern="0" spc="-25" dirty="0">
                <a:solidFill>
                  <a:srgbClr val="46424D"/>
                </a:solidFill>
                <a:latin typeface="Arial MT"/>
                <a:cs typeface="Arial MT"/>
              </a:rPr>
              <a:t>and </a:t>
            </a:r>
            <a:r>
              <a:rPr sz="2200" kern="0" dirty="0">
                <a:solidFill>
                  <a:srgbClr val="46424D"/>
                </a:solidFill>
                <a:latin typeface="Arial MT"/>
                <a:cs typeface="Arial MT"/>
              </a:rPr>
              <a:t>the</a:t>
            </a:r>
            <a:r>
              <a:rPr sz="2200" kern="0" spc="-75" dirty="0">
                <a:solidFill>
                  <a:srgbClr val="46424D"/>
                </a:solidFill>
                <a:latin typeface="Arial MT"/>
                <a:cs typeface="Arial MT"/>
              </a:rPr>
              <a:t> </a:t>
            </a:r>
            <a:r>
              <a:rPr sz="2200" b="1" kern="0" dirty="0">
                <a:solidFill>
                  <a:srgbClr val="46424D"/>
                </a:solidFill>
                <a:latin typeface="Arial"/>
                <a:cs typeface="Arial"/>
              </a:rPr>
              <a:t>constraints</a:t>
            </a:r>
            <a:r>
              <a:rPr sz="2200" b="1" kern="0" spc="-70" dirty="0">
                <a:solidFill>
                  <a:srgbClr val="46424D"/>
                </a:solidFill>
                <a:latin typeface="Arial"/>
                <a:cs typeface="Arial"/>
              </a:rPr>
              <a:t> </a:t>
            </a:r>
            <a:r>
              <a:rPr sz="2200" kern="0" dirty="0">
                <a:solidFill>
                  <a:srgbClr val="46424D"/>
                </a:solidFill>
                <a:latin typeface="Arial MT"/>
                <a:cs typeface="Arial MT"/>
              </a:rPr>
              <a:t>on</a:t>
            </a:r>
            <a:r>
              <a:rPr sz="2200" kern="0" spc="-70" dirty="0">
                <a:solidFill>
                  <a:srgbClr val="46424D"/>
                </a:solidFill>
                <a:latin typeface="Arial MT"/>
                <a:cs typeface="Arial MT"/>
              </a:rPr>
              <a:t> </a:t>
            </a:r>
            <a:r>
              <a:rPr sz="2200" kern="0" dirty="0">
                <a:solidFill>
                  <a:srgbClr val="46424D"/>
                </a:solidFill>
                <a:latin typeface="Arial MT"/>
                <a:cs typeface="Arial MT"/>
              </a:rPr>
              <a:t>the</a:t>
            </a:r>
            <a:r>
              <a:rPr sz="2200" kern="0" spc="-70" dirty="0">
                <a:solidFill>
                  <a:srgbClr val="46424D"/>
                </a:solidFill>
                <a:latin typeface="Arial MT"/>
                <a:cs typeface="Arial MT"/>
              </a:rPr>
              <a:t> </a:t>
            </a:r>
            <a:r>
              <a:rPr sz="2200" kern="0" dirty="0">
                <a:solidFill>
                  <a:srgbClr val="46424D"/>
                </a:solidFill>
                <a:latin typeface="Arial MT"/>
                <a:cs typeface="Arial MT"/>
              </a:rPr>
              <a:t>system’s</a:t>
            </a:r>
            <a:r>
              <a:rPr sz="2200" kern="0" spc="-75" dirty="0">
                <a:solidFill>
                  <a:srgbClr val="46424D"/>
                </a:solidFill>
                <a:latin typeface="Arial MT"/>
                <a:cs typeface="Arial MT"/>
              </a:rPr>
              <a:t> </a:t>
            </a:r>
            <a:r>
              <a:rPr sz="2200" kern="0" dirty="0">
                <a:solidFill>
                  <a:srgbClr val="46424D"/>
                </a:solidFill>
                <a:latin typeface="Arial MT"/>
                <a:cs typeface="Arial MT"/>
              </a:rPr>
              <a:t>operation</a:t>
            </a:r>
            <a:r>
              <a:rPr sz="2200" kern="0" spc="-70" dirty="0">
                <a:solidFill>
                  <a:srgbClr val="46424D"/>
                </a:solidFill>
                <a:latin typeface="Arial MT"/>
                <a:cs typeface="Arial MT"/>
              </a:rPr>
              <a:t> </a:t>
            </a:r>
            <a:r>
              <a:rPr sz="2200" kern="0" dirty="0">
                <a:solidFill>
                  <a:srgbClr val="46424D"/>
                </a:solidFill>
                <a:latin typeface="Arial MT"/>
                <a:cs typeface="Arial MT"/>
              </a:rPr>
              <a:t>and</a:t>
            </a:r>
            <a:r>
              <a:rPr sz="2200" kern="0" spc="-70" dirty="0">
                <a:solidFill>
                  <a:srgbClr val="46424D"/>
                </a:solidFill>
                <a:latin typeface="Arial MT"/>
                <a:cs typeface="Arial MT"/>
              </a:rPr>
              <a:t> </a:t>
            </a:r>
            <a:r>
              <a:rPr sz="2200" kern="0" spc="-10" dirty="0">
                <a:solidFill>
                  <a:srgbClr val="46424D"/>
                </a:solidFill>
                <a:latin typeface="Arial MT"/>
                <a:cs typeface="Arial MT"/>
              </a:rPr>
              <a:t>development.</a:t>
            </a:r>
            <a:endParaRPr sz="2200" kern="0" dirty="0">
              <a:solidFill>
                <a:sysClr val="windowText" lastClr="000000"/>
              </a:solidFill>
              <a:latin typeface="Arial MT"/>
              <a:cs typeface="Arial MT"/>
            </a:endParaRPr>
          </a:p>
          <a:p>
            <a:pPr marL="329565" indent="-316865">
              <a:spcBef>
                <a:spcPts val="480"/>
              </a:spcBef>
              <a:buFont typeface="Trebuchet MS"/>
              <a:buChar char="•"/>
              <a:tabLst>
                <a:tab pos="329565" algn="l"/>
              </a:tabLst>
            </a:pPr>
            <a:r>
              <a:rPr sz="2200" kern="0" dirty="0">
                <a:solidFill>
                  <a:srgbClr val="46424D"/>
                </a:solidFill>
                <a:latin typeface="Arial MT"/>
                <a:cs typeface="Arial MT"/>
              </a:rPr>
              <a:t>Requirements</a:t>
            </a:r>
            <a:r>
              <a:rPr sz="2200" kern="0" spc="-114" dirty="0">
                <a:solidFill>
                  <a:srgbClr val="46424D"/>
                </a:solidFill>
                <a:latin typeface="Arial MT"/>
                <a:cs typeface="Arial MT"/>
              </a:rPr>
              <a:t> </a:t>
            </a:r>
            <a:r>
              <a:rPr sz="2200" kern="0" dirty="0">
                <a:solidFill>
                  <a:srgbClr val="46424D"/>
                </a:solidFill>
                <a:latin typeface="Arial MT"/>
                <a:cs typeface="Arial MT"/>
              </a:rPr>
              <a:t>Engineering</a:t>
            </a:r>
            <a:r>
              <a:rPr sz="2200" kern="0" spc="-110" dirty="0">
                <a:solidFill>
                  <a:srgbClr val="46424D"/>
                </a:solidFill>
                <a:latin typeface="Arial MT"/>
                <a:cs typeface="Arial MT"/>
              </a:rPr>
              <a:t> </a:t>
            </a:r>
            <a:r>
              <a:rPr sz="2200" kern="0" spc="-10" dirty="0">
                <a:solidFill>
                  <a:srgbClr val="46424D"/>
                </a:solidFill>
                <a:latin typeface="Arial MT"/>
                <a:cs typeface="Arial MT"/>
              </a:rPr>
              <a:t>Process</a:t>
            </a:r>
            <a:endParaRPr sz="2200" kern="0" dirty="0">
              <a:solidFill>
                <a:sysClr val="windowText" lastClr="000000"/>
              </a:solidFill>
              <a:latin typeface="Arial MT"/>
              <a:cs typeface="Arial MT"/>
            </a:endParaRPr>
          </a:p>
          <a:p>
            <a:pPr marL="684530" lvl="1" indent="-214629">
              <a:spcBef>
                <a:spcPts val="260"/>
              </a:spcBef>
              <a:buFont typeface="Trebuchet MS"/>
              <a:buChar char="•"/>
              <a:tabLst>
                <a:tab pos="684530" algn="l"/>
              </a:tabLst>
            </a:pPr>
            <a:r>
              <a:rPr b="1" kern="0" dirty="0">
                <a:solidFill>
                  <a:srgbClr val="46424D"/>
                </a:solidFill>
                <a:latin typeface="Arial"/>
                <a:cs typeface="Arial"/>
              </a:rPr>
              <a:t>Feasibility</a:t>
            </a:r>
            <a:r>
              <a:rPr b="1" kern="0" spc="-60" dirty="0">
                <a:solidFill>
                  <a:srgbClr val="46424D"/>
                </a:solidFill>
                <a:latin typeface="Arial"/>
                <a:cs typeface="Arial"/>
              </a:rPr>
              <a:t> </a:t>
            </a:r>
            <a:r>
              <a:rPr b="1" kern="0" spc="-20" dirty="0">
                <a:solidFill>
                  <a:srgbClr val="46424D"/>
                </a:solidFill>
                <a:latin typeface="Arial"/>
                <a:cs typeface="Arial"/>
              </a:rPr>
              <a:t>study</a:t>
            </a:r>
            <a:endParaRPr kern="0" dirty="0">
              <a:solidFill>
                <a:sysClr val="windowText" lastClr="000000"/>
              </a:solidFill>
              <a:latin typeface="Arial"/>
              <a:cs typeface="Arial"/>
            </a:endParaRPr>
          </a:p>
          <a:p>
            <a:pPr marL="1080135" lvl="2" indent="-153035">
              <a:spcBef>
                <a:spcPts val="340"/>
              </a:spcBef>
              <a:buFontTx/>
              <a:buChar char="•"/>
              <a:tabLst>
                <a:tab pos="1080135" algn="l"/>
              </a:tabLst>
            </a:pPr>
            <a:r>
              <a:rPr sz="1600" kern="0" dirty="0">
                <a:solidFill>
                  <a:srgbClr val="46424D"/>
                </a:solidFill>
                <a:latin typeface="Arial MT"/>
                <a:cs typeface="Arial MT"/>
              </a:rPr>
              <a:t>Is</a:t>
            </a:r>
            <a:r>
              <a:rPr sz="1600" kern="0" spc="-15" dirty="0">
                <a:solidFill>
                  <a:srgbClr val="46424D"/>
                </a:solidFill>
                <a:latin typeface="Arial MT"/>
                <a:cs typeface="Arial MT"/>
              </a:rPr>
              <a:t> </a:t>
            </a:r>
            <a:r>
              <a:rPr sz="1600" kern="0" dirty="0">
                <a:solidFill>
                  <a:srgbClr val="46424D"/>
                </a:solidFill>
                <a:latin typeface="Arial MT"/>
                <a:cs typeface="Arial MT"/>
              </a:rPr>
              <a:t>it</a:t>
            </a:r>
            <a:r>
              <a:rPr sz="1600" kern="0" spc="-15" dirty="0">
                <a:solidFill>
                  <a:srgbClr val="46424D"/>
                </a:solidFill>
                <a:latin typeface="Arial MT"/>
                <a:cs typeface="Arial MT"/>
              </a:rPr>
              <a:t> </a:t>
            </a:r>
            <a:r>
              <a:rPr sz="1600" kern="0" dirty="0">
                <a:solidFill>
                  <a:srgbClr val="46424D"/>
                </a:solidFill>
                <a:latin typeface="Arial MT"/>
                <a:cs typeface="Arial MT"/>
              </a:rPr>
              <a:t>technically</a:t>
            </a:r>
            <a:r>
              <a:rPr sz="1600" kern="0" spc="-15" dirty="0">
                <a:solidFill>
                  <a:srgbClr val="46424D"/>
                </a:solidFill>
                <a:latin typeface="Arial MT"/>
                <a:cs typeface="Arial MT"/>
              </a:rPr>
              <a:t> </a:t>
            </a:r>
            <a:r>
              <a:rPr sz="1600" kern="0" dirty="0">
                <a:solidFill>
                  <a:srgbClr val="46424D"/>
                </a:solidFill>
                <a:latin typeface="Arial MT"/>
                <a:cs typeface="Arial MT"/>
              </a:rPr>
              <a:t>and</a:t>
            </a:r>
            <a:r>
              <a:rPr sz="1600" kern="0" spc="-5" dirty="0">
                <a:solidFill>
                  <a:srgbClr val="46424D"/>
                </a:solidFill>
                <a:latin typeface="Arial MT"/>
                <a:cs typeface="Arial MT"/>
              </a:rPr>
              <a:t> </a:t>
            </a:r>
            <a:r>
              <a:rPr sz="1600" kern="0" dirty="0">
                <a:solidFill>
                  <a:srgbClr val="46424D"/>
                </a:solidFill>
                <a:latin typeface="Arial MT"/>
                <a:cs typeface="Arial MT"/>
              </a:rPr>
              <a:t>financially</a:t>
            </a:r>
            <a:r>
              <a:rPr sz="1600" kern="0" spc="-15" dirty="0">
                <a:solidFill>
                  <a:srgbClr val="46424D"/>
                </a:solidFill>
                <a:latin typeface="Arial MT"/>
                <a:cs typeface="Arial MT"/>
              </a:rPr>
              <a:t> </a:t>
            </a:r>
            <a:r>
              <a:rPr sz="1600" kern="0" dirty="0">
                <a:solidFill>
                  <a:srgbClr val="46424D"/>
                </a:solidFill>
                <a:latin typeface="Arial MT"/>
                <a:cs typeface="Arial MT"/>
              </a:rPr>
              <a:t>feasible</a:t>
            </a:r>
            <a:r>
              <a:rPr sz="1600" kern="0" spc="-10" dirty="0">
                <a:solidFill>
                  <a:srgbClr val="46424D"/>
                </a:solidFill>
                <a:latin typeface="Arial MT"/>
                <a:cs typeface="Arial MT"/>
              </a:rPr>
              <a:t> </a:t>
            </a:r>
            <a:r>
              <a:rPr sz="1600" kern="0" dirty="0">
                <a:solidFill>
                  <a:srgbClr val="46424D"/>
                </a:solidFill>
                <a:latin typeface="Arial MT"/>
                <a:cs typeface="Arial MT"/>
              </a:rPr>
              <a:t>to</a:t>
            </a:r>
            <a:r>
              <a:rPr sz="1600" kern="0" spc="-10" dirty="0">
                <a:solidFill>
                  <a:srgbClr val="46424D"/>
                </a:solidFill>
                <a:latin typeface="Arial MT"/>
                <a:cs typeface="Arial MT"/>
              </a:rPr>
              <a:t> </a:t>
            </a:r>
            <a:r>
              <a:rPr sz="1600" kern="0" dirty="0">
                <a:solidFill>
                  <a:srgbClr val="46424D"/>
                </a:solidFill>
                <a:latin typeface="Arial MT"/>
                <a:cs typeface="Arial MT"/>
              </a:rPr>
              <a:t>build</a:t>
            </a:r>
            <a:r>
              <a:rPr sz="1600" kern="0" spc="-5" dirty="0">
                <a:solidFill>
                  <a:srgbClr val="46424D"/>
                </a:solidFill>
                <a:latin typeface="Arial MT"/>
                <a:cs typeface="Arial MT"/>
              </a:rPr>
              <a:t> </a:t>
            </a:r>
            <a:r>
              <a:rPr sz="1600" kern="0" dirty="0">
                <a:solidFill>
                  <a:srgbClr val="46424D"/>
                </a:solidFill>
                <a:latin typeface="Arial MT"/>
                <a:cs typeface="Arial MT"/>
              </a:rPr>
              <a:t>the</a:t>
            </a:r>
            <a:r>
              <a:rPr sz="1600" kern="0" spc="-10" dirty="0">
                <a:solidFill>
                  <a:srgbClr val="46424D"/>
                </a:solidFill>
                <a:latin typeface="Arial MT"/>
                <a:cs typeface="Arial MT"/>
              </a:rPr>
              <a:t> system?</a:t>
            </a:r>
            <a:endParaRPr sz="1600" kern="0" dirty="0">
              <a:solidFill>
                <a:sysClr val="windowText" lastClr="000000"/>
              </a:solidFill>
              <a:latin typeface="Arial MT"/>
              <a:cs typeface="Arial MT"/>
            </a:endParaRPr>
          </a:p>
          <a:p>
            <a:pPr marL="1080135" lvl="2" indent="-153035">
              <a:spcBef>
                <a:spcPts val="280"/>
              </a:spcBef>
              <a:buFontTx/>
              <a:buChar char="•"/>
              <a:tabLst>
                <a:tab pos="1080135" algn="l"/>
              </a:tabLst>
            </a:pPr>
            <a:r>
              <a:rPr sz="1600" kern="0" dirty="0">
                <a:solidFill>
                  <a:srgbClr val="46424D"/>
                </a:solidFill>
                <a:latin typeface="Arial MT"/>
                <a:cs typeface="Arial MT"/>
              </a:rPr>
              <a:t>ROI,</a:t>
            </a:r>
            <a:r>
              <a:rPr sz="1600" kern="0" spc="-35" dirty="0">
                <a:solidFill>
                  <a:srgbClr val="46424D"/>
                </a:solidFill>
                <a:latin typeface="Arial MT"/>
                <a:cs typeface="Arial MT"/>
              </a:rPr>
              <a:t> </a:t>
            </a:r>
            <a:r>
              <a:rPr sz="1600" kern="0" dirty="0">
                <a:solidFill>
                  <a:srgbClr val="46424D"/>
                </a:solidFill>
                <a:latin typeface="Arial MT"/>
                <a:cs typeface="Arial MT"/>
              </a:rPr>
              <a:t>product</a:t>
            </a:r>
            <a:r>
              <a:rPr sz="1600" kern="0" spc="-30" dirty="0">
                <a:solidFill>
                  <a:srgbClr val="46424D"/>
                </a:solidFill>
                <a:latin typeface="Arial MT"/>
                <a:cs typeface="Arial MT"/>
              </a:rPr>
              <a:t> </a:t>
            </a:r>
            <a:r>
              <a:rPr sz="1600" kern="0" dirty="0">
                <a:solidFill>
                  <a:srgbClr val="46424D"/>
                </a:solidFill>
                <a:latin typeface="Arial MT"/>
                <a:cs typeface="Arial MT"/>
              </a:rPr>
              <a:t>Vision,</a:t>
            </a:r>
            <a:r>
              <a:rPr sz="1600" kern="0" spc="-30" dirty="0">
                <a:solidFill>
                  <a:srgbClr val="46424D"/>
                </a:solidFill>
                <a:latin typeface="Arial MT"/>
                <a:cs typeface="Arial MT"/>
              </a:rPr>
              <a:t> </a:t>
            </a:r>
            <a:r>
              <a:rPr sz="1600" kern="0" dirty="0">
                <a:solidFill>
                  <a:srgbClr val="46424D"/>
                </a:solidFill>
                <a:latin typeface="Arial MT"/>
                <a:cs typeface="Arial MT"/>
              </a:rPr>
              <a:t>what</a:t>
            </a:r>
            <a:r>
              <a:rPr sz="1600" kern="0" spc="-30" dirty="0">
                <a:solidFill>
                  <a:srgbClr val="46424D"/>
                </a:solidFill>
                <a:latin typeface="Arial MT"/>
                <a:cs typeface="Arial MT"/>
              </a:rPr>
              <a:t> </a:t>
            </a:r>
            <a:r>
              <a:rPr sz="1600" kern="0" dirty="0">
                <a:solidFill>
                  <a:srgbClr val="46424D"/>
                </a:solidFill>
                <a:latin typeface="Arial MT"/>
                <a:cs typeface="Arial MT"/>
              </a:rPr>
              <a:t>market</a:t>
            </a:r>
            <a:r>
              <a:rPr sz="1600" kern="0" spc="-30" dirty="0">
                <a:solidFill>
                  <a:srgbClr val="46424D"/>
                </a:solidFill>
                <a:latin typeface="Arial MT"/>
                <a:cs typeface="Arial MT"/>
              </a:rPr>
              <a:t> </a:t>
            </a:r>
            <a:r>
              <a:rPr sz="1600" kern="0" dirty="0">
                <a:solidFill>
                  <a:srgbClr val="46424D"/>
                </a:solidFill>
                <a:latin typeface="Arial MT"/>
                <a:cs typeface="Arial MT"/>
              </a:rPr>
              <a:t>share</a:t>
            </a:r>
            <a:r>
              <a:rPr sz="1600" kern="0" spc="-25" dirty="0">
                <a:solidFill>
                  <a:srgbClr val="46424D"/>
                </a:solidFill>
                <a:latin typeface="Arial MT"/>
                <a:cs typeface="Arial MT"/>
              </a:rPr>
              <a:t> </a:t>
            </a:r>
            <a:r>
              <a:rPr sz="1600" kern="0" dirty="0">
                <a:solidFill>
                  <a:srgbClr val="46424D"/>
                </a:solidFill>
                <a:latin typeface="Arial MT"/>
                <a:cs typeface="Arial MT"/>
              </a:rPr>
              <a:t>are</a:t>
            </a:r>
            <a:r>
              <a:rPr sz="1600" kern="0" spc="-30" dirty="0">
                <a:solidFill>
                  <a:srgbClr val="46424D"/>
                </a:solidFill>
                <a:latin typeface="Arial MT"/>
                <a:cs typeface="Arial MT"/>
              </a:rPr>
              <a:t> </a:t>
            </a:r>
            <a:r>
              <a:rPr sz="1600" kern="0" dirty="0">
                <a:solidFill>
                  <a:srgbClr val="46424D"/>
                </a:solidFill>
                <a:latin typeface="Arial MT"/>
                <a:cs typeface="Arial MT"/>
              </a:rPr>
              <a:t>we</a:t>
            </a:r>
            <a:r>
              <a:rPr sz="1600" kern="0" spc="-25" dirty="0">
                <a:solidFill>
                  <a:srgbClr val="46424D"/>
                </a:solidFill>
                <a:latin typeface="Arial MT"/>
                <a:cs typeface="Arial MT"/>
              </a:rPr>
              <a:t> </a:t>
            </a:r>
            <a:r>
              <a:rPr sz="1600" kern="0" dirty="0">
                <a:solidFill>
                  <a:srgbClr val="46424D"/>
                </a:solidFill>
                <a:latin typeface="Arial MT"/>
                <a:cs typeface="Arial MT"/>
              </a:rPr>
              <a:t>after?</a:t>
            </a:r>
            <a:r>
              <a:rPr sz="1600" kern="0" spc="400" dirty="0">
                <a:solidFill>
                  <a:srgbClr val="46424D"/>
                </a:solidFill>
                <a:latin typeface="Arial MT"/>
                <a:cs typeface="Arial MT"/>
              </a:rPr>
              <a:t> </a:t>
            </a:r>
            <a:r>
              <a:rPr sz="1600" kern="0" dirty="0">
                <a:solidFill>
                  <a:srgbClr val="46424D"/>
                </a:solidFill>
                <a:latin typeface="Arial MT"/>
                <a:cs typeface="Arial MT"/>
              </a:rPr>
              <a:t>Urgency</a:t>
            </a:r>
            <a:r>
              <a:rPr sz="1600" kern="0" spc="-30" dirty="0">
                <a:solidFill>
                  <a:srgbClr val="46424D"/>
                </a:solidFill>
                <a:latin typeface="Arial MT"/>
                <a:cs typeface="Arial MT"/>
              </a:rPr>
              <a:t> </a:t>
            </a:r>
            <a:r>
              <a:rPr sz="1600" kern="0" dirty="0">
                <a:solidFill>
                  <a:srgbClr val="46424D"/>
                </a:solidFill>
                <a:latin typeface="Arial MT"/>
                <a:cs typeface="Arial MT"/>
              </a:rPr>
              <a:t>of</a:t>
            </a:r>
            <a:r>
              <a:rPr sz="1600" kern="0" spc="-30" dirty="0">
                <a:solidFill>
                  <a:srgbClr val="46424D"/>
                </a:solidFill>
                <a:latin typeface="Arial MT"/>
                <a:cs typeface="Arial MT"/>
              </a:rPr>
              <a:t> </a:t>
            </a:r>
            <a:r>
              <a:rPr sz="1600" kern="0" spc="-10" dirty="0">
                <a:solidFill>
                  <a:srgbClr val="46424D"/>
                </a:solidFill>
                <a:latin typeface="Arial MT"/>
                <a:cs typeface="Arial MT"/>
              </a:rPr>
              <a:t>development?</a:t>
            </a:r>
            <a:endParaRPr sz="1600" kern="0" dirty="0">
              <a:solidFill>
                <a:sysClr val="windowText" lastClr="000000"/>
              </a:solidFill>
              <a:latin typeface="Arial MT"/>
              <a:cs typeface="Arial MT"/>
            </a:endParaRPr>
          </a:p>
          <a:p>
            <a:pPr marL="684530" lvl="1" indent="-214629">
              <a:spcBef>
                <a:spcPts val="180"/>
              </a:spcBef>
              <a:buFont typeface="Trebuchet MS"/>
              <a:buChar char="•"/>
              <a:tabLst>
                <a:tab pos="684530" algn="l"/>
              </a:tabLst>
            </a:pPr>
            <a:r>
              <a:rPr b="1" kern="0" dirty="0">
                <a:solidFill>
                  <a:srgbClr val="46424D"/>
                </a:solidFill>
                <a:latin typeface="Arial"/>
                <a:cs typeface="Arial"/>
              </a:rPr>
              <a:t>Requirements</a:t>
            </a:r>
            <a:r>
              <a:rPr b="1" kern="0" spc="-50" dirty="0">
                <a:solidFill>
                  <a:srgbClr val="46424D"/>
                </a:solidFill>
                <a:latin typeface="Arial"/>
                <a:cs typeface="Arial"/>
              </a:rPr>
              <a:t> </a:t>
            </a:r>
            <a:r>
              <a:rPr b="1" kern="0" dirty="0">
                <a:solidFill>
                  <a:srgbClr val="46424D"/>
                </a:solidFill>
                <a:latin typeface="Arial"/>
                <a:cs typeface="Arial"/>
              </a:rPr>
              <a:t>elicitation</a:t>
            </a:r>
            <a:r>
              <a:rPr b="1" kern="0" spc="-55" dirty="0">
                <a:solidFill>
                  <a:srgbClr val="46424D"/>
                </a:solidFill>
                <a:latin typeface="Arial"/>
                <a:cs typeface="Arial"/>
              </a:rPr>
              <a:t> </a:t>
            </a:r>
            <a:r>
              <a:rPr b="1" kern="0" dirty="0">
                <a:solidFill>
                  <a:srgbClr val="46424D"/>
                </a:solidFill>
                <a:latin typeface="Arial"/>
                <a:cs typeface="Arial"/>
              </a:rPr>
              <a:t>and</a:t>
            </a:r>
            <a:r>
              <a:rPr b="1" kern="0" spc="-55" dirty="0">
                <a:solidFill>
                  <a:srgbClr val="46424D"/>
                </a:solidFill>
                <a:latin typeface="Arial"/>
                <a:cs typeface="Arial"/>
              </a:rPr>
              <a:t> </a:t>
            </a:r>
            <a:r>
              <a:rPr b="1" kern="0" spc="-10" dirty="0">
                <a:solidFill>
                  <a:srgbClr val="46424D"/>
                </a:solidFill>
                <a:latin typeface="Arial"/>
                <a:cs typeface="Arial"/>
              </a:rPr>
              <a:t>analysis</a:t>
            </a:r>
            <a:endParaRPr kern="0" dirty="0">
              <a:solidFill>
                <a:sysClr val="windowText" lastClr="000000"/>
              </a:solidFill>
              <a:latin typeface="Arial"/>
              <a:cs typeface="Arial"/>
            </a:endParaRPr>
          </a:p>
          <a:p>
            <a:pPr marL="1080135" lvl="2" indent="-153035">
              <a:spcBef>
                <a:spcPts val="340"/>
              </a:spcBef>
              <a:buFontTx/>
              <a:buChar char="•"/>
              <a:tabLst>
                <a:tab pos="1080135" algn="l"/>
              </a:tabLst>
            </a:pPr>
            <a:r>
              <a:rPr sz="1600" kern="0" dirty="0">
                <a:solidFill>
                  <a:srgbClr val="46424D"/>
                </a:solidFill>
                <a:latin typeface="Arial MT"/>
                <a:cs typeface="Arial MT"/>
              </a:rPr>
              <a:t>What</a:t>
            </a:r>
            <a:r>
              <a:rPr sz="1600" kern="0" spc="-30" dirty="0">
                <a:solidFill>
                  <a:srgbClr val="46424D"/>
                </a:solidFill>
                <a:latin typeface="Arial MT"/>
                <a:cs typeface="Arial MT"/>
              </a:rPr>
              <a:t> </a:t>
            </a:r>
            <a:r>
              <a:rPr sz="1600" kern="0" dirty="0">
                <a:solidFill>
                  <a:srgbClr val="46424D"/>
                </a:solidFill>
                <a:latin typeface="Arial MT"/>
                <a:cs typeface="Arial MT"/>
              </a:rPr>
              <a:t>do</a:t>
            </a:r>
            <a:r>
              <a:rPr sz="1600" kern="0" spc="-25" dirty="0">
                <a:solidFill>
                  <a:srgbClr val="46424D"/>
                </a:solidFill>
                <a:latin typeface="Arial MT"/>
                <a:cs typeface="Arial MT"/>
              </a:rPr>
              <a:t> </a:t>
            </a:r>
            <a:r>
              <a:rPr sz="1600" kern="0" dirty="0">
                <a:solidFill>
                  <a:srgbClr val="46424D"/>
                </a:solidFill>
                <a:latin typeface="Arial MT"/>
                <a:cs typeface="Arial MT"/>
              </a:rPr>
              <a:t>the</a:t>
            </a:r>
            <a:r>
              <a:rPr sz="1600" kern="0" spc="-25" dirty="0">
                <a:solidFill>
                  <a:srgbClr val="46424D"/>
                </a:solidFill>
                <a:latin typeface="Arial MT"/>
                <a:cs typeface="Arial MT"/>
              </a:rPr>
              <a:t> </a:t>
            </a:r>
            <a:r>
              <a:rPr sz="1600" kern="0" dirty="0">
                <a:solidFill>
                  <a:srgbClr val="46424D"/>
                </a:solidFill>
                <a:latin typeface="Arial MT"/>
                <a:cs typeface="Arial MT"/>
              </a:rPr>
              <a:t>system</a:t>
            </a:r>
            <a:r>
              <a:rPr sz="1600" kern="0" spc="-30" dirty="0">
                <a:solidFill>
                  <a:srgbClr val="46424D"/>
                </a:solidFill>
                <a:latin typeface="Arial MT"/>
                <a:cs typeface="Arial MT"/>
              </a:rPr>
              <a:t> </a:t>
            </a:r>
            <a:r>
              <a:rPr sz="1600" kern="0" dirty="0">
                <a:solidFill>
                  <a:srgbClr val="46424D"/>
                </a:solidFill>
                <a:latin typeface="Arial MT"/>
                <a:cs typeface="Arial MT"/>
              </a:rPr>
              <a:t>stakeholders</a:t>
            </a:r>
            <a:r>
              <a:rPr sz="1600" kern="0" spc="-30" dirty="0">
                <a:solidFill>
                  <a:srgbClr val="46424D"/>
                </a:solidFill>
                <a:latin typeface="Arial MT"/>
                <a:cs typeface="Arial MT"/>
              </a:rPr>
              <a:t> </a:t>
            </a:r>
            <a:r>
              <a:rPr sz="1600" b="1" kern="0" dirty="0">
                <a:solidFill>
                  <a:srgbClr val="46424D"/>
                </a:solidFill>
                <a:latin typeface="Arial"/>
                <a:cs typeface="Arial"/>
              </a:rPr>
              <a:t>require</a:t>
            </a:r>
            <a:r>
              <a:rPr sz="1600" b="1" kern="0" spc="-20" dirty="0">
                <a:solidFill>
                  <a:srgbClr val="46424D"/>
                </a:solidFill>
                <a:latin typeface="Arial"/>
                <a:cs typeface="Arial"/>
              </a:rPr>
              <a:t> </a:t>
            </a:r>
            <a:r>
              <a:rPr sz="1600" b="1" kern="0" dirty="0">
                <a:solidFill>
                  <a:srgbClr val="46424D"/>
                </a:solidFill>
                <a:latin typeface="Arial"/>
                <a:cs typeface="Arial"/>
              </a:rPr>
              <a:t>or</a:t>
            </a:r>
            <a:r>
              <a:rPr sz="1600" b="1" kern="0" spc="-25" dirty="0">
                <a:solidFill>
                  <a:srgbClr val="46424D"/>
                </a:solidFill>
                <a:latin typeface="Arial"/>
                <a:cs typeface="Arial"/>
              </a:rPr>
              <a:t> </a:t>
            </a:r>
            <a:r>
              <a:rPr sz="1600" b="1" kern="0" dirty="0">
                <a:solidFill>
                  <a:srgbClr val="46424D"/>
                </a:solidFill>
                <a:latin typeface="Arial"/>
                <a:cs typeface="Arial"/>
              </a:rPr>
              <a:t>expect</a:t>
            </a:r>
            <a:r>
              <a:rPr sz="1600" b="1" kern="0" spc="-30" dirty="0">
                <a:solidFill>
                  <a:srgbClr val="46424D"/>
                </a:solidFill>
                <a:latin typeface="Arial"/>
                <a:cs typeface="Arial"/>
              </a:rPr>
              <a:t> </a:t>
            </a:r>
            <a:r>
              <a:rPr sz="1600" kern="0" dirty="0">
                <a:solidFill>
                  <a:srgbClr val="46424D"/>
                </a:solidFill>
                <a:latin typeface="Arial MT"/>
                <a:cs typeface="Arial MT"/>
              </a:rPr>
              <a:t>from</a:t>
            </a:r>
            <a:r>
              <a:rPr sz="1600" kern="0" spc="-30" dirty="0">
                <a:solidFill>
                  <a:srgbClr val="46424D"/>
                </a:solidFill>
                <a:latin typeface="Arial MT"/>
                <a:cs typeface="Arial MT"/>
              </a:rPr>
              <a:t> </a:t>
            </a:r>
            <a:r>
              <a:rPr sz="1600" kern="0" dirty="0">
                <a:solidFill>
                  <a:srgbClr val="46424D"/>
                </a:solidFill>
                <a:latin typeface="Arial MT"/>
                <a:cs typeface="Arial MT"/>
              </a:rPr>
              <a:t>the</a:t>
            </a:r>
            <a:r>
              <a:rPr sz="1600" kern="0" spc="-25" dirty="0">
                <a:solidFill>
                  <a:srgbClr val="46424D"/>
                </a:solidFill>
                <a:latin typeface="Arial MT"/>
                <a:cs typeface="Arial MT"/>
              </a:rPr>
              <a:t> </a:t>
            </a:r>
            <a:r>
              <a:rPr sz="1600" kern="0" spc="-10" dirty="0">
                <a:solidFill>
                  <a:srgbClr val="46424D"/>
                </a:solidFill>
                <a:latin typeface="Arial MT"/>
                <a:cs typeface="Arial MT"/>
              </a:rPr>
              <a:t>system?</a:t>
            </a:r>
            <a:endParaRPr sz="1600" kern="0" dirty="0">
              <a:solidFill>
                <a:sysClr val="windowText" lastClr="000000"/>
              </a:solidFill>
              <a:latin typeface="Arial MT"/>
              <a:cs typeface="Arial MT"/>
            </a:endParaRPr>
          </a:p>
          <a:p>
            <a:pPr marL="1080135" lvl="2" indent="-153035">
              <a:spcBef>
                <a:spcPts val="280"/>
              </a:spcBef>
              <a:buFontTx/>
              <a:buChar char="•"/>
              <a:tabLst>
                <a:tab pos="1080135" algn="l"/>
              </a:tabLst>
            </a:pPr>
            <a:r>
              <a:rPr sz="1600" kern="0" dirty="0">
                <a:solidFill>
                  <a:srgbClr val="46424D"/>
                </a:solidFill>
                <a:latin typeface="Arial MT"/>
                <a:cs typeface="Arial MT"/>
              </a:rPr>
              <a:t>Recognition</a:t>
            </a:r>
            <a:r>
              <a:rPr sz="1600" kern="0" spc="-25" dirty="0">
                <a:solidFill>
                  <a:srgbClr val="46424D"/>
                </a:solidFill>
                <a:latin typeface="Arial MT"/>
                <a:cs typeface="Arial MT"/>
              </a:rPr>
              <a:t> </a:t>
            </a:r>
            <a:r>
              <a:rPr sz="1600" kern="0" dirty="0">
                <a:solidFill>
                  <a:srgbClr val="46424D"/>
                </a:solidFill>
                <a:latin typeface="Arial MT"/>
                <a:cs typeface="Arial MT"/>
              </a:rPr>
              <a:t>that</a:t>
            </a:r>
            <a:r>
              <a:rPr sz="1600" kern="0" spc="-25" dirty="0">
                <a:solidFill>
                  <a:srgbClr val="46424D"/>
                </a:solidFill>
                <a:latin typeface="Arial MT"/>
                <a:cs typeface="Arial MT"/>
              </a:rPr>
              <a:t> </a:t>
            </a:r>
            <a:r>
              <a:rPr sz="1600" kern="0" dirty="0">
                <a:solidFill>
                  <a:srgbClr val="46424D"/>
                </a:solidFill>
                <a:latin typeface="Arial MT"/>
                <a:cs typeface="Arial MT"/>
              </a:rPr>
              <a:t>the</a:t>
            </a:r>
            <a:r>
              <a:rPr sz="1600" kern="0" spc="-25" dirty="0">
                <a:solidFill>
                  <a:srgbClr val="46424D"/>
                </a:solidFill>
                <a:latin typeface="Arial MT"/>
                <a:cs typeface="Arial MT"/>
              </a:rPr>
              <a:t> </a:t>
            </a:r>
            <a:r>
              <a:rPr sz="1600" b="1" kern="0" dirty="0">
                <a:solidFill>
                  <a:srgbClr val="46424D"/>
                </a:solidFill>
                <a:latin typeface="Arial"/>
                <a:cs typeface="Arial"/>
              </a:rPr>
              <a:t>client</a:t>
            </a:r>
            <a:r>
              <a:rPr sz="1600" b="1" kern="0" spc="-25" dirty="0">
                <a:solidFill>
                  <a:srgbClr val="46424D"/>
                </a:solidFill>
                <a:latin typeface="Arial"/>
                <a:cs typeface="Arial"/>
              </a:rPr>
              <a:t> </a:t>
            </a:r>
            <a:r>
              <a:rPr sz="1600" b="1" kern="0" dirty="0">
                <a:solidFill>
                  <a:srgbClr val="46424D"/>
                </a:solidFill>
                <a:latin typeface="Arial"/>
                <a:cs typeface="Arial"/>
              </a:rPr>
              <a:t>must</a:t>
            </a:r>
            <a:r>
              <a:rPr sz="1600" b="1" kern="0" spc="-25" dirty="0">
                <a:solidFill>
                  <a:srgbClr val="46424D"/>
                </a:solidFill>
                <a:latin typeface="Arial"/>
                <a:cs typeface="Arial"/>
              </a:rPr>
              <a:t> </a:t>
            </a:r>
            <a:r>
              <a:rPr sz="1600" b="1" kern="0" dirty="0">
                <a:solidFill>
                  <a:srgbClr val="46424D"/>
                </a:solidFill>
                <a:latin typeface="Arial"/>
                <a:cs typeface="Arial"/>
              </a:rPr>
              <a:t>be</a:t>
            </a:r>
            <a:r>
              <a:rPr sz="1600" b="1" kern="0" spc="-20" dirty="0">
                <a:solidFill>
                  <a:srgbClr val="46424D"/>
                </a:solidFill>
                <a:latin typeface="Arial"/>
                <a:cs typeface="Arial"/>
              </a:rPr>
              <a:t> </a:t>
            </a:r>
            <a:r>
              <a:rPr sz="1600" b="1" kern="0" dirty="0">
                <a:solidFill>
                  <a:srgbClr val="46424D"/>
                </a:solidFill>
                <a:latin typeface="Arial"/>
                <a:cs typeface="Arial"/>
              </a:rPr>
              <a:t>satisfied</a:t>
            </a:r>
            <a:r>
              <a:rPr sz="1600" kern="0" dirty="0">
                <a:solidFill>
                  <a:srgbClr val="46424D"/>
                </a:solidFill>
                <a:latin typeface="Arial MT"/>
                <a:cs typeface="Arial MT"/>
              </a:rPr>
              <a:t>.</a:t>
            </a:r>
            <a:r>
              <a:rPr sz="1600" kern="0" spc="405" dirty="0">
                <a:solidFill>
                  <a:srgbClr val="46424D"/>
                </a:solidFill>
                <a:latin typeface="Arial MT"/>
                <a:cs typeface="Arial MT"/>
              </a:rPr>
              <a:t> </a:t>
            </a:r>
            <a:r>
              <a:rPr sz="1600" kern="0" dirty="0">
                <a:solidFill>
                  <a:srgbClr val="46424D"/>
                </a:solidFill>
                <a:latin typeface="Arial MT"/>
                <a:cs typeface="Arial MT"/>
              </a:rPr>
              <a:t>Have</a:t>
            </a:r>
            <a:r>
              <a:rPr sz="1600" kern="0" spc="-25" dirty="0">
                <a:solidFill>
                  <a:srgbClr val="46424D"/>
                </a:solidFill>
                <a:latin typeface="Arial MT"/>
                <a:cs typeface="Arial MT"/>
              </a:rPr>
              <a:t> </a:t>
            </a:r>
            <a:r>
              <a:rPr sz="1600" kern="0" spc="-10" dirty="0">
                <a:solidFill>
                  <a:srgbClr val="46424D"/>
                </a:solidFill>
                <a:latin typeface="Arial MT"/>
                <a:cs typeface="Arial MT"/>
              </a:rPr>
              <a:t>checkbook.</a:t>
            </a:r>
            <a:endParaRPr sz="1600" kern="0" dirty="0">
              <a:solidFill>
                <a:sysClr val="windowText" lastClr="000000"/>
              </a:solidFill>
              <a:latin typeface="Arial MT"/>
              <a:cs typeface="Arial MT"/>
            </a:endParaRPr>
          </a:p>
          <a:p>
            <a:pPr marL="684530" lvl="1" indent="-214629">
              <a:spcBef>
                <a:spcPts val="180"/>
              </a:spcBef>
              <a:buFont typeface="Trebuchet MS"/>
              <a:buChar char="•"/>
              <a:tabLst>
                <a:tab pos="684530" algn="l"/>
              </a:tabLst>
            </a:pPr>
            <a:r>
              <a:rPr b="1" kern="0" dirty="0">
                <a:solidFill>
                  <a:srgbClr val="46424D"/>
                </a:solidFill>
                <a:latin typeface="Arial"/>
                <a:cs typeface="Arial"/>
              </a:rPr>
              <a:t>Requirements</a:t>
            </a:r>
            <a:r>
              <a:rPr b="1" kern="0" spc="-60" dirty="0">
                <a:solidFill>
                  <a:srgbClr val="46424D"/>
                </a:solidFill>
                <a:latin typeface="Arial"/>
                <a:cs typeface="Arial"/>
              </a:rPr>
              <a:t> </a:t>
            </a:r>
            <a:r>
              <a:rPr b="1" kern="0" spc="-10" dirty="0">
                <a:solidFill>
                  <a:srgbClr val="46424D"/>
                </a:solidFill>
                <a:latin typeface="Arial"/>
                <a:cs typeface="Arial"/>
              </a:rPr>
              <a:t>Specification</a:t>
            </a:r>
            <a:endParaRPr kern="0" dirty="0">
              <a:solidFill>
                <a:sysClr val="windowText" lastClr="000000"/>
              </a:solidFill>
              <a:latin typeface="Arial"/>
              <a:cs typeface="Arial"/>
            </a:endParaRPr>
          </a:p>
          <a:p>
            <a:pPr marL="1080135" lvl="2" indent="-153035">
              <a:spcBef>
                <a:spcPts val="340"/>
              </a:spcBef>
              <a:buFontTx/>
              <a:buChar char="•"/>
              <a:tabLst>
                <a:tab pos="1080135" algn="l"/>
              </a:tabLst>
            </a:pPr>
            <a:r>
              <a:rPr sz="1600" kern="0" dirty="0">
                <a:solidFill>
                  <a:srgbClr val="46424D"/>
                </a:solidFill>
                <a:latin typeface="Arial MT"/>
                <a:cs typeface="Arial MT"/>
              </a:rPr>
              <a:t>Defining</a:t>
            </a:r>
            <a:r>
              <a:rPr sz="1600" kern="0" spc="-15" dirty="0">
                <a:solidFill>
                  <a:srgbClr val="46424D"/>
                </a:solidFill>
                <a:latin typeface="Arial MT"/>
                <a:cs typeface="Arial MT"/>
              </a:rPr>
              <a:t> </a:t>
            </a:r>
            <a:r>
              <a:rPr sz="1600" kern="0" dirty="0">
                <a:solidFill>
                  <a:srgbClr val="46424D"/>
                </a:solidFill>
                <a:latin typeface="Arial MT"/>
                <a:cs typeface="Arial MT"/>
              </a:rPr>
              <a:t>the</a:t>
            </a:r>
            <a:r>
              <a:rPr sz="1600" kern="0" spc="-15" dirty="0">
                <a:solidFill>
                  <a:srgbClr val="46424D"/>
                </a:solidFill>
                <a:latin typeface="Arial MT"/>
                <a:cs typeface="Arial MT"/>
              </a:rPr>
              <a:t> </a:t>
            </a:r>
            <a:r>
              <a:rPr sz="1600" kern="0" dirty="0">
                <a:solidFill>
                  <a:srgbClr val="46424D"/>
                </a:solidFill>
                <a:latin typeface="Arial MT"/>
                <a:cs typeface="Arial MT"/>
              </a:rPr>
              <a:t>requirements</a:t>
            </a:r>
            <a:r>
              <a:rPr sz="1600" kern="0" spc="-15" dirty="0">
                <a:solidFill>
                  <a:srgbClr val="46424D"/>
                </a:solidFill>
                <a:latin typeface="Arial MT"/>
                <a:cs typeface="Arial MT"/>
              </a:rPr>
              <a:t> </a:t>
            </a:r>
            <a:r>
              <a:rPr sz="1600" kern="0" dirty="0">
                <a:solidFill>
                  <a:srgbClr val="46424D"/>
                </a:solidFill>
                <a:latin typeface="Arial MT"/>
                <a:cs typeface="Arial MT"/>
              </a:rPr>
              <a:t>in</a:t>
            </a:r>
            <a:r>
              <a:rPr sz="1600" kern="0" spc="-15" dirty="0">
                <a:solidFill>
                  <a:srgbClr val="46424D"/>
                </a:solidFill>
                <a:latin typeface="Arial MT"/>
                <a:cs typeface="Arial MT"/>
              </a:rPr>
              <a:t> </a:t>
            </a:r>
            <a:r>
              <a:rPr sz="1600" kern="0" dirty="0">
                <a:solidFill>
                  <a:srgbClr val="46424D"/>
                </a:solidFill>
                <a:latin typeface="Arial MT"/>
                <a:cs typeface="Arial MT"/>
              </a:rPr>
              <a:t>detail.</a:t>
            </a:r>
            <a:r>
              <a:rPr sz="1600" kern="0" spc="420" dirty="0">
                <a:solidFill>
                  <a:srgbClr val="46424D"/>
                </a:solidFill>
                <a:latin typeface="Arial MT"/>
                <a:cs typeface="Arial MT"/>
              </a:rPr>
              <a:t> </a:t>
            </a:r>
            <a:r>
              <a:rPr sz="1600" b="1" kern="0" dirty="0">
                <a:solidFill>
                  <a:srgbClr val="46424D"/>
                </a:solidFill>
                <a:latin typeface="Arial"/>
                <a:cs typeface="Arial"/>
              </a:rPr>
              <a:t>These</a:t>
            </a:r>
            <a:r>
              <a:rPr sz="1600" b="1" kern="0" spc="-10" dirty="0">
                <a:solidFill>
                  <a:srgbClr val="46424D"/>
                </a:solidFill>
                <a:latin typeface="Arial"/>
                <a:cs typeface="Arial"/>
              </a:rPr>
              <a:t> </a:t>
            </a:r>
            <a:r>
              <a:rPr sz="1600" b="1" kern="0" dirty="0">
                <a:solidFill>
                  <a:srgbClr val="46424D"/>
                </a:solidFill>
                <a:latin typeface="Arial"/>
                <a:cs typeface="Arial"/>
              </a:rPr>
              <a:t>are</a:t>
            </a:r>
            <a:r>
              <a:rPr sz="1600" b="1" kern="0" spc="-15" dirty="0">
                <a:solidFill>
                  <a:srgbClr val="46424D"/>
                </a:solidFill>
                <a:latin typeface="Arial"/>
                <a:cs typeface="Arial"/>
              </a:rPr>
              <a:t> </a:t>
            </a:r>
            <a:r>
              <a:rPr sz="1600" b="1" kern="0" dirty="0">
                <a:solidFill>
                  <a:srgbClr val="46424D"/>
                </a:solidFill>
                <a:latin typeface="Arial"/>
                <a:cs typeface="Arial"/>
              </a:rPr>
              <a:t>the</a:t>
            </a:r>
            <a:r>
              <a:rPr sz="1600" b="1" kern="0" spc="-15" dirty="0">
                <a:solidFill>
                  <a:srgbClr val="46424D"/>
                </a:solidFill>
                <a:latin typeface="Arial"/>
                <a:cs typeface="Arial"/>
              </a:rPr>
              <a:t> </a:t>
            </a:r>
            <a:r>
              <a:rPr sz="1600" b="1" kern="0" spc="-10" dirty="0">
                <a:solidFill>
                  <a:srgbClr val="46424D"/>
                </a:solidFill>
                <a:latin typeface="Arial"/>
                <a:cs typeface="Arial"/>
              </a:rPr>
              <a:t>‘whats</a:t>
            </a:r>
            <a:r>
              <a:rPr sz="1600" b="1" kern="0" spc="-10" dirty="0">
                <a:solidFill>
                  <a:srgbClr val="46424D"/>
                </a:solidFill>
                <a:latin typeface="Arial"/>
                <a:cs typeface="Arial"/>
              </a:rPr>
              <a:t>’</a:t>
            </a:r>
            <a:r>
              <a:rPr sz="1600" b="1" kern="0" spc="-100" dirty="0">
                <a:solidFill>
                  <a:srgbClr val="46424D"/>
                </a:solidFill>
                <a:latin typeface="Arial"/>
                <a:cs typeface="Arial"/>
              </a:rPr>
              <a:t> </a:t>
            </a:r>
            <a:r>
              <a:rPr sz="1600" b="1" kern="0" dirty="0">
                <a:solidFill>
                  <a:srgbClr val="46424D"/>
                </a:solidFill>
                <a:latin typeface="Arial"/>
                <a:cs typeface="Arial"/>
              </a:rPr>
              <a:t>of</a:t>
            </a:r>
            <a:r>
              <a:rPr sz="1600" b="1" kern="0" spc="-15" dirty="0">
                <a:solidFill>
                  <a:srgbClr val="46424D"/>
                </a:solidFill>
                <a:latin typeface="Arial"/>
                <a:cs typeface="Arial"/>
              </a:rPr>
              <a:t> </a:t>
            </a:r>
            <a:r>
              <a:rPr sz="1600" b="1" kern="0" dirty="0">
                <a:solidFill>
                  <a:srgbClr val="46424D"/>
                </a:solidFill>
                <a:latin typeface="Arial"/>
                <a:cs typeface="Arial"/>
              </a:rPr>
              <a:t>a</a:t>
            </a:r>
            <a:r>
              <a:rPr sz="1600" b="1" kern="0" spc="-15" dirty="0">
                <a:solidFill>
                  <a:srgbClr val="46424D"/>
                </a:solidFill>
                <a:latin typeface="Arial"/>
                <a:cs typeface="Arial"/>
              </a:rPr>
              <a:t> </a:t>
            </a:r>
            <a:r>
              <a:rPr sz="1600" b="1" kern="0" spc="-10" dirty="0">
                <a:solidFill>
                  <a:srgbClr val="46424D"/>
                </a:solidFill>
                <a:latin typeface="Arial"/>
                <a:cs typeface="Arial"/>
              </a:rPr>
              <a:t>system!!!</a:t>
            </a:r>
            <a:endParaRPr sz="1600" kern="0" dirty="0">
              <a:solidFill>
                <a:sysClr val="windowText" lastClr="000000"/>
              </a:solidFill>
              <a:latin typeface="Arial"/>
              <a:cs typeface="Arial"/>
            </a:endParaRPr>
          </a:p>
          <a:p>
            <a:pPr marL="684530" lvl="1" indent="-214629">
              <a:spcBef>
                <a:spcPts val="180"/>
              </a:spcBef>
              <a:buFont typeface="Trebuchet MS"/>
              <a:buChar char="•"/>
              <a:tabLst>
                <a:tab pos="684530" algn="l"/>
              </a:tabLst>
            </a:pPr>
            <a:r>
              <a:rPr b="1" kern="0" dirty="0">
                <a:solidFill>
                  <a:srgbClr val="46424D"/>
                </a:solidFill>
                <a:latin typeface="Arial"/>
                <a:cs typeface="Arial"/>
              </a:rPr>
              <a:t>Requirements</a:t>
            </a:r>
            <a:r>
              <a:rPr b="1" kern="0" spc="-60" dirty="0">
                <a:solidFill>
                  <a:srgbClr val="46424D"/>
                </a:solidFill>
                <a:latin typeface="Arial"/>
                <a:cs typeface="Arial"/>
              </a:rPr>
              <a:t> </a:t>
            </a:r>
            <a:r>
              <a:rPr b="1" kern="0" spc="-10" dirty="0">
                <a:solidFill>
                  <a:srgbClr val="46424D"/>
                </a:solidFill>
                <a:latin typeface="Arial"/>
                <a:cs typeface="Arial"/>
              </a:rPr>
              <a:t>Validation</a:t>
            </a:r>
            <a:endParaRPr kern="0" dirty="0">
              <a:solidFill>
                <a:sysClr val="windowText" lastClr="000000"/>
              </a:solidFill>
              <a:latin typeface="Arial"/>
              <a:cs typeface="Arial"/>
            </a:endParaRPr>
          </a:p>
          <a:p>
            <a:pPr marL="1080135" lvl="2" indent="-153035">
              <a:spcBef>
                <a:spcPts val="340"/>
              </a:spcBef>
              <a:buFontTx/>
              <a:buChar char="•"/>
              <a:tabLst>
                <a:tab pos="1080135" algn="l"/>
              </a:tabLst>
            </a:pPr>
            <a:r>
              <a:rPr sz="1600" kern="0" dirty="0">
                <a:solidFill>
                  <a:srgbClr val="46424D"/>
                </a:solidFill>
                <a:latin typeface="Arial MT"/>
                <a:cs typeface="Arial MT"/>
              </a:rPr>
              <a:t>Checking</a:t>
            </a:r>
            <a:r>
              <a:rPr sz="1600" kern="0" spc="-15" dirty="0">
                <a:solidFill>
                  <a:srgbClr val="46424D"/>
                </a:solidFill>
                <a:latin typeface="Arial MT"/>
                <a:cs typeface="Arial MT"/>
              </a:rPr>
              <a:t> </a:t>
            </a:r>
            <a:r>
              <a:rPr sz="1600" kern="0" dirty="0">
                <a:solidFill>
                  <a:srgbClr val="46424D"/>
                </a:solidFill>
                <a:latin typeface="Arial MT"/>
                <a:cs typeface="Arial MT"/>
              </a:rPr>
              <a:t>the</a:t>
            </a:r>
            <a:r>
              <a:rPr sz="1600" kern="0" spc="-10" dirty="0">
                <a:solidFill>
                  <a:srgbClr val="46424D"/>
                </a:solidFill>
                <a:latin typeface="Arial MT"/>
                <a:cs typeface="Arial MT"/>
              </a:rPr>
              <a:t> </a:t>
            </a:r>
            <a:r>
              <a:rPr sz="1600" kern="0" dirty="0">
                <a:solidFill>
                  <a:srgbClr val="46424D"/>
                </a:solidFill>
                <a:latin typeface="Arial MT"/>
                <a:cs typeface="Arial MT"/>
              </a:rPr>
              <a:t>validity</a:t>
            </a:r>
            <a:r>
              <a:rPr sz="1600" kern="0" spc="-15" dirty="0">
                <a:solidFill>
                  <a:srgbClr val="46424D"/>
                </a:solidFill>
                <a:latin typeface="Arial MT"/>
                <a:cs typeface="Arial MT"/>
              </a:rPr>
              <a:t> </a:t>
            </a:r>
            <a:r>
              <a:rPr sz="1600" kern="0" dirty="0">
                <a:solidFill>
                  <a:srgbClr val="46424D"/>
                </a:solidFill>
                <a:latin typeface="Arial MT"/>
                <a:cs typeface="Arial MT"/>
              </a:rPr>
              <a:t>of</a:t>
            </a:r>
            <a:r>
              <a:rPr sz="1600" kern="0" spc="-15" dirty="0">
                <a:solidFill>
                  <a:srgbClr val="46424D"/>
                </a:solidFill>
                <a:latin typeface="Arial MT"/>
                <a:cs typeface="Arial MT"/>
              </a:rPr>
              <a:t> </a:t>
            </a:r>
            <a:r>
              <a:rPr sz="1600" kern="0" dirty="0">
                <a:solidFill>
                  <a:srgbClr val="46424D"/>
                </a:solidFill>
                <a:latin typeface="Arial MT"/>
                <a:cs typeface="Arial MT"/>
              </a:rPr>
              <a:t>the</a:t>
            </a:r>
            <a:r>
              <a:rPr sz="1600" kern="0" spc="-15" dirty="0">
                <a:solidFill>
                  <a:srgbClr val="46424D"/>
                </a:solidFill>
                <a:latin typeface="Arial MT"/>
                <a:cs typeface="Arial MT"/>
              </a:rPr>
              <a:t> </a:t>
            </a:r>
            <a:r>
              <a:rPr sz="1600" kern="0" spc="-10" dirty="0">
                <a:solidFill>
                  <a:srgbClr val="46424D"/>
                </a:solidFill>
                <a:latin typeface="Arial MT"/>
                <a:cs typeface="Arial MT"/>
              </a:rPr>
              <a:t>requirements</a:t>
            </a:r>
            <a:endParaRPr sz="1600" kern="0" dirty="0">
              <a:solidFill>
                <a:sysClr val="windowText" lastClr="000000"/>
              </a:solidFill>
              <a:latin typeface="Arial MT"/>
              <a:cs typeface="Arial MT"/>
            </a:endParaRPr>
          </a:p>
          <a:p>
            <a:pPr marL="1080135" lvl="2" indent="-153035">
              <a:spcBef>
                <a:spcPts val="280"/>
              </a:spcBef>
              <a:buFontTx/>
              <a:buChar char="•"/>
              <a:tabLst>
                <a:tab pos="1080135" algn="l"/>
              </a:tabLst>
            </a:pPr>
            <a:r>
              <a:rPr sz="1600" kern="0" dirty="0">
                <a:solidFill>
                  <a:srgbClr val="46424D"/>
                </a:solidFill>
                <a:latin typeface="Arial MT"/>
                <a:cs typeface="Arial MT"/>
              </a:rPr>
              <a:t>Are</a:t>
            </a:r>
            <a:r>
              <a:rPr sz="1600" kern="0" spc="-40" dirty="0">
                <a:solidFill>
                  <a:srgbClr val="46424D"/>
                </a:solidFill>
                <a:latin typeface="Arial MT"/>
                <a:cs typeface="Arial MT"/>
              </a:rPr>
              <a:t> </a:t>
            </a:r>
            <a:r>
              <a:rPr sz="1600" kern="0" dirty="0">
                <a:solidFill>
                  <a:srgbClr val="46424D"/>
                </a:solidFill>
                <a:latin typeface="Arial MT"/>
                <a:cs typeface="Arial MT"/>
              </a:rPr>
              <a:t>they</a:t>
            </a:r>
            <a:r>
              <a:rPr sz="1600" kern="0" spc="-40" dirty="0">
                <a:solidFill>
                  <a:srgbClr val="46424D"/>
                </a:solidFill>
                <a:latin typeface="Arial MT"/>
                <a:cs typeface="Arial MT"/>
              </a:rPr>
              <a:t> </a:t>
            </a:r>
            <a:r>
              <a:rPr sz="1600" kern="0" dirty="0">
                <a:solidFill>
                  <a:srgbClr val="46424D"/>
                </a:solidFill>
                <a:latin typeface="Arial MT"/>
                <a:cs typeface="Arial MT"/>
              </a:rPr>
              <a:t>feasible,</a:t>
            </a:r>
            <a:r>
              <a:rPr sz="1600" kern="0" spc="-40" dirty="0">
                <a:solidFill>
                  <a:srgbClr val="46424D"/>
                </a:solidFill>
                <a:latin typeface="Arial MT"/>
                <a:cs typeface="Arial MT"/>
              </a:rPr>
              <a:t> </a:t>
            </a:r>
            <a:r>
              <a:rPr sz="1600" kern="0" dirty="0">
                <a:solidFill>
                  <a:srgbClr val="46424D"/>
                </a:solidFill>
                <a:latin typeface="Arial MT"/>
                <a:cs typeface="Arial MT"/>
              </a:rPr>
              <a:t>testable,</a:t>
            </a:r>
            <a:r>
              <a:rPr sz="1600" kern="0" spc="-45" dirty="0">
                <a:solidFill>
                  <a:srgbClr val="46424D"/>
                </a:solidFill>
                <a:latin typeface="Arial MT"/>
                <a:cs typeface="Arial MT"/>
              </a:rPr>
              <a:t> </a:t>
            </a:r>
            <a:r>
              <a:rPr sz="1600" kern="0" dirty="0">
                <a:solidFill>
                  <a:srgbClr val="46424D"/>
                </a:solidFill>
                <a:latin typeface="Arial MT"/>
                <a:cs typeface="Arial MT"/>
              </a:rPr>
              <a:t>sufficient,</a:t>
            </a:r>
            <a:r>
              <a:rPr sz="1600" kern="0" spc="-40" dirty="0">
                <a:solidFill>
                  <a:srgbClr val="46424D"/>
                </a:solidFill>
                <a:latin typeface="Arial MT"/>
                <a:cs typeface="Arial MT"/>
              </a:rPr>
              <a:t> </a:t>
            </a:r>
            <a:r>
              <a:rPr sz="1600" kern="0" spc="-10" dirty="0">
                <a:solidFill>
                  <a:srgbClr val="46424D"/>
                </a:solidFill>
                <a:latin typeface="Arial MT"/>
                <a:cs typeface="Arial MT"/>
              </a:rPr>
              <a:t>necessary,</a:t>
            </a:r>
            <a:r>
              <a:rPr sz="1600" kern="0" spc="-40" dirty="0">
                <a:solidFill>
                  <a:srgbClr val="46424D"/>
                </a:solidFill>
                <a:latin typeface="Arial MT"/>
                <a:cs typeface="Arial MT"/>
              </a:rPr>
              <a:t> </a:t>
            </a:r>
            <a:r>
              <a:rPr sz="1600" kern="0" spc="-25" dirty="0">
                <a:solidFill>
                  <a:srgbClr val="46424D"/>
                </a:solidFill>
                <a:latin typeface="Arial MT"/>
                <a:cs typeface="Arial MT"/>
              </a:rPr>
              <a:t>...</a:t>
            </a:r>
            <a:endParaRPr sz="1600" kern="0" dirty="0">
              <a:solidFill>
                <a:sysClr val="windowText" lastClr="000000"/>
              </a:solidFill>
              <a:latin typeface="Arial MT"/>
              <a:cs typeface="Arial MT"/>
            </a:endParaRPr>
          </a:p>
        </p:txBody>
      </p:sp>
    </p:spTree>
    <p:extLst>
      <p:ext uri="{BB962C8B-B14F-4D97-AF65-F5344CB8AC3E}">
        <p14:creationId xmlns:p14="http://schemas.microsoft.com/office/powerpoint/2010/main" val="8772090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382156"/>
          </a:xfrm>
          <a:prstGeom prst="rect">
            <a:avLst/>
          </a:prstGeom>
        </p:spPr>
        <p:txBody>
          <a:bodyPr vert="horz" wrap="square" lIns="0" tIns="12700" rIns="0" bIns="0" rtlCol="0">
            <a:spAutoFit/>
          </a:bodyPr>
          <a:lstStyle/>
          <a:p>
            <a:pPr marL="12700">
              <a:spcBef>
                <a:spcPts val="100"/>
              </a:spcBef>
            </a:pPr>
            <a:r>
              <a:rPr dirty="0"/>
              <a:t>The</a:t>
            </a:r>
            <a:r>
              <a:rPr spc="-75" dirty="0"/>
              <a:t> </a:t>
            </a:r>
            <a:r>
              <a:rPr dirty="0"/>
              <a:t>Requirements</a:t>
            </a:r>
            <a:r>
              <a:rPr spc="-75" dirty="0"/>
              <a:t> </a:t>
            </a:r>
            <a:r>
              <a:rPr dirty="0"/>
              <a:t>Engineering</a:t>
            </a:r>
            <a:r>
              <a:rPr spc="-80" dirty="0"/>
              <a:t> </a:t>
            </a:r>
            <a:r>
              <a:rPr spc="-10" dirty="0"/>
              <a:t>Process</a:t>
            </a:r>
          </a:p>
        </p:txBody>
      </p:sp>
      <p:pic>
        <p:nvPicPr>
          <p:cNvPr id="3" name="object 3"/>
          <p:cNvPicPr/>
          <p:nvPr/>
        </p:nvPicPr>
        <p:blipFill>
          <a:blip r:embed="rId2" cstate="print"/>
          <a:stretch>
            <a:fillRect/>
          </a:stretch>
        </p:blipFill>
        <p:spPr>
          <a:xfrm>
            <a:off x="2308226" y="2084387"/>
            <a:ext cx="7394575" cy="3859212"/>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18</a:t>
            </a:r>
          </a:p>
        </p:txBody>
      </p:sp>
    </p:spTree>
    <p:extLst>
      <p:ext uri="{BB962C8B-B14F-4D97-AF65-F5344CB8AC3E}">
        <p14:creationId xmlns:p14="http://schemas.microsoft.com/office/powerpoint/2010/main" val="32893685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Software</a:t>
            </a:r>
            <a:r>
              <a:rPr spc="-40" dirty="0"/>
              <a:t> </a:t>
            </a:r>
            <a:r>
              <a:rPr dirty="0"/>
              <a:t>Design</a:t>
            </a:r>
            <a:r>
              <a:rPr spc="-45" dirty="0"/>
              <a:t> </a:t>
            </a:r>
            <a:r>
              <a:rPr dirty="0"/>
              <a:t>and</a:t>
            </a:r>
            <a:r>
              <a:rPr spc="-45" dirty="0"/>
              <a:t> </a:t>
            </a:r>
            <a:r>
              <a:rPr spc="-10" dirty="0"/>
              <a:t>Implementation</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19</a:t>
            </a:r>
          </a:p>
        </p:txBody>
      </p:sp>
      <p:sp>
        <p:nvSpPr>
          <p:cNvPr id="3" name="object 3"/>
          <p:cNvSpPr txBox="1"/>
          <p:nvPr/>
        </p:nvSpPr>
        <p:spPr>
          <a:xfrm>
            <a:off x="2019301" y="1612900"/>
            <a:ext cx="7924165" cy="3807460"/>
          </a:xfrm>
          <a:prstGeom prst="rect">
            <a:avLst/>
          </a:prstGeom>
        </p:spPr>
        <p:txBody>
          <a:bodyPr vert="horz" wrap="square" lIns="0" tIns="33020" rIns="0" bIns="0" rtlCol="0">
            <a:spAutoFit/>
          </a:bodyPr>
          <a:lstStyle/>
          <a:p>
            <a:pPr marL="355600" marR="5080" indent="-342900">
              <a:lnSpc>
                <a:spcPts val="2800"/>
              </a:lnSpc>
              <a:spcBef>
                <a:spcPts val="260"/>
              </a:spcBef>
              <a:buFont typeface="Trebuchet MS"/>
              <a:buChar char="•"/>
              <a:tabLst>
                <a:tab pos="355600" algn="l"/>
              </a:tabLst>
            </a:pPr>
            <a:r>
              <a:rPr sz="2400" kern="0" dirty="0">
                <a:solidFill>
                  <a:srgbClr val="46424D"/>
                </a:solidFill>
                <a:latin typeface="Arial MT"/>
                <a:cs typeface="Arial MT"/>
              </a:rPr>
              <a:t>The</a:t>
            </a:r>
            <a:r>
              <a:rPr sz="2400" kern="0" spc="-60" dirty="0">
                <a:solidFill>
                  <a:srgbClr val="46424D"/>
                </a:solidFill>
                <a:latin typeface="Arial MT"/>
                <a:cs typeface="Arial MT"/>
              </a:rPr>
              <a:t> </a:t>
            </a:r>
            <a:r>
              <a:rPr sz="2400" kern="0" dirty="0">
                <a:solidFill>
                  <a:srgbClr val="46424D"/>
                </a:solidFill>
                <a:latin typeface="Arial MT"/>
                <a:cs typeface="Arial MT"/>
              </a:rPr>
              <a:t>process</a:t>
            </a:r>
            <a:r>
              <a:rPr sz="2400" kern="0" spc="-60" dirty="0">
                <a:solidFill>
                  <a:srgbClr val="46424D"/>
                </a:solidFill>
                <a:latin typeface="Arial MT"/>
                <a:cs typeface="Arial MT"/>
              </a:rPr>
              <a:t> </a:t>
            </a:r>
            <a:r>
              <a:rPr sz="2400" kern="0" dirty="0">
                <a:solidFill>
                  <a:srgbClr val="46424D"/>
                </a:solidFill>
                <a:latin typeface="Arial MT"/>
                <a:cs typeface="Arial MT"/>
              </a:rPr>
              <a:t>of</a:t>
            </a:r>
            <a:r>
              <a:rPr sz="2400" kern="0" spc="-60" dirty="0">
                <a:solidFill>
                  <a:srgbClr val="46424D"/>
                </a:solidFill>
                <a:latin typeface="Arial MT"/>
                <a:cs typeface="Arial MT"/>
              </a:rPr>
              <a:t> </a:t>
            </a:r>
            <a:r>
              <a:rPr sz="2400" b="1" kern="0" dirty="0">
                <a:solidFill>
                  <a:srgbClr val="46424D"/>
                </a:solidFill>
                <a:latin typeface="Arial"/>
                <a:cs typeface="Arial"/>
              </a:rPr>
              <a:t>converting</a:t>
            </a:r>
            <a:r>
              <a:rPr sz="2400" b="1" kern="0" spc="-60" dirty="0">
                <a:solidFill>
                  <a:srgbClr val="46424D"/>
                </a:solidFill>
                <a:latin typeface="Arial"/>
                <a:cs typeface="Arial"/>
              </a:rPr>
              <a:t> </a:t>
            </a:r>
            <a:r>
              <a:rPr sz="2400" kern="0" dirty="0">
                <a:solidFill>
                  <a:srgbClr val="46424D"/>
                </a:solidFill>
                <a:latin typeface="Arial MT"/>
                <a:cs typeface="Arial MT"/>
              </a:rPr>
              <a:t>the</a:t>
            </a:r>
            <a:r>
              <a:rPr sz="2400" kern="0" spc="-55" dirty="0">
                <a:solidFill>
                  <a:srgbClr val="46424D"/>
                </a:solidFill>
                <a:latin typeface="Arial MT"/>
                <a:cs typeface="Arial MT"/>
              </a:rPr>
              <a:t> </a:t>
            </a:r>
            <a:r>
              <a:rPr sz="2400" kern="0" dirty="0">
                <a:solidFill>
                  <a:srgbClr val="46424D"/>
                </a:solidFill>
                <a:latin typeface="Arial MT"/>
                <a:cs typeface="Arial MT"/>
              </a:rPr>
              <a:t>system</a:t>
            </a:r>
            <a:r>
              <a:rPr sz="2400" kern="0" spc="-65" dirty="0">
                <a:solidFill>
                  <a:srgbClr val="46424D"/>
                </a:solidFill>
                <a:latin typeface="Arial MT"/>
                <a:cs typeface="Arial MT"/>
              </a:rPr>
              <a:t> </a:t>
            </a:r>
            <a:r>
              <a:rPr sz="2400" kern="0" dirty="0">
                <a:solidFill>
                  <a:srgbClr val="46424D"/>
                </a:solidFill>
                <a:latin typeface="Arial MT"/>
                <a:cs typeface="Arial MT"/>
              </a:rPr>
              <a:t>specification</a:t>
            </a:r>
            <a:r>
              <a:rPr sz="2400" kern="0" spc="-55" dirty="0">
                <a:solidFill>
                  <a:srgbClr val="46424D"/>
                </a:solidFill>
                <a:latin typeface="Arial MT"/>
                <a:cs typeface="Arial MT"/>
              </a:rPr>
              <a:t> </a:t>
            </a:r>
            <a:r>
              <a:rPr sz="2400" kern="0" spc="-20" dirty="0">
                <a:solidFill>
                  <a:srgbClr val="46424D"/>
                </a:solidFill>
                <a:latin typeface="Arial MT"/>
                <a:cs typeface="Arial MT"/>
              </a:rPr>
              <a:t>into </a:t>
            </a:r>
            <a:r>
              <a:rPr sz="2400" kern="0" dirty="0">
                <a:solidFill>
                  <a:srgbClr val="46424D"/>
                </a:solidFill>
                <a:latin typeface="Arial MT"/>
                <a:cs typeface="Arial MT"/>
              </a:rPr>
              <a:t>an</a:t>
            </a:r>
            <a:r>
              <a:rPr sz="2400" kern="0" spc="-75" dirty="0">
                <a:solidFill>
                  <a:srgbClr val="46424D"/>
                </a:solidFill>
                <a:latin typeface="Arial MT"/>
                <a:cs typeface="Arial MT"/>
              </a:rPr>
              <a:t> </a:t>
            </a:r>
            <a:r>
              <a:rPr sz="2400" b="1" kern="0" dirty="0">
                <a:solidFill>
                  <a:srgbClr val="46424D"/>
                </a:solidFill>
                <a:latin typeface="Arial"/>
                <a:cs typeface="Arial"/>
              </a:rPr>
              <a:t>executable</a:t>
            </a:r>
            <a:r>
              <a:rPr sz="2400" b="1" kern="0" spc="-65" dirty="0">
                <a:solidFill>
                  <a:srgbClr val="46424D"/>
                </a:solidFill>
                <a:latin typeface="Arial"/>
                <a:cs typeface="Arial"/>
              </a:rPr>
              <a:t> </a:t>
            </a:r>
            <a:r>
              <a:rPr sz="2400" b="1" kern="0" spc="-10" dirty="0">
                <a:solidFill>
                  <a:srgbClr val="46424D"/>
                </a:solidFill>
                <a:latin typeface="Arial"/>
                <a:cs typeface="Arial"/>
              </a:rPr>
              <a:t>system</a:t>
            </a:r>
            <a:r>
              <a:rPr sz="2400" kern="0" spc="-10" dirty="0">
                <a:solidFill>
                  <a:srgbClr val="46424D"/>
                </a:solidFill>
                <a:latin typeface="Arial MT"/>
                <a:cs typeface="Arial MT"/>
              </a:rPr>
              <a:t>.</a:t>
            </a:r>
            <a:endParaRPr sz="2400" kern="0">
              <a:solidFill>
                <a:sysClr val="windowText" lastClr="000000"/>
              </a:solidFill>
              <a:latin typeface="Arial MT"/>
              <a:cs typeface="Arial MT"/>
            </a:endParaRPr>
          </a:p>
          <a:p>
            <a:pPr marL="354965" indent="-342265">
              <a:spcBef>
                <a:spcPts val="439"/>
              </a:spcBef>
              <a:buFont typeface="Trebuchet MS"/>
              <a:buChar char="•"/>
              <a:tabLst>
                <a:tab pos="354965" algn="l"/>
                <a:tab pos="2912745" algn="l"/>
                <a:tab pos="4081779" algn="l"/>
              </a:tabLst>
            </a:pPr>
            <a:r>
              <a:rPr sz="2400" b="1" kern="0" dirty="0">
                <a:solidFill>
                  <a:srgbClr val="46424D"/>
                </a:solidFill>
                <a:latin typeface="Arial"/>
                <a:cs typeface="Arial"/>
              </a:rPr>
              <a:t>Software</a:t>
            </a:r>
            <a:r>
              <a:rPr sz="2400" b="1" kern="0" spc="-50" dirty="0">
                <a:solidFill>
                  <a:srgbClr val="46424D"/>
                </a:solidFill>
                <a:latin typeface="Arial"/>
                <a:cs typeface="Arial"/>
              </a:rPr>
              <a:t> </a:t>
            </a:r>
            <a:r>
              <a:rPr sz="2400" b="1" kern="0" spc="-10" dirty="0">
                <a:solidFill>
                  <a:srgbClr val="46424D"/>
                </a:solidFill>
                <a:latin typeface="Arial"/>
                <a:cs typeface="Arial"/>
              </a:rPr>
              <a:t>Design</a:t>
            </a:r>
            <a:r>
              <a:rPr sz="2400" b="1" kern="0" dirty="0">
                <a:solidFill>
                  <a:srgbClr val="46424D"/>
                </a:solidFill>
                <a:latin typeface="Arial"/>
                <a:cs typeface="Arial"/>
              </a:rPr>
              <a:t>	</a:t>
            </a:r>
            <a:r>
              <a:rPr sz="2400" kern="0" spc="-10" dirty="0">
                <a:solidFill>
                  <a:srgbClr val="46424D"/>
                </a:solidFill>
                <a:latin typeface="Arial MT"/>
                <a:cs typeface="Arial MT"/>
              </a:rPr>
              <a:t>(inputs:</a:t>
            </a:r>
            <a:r>
              <a:rPr sz="2400" kern="0" dirty="0">
                <a:solidFill>
                  <a:srgbClr val="46424D"/>
                </a:solidFill>
                <a:latin typeface="Arial MT"/>
                <a:cs typeface="Arial MT"/>
              </a:rPr>
              <a:t>	</a:t>
            </a:r>
            <a:r>
              <a:rPr sz="2400" kern="0" spc="-10" dirty="0">
                <a:solidFill>
                  <a:srgbClr val="46424D"/>
                </a:solidFill>
                <a:latin typeface="Arial MT"/>
                <a:cs typeface="Arial MT"/>
              </a:rPr>
              <a:t>specifications)</a:t>
            </a:r>
            <a:endParaRPr sz="2400" kern="0">
              <a:solidFill>
                <a:sysClr val="windowText" lastClr="000000"/>
              </a:solidFill>
              <a:latin typeface="Arial MT"/>
              <a:cs typeface="Arial MT"/>
            </a:endParaRPr>
          </a:p>
          <a:p>
            <a:pPr marL="710565" lvl="1" indent="-240665">
              <a:spcBef>
                <a:spcPts val="219"/>
              </a:spcBef>
              <a:buFont typeface="Trebuchet MS"/>
              <a:buChar char="•"/>
              <a:tabLst>
                <a:tab pos="710565" algn="l"/>
              </a:tabLst>
            </a:pPr>
            <a:r>
              <a:rPr sz="2000" kern="0" dirty="0">
                <a:solidFill>
                  <a:srgbClr val="46424D"/>
                </a:solidFill>
                <a:latin typeface="Arial MT"/>
                <a:cs typeface="Arial MT"/>
              </a:rPr>
              <a:t>Design</a:t>
            </a:r>
            <a:r>
              <a:rPr sz="2000" kern="0" spc="-35" dirty="0">
                <a:solidFill>
                  <a:srgbClr val="46424D"/>
                </a:solidFill>
                <a:latin typeface="Arial MT"/>
                <a:cs typeface="Arial MT"/>
              </a:rPr>
              <a:t> </a:t>
            </a:r>
            <a:r>
              <a:rPr sz="2000" kern="0" dirty="0">
                <a:solidFill>
                  <a:srgbClr val="46424D"/>
                </a:solidFill>
                <a:latin typeface="Arial MT"/>
                <a:cs typeface="Arial MT"/>
              </a:rPr>
              <a:t>a</a:t>
            </a:r>
            <a:r>
              <a:rPr sz="2000" kern="0" spc="-35" dirty="0">
                <a:solidFill>
                  <a:srgbClr val="46424D"/>
                </a:solidFill>
                <a:latin typeface="Arial MT"/>
                <a:cs typeface="Arial MT"/>
              </a:rPr>
              <a:t> </a:t>
            </a:r>
            <a:r>
              <a:rPr sz="2000" kern="0" dirty="0">
                <a:solidFill>
                  <a:srgbClr val="46424D"/>
                </a:solidFill>
                <a:latin typeface="Arial MT"/>
                <a:cs typeface="Arial MT"/>
              </a:rPr>
              <a:t>software</a:t>
            </a:r>
            <a:r>
              <a:rPr sz="2000" kern="0" spc="-35" dirty="0">
                <a:solidFill>
                  <a:srgbClr val="46424D"/>
                </a:solidFill>
                <a:latin typeface="Arial MT"/>
                <a:cs typeface="Arial MT"/>
              </a:rPr>
              <a:t> </a:t>
            </a:r>
            <a:r>
              <a:rPr sz="2000" kern="0" dirty="0">
                <a:solidFill>
                  <a:srgbClr val="46424D"/>
                </a:solidFill>
                <a:latin typeface="Arial MT"/>
                <a:cs typeface="Arial MT"/>
              </a:rPr>
              <a:t>structure</a:t>
            </a:r>
            <a:r>
              <a:rPr sz="2000" kern="0" spc="-35" dirty="0">
                <a:solidFill>
                  <a:srgbClr val="46424D"/>
                </a:solidFill>
                <a:latin typeface="Arial MT"/>
                <a:cs typeface="Arial MT"/>
              </a:rPr>
              <a:t> </a:t>
            </a:r>
            <a:r>
              <a:rPr sz="2000" kern="0" dirty="0">
                <a:solidFill>
                  <a:srgbClr val="46424D"/>
                </a:solidFill>
                <a:latin typeface="Arial MT"/>
                <a:cs typeface="Arial MT"/>
              </a:rPr>
              <a:t>that</a:t>
            </a:r>
            <a:r>
              <a:rPr sz="2000" kern="0" spc="-30" dirty="0">
                <a:solidFill>
                  <a:srgbClr val="46424D"/>
                </a:solidFill>
                <a:latin typeface="Arial MT"/>
                <a:cs typeface="Arial MT"/>
              </a:rPr>
              <a:t> </a:t>
            </a:r>
            <a:r>
              <a:rPr sz="2000" b="1" u="sng" kern="0" dirty="0">
                <a:solidFill>
                  <a:srgbClr val="46424D"/>
                </a:solidFill>
                <a:uFill>
                  <a:solidFill>
                    <a:srgbClr val="46424D"/>
                  </a:solidFill>
                </a:uFill>
                <a:latin typeface="Arial"/>
                <a:cs typeface="Arial"/>
              </a:rPr>
              <a:t>realizes</a:t>
            </a:r>
            <a:r>
              <a:rPr sz="2000" b="1" kern="0" spc="-45" dirty="0">
                <a:solidFill>
                  <a:srgbClr val="46424D"/>
                </a:solidFill>
                <a:latin typeface="Arial"/>
                <a:cs typeface="Arial"/>
              </a:rPr>
              <a:t> </a:t>
            </a:r>
            <a:r>
              <a:rPr sz="2000" kern="0" dirty="0">
                <a:solidFill>
                  <a:srgbClr val="46424D"/>
                </a:solidFill>
                <a:latin typeface="Arial MT"/>
                <a:cs typeface="Arial MT"/>
              </a:rPr>
              <a:t>the</a:t>
            </a:r>
            <a:r>
              <a:rPr sz="2000" kern="0" spc="-35" dirty="0">
                <a:solidFill>
                  <a:srgbClr val="46424D"/>
                </a:solidFill>
                <a:latin typeface="Arial MT"/>
                <a:cs typeface="Arial MT"/>
              </a:rPr>
              <a:t> </a:t>
            </a:r>
            <a:r>
              <a:rPr sz="2000" kern="0" spc="-10" dirty="0">
                <a:solidFill>
                  <a:srgbClr val="46424D"/>
                </a:solidFill>
                <a:latin typeface="Arial MT"/>
                <a:cs typeface="Arial MT"/>
              </a:rPr>
              <a:t>specification;</a:t>
            </a:r>
            <a:endParaRPr sz="2000" kern="0">
              <a:solidFill>
                <a:sysClr val="windowText" lastClr="000000"/>
              </a:solidFill>
              <a:latin typeface="Arial MT"/>
              <a:cs typeface="Arial MT"/>
            </a:endParaRPr>
          </a:p>
          <a:p>
            <a:pPr marL="354965" indent="-342265">
              <a:spcBef>
                <a:spcPts val="500"/>
              </a:spcBef>
              <a:buFont typeface="Trebuchet MS"/>
              <a:buChar char="•"/>
              <a:tabLst>
                <a:tab pos="354965" algn="l"/>
              </a:tabLst>
            </a:pPr>
            <a:r>
              <a:rPr sz="2400" b="1" kern="0" spc="-10" dirty="0">
                <a:solidFill>
                  <a:srgbClr val="46424D"/>
                </a:solidFill>
                <a:latin typeface="Arial"/>
                <a:cs typeface="Arial"/>
              </a:rPr>
              <a:t>Implementation</a:t>
            </a:r>
            <a:endParaRPr sz="2400" kern="0">
              <a:solidFill>
                <a:sysClr val="windowText" lastClr="000000"/>
              </a:solidFill>
              <a:latin typeface="Arial"/>
              <a:cs typeface="Arial"/>
            </a:endParaRPr>
          </a:p>
          <a:p>
            <a:pPr marL="710565" lvl="1" indent="-240665">
              <a:spcBef>
                <a:spcPts val="219"/>
              </a:spcBef>
              <a:buFont typeface="Trebuchet MS"/>
              <a:buChar char="•"/>
              <a:tabLst>
                <a:tab pos="710565" algn="l"/>
              </a:tabLst>
            </a:pPr>
            <a:r>
              <a:rPr sz="2000" kern="0" spc="-10" dirty="0">
                <a:solidFill>
                  <a:srgbClr val="46424D"/>
                </a:solidFill>
                <a:latin typeface="Arial MT"/>
                <a:cs typeface="Arial MT"/>
              </a:rPr>
              <a:t>Translate</a:t>
            </a:r>
            <a:r>
              <a:rPr sz="2000" kern="0" spc="-40" dirty="0">
                <a:solidFill>
                  <a:srgbClr val="46424D"/>
                </a:solidFill>
                <a:latin typeface="Arial MT"/>
                <a:cs typeface="Arial MT"/>
              </a:rPr>
              <a:t> </a:t>
            </a:r>
            <a:r>
              <a:rPr sz="2000" kern="0" dirty="0">
                <a:solidFill>
                  <a:srgbClr val="46424D"/>
                </a:solidFill>
                <a:latin typeface="Arial MT"/>
                <a:cs typeface="Arial MT"/>
              </a:rPr>
              <a:t>this</a:t>
            </a:r>
            <a:r>
              <a:rPr sz="2000" kern="0" spc="-40" dirty="0">
                <a:solidFill>
                  <a:srgbClr val="46424D"/>
                </a:solidFill>
                <a:latin typeface="Arial MT"/>
                <a:cs typeface="Arial MT"/>
              </a:rPr>
              <a:t> </a:t>
            </a:r>
            <a:r>
              <a:rPr sz="2000" kern="0" dirty="0">
                <a:solidFill>
                  <a:srgbClr val="46424D"/>
                </a:solidFill>
                <a:latin typeface="Arial MT"/>
                <a:cs typeface="Arial MT"/>
              </a:rPr>
              <a:t>model</a:t>
            </a:r>
            <a:r>
              <a:rPr sz="2000" kern="0" spc="-40" dirty="0">
                <a:solidFill>
                  <a:srgbClr val="46424D"/>
                </a:solidFill>
                <a:latin typeface="Arial MT"/>
                <a:cs typeface="Arial MT"/>
              </a:rPr>
              <a:t> </a:t>
            </a:r>
            <a:r>
              <a:rPr sz="2000" kern="0" dirty="0">
                <a:solidFill>
                  <a:srgbClr val="46424D"/>
                </a:solidFill>
                <a:latin typeface="Arial MT"/>
                <a:cs typeface="Arial MT"/>
              </a:rPr>
              <a:t>/</a:t>
            </a:r>
            <a:r>
              <a:rPr sz="2000" kern="0" spc="-40" dirty="0">
                <a:solidFill>
                  <a:srgbClr val="46424D"/>
                </a:solidFill>
                <a:latin typeface="Arial MT"/>
                <a:cs typeface="Arial MT"/>
              </a:rPr>
              <a:t> </a:t>
            </a:r>
            <a:r>
              <a:rPr sz="2000" kern="0" dirty="0">
                <a:solidFill>
                  <a:srgbClr val="46424D"/>
                </a:solidFill>
                <a:latin typeface="Arial MT"/>
                <a:cs typeface="Arial MT"/>
              </a:rPr>
              <a:t>structure</a:t>
            </a:r>
            <a:r>
              <a:rPr sz="2000" kern="0" spc="-35" dirty="0">
                <a:solidFill>
                  <a:srgbClr val="46424D"/>
                </a:solidFill>
                <a:latin typeface="Arial MT"/>
                <a:cs typeface="Arial MT"/>
              </a:rPr>
              <a:t> </a:t>
            </a:r>
            <a:r>
              <a:rPr sz="2000" kern="0" dirty="0">
                <a:solidFill>
                  <a:srgbClr val="46424D"/>
                </a:solidFill>
                <a:latin typeface="Arial MT"/>
                <a:cs typeface="Arial MT"/>
              </a:rPr>
              <a:t>into</a:t>
            </a:r>
            <a:r>
              <a:rPr sz="2000" kern="0" spc="-40" dirty="0">
                <a:solidFill>
                  <a:srgbClr val="46424D"/>
                </a:solidFill>
                <a:latin typeface="Arial MT"/>
                <a:cs typeface="Arial MT"/>
              </a:rPr>
              <a:t> </a:t>
            </a:r>
            <a:r>
              <a:rPr sz="2000" kern="0" dirty="0">
                <a:solidFill>
                  <a:srgbClr val="46424D"/>
                </a:solidFill>
                <a:latin typeface="Arial MT"/>
                <a:cs typeface="Arial MT"/>
              </a:rPr>
              <a:t>an</a:t>
            </a:r>
            <a:r>
              <a:rPr sz="2000" kern="0" spc="-35" dirty="0">
                <a:solidFill>
                  <a:srgbClr val="46424D"/>
                </a:solidFill>
                <a:latin typeface="Arial MT"/>
                <a:cs typeface="Arial MT"/>
              </a:rPr>
              <a:t> </a:t>
            </a:r>
            <a:r>
              <a:rPr sz="2000" kern="0" dirty="0">
                <a:solidFill>
                  <a:srgbClr val="46424D"/>
                </a:solidFill>
                <a:latin typeface="Arial MT"/>
                <a:cs typeface="Arial MT"/>
              </a:rPr>
              <a:t>executable</a:t>
            </a:r>
            <a:r>
              <a:rPr sz="2000" kern="0" spc="-35" dirty="0">
                <a:solidFill>
                  <a:srgbClr val="46424D"/>
                </a:solidFill>
                <a:latin typeface="Arial MT"/>
                <a:cs typeface="Arial MT"/>
              </a:rPr>
              <a:t> </a:t>
            </a:r>
            <a:r>
              <a:rPr sz="2000" kern="0" spc="-20" dirty="0">
                <a:solidFill>
                  <a:srgbClr val="46424D"/>
                </a:solidFill>
                <a:latin typeface="Arial MT"/>
                <a:cs typeface="Arial MT"/>
              </a:rPr>
              <a:t>app;</a:t>
            </a:r>
            <a:endParaRPr sz="2000" kern="0">
              <a:solidFill>
                <a:sysClr val="windowText" lastClr="000000"/>
              </a:solidFill>
              <a:latin typeface="Arial MT"/>
              <a:cs typeface="Arial MT"/>
            </a:endParaRPr>
          </a:p>
          <a:p>
            <a:pPr marL="710565" lvl="1" indent="-240665">
              <a:spcBef>
                <a:spcPts val="200"/>
              </a:spcBef>
              <a:buFont typeface="Trebuchet MS"/>
              <a:buChar char="•"/>
              <a:tabLst>
                <a:tab pos="710565" algn="l"/>
              </a:tabLst>
            </a:pPr>
            <a:r>
              <a:rPr sz="2000" b="1" kern="0" dirty="0">
                <a:solidFill>
                  <a:srgbClr val="46424D"/>
                </a:solidFill>
                <a:latin typeface="Arial"/>
                <a:cs typeface="Arial"/>
              </a:rPr>
              <a:t>Programming</a:t>
            </a:r>
            <a:r>
              <a:rPr sz="2000" b="1" kern="0" spc="-50" dirty="0">
                <a:solidFill>
                  <a:srgbClr val="46424D"/>
                </a:solidFill>
                <a:latin typeface="Arial"/>
                <a:cs typeface="Arial"/>
              </a:rPr>
              <a:t> </a:t>
            </a:r>
            <a:r>
              <a:rPr sz="2000" b="1" kern="0" dirty="0">
                <a:solidFill>
                  <a:srgbClr val="46424D"/>
                </a:solidFill>
                <a:latin typeface="Arial"/>
                <a:cs typeface="Arial"/>
              </a:rPr>
              <a:t>is</a:t>
            </a:r>
            <a:r>
              <a:rPr sz="2000" b="1" kern="0" spc="-40" dirty="0">
                <a:solidFill>
                  <a:srgbClr val="46424D"/>
                </a:solidFill>
                <a:latin typeface="Arial"/>
                <a:cs typeface="Arial"/>
              </a:rPr>
              <a:t> </a:t>
            </a:r>
            <a:r>
              <a:rPr sz="2000" b="1" kern="0" dirty="0">
                <a:solidFill>
                  <a:srgbClr val="46424D"/>
                </a:solidFill>
                <a:latin typeface="Arial"/>
                <a:cs typeface="Arial"/>
              </a:rPr>
              <a:t>the</a:t>
            </a:r>
            <a:r>
              <a:rPr sz="2000" b="1" kern="0" spc="60" dirty="0">
                <a:solidFill>
                  <a:srgbClr val="46424D"/>
                </a:solidFill>
                <a:latin typeface="Arial"/>
                <a:cs typeface="Arial"/>
              </a:rPr>
              <a:t> </a:t>
            </a:r>
            <a:r>
              <a:rPr sz="2400" b="1" kern="0" dirty="0">
                <a:solidFill>
                  <a:srgbClr val="46424D"/>
                </a:solidFill>
                <a:latin typeface="Arial"/>
                <a:cs typeface="Arial"/>
              </a:rPr>
              <a:t>implementation</a:t>
            </a:r>
            <a:r>
              <a:rPr sz="2400" b="1" kern="0" spc="-50" dirty="0">
                <a:solidFill>
                  <a:srgbClr val="46424D"/>
                </a:solidFill>
                <a:latin typeface="Arial"/>
                <a:cs typeface="Arial"/>
              </a:rPr>
              <a:t> </a:t>
            </a:r>
            <a:r>
              <a:rPr sz="2000" b="1" kern="0" dirty="0">
                <a:solidFill>
                  <a:srgbClr val="46424D"/>
                </a:solidFill>
                <a:latin typeface="Arial"/>
                <a:cs typeface="Arial"/>
              </a:rPr>
              <a:t>of</a:t>
            </a:r>
            <a:r>
              <a:rPr sz="2000" b="1" kern="0" spc="-45" dirty="0">
                <a:solidFill>
                  <a:srgbClr val="46424D"/>
                </a:solidFill>
                <a:latin typeface="Arial"/>
                <a:cs typeface="Arial"/>
              </a:rPr>
              <a:t> </a:t>
            </a:r>
            <a:r>
              <a:rPr sz="2000" b="1" kern="0" dirty="0">
                <a:solidFill>
                  <a:srgbClr val="46424D"/>
                </a:solidFill>
                <a:latin typeface="Arial"/>
                <a:cs typeface="Arial"/>
              </a:rPr>
              <a:t>the</a:t>
            </a:r>
            <a:r>
              <a:rPr sz="2000" b="1" kern="0" spc="-45" dirty="0">
                <a:solidFill>
                  <a:srgbClr val="46424D"/>
                </a:solidFill>
                <a:latin typeface="Arial"/>
                <a:cs typeface="Arial"/>
              </a:rPr>
              <a:t> </a:t>
            </a:r>
            <a:r>
              <a:rPr sz="2000" b="1" kern="0" spc="-10" dirty="0">
                <a:solidFill>
                  <a:srgbClr val="46424D"/>
                </a:solidFill>
                <a:latin typeface="Arial"/>
                <a:cs typeface="Arial"/>
              </a:rPr>
              <a:t>design.</a:t>
            </a:r>
            <a:endParaRPr sz="2000" kern="0">
              <a:solidFill>
                <a:sysClr val="windowText" lastClr="000000"/>
              </a:solidFill>
              <a:latin typeface="Arial"/>
              <a:cs typeface="Arial"/>
            </a:endParaRPr>
          </a:p>
          <a:p>
            <a:pPr marL="355600" marR="53975" indent="-342900">
              <a:lnSpc>
                <a:spcPts val="2800"/>
              </a:lnSpc>
              <a:spcBef>
                <a:spcPts val="680"/>
              </a:spcBef>
              <a:buFont typeface="Trebuchet MS"/>
              <a:buChar char="•"/>
              <a:tabLst>
                <a:tab pos="355600" algn="l"/>
                <a:tab pos="5776595" algn="l"/>
              </a:tabLst>
            </a:pPr>
            <a:r>
              <a:rPr sz="2400" kern="0" dirty="0">
                <a:solidFill>
                  <a:srgbClr val="46424D"/>
                </a:solidFill>
                <a:latin typeface="Arial MT"/>
                <a:cs typeface="Arial MT"/>
              </a:rPr>
              <a:t>The</a:t>
            </a:r>
            <a:r>
              <a:rPr sz="2400" kern="0" spc="-45" dirty="0">
                <a:solidFill>
                  <a:srgbClr val="46424D"/>
                </a:solidFill>
                <a:latin typeface="Arial MT"/>
                <a:cs typeface="Arial MT"/>
              </a:rPr>
              <a:t> </a:t>
            </a:r>
            <a:r>
              <a:rPr sz="2400" kern="0" dirty="0">
                <a:solidFill>
                  <a:srgbClr val="46424D"/>
                </a:solidFill>
                <a:latin typeface="Arial MT"/>
                <a:cs typeface="Arial MT"/>
              </a:rPr>
              <a:t>activities</a:t>
            </a:r>
            <a:r>
              <a:rPr sz="2400" kern="0" spc="-50" dirty="0">
                <a:solidFill>
                  <a:srgbClr val="46424D"/>
                </a:solidFill>
                <a:latin typeface="Arial MT"/>
                <a:cs typeface="Arial MT"/>
              </a:rPr>
              <a:t> </a:t>
            </a:r>
            <a:r>
              <a:rPr sz="2400" kern="0" dirty="0">
                <a:solidFill>
                  <a:srgbClr val="46424D"/>
                </a:solidFill>
                <a:latin typeface="Arial MT"/>
                <a:cs typeface="Arial MT"/>
              </a:rPr>
              <a:t>of</a:t>
            </a:r>
            <a:r>
              <a:rPr sz="2400" kern="0" spc="-45" dirty="0">
                <a:solidFill>
                  <a:srgbClr val="46424D"/>
                </a:solidFill>
                <a:latin typeface="Arial MT"/>
                <a:cs typeface="Arial MT"/>
              </a:rPr>
              <a:t> </a:t>
            </a:r>
            <a:r>
              <a:rPr sz="2400" kern="0" dirty="0">
                <a:solidFill>
                  <a:srgbClr val="46424D"/>
                </a:solidFill>
                <a:latin typeface="Arial MT"/>
                <a:cs typeface="Arial MT"/>
              </a:rPr>
              <a:t>design</a:t>
            </a:r>
            <a:r>
              <a:rPr sz="2400" kern="0" spc="-45" dirty="0">
                <a:solidFill>
                  <a:srgbClr val="46424D"/>
                </a:solidFill>
                <a:latin typeface="Arial MT"/>
                <a:cs typeface="Arial MT"/>
              </a:rPr>
              <a:t> </a:t>
            </a:r>
            <a:r>
              <a:rPr sz="2400" kern="0" dirty="0">
                <a:solidFill>
                  <a:srgbClr val="46424D"/>
                </a:solidFill>
                <a:latin typeface="Arial MT"/>
                <a:cs typeface="Arial MT"/>
              </a:rPr>
              <a:t>and</a:t>
            </a:r>
            <a:r>
              <a:rPr sz="2400" kern="0" spc="-40" dirty="0">
                <a:solidFill>
                  <a:srgbClr val="46424D"/>
                </a:solidFill>
                <a:latin typeface="Arial MT"/>
                <a:cs typeface="Arial MT"/>
              </a:rPr>
              <a:t> </a:t>
            </a:r>
            <a:r>
              <a:rPr sz="2400" kern="0" spc="-10" dirty="0">
                <a:solidFill>
                  <a:srgbClr val="46424D"/>
                </a:solidFill>
                <a:latin typeface="Arial MT"/>
                <a:cs typeface="Arial MT"/>
              </a:rPr>
              <a:t>implementation</a:t>
            </a:r>
            <a:r>
              <a:rPr sz="2400" kern="0" spc="-45" dirty="0">
                <a:solidFill>
                  <a:srgbClr val="46424D"/>
                </a:solidFill>
                <a:latin typeface="Arial MT"/>
                <a:cs typeface="Arial MT"/>
              </a:rPr>
              <a:t> </a:t>
            </a:r>
            <a:r>
              <a:rPr sz="2400" kern="0" dirty="0">
                <a:solidFill>
                  <a:srgbClr val="46424D"/>
                </a:solidFill>
                <a:latin typeface="Arial MT"/>
                <a:cs typeface="Arial MT"/>
              </a:rPr>
              <a:t>are</a:t>
            </a:r>
            <a:r>
              <a:rPr sz="2400" kern="0" spc="-45" dirty="0">
                <a:solidFill>
                  <a:srgbClr val="46424D"/>
                </a:solidFill>
                <a:latin typeface="Arial MT"/>
                <a:cs typeface="Arial MT"/>
              </a:rPr>
              <a:t> </a:t>
            </a:r>
            <a:r>
              <a:rPr sz="2400" kern="0" spc="-10" dirty="0">
                <a:solidFill>
                  <a:srgbClr val="46424D"/>
                </a:solidFill>
                <a:latin typeface="Arial MT"/>
                <a:cs typeface="Arial MT"/>
              </a:rPr>
              <a:t>closely </a:t>
            </a:r>
            <a:r>
              <a:rPr sz="2400" kern="0" dirty="0">
                <a:solidFill>
                  <a:srgbClr val="46424D"/>
                </a:solidFill>
                <a:latin typeface="Arial MT"/>
                <a:cs typeface="Arial MT"/>
              </a:rPr>
              <a:t>related</a:t>
            </a:r>
            <a:r>
              <a:rPr sz="2400" kern="0" spc="-50" dirty="0">
                <a:solidFill>
                  <a:srgbClr val="46424D"/>
                </a:solidFill>
                <a:latin typeface="Arial MT"/>
                <a:cs typeface="Arial MT"/>
              </a:rPr>
              <a:t> </a:t>
            </a:r>
            <a:r>
              <a:rPr sz="2400" kern="0" dirty="0">
                <a:solidFill>
                  <a:srgbClr val="46424D"/>
                </a:solidFill>
                <a:latin typeface="Arial MT"/>
                <a:cs typeface="Arial MT"/>
              </a:rPr>
              <a:t>and</a:t>
            </a:r>
            <a:r>
              <a:rPr sz="2400" kern="0" spc="-45" dirty="0">
                <a:solidFill>
                  <a:srgbClr val="46424D"/>
                </a:solidFill>
                <a:latin typeface="Arial MT"/>
                <a:cs typeface="Arial MT"/>
              </a:rPr>
              <a:t> </a:t>
            </a:r>
            <a:r>
              <a:rPr sz="2400" kern="0" dirty="0">
                <a:solidFill>
                  <a:srgbClr val="46424D"/>
                </a:solidFill>
                <a:latin typeface="Arial MT"/>
                <a:cs typeface="Arial MT"/>
              </a:rPr>
              <a:t>may</a:t>
            </a:r>
            <a:r>
              <a:rPr sz="2400" kern="0" spc="-50" dirty="0">
                <a:solidFill>
                  <a:srgbClr val="46424D"/>
                </a:solidFill>
                <a:latin typeface="Arial MT"/>
                <a:cs typeface="Arial MT"/>
              </a:rPr>
              <a:t> </a:t>
            </a:r>
            <a:r>
              <a:rPr sz="2400" kern="0" dirty="0">
                <a:solidFill>
                  <a:srgbClr val="46424D"/>
                </a:solidFill>
                <a:latin typeface="Arial MT"/>
                <a:cs typeface="Arial MT"/>
              </a:rPr>
              <a:t>be</a:t>
            </a:r>
            <a:r>
              <a:rPr sz="2400" kern="0" spc="-45" dirty="0">
                <a:solidFill>
                  <a:srgbClr val="46424D"/>
                </a:solidFill>
                <a:latin typeface="Arial MT"/>
                <a:cs typeface="Arial MT"/>
              </a:rPr>
              <a:t> </a:t>
            </a:r>
            <a:r>
              <a:rPr sz="2400" kern="0" spc="-20" dirty="0">
                <a:solidFill>
                  <a:srgbClr val="46424D"/>
                </a:solidFill>
                <a:latin typeface="Arial MT"/>
                <a:cs typeface="Arial MT"/>
              </a:rPr>
              <a:t>inter-</a:t>
            </a:r>
            <a:r>
              <a:rPr sz="2400" kern="0" dirty="0">
                <a:solidFill>
                  <a:srgbClr val="46424D"/>
                </a:solidFill>
                <a:latin typeface="Arial MT"/>
                <a:cs typeface="Arial MT"/>
              </a:rPr>
              <a:t>leaved</a:t>
            </a:r>
            <a:r>
              <a:rPr sz="2400" kern="0" spc="-45" dirty="0">
                <a:solidFill>
                  <a:srgbClr val="46424D"/>
                </a:solidFill>
                <a:latin typeface="Arial MT"/>
                <a:cs typeface="Arial MT"/>
              </a:rPr>
              <a:t> </a:t>
            </a:r>
            <a:r>
              <a:rPr sz="2400" kern="0" dirty="0">
                <a:solidFill>
                  <a:srgbClr val="46424D"/>
                </a:solidFill>
                <a:latin typeface="Arial MT"/>
                <a:cs typeface="Arial MT"/>
              </a:rPr>
              <a:t>and</a:t>
            </a:r>
            <a:r>
              <a:rPr sz="2400" kern="0" spc="-45" dirty="0">
                <a:solidFill>
                  <a:srgbClr val="46424D"/>
                </a:solidFill>
                <a:latin typeface="Arial MT"/>
                <a:cs typeface="Arial MT"/>
              </a:rPr>
              <a:t> </a:t>
            </a:r>
            <a:r>
              <a:rPr sz="2400" kern="0" dirty="0">
                <a:solidFill>
                  <a:srgbClr val="46424D"/>
                </a:solidFill>
                <a:latin typeface="Arial MT"/>
                <a:cs typeface="Arial MT"/>
              </a:rPr>
              <a:t>definitely</a:t>
            </a:r>
            <a:r>
              <a:rPr sz="2400" kern="0" spc="-50" dirty="0">
                <a:solidFill>
                  <a:srgbClr val="46424D"/>
                </a:solidFill>
                <a:latin typeface="Arial MT"/>
                <a:cs typeface="Arial MT"/>
              </a:rPr>
              <a:t> </a:t>
            </a:r>
            <a:r>
              <a:rPr sz="2400" kern="0" dirty="0">
                <a:solidFill>
                  <a:srgbClr val="46424D"/>
                </a:solidFill>
                <a:latin typeface="Arial MT"/>
                <a:cs typeface="Arial MT"/>
              </a:rPr>
              <a:t>are</a:t>
            </a:r>
            <a:r>
              <a:rPr sz="2400" kern="0" spc="-45" dirty="0">
                <a:solidFill>
                  <a:srgbClr val="46424D"/>
                </a:solidFill>
                <a:latin typeface="Arial MT"/>
                <a:cs typeface="Arial MT"/>
              </a:rPr>
              <a:t> </a:t>
            </a:r>
            <a:r>
              <a:rPr sz="2400" kern="0" spc="-10" dirty="0">
                <a:solidFill>
                  <a:srgbClr val="46424D"/>
                </a:solidFill>
                <a:latin typeface="Arial MT"/>
                <a:cs typeface="Arial MT"/>
              </a:rPr>
              <a:t>using </a:t>
            </a:r>
            <a:r>
              <a:rPr sz="2400" kern="0" dirty="0">
                <a:solidFill>
                  <a:srgbClr val="46424D"/>
                </a:solidFill>
                <a:latin typeface="Arial MT"/>
                <a:cs typeface="Arial MT"/>
              </a:rPr>
              <a:t>many</a:t>
            </a:r>
            <a:r>
              <a:rPr sz="2400" kern="0" spc="-100" dirty="0">
                <a:solidFill>
                  <a:srgbClr val="46424D"/>
                </a:solidFill>
                <a:latin typeface="Arial MT"/>
                <a:cs typeface="Arial MT"/>
              </a:rPr>
              <a:t> </a:t>
            </a:r>
            <a:r>
              <a:rPr sz="2400" kern="0" dirty="0">
                <a:solidFill>
                  <a:srgbClr val="46424D"/>
                </a:solidFill>
                <a:latin typeface="Arial MT"/>
                <a:cs typeface="Arial MT"/>
              </a:rPr>
              <a:t>modern</a:t>
            </a:r>
            <a:r>
              <a:rPr sz="2400" kern="0" spc="-95" dirty="0">
                <a:solidFill>
                  <a:srgbClr val="46424D"/>
                </a:solidFill>
                <a:latin typeface="Arial MT"/>
                <a:cs typeface="Arial MT"/>
              </a:rPr>
              <a:t> </a:t>
            </a:r>
            <a:r>
              <a:rPr sz="2400" kern="0" dirty="0">
                <a:solidFill>
                  <a:srgbClr val="46424D"/>
                </a:solidFill>
                <a:latin typeface="Arial MT"/>
                <a:cs typeface="Arial MT"/>
              </a:rPr>
              <a:t>development</a:t>
            </a:r>
            <a:r>
              <a:rPr sz="2400" kern="0" spc="-100" dirty="0">
                <a:solidFill>
                  <a:srgbClr val="46424D"/>
                </a:solidFill>
                <a:latin typeface="Arial MT"/>
                <a:cs typeface="Arial MT"/>
              </a:rPr>
              <a:t> </a:t>
            </a:r>
            <a:r>
              <a:rPr sz="2400" kern="0" spc="-10" dirty="0">
                <a:solidFill>
                  <a:srgbClr val="46424D"/>
                </a:solidFill>
                <a:latin typeface="Arial MT"/>
                <a:cs typeface="Arial MT"/>
              </a:rPr>
              <a:t>processes.</a:t>
            </a:r>
            <a:r>
              <a:rPr sz="2400" kern="0" dirty="0">
                <a:solidFill>
                  <a:srgbClr val="46424D"/>
                </a:solidFill>
                <a:latin typeface="Arial MT"/>
                <a:cs typeface="Arial MT"/>
              </a:rPr>
              <a:t>	(more</a:t>
            </a:r>
            <a:r>
              <a:rPr sz="2400" kern="0" spc="-50" dirty="0">
                <a:solidFill>
                  <a:srgbClr val="46424D"/>
                </a:solidFill>
                <a:latin typeface="Arial MT"/>
                <a:cs typeface="Arial MT"/>
              </a:rPr>
              <a:t> </a:t>
            </a:r>
            <a:r>
              <a:rPr sz="2400" kern="0" dirty="0">
                <a:solidFill>
                  <a:srgbClr val="46424D"/>
                </a:solidFill>
                <a:latin typeface="Arial MT"/>
                <a:cs typeface="Arial MT"/>
              </a:rPr>
              <a:t>to</a:t>
            </a:r>
            <a:r>
              <a:rPr sz="2400" kern="0" spc="-50" dirty="0">
                <a:solidFill>
                  <a:srgbClr val="46424D"/>
                </a:solidFill>
                <a:latin typeface="Arial MT"/>
                <a:cs typeface="Arial MT"/>
              </a:rPr>
              <a:t> </a:t>
            </a:r>
            <a:r>
              <a:rPr sz="2400" kern="0" spc="-10" dirty="0">
                <a:solidFill>
                  <a:srgbClr val="46424D"/>
                </a:solidFill>
                <a:latin typeface="Arial MT"/>
                <a:cs typeface="Arial MT"/>
              </a:rPr>
              <a:t>come)</a:t>
            </a:r>
            <a:endParaRPr sz="2400" kern="0">
              <a:solidFill>
                <a:sysClr val="windowText" lastClr="000000"/>
              </a:solidFill>
              <a:latin typeface="Arial MT"/>
              <a:cs typeface="Arial MT"/>
            </a:endParaRPr>
          </a:p>
        </p:txBody>
      </p:sp>
    </p:spTree>
    <p:extLst>
      <p:ext uri="{BB962C8B-B14F-4D97-AF65-F5344CB8AC3E}">
        <p14:creationId xmlns:p14="http://schemas.microsoft.com/office/powerpoint/2010/main" val="9839925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382156"/>
          </a:xfrm>
          <a:prstGeom prst="rect">
            <a:avLst/>
          </a:prstGeom>
        </p:spPr>
        <p:txBody>
          <a:bodyPr vert="horz" wrap="square" lIns="0" tIns="12700" rIns="0" bIns="0" rtlCol="0">
            <a:spAutoFit/>
          </a:bodyPr>
          <a:lstStyle/>
          <a:p>
            <a:pPr marL="12700">
              <a:spcBef>
                <a:spcPts val="100"/>
              </a:spcBef>
            </a:pPr>
            <a:r>
              <a:rPr dirty="0"/>
              <a:t>A</a:t>
            </a:r>
            <a:r>
              <a:rPr spc="-120" dirty="0"/>
              <a:t> </a:t>
            </a:r>
            <a:r>
              <a:rPr dirty="0"/>
              <a:t>General</a:t>
            </a:r>
            <a:r>
              <a:rPr spc="-35" dirty="0"/>
              <a:t> </a:t>
            </a:r>
            <a:r>
              <a:rPr dirty="0"/>
              <a:t>Model</a:t>
            </a:r>
            <a:r>
              <a:rPr spc="-40" dirty="0"/>
              <a:t> </a:t>
            </a:r>
            <a:r>
              <a:rPr dirty="0"/>
              <a:t>of</a:t>
            </a:r>
            <a:r>
              <a:rPr spc="-35" dirty="0"/>
              <a:t> </a:t>
            </a:r>
            <a:r>
              <a:rPr dirty="0"/>
              <a:t>the</a:t>
            </a:r>
            <a:r>
              <a:rPr spc="-30" dirty="0"/>
              <a:t> </a:t>
            </a:r>
            <a:r>
              <a:rPr dirty="0"/>
              <a:t>Design</a:t>
            </a:r>
            <a:r>
              <a:rPr spc="-40" dirty="0"/>
              <a:t> </a:t>
            </a:r>
            <a:r>
              <a:rPr spc="-10" dirty="0"/>
              <a:t>Process</a:t>
            </a:r>
          </a:p>
        </p:txBody>
      </p:sp>
      <p:pic>
        <p:nvPicPr>
          <p:cNvPr id="3" name="object 3"/>
          <p:cNvPicPr/>
          <p:nvPr/>
        </p:nvPicPr>
        <p:blipFill>
          <a:blip r:embed="rId2" cstate="print"/>
          <a:stretch>
            <a:fillRect/>
          </a:stretch>
        </p:blipFill>
        <p:spPr>
          <a:xfrm>
            <a:off x="2857569" y="1659001"/>
            <a:ext cx="6191181" cy="4595684"/>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20</a:t>
            </a:r>
          </a:p>
        </p:txBody>
      </p:sp>
    </p:spTree>
    <p:extLst>
      <p:ext uri="{BB962C8B-B14F-4D97-AF65-F5344CB8AC3E}">
        <p14:creationId xmlns:p14="http://schemas.microsoft.com/office/powerpoint/2010/main" val="14307976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Design</a:t>
            </a:r>
            <a:r>
              <a:rPr spc="-145" dirty="0"/>
              <a:t> </a:t>
            </a:r>
            <a:r>
              <a:rPr spc="-10" dirty="0"/>
              <a:t>Activities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21</a:t>
            </a:r>
          </a:p>
        </p:txBody>
      </p:sp>
      <p:sp>
        <p:nvSpPr>
          <p:cNvPr id="3" name="object 3"/>
          <p:cNvSpPr txBox="1">
            <a:spLocks noGrp="1"/>
          </p:cNvSpPr>
          <p:nvPr>
            <p:ph type="body" idx="1"/>
          </p:nvPr>
        </p:nvSpPr>
        <p:spPr>
          <a:xfrm>
            <a:off x="505231" y="1737417"/>
            <a:ext cx="10707793" cy="3980576"/>
          </a:xfrm>
          <a:prstGeom prst="rect">
            <a:avLst/>
          </a:prstGeom>
        </p:spPr>
        <p:txBody>
          <a:bodyPr vert="horz" wrap="square" lIns="0" tIns="33019" rIns="0" bIns="0" rtlCol="0">
            <a:spAutoFit/>
          </a:bodyPr>
          <a:lstStyle/>
          <a:p>
            <a:pPr marL="292100" marR="5080" indent="-279400">
              <a:lnSpc>
                <a:spcPts val="2200"/>
              </a:lnSpc>
              <a:spcBef>
                <a:spcPts val="259"/>
              </a:spcBef>
              <a:buFont typeface="Trebuchet MS"/>
              <a:buChar char="•"/>
              <a:tabLst>
                <a:tab pos="292100" algn="l"/>
              </a:tabLst>
            </a:pPr>
            <a:r>
              <a:rPr b="1" i="1" dirty="0">
                <a:latin typeface="Arial"/>
                <a:cs typeface="Arial"/>
              </a:rPr>
              <a:t>Architectural</a:t>
            </a:r>
            <a:r>
              <a:rPr b="1" i="1" spc="5" dirty="0">
                <a:latin typeface="Arial"/>
                <a:cs typeface="Arial"/>
              </a:rPr>
              <a:t> </a:t>
            </a:r>
            <a:r>
              <a:rPr b="1" i="1" dirty="0">
                <a:latin typeface="Arial"/>
                <a:cs typeface="Arial"/>
              </a:rPr>
              <a:t>design</a:t>
            </a:r>
            <a:r>
              <a:rPr i="1" dirty="0">
                <a:latin typeface="Arial"/>
                <a:cs typeface="Arial"/>
              </a:rPr>
              <a:t>,</a:t>
            </a:r>
            <a:r>
              <a:rPr i="1" spc="5" dirty="0">
                <a:latin typeface="Arial"/>
                <a:cs typeface="Arial"/>
              </a:rPr>
              <a:t> </a:t>
            </a:r>
            <a:r>
              <a:rPr dirty="0"/>
              <a:t>where</a:t>
            </a:r>
            <a:r>
              <a:rPr spc="5" dirty="0"/>
              <a:t> </a:t>
            </a:r>
            <a:r>
              <a:rPr dirty="0"/>
              <a:t>one</a:t>
            </a:r>
            <a:r>
              <a:rPr spc="5" dirty="0"/>
              <a:t> </a:t>
            </a:r>
            <a:r>
              <a:rPr dirty="0"/>
              <a:t>identifies</a:t>
            </a:r>
            <a:r>
              <a:rPr spc="5" dirty="0"/>
              <a:t> </a:t>
            </a:r>
            <a:r>
              <a:rPr dirty="0"/>
              <a:t>the</a:t>
            </a:r>
            <a:r>
              <a:rPr spc="5" dirty="0"/>
              <a:t> </a:t>
            </a:r>
            <a:r>
              <a:rPr b="1" dirty="0">
                <a:latin typeface="Arial"/>
                <a:cs typeface="Arial"/>
              </a:rPr>
              <a:t>overall</a:t>
            </a:r>
            <a:r>
              <a:rPr b="1" spc="5" dirty="0">
                <a:latin typeface="Arial"/>
                <a:cs typeface="Arial"/>
              </a:rPr>
              <a:t> </a:t>
            </a:r>
            <a:r>
              <a:rPr b="1" dirty="0">
                <a:latin typeface="Arial"/>
                <a:cs typeface="Arial"/>
              </a:rPr>
              <a:t>structure</a:t>
            </a:r>
            <a:r>
              <a:rPr b="1" spc="5" dirty="0">
                <a:latin typeface="Arial"/>
                <a:cs typeface="Arial"/>
              </a:rPr>
              <a:t> </a:t>
            </a:r>
            <a:r>
              <a:rPr dirty="0"/>
              <a:t>of</a:t>
            </a:r>
            <a:r>
              <a:rPr spc="5" dirty="0"/>
              <a:t> </a:t>
            </a:r>
            <a:r>
              <a:rPr spc="-25" dirty="0"/>
              <a:t>the </a:t>
            </a:r>
            <a:r>
              <a:rPr dirty="0"/>
              <a:t>system,</a:t>
            </a:r>
            <a:r>
              <a:rPr spc="5" dirty="0"/>
              <a:t> </a:t>
            </a:r>
            <a:r>
              <a:rPr dirty="0"/>
              <a:t>the</a:t>
            </a:r>
            <a:r>
              <a:rPr spc="5" dirty="0"/>
              <a:t> </a:t>
            </a:r>
            <a:r>
              <a:rPr b="1" dirty="0">
                <a:latin typeface="Arial"/>
                <a:cs typeface="Arial"/>
              </a:rPr>
              <a:t>principal</a:t>
            </a:r>
            <a:r>
              <a:rPr b="1" spc="10" dirty="0">
                <a:latin typeface="Arial"/>
                <a:cs typeface="Arial"/>
              </a:rPr>
              <a:t> </a:t>
            </a:r>
            <a:r>
              <a:rPr b="1" dirty="0">
                <a:latin typeface="Arial"/>
                <a:cs typeface="Arial"/>
              </a:rPr>
              <a:t>components</a:t>
            </a:r>
            <a:r>
              <a:rPr b="1" spc="10" dirty="0">
                <a:latin typeface="Arial"/>
                <a:cs typeface="Arial"/>
              </a:rPr>
              <a:t> </a:t>
            </a:r>
            <a:r>
              <a:rPr dirty="0"/>
              <a:t>(sometimes</a:t>
            </a:r>
            <a:r>
              <a:rPr spc="10" dirty="0"/>
              <a:t> </a:t>
            </a:r>
            <a:r>
              <a:rPr dirty="0"/>
              <a:t>called</a:t>
            </a:r>
            <a:r>
              <a:rPr spc="5" dirty="0"/>
              <a:t> </a:t>
            </a:r>
            <a:r>
              <a:rPr dirty="0"/>
              <a:t>sub-systems</a:t>
            </a:r>
            <a:r>
              <a:rPr spc="10" dirty="0"/>
              <a:t> </a:t>
            </a:r>
            <a:r>
              <a:rPr spc="-25" dirty="0"/>
              <a:t>or </a:t>
            </a:r>
            <a:r>
              <a:rPr dirty="0"/>
              <a:t>modules</a:t>
            </a:r>
            <a:r>
              <a:rPr spc="5" dirty="0"/>
              <a:t> </a:t>
            </a:r>
            <a:r>
              <a:rPr dirty="0"/>
              <a:t>or</a:t>
            </a:r>
            <a:r>
              <a:rPr spc="5" dirty="0"/>
              <a:t> </a:t>
            </a:r>
            <a:r>
              <a:rPr dirty="0"/>
              <a:t>layers,</a:t>
            </a:r>
            <a:r>
              <a:rPr spc="10" dirty="0"/>
              <a:t> </a:t>
            </a:r>
            <a:r>
              <a:rPr dirty="0"/>
              <a:t>etc…),</a:t>
            </a:r>
            <a:r>
              <a:rPr spc="5" dirty="0"/>
              <a:t> </a:t>
            </a:r>
            <a:r>
              <a:rPr dirty="0"/>
              <a:t>their</a:t>
            </a:r>
            <a:r>
              <a:rPr spc="5" dirty="0"/>
              <a:t> </a:t>
            </a:r>
            <a:r>
              <a:rPr b="1" dirty="0">
                <a:latin typeface="Arial"/>
                <a:cs typeface="Arial"/>
              </a:rPr>
              <a:t>relationships</a:t>
            </a:r>
            <a:r>
              <a:rPr b="1" spc="5" dirty="0">
                <a:latin typeface="Arial"/>
                <a:cs typeface="Arial"/>
              </a:rPr>
              <a:t> </a:t>
            </a:r>
            <a:r>
              <a:rPr dirty="0"/>
              <a:t>and</a:t>
            </a:r>
            <a:r>
              <a:rPr spc="10" dirty="0"/>
              <a:t> </a:t>
            </a:r>
            <a:r>
              <a:rPr dirty="0"/>
              <a:t>how</a:t>
            </a:r>
            <a:r>
              <a:rPr spc="5" dirty="0"/>
              <a:t> </a:t>
            </a:r>
            <a:r>
              <a:rPr dirty="0"/>
              <a:t>they</a:t>
            </a:r>
            <a:r>
              <a:rPr spc="10" dirty="0"/>
              <a:t> </a:t>
            </a:r>
            <a:r>
              <a:rPr spc="-25" dirty="0"/>
              <a:t>are </a:t>
            </a:r>
            <a:r>
              <a:rPr spc="-10" dirty="0"/>
              <a:t>distributed.</a:t>
            </a:r>
            <a:endParaRPr dirty="0">
              <a:latin typeface="Arial"/>
              <a:cs typeface="Arial"/>
            </a:endParaRPr>
          </a:p>
          <a:p>
            <a:pPr marL="309245">
              <a:spcBef>
                <a:spcPts val="459"/>
              </a:spcBef>
              <a:tabLst>
                <a:tab pos="6524625" algn="l"/>
              </a:tabLst>
            </a:pPr>
            <a:r>
              <a:rPr dirty="0"/>
              <a:t>Example: Such</a:t>
            </a:r>
            <a:r>
              <a:rPr spc="5" dirty="0"/>
              <a:t> </a:t>
            </a:r>
            <a:r>
              <a:rPr dirty="0"/>
              <a:t>as</a:t>
            </a:r>
            <a:r>
              <a:rPr spc="5" dirty="0"/>
              <a:t> </a:t>
            </a:r>
            <a:r>
              <a:rPr dirty="0"/>
              <a:t>Model</a:t>
            </a:r>
            <a:r>
              <a:rPr spc="5" dirty="0"/>
              <a:t> </a:t>
            </a:r>
            <a:r>
              <a:rPr dirty="0"/>
              <a:t>View</a:t>
            </a:r>
            <a:r>
              <a:rPr spc="5" dirty="0"/>
              <a:t> </a:t>
            </a:r>
            <a:r>
              <a:rPr dirty="0"/>
              <a:t>Controller</a:t>
            </a:r>
            <a:r>
              <a:rPr spc="5" dirty="0"/>
              <a:t> </a:t>
            </a:r>
            <a:r>
              <a:rPr dirty="0"/>
              <a:t>(MVC</a:t>
            </a:r>
            <a:r>
              <a:rPr spc="5" dirty="0"/>
              <a:t> </a:t>
            </a:r>
            <a:r>
              <a:rPr spc="-10" dirty="0"/>
              <a:t>)pattern;</a:t>
            </a:r>
            <a:r>
              <a:rPr dirty="0"/>
              <a:t>	</a:t>
            </a:r>
            <a:r>
              <a:rPr spc="-10" dirty="0"/>
              <a:t>others.</a:t>
            </a:r>
          </a:p>
          <a:p>
            <a:pPr marL="292100" marR="221615" indent="-279400">
              <a:lnSpc>
                <a:spcPts val="2200"/>
              </a:lnSpc>
              <a:spcBef>
                <a:spcPts val="660"/>
              </a:spcBef>
              <a:buFont typeface="Trebuchet MS"/>
              <a:buChar char="•"/>
              <a:tabLst>
                <a:tab pos="292100" algn="l"/>
                <a:tab pos="1823085" algn="l"/>
                <a:tab pos="4384675" algn="l"/>
                <a:tab pos="6932930" algn="l"/>
              </a:tabLst>
            </a:pPr>
            <a:r>
              <a:rPr b="1" i="1" dirty="0">
                <a:latin typeface="Arial"/>
                <a:cs typeface="Arial"/>
              </a:rPr>
              <a:t>Interface design</a:t>
            </a:r>
            <a:r>
              <a:rPr i="1" dirty="0">
                <a:latin typeface="Arial"/>
                <a:cs typeface="Arial"/>
              </a:rPr>
              <a:t>,</a:t>
            </a:r>
            <a:r>
              <a:rPr i="1" spc="5" dirty="0">
                <a:latin typeface="Arial"/>
                <a:cs typeface="Arial"/>
              </a:rPr>
              <a:t> </a:t>
            </a:r>
            <a:r>
              <a:rPr dirty="0"/>
              <a:t>where</a:t>
            </a:r>
            <a:r>
              <a:rPr spc="5" dirty="0"/>
              <a:t> </a:t>
            </a:r>
            <a:r>
              <a:rPr dirty="0"/>
              <a:t>one</a:t>
            </a:r>
            <a:r>
              <a:rPr spc="5" dirty="0"/>
              <a:t> </a:t>
            </a:r>
            <a:r>
              <a:rPr dirty="0"/>
              <a:t>defines</a:t>
            </a:r>
            <a:r>
              <a:rPr spc="5" dirty="0"/>
              <a:t> </a:t>
            </a:r>
            <a:r>
              <a:rPr dirty="0"/>
              <a:t>the interfaces</a:t>
            </a:r>
            <a:r>
              <a:rPr spc="5" dirty="0"/>
              <a:t> </a:t>
            </a:r>
            <a:r>
              <a:rPr dirty="0"/>
              <a:t>between</a:t>
            </a:r>
            <a:r>
              <a:rPr spc="5" dirty="0"/>
              <a:t> </a:t>
            </a:r>
            <a:r>
              <a:rPr spc="-10" dirty="0"/>
              <a:t>system components.</a:t>
            </a:r>
            <a:r>
              <a:rPr dirty="0"/>
              <a:t>	(interface</a:t>
            </a:r>
            <a:r>
              <a:rPr spc="-5" dirty="0"/>
              <a:t> </a:t>
            </a:r>
            <a:r>
              <a:rPr dirty="0"/>
              <a:t>to </a:t>
            </a:r>
            <a:r>
              <a:rPr spc="-10" dirty="0"/>
              <a:t>controller;</a:t>
            </a:r>
            <a:r>
              <a:rPr dirty="0"/>
              <a:t>	controller to </a:t>
            </a:r>
            <a:r>
              <a:rPr spc="-10" dirty="0"/>
              <a:t>database;</a:t>
            </a:r>
            <a:r>
              <a:rPr dirty="0"/>
              <a:t>	</a:t>
            </a:r>
            <a:r>
              <a:rPr spc="-10" dirty="0"/>
              <a:t>external </a:t>
            </a:r>
            <a:r>
              <a:rPr dirty="0"/>
              <a:t>device</a:t>
            </a:r>
            <a:r>
              <a:rPr spc="-5" dirty="0"/>
              <a:t> </a:t>
            </a:r>
            <a:r>
              <a:rPr dirty="0"/>
              <a:t>(sensor)</a:t>
            </a:r>
            <a:r>
              <a:rPr spc="-5" dirty="0"/>
              <a:t> </a:t>
            </a:r>
            <a:r>
              <a:rPr dirty="0"/>
              <a:t>to </a:t>
            </a:r>
            <a:r>
              <a:rPr spc="-10" dirty="0"/>
              <a:t>analyzer…)</a:t>
            </a:r>
          </a:p>
          <a:p>
            <a:pPr marL="359410" indent="-346710">
              <a:spcBef>
                <a:spcPts val="259"/>
              </a:spcBef>
              <a:buFont typeface="Trebuchet MS"/>
              <a:buChar char="•"/>
              <a:tabLst>
                <a:tab pos="359410" algn="l"/>
              </a:tabLst>
            </a:pPr>
            <a:r>
              <a:rPr dirty="0"/>
              <a:t>Recognize</a:t>
            </a:r>
            <a:r>
              <a:rPr spc="-15" dirty="0"/>
              <a:t> </a:t>
            </a:r>
            <a:r>
              <a:rPr dirty="0"/>
              <a:t>that</a:t>
            </a:r>
            <a:r>
              <a:rPr spc="-5" dirty="0"/>
              <a:t> </a:t>
            </a:r>
            <a:r>
              <a:rPr dirty="0"/>
              <a:t>to</a:t>
            </a:r>
            <a:r>
              <a:rPr spc="-5" dirty="0"/>
              <a:t> </a:t>
            </a:r>
            <a:r>
              <a:rPr dirty="0"/>
              <a:t>the</a:t>
            </a:r>
            <a:r>
              <a:rPr spc="-5" dirty="0"/>
              <a:t> </a:t>
            </a:r>
            <a:r>
              <a:rPr dirty="0"/>
              <a:t>end</a:t>
            </a:r>
            <a:r>
              <a:rPr spc="-5" dirty="0"/>
              <a:t> </a:t>
            </a:r>
            <a:r>
              <a:rPr dirty="0"/>
              <a:t>user,</a:t>
            </a:r>
            <a:r>
              <a:rPr spc="-5" dirty="0"/>
              <a:t> </a:t>
            </a:r>
            <a:r>
              <a:rPr dirty="0"/>
              <a:t>the</a:t>
            </a:r>
            <a:r>
              <a:rPr spc="-5" dirty="0"/>
              <a:t> </a:t>
            </a:r>
            <a:r>
              <a:rPr dirty="0"/>
              <a:t>UI</a:t>
            </a:r>
            <a:r>
              <a:rPr spc="-5" dirty="0"/>
              <a:t> </a:t>
            </a:r>
            <a:r>
              <a:rPr sz="2600" b="1" spc="-20" dirty="0">
                <a:latin typeface="Arial"/>
                <a:cs typeface="Arial"/>
              </a:rPr>
              <a:t>is</a:t>
            </a:r>
            <a:r>
              <a:rPr sz="2600" b="1" spc="-190" dirty="0">
                <a:latin typeface="Arial"/>
                <a:cs typeface="Arial"/>
              </a:rPr>
              <a:t> </a:t>
            </a:r>
            <a:r>
              <a:rPr dirty="0"/>
              <a:t>the </a:t>
            </a:r>
            <a:r>
              <a:rPr spc="-10" dirty="0"/>
              <a:t>application.</a:t>
            </a:r>
            <a:endParaRPr dirty="0">
              <a:latin typeface="Arial"/>
              <a:cs typeface="Arial"/>
            </a:endParaRPr>
          </a:p>
          <a:p>
            <a:pPr marL="292100" marR="412115" indent="-279400">
              <a:lnSpc>
                <a:spcPts val="2200"/>
              </a:lnSpc>
              <a:spcBef>
                <a:spcPts val="620"/>
              </a:spcBef>
              <a:buFont typeface="Trebuchet MS"/>
              <a:buChar char="•"/>
              <a:tabLst>
                <a:tab pos="292100" algn="l"/>
              </a:tabLst>
            </a:pPr>
            <a:r>
              <a:rPr b="1" i="1" dirty="0">
                <a:latin typeface="Arial"/>
                <a:cs typeface="Arial"/>
              </a:rPr>
              <a:t>Component</a:t>
            </a:r>
            <a:r>
              <a:rPr b="1" i="1" spc="5" dirty="0">
                <a:latin typeface="Arial"/>
                <a:cs typeface="Arial"/>
              </a:rPr>
              <a:t> </a:t>
            </a:r>
            <a:r>
              <a:rPr b="1" i="1" dirty="0">
                <a:latin typeface="Arial"/>
                <a:cs typeface="Arial"/>
              </a:rPr>
              <a:t>design</a:t>
            </a:r>
            <a:r>
              <a:rPr i="1" dirty="0">
                <a:latin typeface="Arial"/>
                <a:cs typeface="Arial"/>
              </a:rPr>
              <a:t>,</a:t>
            </a:r>
            <a:r>
              <a:rPr i="1" spc="5" dirty="0">
                <a:latin typeface="Arial"/>
                <a:cs typeface="Arial"/>
              </a:rPr>
              <a:t> </a:t>
            </a:r>
            <a:r>
              <a:rPr dirty="0"/>
              <a:t>where</a:t>
            </a:r>
            <a:r>
              <a:rPr spc="5" dirty="0"/>
              <a:t> </a:t>
            </a:r>
            <a:r>
              <a:rPr dirty="0"/>
              <a:t>one</a:t>
            </a:r>
            <a:r>
              <a:rPr spc="5" dirty="0"/>
              <a:t> </a:t>
            </a:r>
            <a:r>
              <a:rPr dirty="0"/>
              <a:t>takes</a:t>
            </a:r>
            <a:r>
              <a:rPr spc="5" dirty="0"/>
              <a:t> </a:t>
            </a:r>
            <a:r>
              <a:rPr dirty="0"/>
              <a:t>each</a:t>
            </a:r>
            <a:r>
              <a:rPr spc="5" dirty="0"/>
              <a:t> </a:t>
            </a:r>
            <a:r>
              <a:rPr dirty="0"/>
              <a:t>system</a:t>
            </a:r>
            <a:r>
              <a:rPr spc="10" dirty="0"/>
              <a:t> </a:t>
            </a:r>
            <a:r>
              <a:rPr dirty="0"/>
              <a:t>component</a:t>
            </a:r>
            <a:r>
              <a:rPr spc="5" dirty="0"/>
              <a:t> </a:t>
            </a:r>
            <a:r>
              <a:rPr spc="-25" dirty="0"/>
              <a:t>and </a:t>
            </a:r>
            <a:r>
              <a:rPr dirty="0"/>
              <a:t>design</a:t>
            </a:r>
            <a:r>
              <a:rPr spc="5" dirty="0"/>
              <a:t> </a:t>
            </a:r>
            <a:r>
              <a:rPr dirty="0"/>
              <a:t>how</a:t>
            </a:r>
            <a:r>
              <a:rPr spc="5" dirty="0"/>
              <a:t> </a:t>
            </a:r>
            <a:r>
              <a:rPr dirty="0"/>
              <a:t>it</a:t>
            </a:r>
            <a:r>
              <a:rPr spc="5" dirty="0"/>
              <a:t> </a:t>
            </a:r>
            <a:r>
              <a:rPr dirty="0"/>
              <a:t>will</a:t>
            </a:r>
            <a:r>
              <a:rPr spc="5" dirty="0"/>
              <a:t> </a:t>
            </a:r>
            <a:r>
              <a:rPr spc="-10" dirty="0"/>
              <a:t>operate.</a:t>
            </a:r>
            <a:endParaRPr dirty="0">
              <a:latin typeface="Arial"/>
              <a:cs typeface="Arial"/>
            </a:endParaRPr>
          </a:p>
          <a:p>
            <a:pPr marL="558165" indent="-545465">
              <a:spcBef>
                <a:spcPts val="459"/>
              </a:spcBef>
              <a:buFont typeface="Trebuchet MS"/>
              <a:buChar char="•"/>
              <a:tabLst>
                <a:tab pos="558165" algn="l"/>
              </a:tabLst>
            </a:pPr>
            <a:r>
              <a:rPr dirty="0"/>
              <a:t>This</a:t>
            </a:r>
            <a:r>
              <a:rPr spc="5" dirty="0"/>
              <a:t> </a:t>
            </a:r>
            <a:r>
              <a:rPr dirty="0"/>
              <a:t>is</a:t>
            </a:r>
            <a:r>
              <a:rPr spc="5" dirty="0"/>
              <a:t> </a:t>
            </a:r>
            <a:r>
              <a:rPr dirty="0"/>
              <a:t>what</a:t>
            </a:r>
            <a:r>
              <a:rPr spc="5" dirty="0"/>
              <a:t> </a:t>
            </a:r>
            <a:r>
              <a:rPr dirty="0"/>
              <a:t>we</a:t>
            </a:r>
            <a:r>
              <a:rPr spc="10" dirty="0"/>
              <a:t> </a:t>
            </a:r>
            <a:r>
              <a:rPr dirty="0"/>
              <a:t>are</a:t>
            </a:r>
            <a:r>
              <a:rPr spc="5" dirty="0"/>
              <a:t> </a:t>
            </a:r>
            <a:r>
              <a:rPr dirty="0"/>
              <a:t>often</a:t>
            </a:r>
            <a:r>
              <a:rPr spc="5" dirty="0"/>
              <a:t> </a:t>
            </a:r>
            <a:r>
              <a:rPr dirty="0"/>
              <a:t>used</a:t>
            </a:r>
            <a:r>
              <a:rPr spc="5" dirty="0"/>
              <a:t> </a:t>
            </a:r>
            <a:r>
              <a:rPr spc="-25" dirty="0"/>
              <a:t>to</a:t>
            </a:r>
            <a:endParaRPr dirty="0"/>
          </a:p>
          <a:p>
            <a:pPr marL="292100" marR="207645" indent="-279400">
              <a:lnSpc>
                <a:spcPts val="2200"/>
              </a:lnSpc>
              <a:spcBef>
                <a:spcPts val="660"/>
              </a:spcBef>
              <a:buFont typeface="Trebuchet MS"/>
              <a:buChar char="•"/>
              <a:tabLst>
                <a:tab pos="292100" algn="l"/>
              </a:tabLst>
            </a:pPr>
            <a:r>
              <a:rPr b="1" i="1" dirty="0">
                <a:latin typeface="Arial"/>
                <a:cs typeface="Arial"/>
              </a:rPr>
              <a:t>Database</a:t>
            </a:r>
            <a:r>
              <a:rPr b="1" i="1" spc="5" dirty="0">
                <a:latin typeface="Arial"/>
                <a:cs typeface="Arial"/>
              </a:rPr>
              <a:t> </a:t>
            </a:r>
            <a:r>
              <a:rPr b="1" i="1" dirty="0">
                <a:latin typeface="Arial"/>
                <a:cs typeface="Arial"/>
              </a:rPr>
              <a:t>design</a:t>
            </a:r>
            <a:r>
              <a:rPr i="1" dirty="0">
                <a:latin typeface="Arial"/>
                <a:cs typeface="Arial"/>
              </a:rPr>
              <a:t>,</a:t>
            </a:r>
            <a:r>
              <a:rPr i="1" spc="10" dirty="0">
                <a:latin typeface="Arial"/>
                <a:cs typeface="Arial"/>
              </a:rPr>
              <a:t> </a:t>
            </a:r>
            <a:r>
              <a:rPr dirty="0"/>
              <a:t>where</a:t>
            </a:r>
            <a:r>
              <a:rPr spc="5" dirty="0"/>
              <a:t> </a:t>
            </a:r>
            <a:r>
              <a:rPr dirty="0"/>
              <a:t>one</a:t>
            </a:r>
            <a:r>
              <a:rPr spc="10" dirty="0"/>
              <a:t> </a:t>
            </a:r>
            <a:r>
              <a:rPr dirty="0"/>
              <a:t>designs</a:t>
            </a:r>
            <a:r>
              <a:rPr spc="10" dirty="0"/>
              <a:t> </a:t>
            </a:r>
            <a:r>
              <a:rPr dirty="0"/>
              <a:t>the</a:t>
            </a:r>
            <a:r>
              <a:rPr spc="5" dirty="0"/>
              <a:t> </a:t>
            </a:r>
            <a:r>
              <a:rPr dirty="0"/>
              <a:t>system</a:t>
            </a:r>
            <a:r>
              <a:rPr spc="10" dirty="0"/>
              <a:t> </a:t>
            </a:r>
            <a:r>
              <a:rPr dirty="0"/>
              <a:t>data</a:t>
            </a:r>
            <a:r>
              <a:rPr spc="10" dirty="0"/>
              <a:t> </a:t>
            </a:r>
            <a:r>
              <a:rPr dirty="0"/>
              <a:t>structures</a:t>
            </a:r>
            <a:r>
              <a:rPr spc="5" dirty="0"/>
              <a:t> </a:t>
            </a:r>
            <a:r>
              <a:rPr spc="-25" dirty="0"/>
              <a:t>and </a:t>
            </a:r>
            <a:r>
              <a:rPr dirty="0"/>
              <a:t>how these are</a:t>
            </a:r>
            <a:r>
              <a:rPr spc="5" dirty="0"/>
              <a:t> </a:t>
            </a:r>
            <a:r>
              <a:rPr dirty="0"/>
              <a:t>to be represented</a:t>
            </a:r>
            <a:r>
              <a:rPr spc="5" dirty="0"/>
              <a:t> </a:t>
            </a:r>
            <a:r>
              <a:rPr dirty="0"/>
              <a:t>in a</a:t>
            </a:r>
            <a:r>
              <a:rPr spc="5" dirty="0"/>
              <a:t> </a:t>
            </a:r>
            <a:r>
              <a:rPr spc="-10" dirty="0"/>
              <a:t>database.</a:t>
            </a:r>
          </a:p>
        </p:txBody>
      </p:sp>
    </p:spTree>
    <p:extLst>
      <p:ext uri="{BB962C8B-B14F-4D97-AF65-F5344CB8AC3E}">
        <p14:creationId xmlns:p14="http://schemas.microsoft.com/office/powerpoint/2010/main" val="5478852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Software</a:t>
            </a:r>
            <a:r>
              <a:rPr spc="-50" dirty="0"/>
              <a:t> </a:t>
            </a:r>
            <a:r>
              <a:rPr spc="-10" dirty="0"/>
              <a:t>Validation</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22</a:t>
            </a:r>
          </a:p>
        </p:txBody>
      </p:sp>
      <p:sp>
        <p:nvSpPr>
          <p:cNvPr id="3" name="object 3"/>
          <p:cNvSpPr txBox="1"/>
          <p:nvPr/>
        </p:nvSpPr>
        <p:spPr>
          <a:xfrm>
            <a:off x="2019300" y="1615440"/>
            <a:ext cx="8097520" cy="4170679"/>
          </a:xfrm>
          <a:prstGeom prst="rect">
            <a:avLst/>
          </a:prstGeom>
        </p:spPr>
        <p:txBody>
          <a:bodyPr vert="horz" wrap="square" lIns="0" tIns="16510" rIns="0" bIns="0" rtlCol="0">
            <a:spAutoFit/>
          </a:bodyPr>
          <a:lstStyle/>
          <a:p>
            <a:pPr marL="342900" marR="21590" indent="-330200">
              <a:spcBef>
                <a:spcPts val="130"/>
              </a:spcBef>
              <a:buFont typeface="Trebuchet MS"/>
              <a:buChar char="•"/>
              <a:tabLst>
                <a:tab pos="342900" algn="l"/>
              </a:tabLst>
            </a:pPr>
            <a:r>
              <a:rPr sz="2250" b="1" kern="0" dirty="0">
                <a:solidFill>
                  <a:srgbClr val="46424D"/>
                </a:solidFill>
                <a:latin typeface="Arial"/>
                <a:cs typeface="Arial"/>
              </a:rPr>
              <a:t>Verification</a:t>
            </a:r>
            <a:r>
              <a:rPr sz="2250" b="1" kern="0" spc="35" dirty="0">
                <a:solidFill>
                  <a:srgbClr val="46424D"/>
                </a:solidFill>
                <a:latin typeface="Arial"/>
                <a:cs typeface="Arial"/>
              </a:rPr>
              <a:t> </a:t>
            </a:r>
            <a:r>
              <a:rPr sz="2250" b="1" kern="0" dirty="0">
                <a:solidFill>
                  <a:srgbClr val="46424D"/>
                </a:solidFill>
                <a:latin typeface="Arial"/>
                <a:cs typeface="Arial"/>
              </a:rPr>
              <a:t>and</a:t>
            </a:r>
            <a:r>
              <a:rPr sz="2250" b="1" kern="0" spc="35" dirty="0">
                <a:solidFill>
                  <a:srgbClr val="46424D"/>
                </a:solidFill>
                <a:latin typeface="Arial"/>
                <a:cs typeface="Arial"/>
              </a:rPr>
              <a:t> </a:t>
            </a:r>
            <a:r>
              <a:rPr sz="2250" b="1" kern="0" dirty="0">
                <a:solidFill>
                  <a:srgbClr val="46424D"/>
                </a:solidFill>
                <a:latin typeface="Arial"/>
                <a:cs typeface="Arial"/>
              </a:rPr>
              <a:t>validation</a:t>
            </a:r>
            <a:r>
              <a:rPr sz="2250" b="1" kern="0" spc="35" dirty="0">
                <a:solidFill>
                  <a:srgbClr val="46424D"/>
                </a:solidFill>
                <a:latin typeface="Arial"/>
                <a:cs typeface="Arial"/>
              </a:rPr>
              <a:t> </a:t>
            </a:r>
            <a:r>
              <a:rPr sz="2250" kern="0" dirty="0">
                <a:solidFill>
                  <a:srgbClr val="46424D"/>
                </a:solidFill>
                <a:latin typeface="Arial MT"/>
                <a:cs typeface="Arial MT"/>
              </a:rPr>
              <a:t>(V</a:t>
            </a:r>
            <a:r>
              <a:rPr sz="2250" kern="0" spc="40" dirty="0">
                <a:solidFill>
                  <a:srgbClr val="46424D"/>
                </a:solidFill>
                <a:latin typeface="Arial MT"/>
                <a:cs typeface="Arial MT"/>
              </a:rPr>
              <a:t> </a:t>
            </a:r>
            <a:r>
              <a:rPr sz="2250" kern="0" dirty="0">
                <a:solidFill>
                  <a:srgbClr val="46424D"/>
                </a:solidFill>
                <a:latin typeface="Arial MT"/>
                <a:cs typeface="Arial MT"/>
              </a:rPr>
              <a:t>&amp;</a:t>
            </a:r>
            <a:r>
              <a:rPr sz="2250" kern="0" spc="35" dirty="0">
                <a:solidFill>
                  <a:srgbClr val="46424D"/>
                </a:solidFill>
                <a:latin typeface="Arial MT"/>
                <a:cs typeface="Arial MT"/>
              </a:rPr>
              <a:t> </a:t>
            </a:r>
            <a:r>
              <a:rPr sz="2250" kern="0" dirty="0">
                <a:solidFill>
                  <a:srgbClr val="46424D"/>
                </a:solidFill>
                <a:latin typeface="Arial MT"/>
                <a:cs typeface="Arial MT"/>
              </a:rPr>
              <a:t>V)</a:t>
            </a:r>
            <a:r>
              <a:rPr sz="2250" kern="0" spc="35" dirty="0">
                <a:solidFill>
                  <a:srgbClr val="46424D"/>
                </a:solidFill>
                <a:latin typeface="Arial MT"/>
                <a:cs typeface="Arial MT"/>
              </a:rPr>
              <a:t> </a:t>
            </a:r>
            <a:r>
              <a:rPr sz="2250" kern="0" dirty="0">
                <a:solidFill>
                  <a:srgbClr val="46424D"/>
                </a:solidFill>
                <a:latin typeface="Arial MT"/>
                <a:cs typeface="Arial MT"/>
              </a:rPr>
              <a:t>is</a:t>
            </a:r>
            <a:r>
              <a:rPr sz="2250" kern="0" spc="35" dirty="0">
                <a:solidFill>
                  <a:srgbClr val="46424D"/>
                </a:solidFill>
                <a:latin typeface="Arial MT"/>
                <a:cs typeface="Arial MT"/>
              </a:rPr>
              <a:t> </a:t>
            </a:r>
            <a:r>
              <a:rPr sz="2250" kern="0" dirty="0">
                <a:solidFill>
                  <a:srgbClr val="46424D"/>
                </a:solidFill>
                <a:latin typeface="Arial MT"/>
                <a:cs typeface="Arial MT"/>
              </a:rPr>
              <a:t>intended</a:t>
            </a:r>
            <a:r>
              <a:rPr sz="2250" kern="0" spc="35" dirty="0">
                <a:solidFill>
                  <a:srgbClr val="46424D"/>
                </a:solidFill>
                <a:latin typeface="Arial MT"/>
                <a:cs typeface="Arial MT"/>
              </a:rPr>
              <a:t> </a:t>
            </a:r>
            <a:r>
              <a:rPr sz="2250" kern="0" dirty="0">
                <a:solidFill>
                  <a:srgbClr val="46424D"/>
                </a:solidFill>
                <a:latin typeface="Arial MT"/>
                <a:cs typeface="Arial MT"/>
              </a:rPr>
              <a:t>to</a:t>
            </a:r>
            <a:r>
              <a:rPr sz="2250" kern="0" spc="35" dirty="0">
                <a:solidFill>
                  <a:srgbClr val="46424D"/>
                </a:solidFill>
                <a:latin typeface="Arial MT"/>
                <a:cs typeface="Arial MT"/>
              </a:rPr>
              <a:t> </a:t>
            </a:r>
            <a:r>
              <a:rPr sz="2250" kern="0" dirty="0">
                <a:solidFill>
                  <a:srgbClr val="46424D"/>
                </a:solidFill>
                <a:latin typeface="Arial MT"/>
                <a:cs typeface="Arial MT"/>
              </a:rPr>
              <a:t>show</a:t>
            </a:r>
            <a:r>
              <a:rPr sz="2250" kern="0" spc="35" dirty="0">
                <a:solidFill>
                  <a:srgbClr val="46424D"/>
                </a:solidFill>
                <a:latin typeface="Arial MT"/>
                <a:cs typeface="Arial MT"/>
              </a:rPr>
              <a:t> </a:t>
            </a:r>
            <a:r>
              <a:rPr sz="2250" kern="0" spc="-20" dirty="0">
                <a:solidFill>
                  <a:srgbClr val="46424D"/>
                </a:solidFill>
                <a:latin typeface="Arial MT"/>
                <a:cs typeface="Arial MT"/>
              </a:rPr>
              <a:t>that </a:t>
            </a:r>
            <a:r>
              <a:rPr sz="2250" kern="0" dirty="0">
                <a:solidFill>
                  <a:srgbClr val="46424D"/>
                </a:solidFill>
                <a:latin typeface="Arial MT"/>
                <a:cs typeface="Arial MT"/>
              </a:rPr>
              <a:t>a</a:t>
            </a:r>
            <a:r>
              <a:rPr sz="2250" kern="0" spc="55" dirty="0">
                <a:solidFill>
                  <a:srgbClr val="46424D"/>
                </a:solidFill>
                <a:latin typeface="Arial MT"/>
                <a:cs typeface="Arial MT"/>
              </a:rPr>
              <a:t> </a:t>
            </a:r>
            <a:r>
              <a:rPr sz="2250" kern="0" dirty="0">
                <a:solidFill>
                  <a:srgbClr val="46424D"/>
                </a:solidFill>
                <a:latin typeface="Arial MT"/>
                <a:cs typeface="Arial MT"/>
              </a:rPr>
              <a:t>system</a:t>
            </a:r>
            <a:r>
              <a:rPr sz="2250" kern="0" spc="50" dirty="0">
                <a:solidFill>
                  <a:srgbClr val="46424D"/>
                </a:solidFill>
                <a:latin typeface="Arial MT"/>
                <a:cs typeface="Arial MT"/>
              </a:rPr>
              <a:t> </a:t>
            </a:r>
            <a:r>
              <a:rPr sz="2250" kern="0" dirty="0">
                <a:solidFill>
                  <a:srgbClr val="46424D"/>
                </a:solidFill>
                <a:latin typeface="Arial MT"/>
                <a:cs typeface="Arial MT"/>
              </a:rPr>
              <a:t>conforms</a:t>
            </a:r>
            <a:r>
              <a:rPr sz="2250" kern="0" spc="55" dirty="0">
                <a:solidFill>
                  <a:srgbClr val="46424D"/>
                </a:solidFill>
                <a:latin typeface="Arial MT"/>
                <a:cs typeface="Arial MT"/>
              </a:rPr>
              <a:t> </a:t>
            </a:r>
            <a:r>
              <a:rPr sz="2250" kern="0" dirty="0">
                <a:solidFill>
                  <a:srgbClr val="46424D"/>
                </a:solidFill>
                <a:latin typeface="Arial MT"/>
                <a:cs typeface="Arial MT"/>
              </a:rPr>
              <a:t>to</a:t>
            </a:r>
            <a:r>
              <a:rPr sz="2250" kern="0" spc="50" dirty="0">
                <a:solidFill>
                  <a:srgbClr val="46424D"/>
                </a:solidFill>
                <a:latin typeface="Arial MT"/>
                <a:cs typeface="Arial MT"/>
              </a:rPr>
              <a:t> </a:t>
            </a:r>
            <a:r>
              <a:rPr sz="2250" kern="0" dirty="0">
                <a:solidFill>
                  <a:srgbClr val="46424D"/>
                </a:solidFill>
                <a:latin typeface="Arial MT"/>
                <a:cs typeface="Arial MT"/>
              </a:rPr>
              <a:t>its</a:t>
            </a:r>
            <a:r>
              <a:rPr sz="2250" kern="0" spc="55" dirty="0">
                <a:solidFill>
                  <a:srgbClr val="46424D"/>
                </a:solidFill>
                <a:latin typeface="Arial MT"/>
                <a:cs typeface="Arial MT"/>
              </a:rPr>
              <a:t> </a:t>
            </a:r>
            <a:r>
              <a:rPr sz="2250" kern="0" dirty="0">
                <a:solidFill>
                  <a:srgbClr val="46424D"/>
                </a:solidFill>
                <a:latin typeface="Arial MT"/>
                <a:cs typeface="Arial MT"/>
              </a:rPr>
              <a:t>specification</a:t>
            </a:r>
            <a:r>
              <a:rPr sz="2250" kern="0" spc="50" dirty="0">
                <a:solidFill>
                  <a:srgbClr val="46424D"/>
                </a:solidFill>
                <a:latin typeface="Arial MT"/>
                <a:cs typeface="Arial MT"/>
              </a:rPr>
              <a:t> </a:t>
            </a:r>
            <a:r>
              <a:rPr sz="2250" kern="0" dirty="0">
                <a:solidFill>
                  <a:srgbClr val="46424D"/>
                </a:solidFill>
                <a:latin typeface="Arial MT"/>
                <a:cs typeface="Arial MT"/>
              </a:rPr>
              <a:t>and</a:t>
            </a:r>
            <a:r>
              <a:rPr sz="2250" kern="0" spc="55" dirty="0">
                <a:solidFill>
                  <a:srgbClr val="46424D"/>
                </a:solidFill>
                <a:latin typeface="Arial MT"/>
                <a:cs typeface="Arial MT"/>
              </a:rPr>
              <a:t> </a:t>
            </a:r>
            <a:r>
              <a:rPr sz="2250" kern="0" dirty="0">
                <a:solidFill>
                  <a:srgbClr val="46424D"/>
                </a:solidFill>
                <a:latin typeface="Arial MT"/>
                <a:cs typeface="Arial MT"/>
              </a:rPr>
              <a:t>meets</a:t>
            </a:r>
            <a:r>
              <a:rPr sz="2250" kern="0" spc="50" dirty="0">
                <a:solidFill>
                  <a:srgbClr val="46424D"/>
                </a:solidFill>
                <a:latin typeface="Arial MT"/>
                <a:cs typeface="Arial MT"/>
              </a:rPr>
              <a:t> </a:t>
            </a:r>
            <a:r>
              <a:rPr sz="2250" kern="0" spc="-25" dirty="0">
                <a:solidFill>
                  <a:srgbClr val="46424D"/>
                </a:solidFill>
                <a:latin typeface="Arial MT"/>
                <a:cs typeface="Arial MT"/>
              </a:rPr>
              <a:t>the </a:t>
            </a:r>
            <a:r>
              <a:rPr sz="2250" kern="0" dirty="0">
                <a:solidFill>
                  <a:srgbClr val="46424D"/>
                </a:solidFill>
                <a:latin typeface="Arial MT"/>
                <a:cs typeface="Arial MT"/>
              </a:rPr>
              <a:t>requirements</a:t>
            </a:r>
            <a:r>
              <a:rPr sz="2250" kern="0" spc="50" dirty="0">
                <a:solidFill>
                  <a:srgbClr val="46424D"/>
                </a:solidFill>
                <a:latin typeface="Arial MT"/>
                <a:cs typeface="Arial MT"/>
              </a:rPr>
              <a:t> </a:t>
            </a:r>
            <a:r>
              <a:rPr sz="2250" kern="0" dirty="0">
                <a:solidFill>
                  <a:srgbClr val="46424D"/>
                </a:solidFill>
                <a:latin typeface="Arial MT"/>
                <a:cs typeface="Arial MT"/>
              </a:rPr>
              <a:t>of</a:t>
            </a:r>
            <a:r>
              <a:rPr sz="2250" kern="0" spc="60" dirty="0">
                <a:solidFill>
                  <a:srgbClr val="46424D"/>
                </a:solidFill>
                <a:latin typeface="Arial MT"/>
                <a:cs typeface="Arial MT"/>
              </a:rPr>
              <a:t> </a:t>
            </a:r>
            <a:r>
              <a:rPr sz="2250" kern="0" dirty="0">
                <a:solidFill>
                  <a:srgbClr val="46424D"/>
                </a:solidFill>
                <a:latin typeface="Arial MT"/>
                <a:cs typeface="Arial MT"/>
              </a:rPr>
              <a:t>the</a:t>
            </a:r>
            <a:r>
              <a:rPr sz="2250" kern="0" spc="60" dirty="0">
                <a:solidFill>
                  <a:srgbClr val="46424D"/>
                </a:solidFill>
                <a:latin typeface="Arial MT"/>
                <a:cs typeface="Arial MT"/>
              </a:rPr>
              <a:t> </a:t>
            </a:r>
            <a:r>
              <a:rPr sz="2250" kern="0" dirty="0">
                <a:solidFill>
                  <a:srgbClr val="46424D"/>
                </a:solidFill>
                <a:latin typeface="Arial MT"/>
                <a:cs typeface="Arial MT"/>
              </a:rPr>
              <a:t>system</a:t>
            </a:r>
            <a:r>
              <a:rPr sz="2250" kern="0" spc="65" dirty="0">
                <a:solidFill>
                  <a:srgbClr val="46424D"/>
                </a:solidFill>
                <a:latin typeface="Arial MT"/>
                <a:cs typeface="Arial MT"/>
              </a:rPr>
              <a:t> </a:t>
            </a:r>
            <a:r>
              <a:rPr sz="2250" kern="0" spc="-10" dirty="0">
                <a:solidFill>
                  <a:srgbClr val="46424D"/>
                </a:solidFill>
                <a:latin typeface="Arial MT"/>
                <a:cs typeface="Arial MT"/>
              </a:rPr>
              <a:t>customer.</a:t>
            </a:r>
            <a:endParaRPr sz="2250" kern="0">
              <a:solidFill>
                <a:sysClr val="windowText" lastClr="000000"/>
              </a:solidFill>
              <a:latin typeface="Arial MT"/>
              <a:cs typeface="Arial MT"/>
            </a:endParaRPr>
          </a:p>
          <a:p>
            <a:pPr marL="735330" lvl="1" indent="-265430">
              <a:spcBef>
                <a:spcPts val="600"/>
              </a:spcBef>
              <a:buFont typeface="Trebuchet MS"/>
              <a:buChar char="•"/>
              <a:tabLst>
                <a:tab pos="735330" algn="l"/>
              </a:tabLst>
            </a:pPr>
            <a:r>
              <a:rPr sz="2250" kern="0" dirty="0">
                <a:solidFill>
                  <a:srgbClr val="46424D"/>
                </a:solidFill>
                <a:latin typeface="Arial MT"/>
                <a:cs typeface="Arial MT"/>
              </a:rPr>
              <a:t>Look</a:t>
            </a:r>
            <a:r>
              <a:rPr sz="2250" kern="0" spc="50" dirty="0">
                <a:solidFill>
                  <a:srgbClr val="46424D"/>
                </a:solidFill>
                <a:latin typeface="Arial MT"/>
                <a:cs typeface="Arial MT"/>
              </a:rPr>
              <a:t> </a:t>
            </a:r>
            <a:r>
              <a:rPr sz="2250" kern="0" dirty="0">
                <a:solidFill>
                  <a:srgbClr val="46424D"/>
                </a:solidFill>
                <a:latin typeface="Arial MT"/>
                <a:cs typeface="Arial MT"/>
              </a:rPr>
              <a:t>up</a:t>
            </a:r>
            <a:r>
              <a:rPr sz="2250" kern="0" spc="55" dirty="0">
                <a:solidFill>
                  <a:srgbClr val="46424D"/>
                </a:solidFill>
                <a:latin typeface="Arial MT"/>
                <a:cs typeface="Arial MT"/>
              </a:rPr>
              <a:t> </a:t>
            </a:r>
            <a:r>
              <a:rPr sz="2250" kern="0" dirty="0">
                <a:solidFill>
                  <a:srgbClr val="46424D"/>
                </a:solidFill>
                <a:latin typeface="Arial MT"/>
                <a:cs typeface="Arial MT"/>
              </a:rPr>
              <a:t>the</a:t>
            </a:r>
            <a:r>
              <a:rPr sz="2250" kern="0" spc="60" dirty="0">
                <a:solidFill>
                  <a:srgbClr val="46424D"/>
                </a:solidFill>
                <a:latin typeface="Arial MT"/>
                <a:cs typeface="Arial MT"/>
              </a:rPr>
              <a:t> </a:t>
            </a:r>
            <a:r>
              <a:rPr sz="2250" kern="0" dirty="0">
                <a:solidFill>
                  <a:srgbClr val="46424D"/>
                </a:solidFill>
                <a:latin typeface="Arial MT"/>
                <a:cs typeface="Arial MT"/>
              </a:rPr>
              <a:t>difference</a:t>
            </a:r>
            <a:r>
              <a:rPr sz="2250" kern="0" spc="60" dirty="0">
                <a:solidFill>
                  <a:srgbClr val="46424D"/>
                </a:solidFill>
                <a:latin typeface="Arial MT"/>
                <a:cs typeface="Arial MT"/>
              </a:rPr>
              <a:t> </a:t>
            </a:r>
            <a:r>
              <a:rPr sz="2250" kern="0" dirty="0">
                <a:solidFill>
                  <a:srgbClr val="46424D"/>
                </a:solidFill>
                <a:latin typeface="Arial MT"/>
                <a:cs typeface="Arial MT"/>
              </a:rPr>
              <a:t>between</a:t>
            </a:r>
            <a:r>
              <a:rPr sz="2250" kern="0" spc="55" dirty="0">
                <a:solidFill>
                  <a:srgbClr val="46424D"/>
                </a:solidFill>
                <a:latin typeface="Arial MT"/>
                <a:cs typeface="Arial MT"/>
              </a:rPr>
              <a:t> </a:t>
            </a:r>
            <a:r>
              <a:rPr sz="2250" b="1" kern="0" dirty="0">
                <a:solidFill>
                  <a:srgbClr val="46424D"/>
                </a:solidFill>
                <a:latin typeface="Arial"/>
                <a:cs typeface="Arial"/>
              </a:rPr>
              <a:t>verification</a:t>
            </a:r>
            <a:r>
              <a:rPr sz="2250" b="1" kern="0" spc="60" dirty="0">
                <a:solidFill>
                  <a:srgbClr val="46424D"/>
                </a:solidFill>
                <a:latin typeface="Arial"/>
                <a:cs typeface="Arial"/>
              </a:rPr>
              <a:t> </a:t>
            </a:r>
            <a:r>
              <a:rPr sz="2250" kern="0" spc="-25" dirty="0">
                <a:solidFill>
                  <a:srgbClr val="46424D"/>
                </a:solidFill>
                <a:latin typeface="Arial MT"/>
                <a:cs typeface="Arial MT"/>
              </a:rPr>
              <a:t>and</a:t>
            </a:r>
            <a:endParaRPr sz="2250" kern="0">
              <a:solidFill>
                <a:sysClr val="windowText" lastClr="000000"/>
              </a:solidFill>
              <a:latin typeface="Arial MT"/>
              <a:cs typeface="Arial MT"/>
            </a:endParaRPr>
          </a:p>
          <a:p>
            <a:pPr marL="736600">
              <a:tabLst>
                <a:tab pos="2329180" algn="l"/>
              </a:tabLst>
            </a:pPr>
            <a:r>
              <a:rPr sz="2250" b="1" kern="0" spc="-10" dirty="0">
                <a:solidFill>
                  <a:srgbClr val="46424D"/>
                </a:solidFill>
                <a:latin typeface="Arial"/>
                <a:cs typeface="Arial"/>
              </a:rPr>
              <a:t>validation.</a:t>
            </a:r>
            <a:r>
              <a:rPr sz="2250" b="1" kern="0" dirty="0">
                <a:solidFill>
                  <a:srgbClr val="46424D"/>
                </a:solidFill>
                <a:latin typeface="Arial"/>
                <a:cs typeface="Arial"/>
              </a:rPr>
              <a:t>	Be</a:t>
            </a:r>
            <a:r>
              <a:rPr sz="2250" b="1" kern="0" spc="30" dirty="0">
                <a:solidFill>
                  <a:srgbClr val="46424D"/>
                </a:solidFill>
                <a:latin typeface="Arial"/>
                <a:cs typeface="Arial"/>
              </a:rPr>
              <a:t> </a:t>
            </a:r>
            <a:r>
              <a:rPr sz="2250" b="1" kern="0" dirty="0">
                <a:solidFill>
                  <a:srgbClr val="46424D"/>
                </a:solidFill>
                <a:latin typeface="Arial"/>
                <a:cs typeface="Arial"/>
              </a:rPr>
              <a:t>able</a:t>
            </a:r>
            <a:r>
              <a:rPr sz="2250" b="1" kern="0" spc="45" dirty="0">
                <a:solidFill>
                  <a:srgbClr val="46424D"/>
                </a:solidFill>
                <a:latin typeface="Arial"/>
                <a:cs typeface="Arial"/>
              </a:rPr>
              <a:t> </a:t>
            </a:r>
            <a:r>
              <a:rPr sz="2250" b="1" kern="0" dirty="0">
                <a:solidFill>
                  <a:srgbClr val="46424D"/>
                </a:solidFill>
                <a:latin typeface="Arial"/>
                <a:cs typeface="Arial"/>
              </a:rPr>
              <a:t>to</a:t>
            </a:r>
            <a:r>
              <a:rPr sz="2250" b="1" kern="0" spc="40" dirty="0">
                <a:solidFill>
                  <a:srgbClr val="46424D"/>
                </a:solidFill>
                <a:latin typeface="Arial"/>
                <a:cs typeface="Arial"/>
              </a:rPr>
              <a:t> </a:t>
            </a:r>
            <a:r>
              <a:rPr sz="2250" b="1" kern="0" dirty="0">
                <a:solidFill>
                  <a:srgbClr val="46424D"/>
                </a:solidFill>
                <a:latin typeface="Arial"/>
                <a:cs typeface="Arial"/>
              </a:rPr>
              <a:t>explain</a:t>
            </a:r>
            <a:r>
              <a:rPr sz="2250" b="1" kern="0" spc="45" dirty="0">
                <a:solidFill>
                  <a:srgbClr val="46424D"/>
                </a:solidFill>
                <a:latin typeface="Arial"/>
                <a:cs typeface="Arial"/>
              </a:rPr>
              <a:t> </a:t>
            </a:r>
            <a:r>
              <a:rPr sz="2250" b="1" u="sng" kern="0" spc="-10" dirty="0">
                <a:solidFill>
                  <a:srgbClr val="46424D"/>
                </a:solidFill>
                <a:uFill>
                  <a:solidFill>
                    <a:srgbClr val="46424D"/>
                  </a:solidFill>
                </a:uFill>
                <a:latin typeface="Arial"/>
                <a:cs typeface="Arial"/>
              </a:rPr>
              <a:t>clearly</a:t>
            </a:r>
            <a:r>
              <a:rPr sz="2250" b="1" kern="0" spc="-10" dirty="0">
                <a:solidFill>
                  <a:srgbClr val="46424D"/>
                </a:solidFill>
                <a:latin typeface="Arial"/>
                <a:cs typeface="Arial"/>
              </a:rPr>
              <a:t>.</a:t>
            </a:r>
            <a:endParaRPr sz="2250" kern="0">
              <a:solidFill>
                <a:sysClr val="windowText" lastClr="000000"/>
              </a:solidFill>
              <a:latin typeface="Arial"/>
              <a:cs typeface="Arial"/>
            </a:endParaRPr>
          </a:p>
          <a:p>
            <a:pPr marL="342265" indent="-329565">
              <a:spcBef>
                <a:spcPts val="600"/>
              </a:spcBef>
              <a:buFont typeface="Trebuchet MS"/>
              <a:buChar char="•"/>
              <a:tabLst>
                <a:tab pos="342265" algn="l"/>
              </a:tabLst>
            </a:pPr>
            <a:r>
              <a:rPr sz="2250" kern="0" dirty="0">
                <a:solidFill>
                  <a:srgbClr val="46424D"/>
                </a:solidFill>
                <a:latin typeface="Arial MT"/>
                <a:cs typeface="Arial MT"/>
              </a:rPr>
              <a:t>Involves</a:t>
            </a:r>
            <a:r>
              <a:rPr sz="2250" kern="0" spc="55" dirty="0">
                <a:solidFill>
                  <a:srgbClr val="46424D"/>
                </a:solidFill>
                <a:latin typeface="Arial MT"/>
                <a:cs typeface="Arial MT"/>
              </a:rPr>
              <a:t> </a:t>
            </a:r>
            <a:r>
              <a:rPr sz="2250" kern="0" dirty="0">
                <a:solidFill>
                  <a:srgbClr val="46424D"/>
                </a:solidFill>
                <a:latin typeface="Arial MT"/>
                <a:cs typeface="Arial MT"/>
              </a:rPr>
              <a:t>checking</a:t>
            </a:r>
            <a:r>
              <a:rPr sz="2250" kern="0" spc="65" dirty="0">
                <a:solidFill>
                  <a:srgbClr val="46424D"/>
                </a:solidFill>
                <a:latin typeface="Arial MT"/>
                <a:cs typeface="Arial MT"/>
              </a:rPr>
              <a:t> </a:t>
            </a:r>
            <a:r>
              <a:rPr sz="2250" kern="0" dirty="0">
                <a:solidFill>
                  <a:srgbClr val="46424D"/>
                </a:solidFill>
                <a:latin typeface="Arial MT"/>
                <a:cs typeface="Arial MT"/>
              </a:rPr>
              <a:t>and</a:t>
            </a:r>
            <a:r>
              <a:rPr sz="2250" kern="0" spc="65" dirty="0">
                <a:solidFill>
                  <a:srgbClr val="46424D"/>
                </a:solidFill>
                <a:latin typeface="Arial MT"/>
                <a:cs typeface="Arial MT"/>
              </a:rPr>
              <a:t> </a:t>
            </a:r>
            <a:r>
              <a:rPr sz="2250" kern="0" dirty="0">
                <a:solidFill>
                  <a:srgbClr val="46424D"/>
                </a:solidFill>
                <a:latin typeface="Arial MT"/>
                <a:cs typeface="Arial MT"/>
              </a:rPr>
              <a:t>review</a:t>
            </a:r>
            <a:r>
              <a:rPr sz="2250" kern="0" spc="65" dirty="0">
                <a:solidFill>
                  <a:srgbClr val="46424D"/>
                </a:solidFill>
                <a:latin typeface="Arial MT"/>
                <a:cs typeface="Arial MT"/>
              </a:rPr>
              <a:t> </a:t>
            </a:r>
            <a:r>
              <a:rPr sz="2250" kern="0" dirty="0">
                <a:solidFill>
                  <a:srgbClr val="46424D"/>
                </a:solidFill>
                <a:latin typeface="Arial MT"/>
                <a:cs typeface="Arial MT"/>
              </a:rPr>
              <a:t>processes</a:t>
            </a:r>
            <a:r>
              <a:rPr sz="2250" kern="0" spc="65" dirty="0">
                <a:solidFill>
                  <a:srgbClr val="46424D"/>
                </a:solidFill>
                <a:latin typeface="Arial MT"/>
                <a:cs typeface="Arial MT"/>
              </a:rPr>
              <a:t> </a:t>
            </a:r>
            <a:r>
              <a:rPr sz="2250" kern="0" dirty="0">
                <a:solidFill>
                  <a:srgbClr val="46424D"/>
                </a:solidFill>
                <a:latin typeface="Arial MT"/>
                <a:cs typeface="Arial MT"/>
              </a:rPr>
              <a:t>and</a:t>
            </a:r>
            <a:r>
              <a:rPr sz="2250" kern="0" spc="65" dirty="0">
                <a:solidFill>
                  <a:srgbClr val="46424D"/>
                </a:solidFill>
                <a:latin typeface="Arial MT"/>
                <a:cs typeface="Arial MT"/>
              </a:rPr>
              <a:t> </a:t>
            </a:r>
            <a:r>
              <a:rPr sz="2250" kern="0" dirty="0">
                <a:solidFill>
                  <a:srgbClr val="46424D"/>
                </a:solidFill>
                <a:latin typeface="Arial MT"/>
                <a:cs typeface="Arial MT"/>
              </a:rPr>
              <a:t>system</a:t>
            </a:r>
            <a:r>
              <a:rPr sz="2250" kern="0" spc="65" dirty="0">
                <a:solidFill>
                  <a:srgbClr val="46424D"/>
                </a:solidFill>
                <a:latin typeface="Arial MT"/>
                <a:cs typeface="Arial MT"/>
              </a:rPr>
              <a:t> </a:t>
            </a:r>
            <a:r>
              <a:rPr sz="2250" kern="0" spc="-10" dirty="0">
                <a:solidFill>
                  <a:srgbClr val="46424D"/>
                </a:solidFill>
                <a:latin typeface="Arial MT"/>
                <a:cs typeface="Arial MT"/>
              </a:rPr>
              <a:t>testing.</a:t>
            </a:r>
            <a:endParaRPr sz="2250" kern="0">
              <a:solidFill>
                <a:sysClr val="windowText" lastClr="000000"/>
              </a:solidFill>
              <a:latin typeface="Arial MT"/>
              <a:cs typeface="Arial MT"/>
            </a:endParaRPr>
          </a:p>
          <a:p>
            <a:pPr>
              <a:spcBef>
                <a:spcPts val="1210"/>
              </a:spcBef>
              <a:buFont typeface="Trebuchet MS"/>
              <a:buChar char="•"/>
            </a:pPr>
            <a:endParaRPr sz="2250" kern="0">
              <a:solidFill>
                <a:sysClr val="windowText" lastClr="000000"/>
              </a:solidFill>
              <a:latin typeface="Arial MT"/>
              <a:cs typeface="Arial MT"/>
            </a:endParaRPr>
          </a:p>
          <a:p>
            <a:pPr marL="342900" marR="359410" indent="-330200">
              <a:buFont typeface="Trebuchet MS"/>
              <a:buChar char="•"/>
              <a:tabLst>
                <a:tab pos="342900" algn="l"/>
              </a:tabLst>
            </a:pPr>
            <a:r>
              <a:rPr sz="2250" kern="0" dirty="0">
                <a:solidFill>
                  <a:srgbClr val="46424D"/>
                </a:solidFill>
                <a:latin typeface="Arial MT"/>
                <a:cs typeface="Arial MT"/>
              </a:rPr>
              <a:t>System</a:t>
            </a:r>
            <a:r>
              <a:rPr sz="2250" kern="0" spc="65" dirty="0">
                <a:solidFill>
                  <a:srgbClr val="46424D"/>
                </a:solidFill>
                <a:latin typeface="Arial MT"/>
                <a:cs typeface="Arial MT"/>
              </a:rPr>
              <a:t> </a:t>
            </a:r>
            <a:r>
              <a:rPr sz="2250" kern="0" dirty="0">
                <a:solidFill>
                  <a:srgbClr val="46424D"/>
                </a:solidFill>
                <a:latin typeface="Arial MT"/>
                <a:cs typeface="Arial MT"/>
              </a:rPr>
              <a:t>testing</a:t>
            </a:r>
            <a:r>
              <a:rPr sz="2250" kern="0" spc="60" dirty="0">
                <a:solidFill>
                  <a:srgbClr val="46424D"/>
                </a:solidFill>
                <a:latin typeface="Arial MT"/>
                <a:cs typeface="Arial MT"/>
              </a:rPr>
              <a:t> </a:t>
            </a:r>
            <a:r>
              <a:rPr sz="2250" kern="0" dirty="0">
                <a:solidFill>
                  <a:srgbClr val="46424D"/>
                </a:solidFill>
                <a:latin typeface="Arial MT"/>
                <a:cs typeface="Arial MT"/>
              </a:rPr>
              <a:t>involves</a:t>
            </a:r>
            <a:r>
              <a:rPr sz="2250" kern="0" spc="65" dirty="0">
                <a:solidFill>
                  <a:srgbClr val="46424D"/>
                </a:solidFill>
                <a:latin typeface="Arial MT"/>
                <a:cs typeface="Arial MT"/>
              </a:rPr>
              <a:t> </a:t>
            </a:r>
            <a:r>
              <a:rPr sz="2250" kern="0" dirty="0">
                <a:solidFill>
                  <a:srgbClr val="46424D"/>
                </a:solidFill>
                <a:latin typeface="Arial MT"/>
                <a:cs typeface="Arial MT"/>
              </a:rPr>
              <a:t>executing</a:t>
            </a:r>
            <a:r>
              <a:rPr sz="2250" kern="0" spc="60" dirty="0">
                <a:solidFill>
                  <a:srgbClr val="46424D"/>
                </a:solidFill>
                <a:latin typeface="Arial MT"/>
                <a:cs typeface="Arial MT"/>
              </a:rPr>
              <a:t> </a:t>
            </a:r>
            <a:r>
              <a:rPr sz="2250" kern="0" dirty="0">
                <a:solidFill>
                  <a:srgbClr val="46424D"/>
                </a:solidFill>
                <a:latin typeface="Arial MT"/>
                <a:cs typeface="Arial MT"/>
              </a:rPr>
              <a:t>the</a:t>
            </a:r>
            <a:r>
              <a:rPr sz="2250" kern="0" spc="65" dirty="0">
                <a:solidFill>
                  <a:srgbClr val="46424D"/>
                </a:solidFill>
                <a:latin typeface="Arial MT"/>
                <a:cs typeface="Arial MT"/>
              </a:rPr>
              <a:t> </a:t>
            </a:r>
            <a:r>
              <a:rPr sz="2250" kern="0" dirty="0">
                <a:solidFill>
                  <a:srgbClr val="46424D"/>
                </a:solidFill>
                <a:latin typeface="Arial MT"/>
                <a:cs typeface="Arial MT"/>
              </a:rPr>
              <a:t>system</a:t>
            </a:r>
            <a:r>
              <a:rPr sz="2250" kern="0" spc="65" dirty="0">
                <a:solidFill>
                  <a:srgbClr val="46424D"/>
                </a:solidFill>
                <a:latin typeface="Arial MT"/>
                <a:cs typeface="Arial MT"/>
              </a:rPr>
              <a:t> </a:t>
            </a:r>
            <a:r>
              <a:rPr sz="2250" kern="0" dirty="0">
                <a:solidFill>
                  <a:srgbClr val="46424D"/>
                </a:solidFill>
                <a:latin typeface="Arial MT"/>
                <a:cs typeface="Arial MT"/>
              </a:rPr>
              <a:t>with</a:t>
            </a:r>
            <a:r>
              <a:rPr sz="2250" kern="0" spc="60" dirty="0">
                <a:solidFill>
                  <a:srgbClr val="46424D"/>
                </a:solidFill>
                <a:latin typeface="Arial MT"/>
                <a:cs typeface="Arial MT"/>
              </a:rPr>
              <a:t> </a:t>
            </a:r>
            <a:r>
              <a:rPr sz="2250" kern="0" spc="-20" dirty="0">
                <a:solidFill>
                  <a:srgbClr val="46424D"/>
                </a:solidFill>
                <a:latin typeface="Arial MT"/>
                <a:cs typeface="Arial MT"/>
              </a:rPr>
              <a:t>test </a:t>
            </a:r>
            <a:r>
              <a:rPr sz="2250" kern="0" dirty="0">
                <a:solidFill>
                  <a:srgbClr val="46424D"/>
                </a:solidFill>
                <a:latin typeface="Arial MT"/>
                <a:cs typeface="Arial MT"/>
              </a:rPr>
              <a:t>cases</a:t>
            </a:r>
            <a:r>
              <a:rPr sz="2250" kern="0" spc="40" dirty="0">
                <a:solidFill>
                  <a:srgbClr val="46424D"/>
                </a:solidFill>
                <a:latin typeface="Arial MT"/>
                <a:cs typeface="Arial MT"/>
              </a:rPr>
              <a:t> </a:t>
            </a:r>
            <a:r>
              <a:rPr sz="2250" kern="0" dirty="0">
                <a:solidFill>
                  <a:srgbClr val="46424D"/>
                </a:solidFill>
                <a:latin typeface="Arial MT"/>
                <a:cs typeface="Arial MT"/>
              </a:rPr>
              <a:t>that</a:t>
            </a:r>
            <a:r>
              <a:rPr sz="2250" kern="0" spc="50" dirty="0">
                <a:solidFill>
                  <a:srgbClr val="46424D"/>
                </a:solidFill>
                <a:latin typeface="Arial MT"/>
                <a:cs typeface="Arial MT"/>
              </a:rPr>
              <a:t> </a:t>
            </a:r>
            <a:r>
              <a:rPr sz="2250" kern="0" dirty="0">
                <a:solidFill>
                  <a:srgbClr val="46424D"/>
                </a:solidFill>
                <a:latin typeface="Arial MT"/>
                <a:cs typeface="Arial MT"/>
              </a:rPr>
              <a:t>are</a:t>
            </a:r>
            <a:r>
              <a:rPr sz="2250" kern="0" spc="50" dirty="0">
                <a:solidFill>
                  <a:srgbClr val="46424D"/>
                </a:solidFill>
                <a:latin typeface="Arial MT"/>
                <a:cs typeface="Arial MT"/>
              </a:rPr>
              <a:t> </a:t>
            </a:r>
            <a:r>
              <a:rPr sz="2250" b="1" kern="0" dirty="0">
                <a:solidFill>
                  <a:srgbClr val="46424D"/>
                </a:solidFill>
                <a:latin typeface="Arial"/>
                <a:cs typeface="Arial"/>
              </a:rPr>
              <a:t>derived</a:t>
            </a:r>
            <a:r>
              <a:rPr sz="2250" b="1" kern="0" spc="50" dirty="0">
                <a:solidFill>
                  <a:srgbClr val="46424D"/>
                </a:solidFill>
                <a:latin typeface="Arial"/>
                <a:cs typeface="Arial"/>
              </a:rPr>
              <a:t> </a:t>
            </a:r>
            <a:r>
              <a:rPr sz="2250" b="1" kern="0" dirty="0">
                <a:solidFill>
                  <a:srgbClr val="46424D"/>
                </a:solidFill>
                <a:latin typeface="Arial"/>
                <a:cs typeface="Arial"/>
              </a:rPr>
              <a:t>from</a:t>
            </a:r>
            <a:r>
              <a:rPr sz="2250" b="1" kern="0" spc="50" dirty="0">
                <a:solidFill>
                  <a:srgbClr val="46424D"/>
                </a:solidFill>
                <a:latin typeface="Arial"/>
                <a:cs typeface="Arial"/>
              </a:rPr>
              <a:t> </a:t>
            </a:r>
            <a:r>
              <a:rPr sz="2250" b="1" kern="0" dirty="0">
                <a:solidFill>
                  <a:srgbClr val="46424D"/>
                </a:solidFill>
                <a:latin typeface="Arial"/>
                <a:cs typeface="Arial"/>
              </a:rPr>
              <a:t>the</a:t>
            </a:r>
            <a:r>
              <a:rPr sz="2250" b="1" kern="0" spc="50" dirty="0">
                <a:solidFill>
                  <a:srgbClr val="46424D"/>
                </a:solidFill>
                <a:latin typeface="Arial"/>
                <a:cs typeface="Arial"/>
              </a:rPr>
              <a:t> </a:t>
            </a:r>
            <a:r>
              <a:rPr sz="2250" b="1" kern="0" dirty="0">
                <a:solidFill>
                  <a:srgbClr val="46424D"/>
                </a:solidFill>
                <a:latin typeface="Arial"/>
                <a:cs typeface="Arial"/>
              </a:rPr>
              <a:t>specification</a:t>
            </a:r>
            <a:r>
              <a:rPr sz="2250" b="1" kern="0" spc="50" dirty="0">
                <a:solidFill>
                  <a:srgbClr val="46424D"/>
                </a:solidFill>
                <a:latin typeface="Arial"/>
                <a:cs typeface="Arial"/>
              </a:rPr>
              <a:t> </a:t>
            </a:r>
            <a:r>
              <a:rPr sz="2250" kern="0" dirty="0">
                <a:solidFill>
                  <a:srgbClr val="46424D"/>
                </a:solidFill>
                <a:latin typeface="Arial MT"/>
                <a:cs typeface="Arial MT"/>
              </a:rPr>
              <a:t>of</a:t>
            </a:r>
            <a:r>
              <a:rPr sz="2250" kern="0" spc="50" dirty="0">
                <a:solidFill>
                  <a:srgbClr val="46424D"/>
                </a:solidFill>
                <a:latin typeface="Arial MT"/>
                <a:cs typeface="Arial MT"/>
              </a:rPr>
              <a:t> </a:t>
            </a:r>
            <a:r>
              <a:rPr sz="2250" kern="0" dirty="0">
                <a:solidFill>
                  <a:srgbClr val="46424D"/>
                </a:solidFill>
                <a:latin typeface="Arial MT"/>
                <a:cs typeface="Arial MT"/>
              </a:rPr>
              <a:t>the</a:t>
            </a:r>
            <a:r>
              <a:rPr sz="2250" kern="0" spc="50" dirty="0">
                <a:solidFill>
                  <a:srgbClr val="46424D"/>
                </a:solidFill>
                <a:latin typeface="Arial MT"/>
                <a:cs typeface="Arial MT"/>
              </a:rPr>
              <a:t> </a:t>
            </a:r>
            <a:r>
              <a:rPr sz="2250" kern="0" spc="-20" dirty="0">
                <a:solidFill>
                  <a:srgbClr val="46424D"/>
                </a:solidFill>
                <a:latin typeface="Arial MT"/>
                <a:cs typeface="Arial MT"/>
              </a:rPr>
              <a:t>real </a:t>
            </a:r>
            <a:r>
              <a:rPr sz="2250" kern="0" dirty="0">
                <a:solidFill>
                  <a:srgbClr val="46424D"/>
                </a:solidFill>
                <a:latin typeface="Arial MT"/>
                <a:cs typeface="Arial MT"/>
              </a:rPr>
              <a:t>data</a:t>
            </a:r>
            <a:r>
              <a:rPr sz="2250" kern="0" spc="40" dirty="0">
                <a:solidFill>
                  <a:srgbClr val="46424D"/>
                </a:solidFill>
                <a:latin typeface="Arial MT"/>
                <a:cs typeface="Arial MT"/>
              </a:rPr>
              <a:t> </a:t>
            </a:r>
            <a:r>
              <a:rPr sz="2250" kern="0" dirty="0">
                <a:solidFill>
                  <a:srgbClr val="46424D"/>
                </a:solidFill>
                <a:latin typeface="Arial MT"/>
                <a:cs typeface="Arial MT"/>
              </a:rPr>
              <a:t>to</a:t>
            </a:r>
            <a:r>
              <a:rPr sz="2250" kern="0" spc="40" dirty="0">
                <a:solidFill>
                  <a:srgbClr val="46424D"/>
                </a:solidFill>
                <a:latin typeface="Arial MT"/>
                <a:cs typeface="Arial MT"/>
              </a:rPr>
              <a:t> </a:t>
            </a:r>
            <a:r>
              <a:rPr sz="2250" kern="0" dirty="0">
                <a:solidFill>
                  <a:srgbClr val="46424D"/>
                </a:solidFill>
                <a:latin typeface="Arial MT"/>
                <a:cs typeface="Arial MT"/>
              </a:rPr>
              <a:t>be</a:t>
            </a:r>
            <a:r>
              <a:rPr sz="2250" kern="0" spc="40" dirty="0">
                <a:solidFill>
                  <a:srgbClr val="46424D"/>
                </a:solidFill>
                <a:latin typeface="Arial MT"/>
                <a:cs typeface="Arial MT"/>
              </a:rPr>
              <a:t> </a:t>
            </a:r>
            <a:r>
              <a:rPr sz="2250" kern="0" dirty="0">
                <a:solidFill>
                  <a:srgbClr val="46424D"/>
                </a:solidFill>
                <a:latin typeface="Arial MT"/>
                <a:cs typeface="Arial MT"/>
              </a:rPr>
              <a:t>processed</a:t>
            </a:r>
            <a:r>
              <a:rPr sz="2250" kern="0" spc="40" dirty="0">
                <a:solidFill>
                  <a:srgbClr val="46424D"/>
                </a:solidFill>
                <a:latin typeface="Arial MT"/>
                <a:cs typeface="Arial MT"/>
              </a:rPr>
              <a:t> </a:t>
            </a:r>
            <a:r>
              <a:rPr sz="2250" kern="0" dirty="0">
                <a:solidFill>
                  <a:srgbClr val="46424D"/>
                </a:solidFill>
                <a:latin typeface="Arial MT"/>
                <a:cs typeface="Arial MT"/>
              </a:rPr>
              <a:t>by</a:t>
            </a:r>
            <a:r>
              <a:rPr sz="2250" kern="0" spc="40" dirty="0">
                <a:solidFill>
                  <a:srgbClr val="46424D"/>
                </a:solidFill>
                <a:latin typeface="Arial MT"/>
                <a:cs typeface="Arial MT"/>
              </a:rPr>
              <a:t> </a:t>
            </a:r>
            <a:r>
              <a:rPr sz="2250" kern="0" dirty="0">
                <a:solidFill>
                  <a:srgbClr val="46424D"/>
                </a:solidFill>
                <a:latin typeface="Arial MT"/>
                <a:cs typeface="Arial MT"/>
              </a:rPr>
              <a:t>the</a:t>
            </a:r>
            <a:r>
              <a:rPr sz="2250" kern="0" spc="40" dirty="0">
                <a:solidFill>
                  <a:srgbClr val="46424D"/>
                </a:solidFill>
                <a:latin typeface="Arial MT"/>
                <a:cs typeface="Arial MT"/>
              </a:rPr>
              <a:t> </a:t>
            </a:r>
            <a:r>
              <a:rPr sz="2250" kern="0" spc="-10" dirty="0">
                <a:solidFill>
                  <a:srgbClr val="46424D"/>
                </a:solidFill>
                <a:latin typeface="Arial MT"/>
                <a:cs typeface="Arial MT"/>
              </a:rPr>
              <a:t>system.</a:t>
            </a:r>
            <a:endParaRPr sz="2250" kern="0">
              <a:solidFill>
                <a:sysClr val="windowText" lastClr="000000"/>
              </a:solidFill>
              <a:latin typeface="Arial MT"/>
              <a:cs typeface="Arial MT"/>
            </a:endParaRPr>
          </a:p>
          <a:p>
            <a:pPr marL="342265" indent="-329565">
              <a:spcBef>
                <a:spcPts val="600"/>
              </a:spcBef>
              <a:buFont typeface="Trebuchet MS"/>
              <a:buChar char="•"/>
              <a:tabLst>
                <a:tab pos="342265" algn="l"/>
              </a:tabLst>
            </a:pPr>
            <a:r>
              <a:rPr sz="2250" kern="0" spc="-10" dirty="0">
                <a:solidFill>
                  <a:srgbClr val="46424D"/>
                </a:solidFill>
                <a:latin typeface="Arial MT"/>
                <a:cs typeface="Arial MT"/>
              </a:rPr>
              <a:t>Testing</a:t>
            </a:r>
            <a:r>
              <a:rPr sz="2250" kern="0" spc="20" dirty="0">
                <a:solidFill>
                  <a:srgbClr val="46424D"/>
                </a:solidFill>
                <a:latin typeface="Arial MT"/>
                <a:cs typeface="Arial MT"/>
              </a:rPr>
              <a:t> </a:t>
            </a:r>
            <a:r>
              <a:rPr sz="2250" kern="0" dirty="0">
                <a:solidFill>
                  <a:srgbClr val="46424D"/>
                </a:solidFill>
                <a:latin typeface="Arial MT"/>
                <a:cs typeface="Arial MT"/>
              </a:rPr>
              <a:t>is</a:t>
            </a:r>
            <a:r>
              <a:rPr sz="2250" kern="0" spc="25" dirty="0">
                <a:solidFill>
                  <a:srgbClr val="46424D"/>
                </a:solidFill>
                <a:latin typeface="Arial MT"/>
                <a:cs typeface="Arial MT"/>
              </a:rPr>
              <a:t> </a:t>
            </a:r>
            <a:r>
              <a:rPr sz="2250" kern="0" dirty="0">
                <a:solidFill>
                  <a:srgbClr val="46424D"/>
                </a:solidFill>
                <a:latin typeface="Arial MT"/>
                <a:cs typeface="Arial MT"/>
              </a:rPr>
              <a:t>the</a:t>
            </a:r>
            <a:r>
              <a:rPr sz="2250" kern="0" spc="20" dirty="0">
                <a:solidFill>
                  <a:srgbClr val="46424D"/>
                </a:solidFill>
                <a:latin typeface="Arial MT"/>
                <a:cs typeface="Arial MT"/>
              </a:rPr>
              <a:t> </a:t>
            </a:r>
            <a:r>
              <a:rPr sz="2250" kern="0" dirty="0">
                <a:solidFill>
                  <a:srgbClr val="46424D"/>
                </a:solidFill>
                <a:latin typeface="Arial MT"/>
                <a:cs typeface="Arial MT"/>
              </a:rPr>
              <a:t>most</a:t>
            </a:r>
            <a:r>
              <a:rPr sz="2250" kern="0" spc="20" dirty="0">
                <a:solidFill>
                  <a:srgbClr val="46424D"/>
                </a:solidFill>
                <a:latin typeface="Arial MT"/>
                <a:cs typeface="Arial MT"/>
              </a:rPr>
              <a:t> </a:t>
            </a:r>
            <a:r>
              <a:rPr sz="2250" kern="0" dirty="0">
                <a:solidFill>
                  <a:srgbClr val="46424D"/>
                </a:solidFill>
                <a:latin typeface="Arial MT"/>
                <a:cs typeface="Arial MT"/>
              </a:rPr>
              <a:t>commonly</a:t>
            </a:r>
            <a:r>
              <a:rPr sz="2250" kern="0" spc="20" dirty="0">
                <a:solidFill>
                  <a:srgbClr val="46424D"/>
                </a:solidFill>
                <a:latin typeface="Arial MT"/>
                <a:cs typeface="Arial MT"/>
              </a:rPr>
              <a:t> </a:t>
            </a:r>
            <a:r>
              <a:rPr sz="2250" kern="0" dirty="0">
                <a:solidFill>
                  <a:srgbClr val="46424D"/>
                </a:solidFill>
                <a:latin typeface="Arial MT"/>
                <a:cs typeface="Arial MT"/>
              </a:rPr>
              <a:t>used</a:t>
            </a:r>
            <a:r>
              <a:rPr sz="2250" kern="0" spc="25" dirty="0">
                <a:solidFill>
                  <a:srgbClr val="46424D"/>
                </a:solidFill>
                <a:latin typeface="Arial MT"/>
                <a:cs typeface="Arial MT"/>
              </a:rPr>
              <a:t> </a:t>
            </a:r>
            <a:r>
              <a:rPr sz="2250" kern="0" dirty="0">
                <a:solidFill>
                  <a:srgbClr val="46424D"/>
                </a:solidFill>
                <a:latin typeface="Arial MT"/>
                <a:cs typeface="Arial MT"/>
              </a:rPr>
              <a:t>V</a:t>
            </a:r>
            <a:r>
              <a:rPr sz="2250" kern="0" spc="20" dirty="0">
                <a:solidFill>
                  <a:srgbClr val="46424D"/>
                </a:solidFill>
                <a:latin typeface="Arial MT"/>
                <a:cs typeface="Arial MT"/>
              </a:rPr>
              <a:t> </a:t>
            </a:r>
            <a:r>
              <a:rPr sz="2250" kern="0" dirty="0">
                <a:solidFill>
                  <a:srgbClr val="46424D"/>
                </a:solidFill>
                <a:latin typeface="Arial MT"/>
                <a:cs typeface="Arial MT"/>
              </a:rPr>
              <a:t>&amp;</a:t>
            </a:r>
            <a:r>
              <a:rPr sz="2250" kern="0" spc="20" dirty="0">
                <a:solidFill>
                  <a:srgbClr val="46424D"/>
                </a:solidFill>
                <a:latin typeface="Arial MT"/>
                <a:cs typeface="Arial MT"/>
              </a:rPr>
              <a:t> </a:t>
            </a:r>
            <a:r>
              <a:rPr sz="2250" kern="0" dirty="0">
                <a:solidFill>
                  <a:srgbClr val="46424D"/>
                </a:solidFill>
                <a:latin typeface="Arial MT"/>
                <a:cs typeface="Arial MT"/>
              </a:rPr>
              <a:t>V</a:t>
            </a:r>
            <a:r>
              <a:rPr sz="2250" kern="0" spc="20" dirty="0">
                <a:solidFill>
                  <a:srgbClr val="46424D"/>
                </a:solidFill>
                <a:latin typeface="Arial MT"/>
                <a:cs typeface="Arial MT"/>
              </a:rPr>
              <a:t> </a:t>
            </a:r>
            <a:r>
              <a:rPr sz="2250" kern="0" spc="-10" dirty="0">
                <a:solidFill>
                  <a:srgbClr val="46424D"/>
                </a:solidFill>
                <a:latin typeface="Arial MT"/>
                <a:cs typeface="Arial MT"/>
              </a:rPr>
              <a:t>activity.</a:t>
            </a:r>
            <a:endParaRPr sz="2250" kern="0">
              <a:solidFill>
                <a:sysClr val="windowText" lastClr="000000"/>
              </a:solidFill>
              <a:latin typeface="Arial MT"/>
              <a:cs typeface="Arial MT"/>
            </a:endParaRPr>
          </a:p>
        </p:txBody>
      </p:sp>
    </p:spTree>
    <p:extLst>
      <p:ext uri="{BB962C8B-B14F-4D97-AF65-F5344CB8AC3E}">
        <p14:creationId xmlns:p14="http://schemas.microsoft.com/office/powerpoint/2010/main" val="26759040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382156"/>
          </a:xfrm>
          <a:prstGeom prst="rect">
            <a:avLst/>
          </a:prstGeom>
        </p:spPr>
        <p:txBody>
          <a:bodyPr vert="horz" wrap="square" lIns="0" tIns="12700" rIns="0" bIns="0" rtlCol="0">
            <a:spAutoFit/>
          </a:bodyPr>
          <a:lstStyle/>
          <a:p>
            <a:pPr marL="12700">
              <a:spcBef>
                <a:spcPts val="100"/>
              </a:spcBef>
            </a:pPr>
            <a:r>
              <a:rPr dirty="0"/>
              <a:t>Stages</a:t>
            </a:r>
            <a:r>
              <a:rPr spc="-50" dirty="0"/>
              <a:t> </a:t>
            </a:r>
            <a:r>
              <a:rPr dirty="0"/>
              <a:t>of</a:t>
            </a:r>
            <a:r>
              <a:rPr spc="-50" dirty="0"/>
              <a:t> </a:t>
            </a:r>
            <a:r>
              <a:rPr spc="-10" dirty="0"/>
              <a:t>Testing</a:t>
            </a:r>
          </a:p>
        </p:txBody>
      </p:sp>
      <p:pic>
        <p:nvPicPr>
          <p:cNvPr id="3" name="object 3"/>
          <p:cNvPicPr/>
          <p:nvPr/>
        </p:nvPicPr>
        <p:blipFill>
          <a:blip r:embed="rId2" cstate="print"/>
          <a:stretch>
            <a:fillRect/>
          </a:stretch>
        </p:blipFill>
        <p:spPr>
          <a:xfrm>
            <a:off x="3009901" y="2828925"/>
            <a:ext cx="6276975" cy="1706562"/>
          </a:xfrm>
          <a:prstGeom prst="rect">
            <a:avLst/>
          </a:prstGeom>
        </p:spPr>
      </p:pic>
      <p:sp>
        <p:nvSpPr>
          <p:cNvPr id="4" name="object 4"/>
          <p:cNvSpPr txBox="1"/>
          <p:nvPr/>
        </p:nvSpPr>
        <p:spPr>
          <a:xfrm>
            <a:off x="4648201" y="5359400"/>
            <a:ext cx="2427605" cy="299720"/>
          </a:xfrm>
          <a:prstGeom prst="rect">
            <a:avLst/>
          </a:prstGeom>
        </p:spPr>
        <p:txBody>
          <a:bodyPr vert="horz" wrap="square" lIns="0" tIns="12700" rIns="0" bIns="0" rtlCol="0">
            <a:spAutoFit/>
          </a:bodyPr>
          <a:lstStyle/>
          <a:p>
            <a:pPr marL="12700">
              <a:spcBef>
                <a:spcPts val="100"/>
              </a:spcBef>
            </a:pPr>
            <a:r>
              <a:rPr kern="0" dirty="0">
                <a:solidFill>
                  <a:sysClr val="windowText" lastClr="000000"/>
                </a:solidFill>
                <a:latin typeface="Arial MT"/>
                <a:cs typeface="Arial MT"/>
              </a:rPr>
              <a:t>What</a:t>
            </a:r>
            <a:r>
              <a:rPr kern="0" spc="-20" dirty="0">
                <a:solidFill>
                  <a:sysClr val="windowText" lastClr="000000"/>
                </a:solidFill>
                <a:latin typeface="Arial MT"/>
                <a:cs typeface="Arial MT"/>
              </a:rPr>
              <a:t> </a:t>
            </a:r>
            <a:r>
              <a:rPr kern="0" dirty="0">
                <a:solidFill>
                  <a:sysClr val="windowText" lastClr="000000"/>
                </a:solidFill>
                <a:latin typeface="Arial MT"/>
                <a:cs typeface="Arial MT"/>
              </a:rPr>
              <a:t>does</a:t>
            </a:r>
            <a:r>
              <a:rPr kern="0" spc="-15" dirty="0">
                <a:solidFill>
                  <a:sysClr val="windowText" lastClr="000000"/>
                </a:solidFill>
                <a:latin typeface="Arial MT"/>
                <a:cs typeface="Arial MT"/>
              </a:rPr>
              <a:t> </a:t>
            </a:r>
            <a:r>
              <a:rPr kern="0" dirty="0">
                <a:solidFill>
                  <a:sysClr val="windowText" lastClr="000000"/>
                </a:solidFill>
                <a:latin typeface="Arial MT"/>
                <a:cs typeface="Arial MT"/>
              </a:rPr>
              <a:t>this</a:t>
            </a:r>
            <a:r>
              <a:rPr kern="0" spc="-15" dirty="0">
                <a:solidFill>
                  <a:sysClr val="windowText" lastClr="000000"/>
                </a:solidFill>
                <a:latin typeface="Arial MT"/>
                <a:cs typeface="Arial MT"/>
              </a:rPr>
              <a:t> </a:t>
            </a:r>
            <a:r>
              <a:rPr kern="0" spc="-10" dirty="0">
                <a:solidFill>
                  <a:sysClr val="windowText" lastClr="000000"/>
                </a:solidFill>
                <a:latin typeface="Arial MT"/>
                <a:cs typeface="Arial MT"/>
              </a:rPr>
              <a:t>mean??</a:t>
            </a:r>
            <a:endParaRPr kern="0">
              <a:solidFill>
                <a:sysClr val="windowText" lastClr="000000"/>
              </a:solidFill>
              <a:latin typeface="Arial MT"/>
              <a:cs typeface="Arial MT"/>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23</a:t>
            </a:r>
          </a:p>
        </p:txBody>
      </p:sp>
    </p:spTree>
    <p:extLst>
      <p:ext uri="{BB962C8B-B14F-4D97-AF65-F5344CB8AC3E}">
        <p14:creationId xmlns:p14="http://schemas.microsoft.com/office/powerpoint/2010/main" val="5933504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spc="-10" dirty="0"/>
              <a:t>Testing</a:t>
            </a:r>
            <a:r>
              <a:rPr spc="-155" dirty="0"/>
              <a:t> </a:t>
            </a:r>
            <a:r>
              <a:rPr spc="-10" dirty="0"/>
              <a:t>Stages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24</a:t>
            </a:r>
          </a:p>
        </p:txBody>
      </p:sp>
      <p:sp>
        <p:nvSpPr>
          <p:cNvPr id="3" name="object 3"/>
          <p:cNvSpPr txBox="1"/>
          <p:nvPr/>
        </p:nvSpPr>
        <p:spPr>
          <a:xfrm>
            <a:off x="2019301" y="1579372"/>
            <a:ext cx="8150859" cy="4437112"/>
          </a:xfrm>
          <a:prstGeom prst="rect">
            <a:avLst/>
          </a:prstGeom>
        </p:spPr>
        <p:txBody>
          <a:bodyPr vert="horz" wrap="square" lIns="0" tIns="45720" rIns="0" bIns="0" rtlCol="0">
            <a:spAutoFit/>
          </a:bodyPr>
          <a:lstStyle/>
          <a:p>
            <a:pPr marL="354965" indent="-342265">
              <a:spcBef>
                <a:spcPts val="360"/>
              </a:spcBef>
              <a:buFont typeface="Trebuchet MS"/>
              <a:buChar char="•"/>
              <a:tabLst>
                <a:tab pos="354965" algn="l"/>
              </a:tabLst>
            </a:pPr>
            <a:r>
              <a:rPr sz="2400" b="1" kern="0" dirty="0">
                <a:solidFill>
                  <a:srgbClr val="46424D"/>
                </a:solidFill>
                <a:latin typeface="Arial"/>
                <a:cs typeface="Arial"/>
              </a:rPr>
              <a:t>Development</a:t>
            </a:r>
            <a:r>
              <a:rPr sz="2400" b="1" kern="0" spc="-70" dirty="0">
                <a:solidFill>
                  <a:srgbClr val="46424D"/>
                </a:solidFill>
                <a:latin typeface="Arial"/>
                <a:cs typeface="Arial"/>
              </a:rPr>
              <a:t> </a:t>
            </a:r>
            <a:r>
              <a:rPr sz="2400" b="1" kern="0" dirty="0">
                <a:solidFill>
                  <a:srgbClr val="46424D"/>
                </a:solidFill>
                <a:latin typeface="Arial"/>
                <a:cs typeface="Arial"/>
              </a:rPr>
              <a:t>or</a:t>
            </a:r>
            <a:r>
              <a:rPr sz="2400" b="1" kern="0" spc="-60" dirty="0">
                <a:solidFill>
                  <a:srgbClr val="46424D"/>
                </a:solidFill>
                <a:latin typeface="Arial"/>
                <a:cs typeface="Arial"/>
              </a:rPr>
              <a:t> </a:t>
            </a:r>
            <a:r>
              <a:rPr sz="2400" b="1" kern="0" dirty="0">
                <a:solidFill>
                  <a:srgbClr val="46424D"/>
                </a:solidFill>
                <a:latin typeface="Arial"/>
                <a:cs typeface="Arial"/>
              </a:rPr>
              <a:t>component</a:t>
            </a:r>
            <a:r>
              <a:rPr sz="2400" b="1" kern="0" spc="-70" dirty="0">
                <a:solidFill>
                  <a:srgbClr val="46424D"/>
                </a:solidFill>
                <a:latin typeface="Arial"/>
                <a:cs typeface="Arial"/>
              </a:rPr>
              <a:t> </a:t>
            </a:r>
            <a:r>
              <a:rPr sz="2400" b="1" kern="0" dirty="0">
                <a:solidFill>
                  <a:srgbClr val="46424D"/>
                </a:solidFill>
                <a:latin typeface="Arial"/>
                <a:cs typeface="Arial"/>
              </a:rPr>
              <a:t>testing</a:t>
            </a:r>
            <a:r>
              <a:rPr sz="2400" kern="0" dirty="0">
                <a:solidFill>
                  <a:srgbClr val="46424D"/>
                </a:solidFill>
                <a:latin typeface="Arial MT"/>
                <a:cs typeface="Arial MT"/>
              </a:rPr>
              <a:t>.</a:t>
            </a:r>
            <a:r>
              <a:rPr sz="2400" kern="0" spc="-65" dirty="0">
                <a:solidFill>
                  <a:srgbClr val="46424D"/>
                </a:solidFill>
                <a:latin typeface="Arial MT"/>
                <a:cs typeface="Arial MT"/>
              </a:rPr>
              <a:t> </a:t>
            </a:r>
            <a:r>
              <a:rPr sz="2400" kern="0" dirty="0">
                <a:solidFill>
                  <a:srgbClr val="46424D"/>
                </a:solidFill>
                <a:latin typeface="Arial MT"/>
                <a:cs typeface="Arial MT"/>
              </a:rPr>
              <a:t>(</a:t>
            </a:r>
            <a:r>
              <a:rPr sz="2400" b="1" kern="0" dirty="0">
                <a:solidFill>
                  <a:srgbClr val="46424D"/>
                </a:solidFill>
                <a:latin typeface="Arial"/>
                <a:cs typeface="Arial"/>
              </a:rPr>
              <a:t>Unit</a:t>
            </a:r>
            <a:r>
              <a:rPr sz="2400" b="1" kern="0" spc="-65" dirty="0">
                <a:solidFill>
                  <a:srgbClr val="46424D"/>
                </a:solidFill>
                <a:latin typeface="Arial"/>
                <a:cs typeface="Arial"/>
              </a:rPr>
              <a:t> </a:t>
            </a:r>
            <a:r>
              <a:rPr sz="2400" b="1" kern="0" spc="-10" dirty="0">
                <a:solidFill>
                  <a:srgbClr val="46424D"/>
                </a:solidFill>
                <a:latin typeface="Arial"/>
                <a:cs typeface="Arial"/>
              </a:rPr>
              <a:t>testing</a:t>
            </a:r>
            <a:r>
              <a:rPr sz="2400" kern="0" spc="-10" dirty="0">
                <a:solidFill>
                  <a:srgbClr val="46424D"/>
                </a:solidFill>
                <a:latin typeface="Arial MT"/>
                <a:cs typeface="Arial MT"/>
              </a:rPr>
              <a:t>)</a:t>
            </a:r>
            <a:endParaRPr sz="2400" kern="0">
              <a:solidFill>
                <a:sysClr val="windowText" lastClr="000000"/>
              </a:solidFill>
              <a:latin typeface="Arial MT"/>
              <a:cs typeface="Arial MT"/>
            </a:endParaRPr>
          </a:p>
          <a:p>
            <a:pPr marL="710565" lvl="1" indent="-240665">
              <a:spcBef>
                <a:spcPts val="220"/>
              </a:spcBef>
              <a:buFont typeface="Trebuchet MS"/>
              <a:buChar char="•"/>
              <a:tabLst>
                <a:tab pos="710565" algn="l"/>
              </a:tabLst>
            </a:pPr>
            <a:r>
              <a:rPr sz="2000" kern="0" dirty="0">
                <a:solidFill>
                  <a:srgbClr val="46424D"/>
                </a:solidFill>
                <a:latin typeface="Arial MT"/>
                <a:cs typeface="Arial MT"/>
              </a:rPr>
              <a:t>Individual</a:t>
            </a:r>
            <a:r>
              <a:rPr sz="2000" kern="0" spc="-55" dirty="0">
                <a:solidFill>
                  <a:srgbClr val="46424D"/>
                </a:solidFill>
                <a:latin typeface="Arial MT"/>
                <a:cs typeface="Arial MT"/>
              </a:rPr>
              <a:t> </a:t>
            </a:r>
            <a:r>
              <a:rPr sz="2000" kern="0" dirty="0">
                <a:solidFill>
                  <a:srgbClr val="46424D"/>
                </a:solidFill>
                <a:latin typeface="Arial MT"/>
                <a:cs typeface="Arial MT"/>
              </a:rPr>
              <a:t>components</a:t>
            </a:r>
            <a:r>
              <a:rPr sz="2000" kern="0" spc="-55" dirty="0">
                <a:solidFill>
                  <a:srgbClr val="46424D"/>
                </a:solidFill>
                <a:latin typeface="Arial MT"/>
                <a:cs typeface="Arial MT"/>
              </a:rPr>
              <a:t> </a:t>
            </a:r>
            <a:r>
              <a:rPr sz="2000" kern="0" dirty="0">
                <a:solidFill>
                  <a:srgbClr val="46424D"/>
                </a:solidFill>
                <a:latin typeface="Arial MT"/>
                <a:cs typeface="Arial MT"/>
              </a:rPr>
              <a:t>are</a:t>
            </a:r>
            <a:r>
              <a:rPr sz="2000" kern="0" spc="-50" dirty="0">
                <a:solidFill>
                  <a:srgbClr val="46424D"/>
                </a:solidFill>
                <a:latin typeface="Arial MT"/>
                <a:cs typeface="Arial MT"/>
              </a:rPr>
              <a:t> </a:t>
            </a:r>
            <a:r>
              <a:rPr sz="2000" kern="0" dirty="0">
                <a:solidFill>
                  <a:srgbClr val="46424D"/>
                </a:solidFill>
                <a:latin typeface="Arial MT"/>
                <a:cs typeface="Arial MT"/>
              </a:rPr>
              <a:t>tested</a:t>
            </a:r>
            <a:r>
              <a:rPr sz="2000" kern="0" spc="-50" dirty="0">
                <a:solidFill>
                  <a:srgbClr val="46424D"/>
                </a:solidFill>
                <a:latin typeface="Arial MT"/>
                <a:cs typeface="Arial MT"/>
              </a:rPr>
              <a:t> </a:t>
            </a:r>
            <a:r>
              <a:rPr sz="2000" kern="0" spc="-10" dirty="0">
                <a:solidFill>
                  <a:srgbClr val="46424D"/>
                </a:solidFill>
                <a:latin typeface="Arial MT"/>
                <a:cs typeface="Arial MT"/>
              </a:rPr>
              <a:t>independently;</a:t>
            </a:r>
            <a:endParaRPr sz="2000" kern="0">
              <a:solidFill>
                <a:sysClr val="windowText" lastClr="000000"/>
              </a:solidFill>
              <a:latin typeface="Arial MT"/>
              <a:cs typeface="Arial MT"/>
            </a:endParaRPr>
          </a:p>
          <a:p>
            <a:pPr marL="711200" marR="5080" lvl="1" indent="-241300">
              <a:lnSpc>
                <a:spcPts val="2300"/>
              </a:lnSpc>
              <a:spcBef>
                <a:spcPts val="360"/>
              </a:spcBef>
              <a:buFont typeface="Trebuchet MS"/>
              <a:buChar char="•"/>
              <a:tabLst>
                <a:tab pos="711200" algn="l"/>
              </a:tabLst>
            </a:pPr>
            <a:r>
              <a:rPr sz="2000" kern="0" dirty="0">
                <a:solidFill>
                  <a:srgbClr val="46424D"/>
                </a:solidFill>
                <a:latin typeface="Arial MT"/>
                <a:cs typeface="Arial MT"/>
              </a:rPr>
              <a:t>Components</a:t>
            </a:r>
            <a:r>
              <a:rPr sz="2000" kern="0" spc="-45" dirty="0">
                <a:solidFill>
                  <a:srgbClr val="46424D"/>
                </a:solidFill>
                <a:latin typeface="Arial MT"/>
                <a:cs typeface="Arial MT"/>
              </a:rPr>
              <a:t> </a:t>
            </a:r>
            <a:r>
              <a:rPr sz="2000" kern="0" dirty="0">
                <a:solidFill>
                  <a:srgbClr val="46424D"/>
                </a:solidFill>
                <a:latin typeface="Arial MT"/>
                <a:cs typeface="Arial MT"/>
              </a:rPr>
              <a:t>may</a:t>
            </a:r>
            <a:r>
              <a:rPr sz="2000" kern="0" spc="-40" dirty="0">
                <a:solidFill>
                  <a:srgbClr val="46424D"/>
                </a:solidFill>
                <a:latin typeface="Arial MT"/>
                <a:cs typeface="Arial MT"/>
              </a:rPr>
              <a:t> </a:t>
            </a:r>
            <a:r>
              <a:rPr sz="2000" kern="0" dirty="0">
                <a:solidFill>
                  <a:srgbClr val="46424D"/>
                </a:solidFill>
                <a:latin typeface="Arial MT"/>
                <a:cs typeface="Arial MT"/>
              </a:rPr>
              <a:t>be</a:t>
            </a:r>
            <a:r>
              <a:rPr sz="2000" kern="0" spc="-40" dirty="0">
                <a:solidFill>
                  <a:srgbClr val="46424D"/>
                </a:solidFill>
                <a:latin typeface="Arial MT"/>
                <a:cs typeface="Arial MT"/>
              </a:rPr>
              <a:t> </a:t>
            </a:r>
            <a:r>
              <a:rPr sz="2000" kern="0" dirty="0">
                <a:solidFill>
                  <a:srgbClr val="46424D"/>
                </a:solidFill>
                <a:latin typeface="Arial MT"/>
                <a:cs typeface="Arial MT"/>
              </a:rPr>
              <a:t>functions</a:t>
            </a:r>
            <a:r>
              <a:rPr sz="2000" kern="0" spc="-40" dirty="0">
                <a:solidFill>
                  <a:srgbClr val="46424D"/>
                </a:solidFill>
                <a:latin typeface="Arial MT"/>
                <a:cs typeface="Arial MT"/>
              </a:rPr>
              <a:t> </a:t>
            </a:r>
            <a:r>
              <a:rPr sz="2000" kern="0" dirty="0">
                <a:solidFill>
                  <a:srgbClr val="46424D"/>
                </a:solidFill>
                <a:latin typeface="Arial MT"/>
                <a:cs typeface="Arial MT"/>
              </a:rPr>
              <a:t>or</a:t>
            </a:r>
            <a:r>
              <a:rPr sz="2000" kern="0" spc="-45" dirty="0">
                <a:solidFill>
                  <a:srgbClr val="46424D"/>
                </a:solidFill>
                <a:latin typeface="Arial MT"/>
                <a:cs typeface="Arial MT"/>
              </a:rPr>
              <a:t> </a:t>
            </a:r>
            <a:r>
              <a:rPr sz="2000" kern="0" dirty="0">
                <a:solidFill>
                  <a:srgbClr val="46424D"/>
                </a:solidFill>
                <a:latin typeface="Arial MT"/>
                <a:cs typeface="Arial MT"/>
              </a:rPr>
              <a:t>objects</a:t>
            </a:r>
            <a:r>
              <a:rPr sz="2000" kern="0" spc="-40" dirty="0">
                <a:solidFill>
                  <a:srgbClr val="46424D"/>
                </a:solidFill>
                <a:latin typeface="Arial MT"/>
                <a:cs typeface="Arial MT"/>
              </a:rPr>
              <a:t> </a:t>
            </a:r>
            <a:r>
              <a:rPr sz="2000" kern="0" dirty="0">
                <a:solidFill>
                  <a:srgbClr val="46424D"/>
                </a:solidFill>
                <a:latin typeface="Arial MT"/>
                <a:cs typeface="Arial MT"/>
              </a:rPr>
              <a:t>or</a:t>
            </a:r>
            <a:r>
              <a:rPr sz="2000" kern="0" spc="-45" dirty="0">
                <a:solidFill>
                  <a:srgbClr val="46424D"/>
                </a:solidFill>
                <a:latin typeface="Arial MT"/>
                <a:cs typeface="Arial MT"/>
              </a:rPr>
              <a:t> </a:t>
            </a:r>
            <a:r>
              <a:rPr sz="2000" kern="0" dirty="0">
                <a:solidFill>
                  <a:srgbClr val="46424D"/>
                </a:solidFill>
                <a:latin typeface="Arial MT"/>
                <a:cs typeface="Arial MT"/>
              </a:rPr>
              <a:t>coherent</a:t>
            </a:r>
            <a:r>
              <a:rPr sz="2000" kern="0" spc="-40" dirty="0">
                <a:solidFill>
                  <a:srgbClr val="46424D"/>
                </a:solidFill>
                <a:latin typeface="Arial MT"/>
                <a:cs typeface="Arial MT"/>
              </a:rPr>
              <a:t> </a:t>
            </a:r>
            <a:r>
              <a:rPr sz="2000" kern="0" dirty="0">
                <a:solidFill>
                  <a:srgbClr val="46424D"/>
                </a:solidFill>
                <a:latin typeface="Arial MT"/>
                <a:cs typeface="Arial MT"/>
              </a:rPr>
              <a:t>groupings</a:t>
            </a:r>
            <a:r>
              <a:rPr sz="2000" kern="0" spc="-45" dirty="0">
                <a:solidFill>
                  <a:srgbClr val="46424D"/>
                </a:solidFill>
                <a:latin typeface="Arial MT"/>
                <a:cs typeface="Arial MT"/>
              </a:rPr>
              <a:t> </a:t>
            </a:r>
            <a:r>
              <a:rPr sz="2000" kern="0" spc="-25" dirty="0">
                <a:solidFill>
                  <a:srgbClr val="46424D"/>
                </a:solidFill>
                <a:latin typeface="Arial MT"/>
                <a:cs typeface="Arial MT"/>
              </a:rPr>
              <a:t>of </a:t>
            </a:r>
            <a:r>
              <a:rPr sz="2000" kern="0" dirty="0">
                <a:solidFill>
                  <a:srgbClr val="46424D"/>
                </a:solidFill>
                <a:latin typeface="Arial MT"/>
                <a:cs typeface="Arial MT"/>
              </a:rPr>
              <a:t>these</a:t>
            </a:r>
            <a:r>
              <a:rPr sz="2000" kern="0" spc="-50" dirty="0">
                <a:solidFill>
                  <a:srgbClr val="46424D"/>
                </a:solidFill>
                <a:latin typeface="Arial MT"/>
                <a:cs typeface="Arial MT"/>
              </a:rPr>
              <a:t> </a:t>
            </a:r>
            <a:r>
              <a:rPr sz="2000" kern="0" spc="-10" dirty="0">
                <a:solidFill>
                  <a:srgbClr val="46424D"/>
                </a:solidFill>
                <a:latin typeface="Arial MT"/>
                <a:cs typeface="Arial MT"/>
              </a:rPr>
              <a:t>entities.</a:t>
            </a:r>
            <a:endParaRPr sz="2000" kern="0">
              <a:solidFill>
                <a:sysClr val="windowText" lastClr="000000"/>
              </a:solidFill>
              <a:latin typeface="Arial MT"/>
              <a:cs typeface="Arial MT"/>
            </a:endParaRPr>
          </a:p>
          <a:p>
            <a:pPr marL="354965" indent="-342265">
              <a:spcBef>
                <a:spcPts val="440"/>
              </a:spcBef>
              <a:buFont typeface="Trebuchet MS"/>
              <a:buChar char="•"/>
              <a:tabLst>
                <a:tab pos="354965" algn="l"/>
              </a:tabLst>
            </a:pPr>
            <a:r>
              <a:rPr sz="2400" b="1" kern="0" dirty="0">
                <a:solidFill>
                  <a:srgbClr val="46424D"/>
                </a:solidFill>
                <a:latin typeface="Arial"/>
                <a:cs typeface="Arial"/>
              </a:rPr>
              <a:t>System</a:t>
            </a:r>
            <a:r>
              <a:rPr sz="2400" b="1" kern="0" spc="-100" dirty="0">
                <a:solidFill>
                  <a:srgbClr val="46424D"/>
                </a:solidFill>
                <a:latin typeface="Arial"/>
                <a:cs typeface="Arial"/>
              </a:rPr>
              <a:t> </a:t>
            </a:r>
            <a:r>
              <a:rPr sz="2400" b="1" kern="0" spc="-10" dirty="0">
                <a:solidFill>
                  <a:srgbClr val="46424D"/>
                </a:solidFill>
                <a:latin typeface="Arial"/>
                <a:cs typeface="Arial"/>
              </a:rPr>
              <a:t>testing</a:t>
            </a:r>
            <a:endParaRPr sz="2400" kern="0">
              <a:solidFill>
                <a:sysClr val="windowText" lastClr="000000"/>
              </a:solidFill>
              <a:latin typeface="Arial"/>
              <a:cs typeface="Arial"/>
            </a:endParaRPr>
          </a:p>
          <a:p>
            <a:pPr marL="711200" marR="137160" lvl="1" indent="-241300">
              <a:lnSpc>
                <a:spcPts val="2300"/>
              </a:lnSpc>
              <a:spcBef>
                <a:spcPts val="380"/>
              </a:spcBef>
              <a:buFont typeface="Trebuchet MS"/>
              <a:buChar char="•"/>
              <a:tabLst>
                <a:tab pos="711200" algn="l"/>
              </a:tabLst>
            </a:pPr>
            <a:r>
              <a:rPr sz="2000" kern="0" spc="-30" dirty="0">
                <a:solidFill>
                  <a:srgbClr val="46424D"/>
                </a:solidFill>
                <a:latin typeface="Arial MT"/>
                <a:cs typeface="Arial MT"/>
              </a:rPr>
              <a:t>Testing </a:t>
            </a:r>
            <a:r>
              <a:rPr sz="2000" kern="0" dirty="0">
                <a:solidFill>
                  <a:srgbClr val="46424D"/>
                </a:solidFill>
                <a:latin typeface="Arial MT"/>
                <a:cs typeface="Arial MT"/>
              </a:rPr>
              <a:t>of</a:t>
            </a:r>
            <a:r>
              <a:rPr sz="2000" kern="0" spc="-35" dirty="0">
                <a:solidFill>
                  <a:srgbClr val="46424D"/>
                </a:solidFill>
                <a:latin typeface="Arial MT"/>
                <a:cs typeface="Arial MT"/>
              </a:rPr>
              <a:t> </a:t>
            </a:r>
            <a:r>
              <a:rPr sz="2000" kern="0" dirty="0">
                <a:solidFill>
                  <a:srgbClr val="46424D"/>
                </a:solidFill>
                <a:latin typeface="Arial MT"/>
                <a:cs typeface="Arial MT"/>
              </a:rPr>
              <a:t>the</a:t>
            </a:r>
            <a:r>
              <a:rPr sz="2000" kern="0" spc="-25" dirty="0">
                <a:solidFill>
                  <a:srgbClr val="46424D"/>
                </a:solidFill>
                <a:latin typeface="Arial MT"/>
                <a:cs typeface="Arial MT"/>
              </a:rPr>
              <a:t> </a:t>
            </a:r>
            <a:r>
              <a:rPr sz="2000" kern="0" dirty="0">
                <a:solidFill>
                  <a:srgbClr val="46424D"/>
                </a:solidFill>
                <a:latin typeface="Arial MT"/>
                <a:cs typeface="Arial MT"/>
              </a:rPr>
              <a:t>system</a:t>
            </a:r>
            <a:r>
              <a:rPr sz="2000" kern="0" spc="-35" dirty="0">
                <a:solidFill>
                  <a:srgbClr val="46424D"/>
                </a:solidFill>
                <a:latin typeface="Arial MT"/>
                <a:cs typeface="Arial MT"/>
              </a:rPr>
              <a:t> </a:t>
            </a:r>
            <a:r>
              <a:rPr sz="2000" kern="0" dirty="0">
                <a:solidFill>
                  <a:srgbClr val="46424D"/>
                </a:solidFill>
                <a:latin typeface="Arial MT"/>
                <a:cs typeface="Arial MT"/>
              </a:rPr>
              <a:t>as</a:t>
            </a:r>
            <a:r>
              <a:rPr sz="2000" kern="0" spc="-30" dirty="0">
                <a:solidFill>
                  <a:srgbClr val="46424D"/>
                </a:solidFill>
                <a:latin typeface="Arial MT"/>
                <a:cs typeface="Arial MT"/>
              </a:rPr>
              <a:t> </a:t>
            </a:r>
            <a:r>
              <a:rPr sz="2000" kern="0" dirty="0">
                <a:solidFill>
                  <a:srgbClr val="46424D"/>
                </a:solidFill>
                <a:latin typeface="Arial MT"/>
                <a:cs typeface="Arial MT"/>
              </a:rPr>
              <a:t>a</a:t>
            </a:r>
            <a:r>
              <a:rPr sz="2000" kern="0" spc="-30" dirty="0">
                <a:solidFill>
                  <a:srgbClr val="46424D"/>
                </a:solidFill>
                <a:latin typeface="Arial MT"/>
                <a:cs typeface="Arial MT"/>
              </a:rPr>
              <a:t> </a:t>
            </a:r>
            <a:r>
              <a:rPr sz="2000" b="1" kern="0" dirty="0">
                <a:solidFill>
                  <a:srgbClr val="46424D"/>
                </a:solidFill>
                <a:latin typeface="Arial"/>
                <a:cs typeface="Arial"/>
              </a:rPr>
              <a:t>whole</a:t>
            </a:r>
            <a:r>
              <a:rPr sz="2000" kern="0" dirty="0">
                <a:solidFill>
                  <a:srgbClr val="46424D"/>
                </a:solidFill>
                <a:latin typeface="Arial MT"/>
                <a:cs typeface="Arial MT"/>
              </a:rPr>
              <a:t>.</a:t>
            </a:r>
            <a:r>
              <a:rPr sz="2000" kern="0" spc="-70" dirty="0">
                <a:solidFill>
                  <a:srgbClr val="46424D"/>
                </a:solidFill>
                <a:latin typeface="Arial MT"/>
                <a:cs typeface="Arial MT"/>
              </a:rPr>
              <a:t> </a:t>
            </a:r>
            <a:r>
              <a:rPr sz="2000" kern="0" spc="-30" dirty="0">
                <a:solidFill>
                  <a:srgbClr val="46424D"/>
                </a:solidFill>
                <a:latin typeface="Arial MT"/>
                <a:cs typeface="Arial MT"/>
              </a:rPr>
              <a:t>Testing</a:t>
            </a:r>
            <a:r>
              <a:rPr sz="2000" kern="0" spc="-25" dirty="0">
                <a:solidFill>
                  <a:srgbClr val="46424D"/>
                </a:solidFill>
                <a:latin typeface="Arial MT"/>
                <a:cs typeface="Arial MT"/>
              </a:rPr>
              <a:t> </a:t>
            </a:r>
            <a:r>
              <a:rPr sz="2000" kern="0" dirty="0">
                <a:solidFill>
                  <a:srgbClr val="46424D"/>
                </a:solidFill>
                <a:latin typeface="Arial MT"/>
                <a:cs typeface="Arial MT"/>
              </a:rPr>
              <a:t>of</a:t>
            </a:r>
            <a:r>
              <a:rPr sz="2000" kern="0" spc="-35" dirty="0">
                <a:solidFill>
                  <a:srgbClr val="46424D"/>
                </a:solidFill>
                <a:latin typeface="Arial MT"/>
                <a:cs typeface="Arial MT"/>
              </a:rPr>
              <a:t> </a:t>
            </a:r>
            <a:r>
              <a:rPr sz="2000" kern="0" dirty="0">
                <a:solidFill>
                  <a:srgbClr val="46424D"/>
                </a:solidFill>
                <a:latin typeface="Arial MT"/>
                <a:cs typeface="Arial MT"/>
              </a:rPr>
              <a:t>emergent</a:t>
            </a:r>
            <a:r>
              <a:rPr sz="2000" kern="0" spc="-30" dirty="0">
                <a:solidFill>
                  <a:srgbClr val="46424D"/>
                </a:solidFill>
                <a:latin typeface="Arial MT"/>
                <a:cs typeface="Arial MT"/>
              </a:rPr>
              <a:t> </a:t>
            </a:r>
            <a:r>
              <a:rPr sz="2000" kern="0" spc="-10" dirty="0">
                <a:solidFill>
                  <a:srgbClr val="46424D"/>
                </a:solidFill>
                <a:latin typeface="Arial MT"/>
                <a:cs typeface="Arial MT"/>
              </a:rPr>
              <a:t>properties </a:t>
            </a:r>
            <a:r>
              <a:rPr sz="2000" kern="0" dirty="0">
                <a:solidFill>
                  <a:srgbClr val="46424D"/>
                </a:solidFill>
                <a:latin typeface="Arial MT"/>
                <a:cs typeface="Arial MT"/>
              </a:rPr>
              <a:t>is</a:t>
            </a:r>
            <a:r>
              <a:rPr sz="2000" kern="0" spc="-60" dirty="0">
                <a:solidFill>
                  <a:srgbClr val="46424D"/>
                </a:solidFill>
                <a:latin typeface="Arial MT"/>
                <a:cs typeface="Arial MT"/>
              </a:rPr>
              <a:t> </a:t>
            </a:r>
            <a:r>
              <a:rPr sz="2000" kern="0" dirty="0">
                <a:solidFill>
                  <a:srgbClr val="46424D"/>
                </a:solidFill>
                <a:latin typeface="Arial MT"/>
                <a:cs typeface="Arial MT"/>
              </a:rPr>
              <a:t>particularly</a:t>
            </a:r>
            <a:r>
              <a:rPr sz="2000" kern="0" spc="-60" dirty="0">
                <a:solidFill>
                  <a:srgbClr val="46424D"/>
                </a:solidFill>
                <a:latin typeface="Arial MT"/>
                <a:cs typeface="Arial MT"/>
              </a:rPr>
              <a:t> </a:t>
            </a:r>
            <a:r>
              <a:rPr sz="2000" kern="0" spc="-10" dirty="0">
                <a:solidFill>
                  <a:srgbClr val="46424D"/>
                </a:solidFill>
                <a:latin typeface="Arial MT"/>
                <a:cs typeface="Arial MT"/>
              </a:rPr>
              <a:t>important.</a:t>
            </a:r>
            <a:endParaRPr sz="2000" kern="0">
              <a:solidFill>
                <a:sysClr val="windowText" lastClr="000000"/>
              </a:solidFill>
              <a:latin typeface="Arial MT"/>
              <a:cs typeface="Arial MT"/>
            </a:endParaRPr>
          </a:p>
          <a:p>
            <a:pPr marL="354965" indent="-342265">
              <a:spcBef>
                <a:spcPts val="440"/>
              </a:spcBef>
              <a:buFont typeface="Trebuchet MS"/>
              <a:buChar char="•"/>
              <a:tabLst>
                <a:tab pos="354965" algn="l"/>
              </a:tabLst>
            </a:pPr>
            <a:r>
              <a:rPr sz="2400" b="1" kern="0" dirty="0">
                <a:solidFill>
                  <a:srgbClr val="46424D"/>
                </a:solidFill>
                <a:latin typeface="Arial"/>
                <a:cs typeface="Arial"/>
              </a:rPr>
              <a:t>Acceptance</a:t>
            </a:r>
            <a:r>
              <a:rPr sz="2400" b="1" kern="0" spc="-125" dirty="0">
                <a:solidFill>
                  <a:srgbClr val="46424D"/>
                </a:solidFill>
                <a:latin typeface="Arial"/>
                <a:cs typeface="Arial"/>
              </a:rPr>
              <a:t> </a:t>
            </a:r>
            <a:r>
              <a:rPr sz="2400" b="1" kern="0" spc="-10" dirty="0">
                <a:solidFill>
                  <a:srgbClr val="46424D"/>
                </a:solidFill>
                <a:latin typeface="Arial"/>
                <a:cs typeface="Arial"/>
              </a:rPr>
              <a:t>testing</a:t>
            </a:r>
            <a:endParaRPr sz="2400" kern="0">
              <a:solidFill>
                <a:sysClr val="windowText" lastClr="000000"/>
              </a:solidFill>
              <a:latin typeface="Arial"/>
              <a:cs typeface="Arial"/>
            </a:endParaRPr>
          </a:p>
          <a:p>
            <a:pPr marL="711200" marR="330200" lvl="1" indent="-241300">
              <a:lnSpc>
                <a:spcPts val="2300"/>
              </a:lnSpc>
              <a:spcBef>
                <a:spcPts val="380"/>
              </a:spcBef>
              <a:buFont typeface="Trebuchet MS"/>
              <a:buChar char="•"/>
              <a:tabLst>
                <a:tab pos="711200" algn="l"/>
              </a:tabLst>
            </a:pPr>
            <a:r>
              <a:rPr sz="2000" kern="0" spc="-30" dirty="0">
                <a:solidFill>
                  <a:srgbClr val="46424D"/>
                </a:solidFill>
                <a:latin typeface="Arial MT"/>
                <a:cs typeface="Arial MT"/>
              </a:rPr>
              <a:t>Testing </a:t>
            </a:r>
            <a:r>
              <a:rPr sz="2000" kern="0" dirty="0">
                <a:solidFill>
                  <a:srgbClr val="46424D"/>
                </a:solidFill>
                <a:latin typeface="Arial MT"/>
                <a:cs typeface="Arial MT"/>
              </a:rPr>
              <a:t>with</a:t>
            </a:r>
            <a:r>
              <a:rPr sz="2000" kern="0" spc="-35" dirty="0">
                <a:solidFill>
                  <a:srgbClr val="46424D"/>
                </a:solidFill>
                <a:latin typeface="Arial MT"/>
                <a:cs typeface="Arial MT"/>
              </a:rPr>
              <a:t> </a:t>
            </a:r>
            <a:r>
              <a:rPr sz="2000" b="1" kern="0" dirty="0">
                <a:solidFill>
                  <a:srgbClr val="46424D"/>
                </a:solidFill>
                <a:latin typeface="Arial"/>
                <a:cs typeface="Arial"/>
              </a:rPr>
              <a:t>customer</a:t>
            </a:r>
            <a:r>
              <a:rPr sz="2000" b="1" kern="0" spc="-35" dirty="0">
                <a:solidFill>
                  <a:srgbClr val="46424D"/>
                </a:solidFill>
                <a:latin typeface="Arial"/>
                <a:cs typeface="Arial"/>
              </a:rPr>
              <a:t> </a:t>
            </a:r>
            <a:r>
              <a:rPr sz="2000" kern="0" dirty="0">
                <a:solidFill>
                  <a:srgbClr val="46424D"/>
                </a:solidFill>
                <a:latin typeface="Arial MT"/>
                <a:cs typeface="Arial MT"/>
              </a:rPr>
              <a:t>data</a:t>
            </a:r>
            <a:r>
              <a:rPr sz="2000" kern="0" spc="-30" dirty="0">
                <a:solidFill>
                  <a:srgbClr val="46424D"/>
                </a:solidFill>
                <a:latin typeface="Arial MT"/>
                <a:cs typeface="Arial MT"/>
              </a:rPr>
              <a:t> </a:t>
            </a:r>
            <a:r>
              <a:rPr sz="2000" kern="0" dirty="0">
                <a:solidFill>
                  <a:srgbClr val="46424D"/>
                </a:solidFill>
                <a:latin typeface="Arial MT"/>
                <a:cs typeface="Arial MT"/>
              </a:rPr>
              <a:t>to</a:t>
            </a:r>
            <a:r>
              <a:rPr sz="2000" kern="0" spc="-30" dirty="0">
                <a:solidFill>
                  <a:srgbClr val="46424D"/>
                </a:solidFill>
                <a:latin typeface="Arial MT"/>
                <a:cs typeface="Arial MT"/>
              </a:rPr>
              <a:t> </a:t>
            </a:r>
            <a:r>
              <a:rPr sz="2000" kern="0" dirty="0">
                <a:solidFill>
                  <a:srgbClr val="46424D"/>
                </a:solidFill>
                <a:latin typeface="Arial MT"/>
                <a:cs typeface="Arial MT"/>
              </a:rPr>
              <a:t>check</a:t>
            </a:r>
            <a:r>
              <a:rPr sz="2000" kern="0" spc="-35" dirty="0">
                <a:solidFill>
                  <a:srgbClr val="46424D"/>
                </a:solidFill>
                <a:latin typeface="Arial MT"/>
                <a:cs typeface="Arial MT"/>
              </a:rPr>
              <a:t> </a:t>
            </a:r>
            <a:r>
              <a:rPr sz="2000" kern="0" dirty="0">
                <a:solidFill>
                  <a:srgbClr val="46424D"/>
                </a:solidFill>
                <a:latin typeface="Arial MT"/>
                <a:cs typeface="Arial MT"/>
              </a:rPr>
              <a:t>that</a:t>
            </a:r>
            <a:r>
              <a:rPr sz="2000" kern="0" spc="-35" dirty="0">
                <a:solidFill>
                  <a:srgbClr val="46424D"/>
                </a:solidFill>
                <a:latin typeface="Arial MT"/>
                <a:cs typeface="Arial MT"/>
              </a:rPr>
              <a:t> </a:t>
            </a:r>
            <a:r>
              <a:rPr sz="2000" kern="0" dirty="0">
                <a:solidFill>
                  <a:srgbClr val="46424D"/>
                </a:solidFill>
                <a:latin typeface="Arial MT"/>
                <a:cs typeface="Arial MT"/>
              </a:rPr>
              <a:t>the</a:t>
            </a:r>
            <a:r>
              <a:rPr sz="2000" kern="0" spc="-30" dirty="0">
                <a:solidFill>
                  <a:srgbClr val="46424D"/>
                </a:solidFill>
                <a:latin typeface="Arial MT"/>
                <a:cs typeface="Arial MT"/>
              </a:rPr>
              <a:t> </a:t>
            </a:r>
            <a:r>
              <a:rPr sz="2000" kern="0" dirty="0">
                <a:solidFill>
                  <a:srgbClr val="46424D"/>
                </a:solidFill>
                <a:latin typeface="Arial MT"/>
                <a:cs typeface="Arial MT"/>
              </a:rPr>
              <a:t>system</a:t>
            </a:r>
            <a:r>
              <a:rPr sz="2000" kern="0" spc="-30" dirty="0">
                <a:solidFill>
                  <a:srgbClr val="46424D"/>
                </a:solidFill>
                <a:latin typeface="Arial MT"/>
                <a:cs typeface="Arial MT"/>
              </a:rPr>
              <a:t> </a:t>
            </a:r>
            <a:r>
              <a:rPr sz="2000" kern="0" dirty="0">
                <a:solidFill>
                  <a:srgbClr val="46424D"/>
                </a:solidFill>
                <a:latin typeface="Arial MT"/>
                <a:cs typeface="Arial MT"/>
              </a:rPr>
              <a:t>meets</a:t>
            </a:r>
            <a:r>
              <a:rPr sz="2000" kern="0" spc="-35" dirty="0">
                <a:solidFill>
                  <a:srgbClr val="46424D"/>
                </a:solidFill>
                <a:latin typeface="Arial MT"/>
                <a:cs typeface="Arial MT"/>
              </a:rPr>
              <a:t> </a:t>
            </a:r>
            <a:r>
              <a:rPr sz="2000" kern="0" spc="-25" dirty="0">
                <a:solidFill>
                  <a:srgbClr val="46424D"/>
                </a:solidFill>
                <a:latin typeface="Arial MT"/>
                <a:cs typeface="Arial MT"/>
              </a:rPr>
              <a:t>the </a:t>
            </a:r>
            <a:r>
              <a:rPr sz="2000" kern="0" dirty="0">
                <a:solidFill>
                  <a:srgbClr val="46424D"/>
                </a:solidFill>
                <a:latin typeface="Arial MT"/>
                <a:cs typeface="Arial MT"/>
              </a:rPr>
              <a:t>customer’s</a:t>
            </a:r>
            <a:r>
              <a:rPr sz="2000" kern="0" spc="-35" dirty="0">
                <a:solidFill>
                  <a:srgbClr val="46424D"/>
                </a:solidFill>
                <a:latin typeface="Arial MT"/>
                <a:cs typeface="Arial MT"/>
              </a:rPr>
              <a:t> </a:t>
            </a:r>
            <a:r>
              <a:rPr sz="2000" kern="0" spc="-10" dirty="0">
                <a:solidFill>
                  <a:srgbClr val="46424D"/>
                </a:solidFill>
                <a:latin typeface="Arial MT"/>
                <a:cs typeface="Arial MT"/>
              </a:rPr>
              <a:t>needs</a:t>
            </a:r>
            <a:endParaRPr sz="2000" kern="0">
              <a:solidFill>
                <a:sysClr val="windowText" lastClr="000000"/>
              </a:solidFill>
              <a:latin typeface="Arial MT"/>
              <a:cs typeface="Arial MT"/>
            </a:endParaRPr>
          </a:p>
          <a:p>
            <a:pPr marL="0" lvl="1">
              <a:spcBef>
                <a:spcPts val="560"/>
              </a:spcBef>
              <a:buClr>
                <a:srgbClr val="46424D"/>
              </a:buClr>
              <a:buFont typeface="Trebuchet MS"/>
              <a:buChar char="•"/>
            </a:pPr>
            <a:endParaRPr sz="2000" kern="0">
              <a:solidFill>
                <a:sysClr val="windowText" lastClr="000000"/>
              </a:solidFill>
              <a:latin typeface="Arial MT"/>
              <a:cs typeface="Arial MT"/>
            </a:endParaRPr>
          </a:p>
          <a:p>
            <a:pPr marL="355600" marR="177800" indent="-342900">
              <a:lnSpc>
                <a:spcPts val="2100"/>
              </a:lnSpc>
              <a:spcBef>
                <a:spcPts val="5"/>
              </a:spcBef>
              <a:buFont typeface="Trebuchet MS"/>
              <a:buChar char="•"/>
              <a:tabLst>
                <a:tab pos="355600" algn="l"/>
              </a:tabLst>
            </a:pPr>
            <a:r>
              <a:rPr b="1" kern="0" dirty="0">
                <a:solidFill>
                  <a:srgbClr val="46424D"/>
                </a:solidFill>
                <a:latin typeface="Arial"/>
                <a:cs typeface="Arial"/>
              </a:rPr>
              <a:t>Some</a:t>
            </a:r>
            <a:r>
              <a:rPr b="1" kern="0" spc="-30" dirty="0">
                <a:solidFill>
                  <a:srgbClr val="46424D"/>
                </a:solidFill>
                <a:latin typeface="Arial"/>
                <a:cs typeface="Arial"/>
              </a:rPr>
              <a:t> </a:t>
            </a:r>
            <a:r>
              <a:rPr b="1" kern="0" dirty="0">
                <a:solidFill>
                  <a:srgbClr val="46424D"/>
                </a:solidFill>
                <a:latin typeface="Arial"/>
                <a:cs typeface="Arial"/>
              </a:rPr>
              <a:t>models</a:t>
            </a:r>
            <a:r>
              <a:rPr b="1" kern="0" spc="-30" dirty="0">
                <a:solidFill>
                  <a:srgbClr val="46424D"/>
                </a:solidFill>
                <a:latin typeface="Arial"/>
                <a:cs typeface="Arial"/>
              </a:rPr>
              <a:t> </a:t>
            </a:r>
            <a:r>
              <a:rPr b="1" kern="0" dirty="0">
                <a:solidFill>
                  <a:srgbClr val="46424D"/>
                </a:solidFill>
                <a:latin typeface="Arial"/>
                <a:cs typeface="Arial"/>
              </a:rPr>
              <a:t>have</a:t>
            </a:r>
            <a:r>
              <a:rPr b="1" kern="0" spc="-30" dirty="0">
                <a:solidFill>
                  <a:srgbClr val="46424D"/>
                </a:solidFill>
                <a:latin typeface="Arial"/>
                <a:cs typeface="Arial"/>
              </a:rPr>
              <a:t> </a:t>
            </a:r>
            <a:r>
              <a:rPr b="1" kern="0" dirty="0">
                <a:solidFill>
                  <a:srgbClr val="46424D"/>
                </a:solidFill>
                <a:latin typeface="Arial"/>
                <a:cs typeface="Arial"/>
              </a:rPr>
              <a:t>various</a:t>
            </a:r>
            <a:r>
              <a:rPr b="1" kern="0" spc="-30" dirty="0">
                <a:solidFill>
                  <a:srgbClr val="46424D"/>
                </a:solidFill>
                <a:latin typeface="Arial"/>
                <a:cs typeface="Arial"/>
              </a:rPr>
              <a:t> </a:t>
            </a:r>
            <a:r>
              <a:rPr b="1" kern="0" dirty="0">
                <a:solidFill>
                  <a:srgbClr val="46424D"/>
                </a:solidFill>
                <a:latin typeface="Arial"/>
                <a:cs typeface="Arial"/>
              </a:rPr>
              <a:t>other</a:t>
            </a:r>
            <a:r>
              <a:rPr b="1" kern="0" spc="-25" dirty="0">
                <a:solidFill>
                  <a:srgbClr val="46424D"/>
                </a:solidFill>
                <a:latin typeface="Arial"/>
                <a:cs typeface="Arial"/>
              </a:rPr>
              <a:t> </a:t>
            </a:r>
            <a:r>
              <a:rPr b="1" kern="0" dirty="0">
                <a:solidFill>
                  <a:srgbClr val="46424D"/>
                </a:solidFill>
                <a:latin typeface="Arial"/>
                <a:cs typeface="Arial"/>
              </a:rPr>
              <a:t>kinds</a:t>
            </a:r>
            <a:r>
              <a:rPr b="1" kern="0" spc="-30" dirty="0">
                <a:solidFill>
                  <a:srgbClr val="46424D"/>
                </a:solidFill>
                <a:latin typeface="Arial"/>
                <a:cs typeface="Arial"/>
              </a:rPr>
              <a:t> </a:t>
            </a:r>
            <a:r>
              <a:rPr b="1" kern="0" dirty="0">
                <a:solidFill>
                  <a:srgbClr val="46424D"/>
                </a:solidFill>
                <a:latin typeface="Arial"/>
                <a:cs typeface="Arial"/>
              </a:rPr>
              <a:t>of</a:t>
            </a:r>
            <a:r>
              <a:rPr b="1" kern="0" spc="-35" dirty="0">
                <a:solidFill>
                  <a:srgbClr val="46424D"/>
                </a:solidFill>
                <a:latin typeface="Arial"/>
                <a:cs typeface="Arial"/>
              </a:rPr>
              <a:t> </a:t>
            </a:r>
            <a:r>
              <a:rPr b="1" kern="0" dirty="0">
                <a:solidFill>
                  <a:srgbClr val="46424D"/>
                </a:solidFill>
                <a:latin typeface="Arial"/>
                <a:cs typeface="Arial"/>
              </a:rPr>
              <a:t>testing;</a:t>
            </a:r>
            <a:r>
              <a:rPr b="1" kern="0" spc="440" dirty="0">
                <a:solidFill>
                  <a:srgbClr val="46424D"/>
                </a:solidFill>
                <a:latin typeface="Arial"/>
                <a:cs typeface="Arial"/>
              </a:rPr>
              <a:t> </a:t>
            </a:r>
            <a:r>
              <a:rPr b="1" kern="0" dirty="0">
                <a:solidFill>
                  <a:srgbClr val="46424D"/>
                </a:solidFill>
                <a:latin typeface="Arial"/>
                <a:cs typeface="Arial"/>
              </a:rPr>
              <a:t>subsystem</a:t>
            </a:r>
            <a:r>
              <a:rPr b="1" kern="0" spc="-30" dirty="0">
                <a:solidFill>
                  <a:srgbClr val="46424D"/>
                </a:solidFill>
                <a:latin typeface="Arial"/>
                <a:cs typeface="Arial"/>
              </a:rPr>
              <a:t> </a:t>
            </a:r>
            <a:r>
              <a:rPr b="1" kern="0" spc="-10" dirty="0">
                <a:solidFill>
                  <a:srgbClr val="46424D"/>
                </a:solidFill>
                <a:latin typeface="Arial"/>
                <a:cs typeface="Arial"/>
              </a:rPr>
              <a:t>testing, </a:t>
            </a:r>
            <a:r>
              <a:rPr b="1" kern="0" dirty="0">
                <a:solidFill>
                  <a:srgbClr val="46424D"/>
                </a:solidFill>
                <a:latin typeface="Arial"/>
                <a:cs typeface="Arial"/>
              </a:rPr>
              <a:t>integrated</a:t>
            </a:r>
            <a:r>
              <a:rPr b="1" kern="0" spc="-50" dirty="0">
                <a:solidFill>
                  <a:srgbClr val="46424D"/>
                </a:solidFill>
                <a:latin typeface="Arial"/>
                <a:cs typeface="Arial"/>
              </a:rPr>
              <a:t> </a:t>
            </a:r>
            <a:r>
              <a:rPr b="1" kern="0" dirty="0">
                <a:solidFill>
                  <a:srgbClr val="46424D"/>
                </a:solidFill>
                <a:latin typeface="Arial"/>
                <a:cs typeface="Arial"/>
              </a:rPr>
              <a:t>system</a:t>
            </a:r>
            <a:r>
              <a:rPr b="1" kern="0" spc="-35" dirty="0">
                <a:solidFill>
                  <a:srgbClr val="46424D"/>
                </a:solidFill>
                <a:latin typeface="Arial"/>
                <a:cs typeface="Arial"/>
              </a:rPr>
              <a:t> </a:t>
            </a:r>
            <a:r>
              <a:rPr b="1" kern="0" dirty="0">
                <a:solidFill>
                  <a:srgbClr val="46424D"/>
                </a:solidFill>
                <a:latin typeface="Arial"/>
                <a:cs typeface="Arial"/>
              </a:rPr>
              <a:t>testing,</a:t>
            </a:r>
            <a:r>
              <a:rPr b="1" kern="0" spc="-40" dirty="0">
                <a:solidFill>
                  <a:srgbClr val="46424D"/>
                </a:solidFill>
                <a:latin typeface="Arial"/>
                <a:cs typeface="Arial"/>
              </a:rPr>
              <a:t> </a:t>
            </a:r>
            <a:r>
              <a:rPr b="1" kern="0" dirty="0">
                <a:solidFill>
                  <a:srgbClr val="46424D"/>
                </a:solidFill>
                <a:latin typeface="Arial"/>
                <a:cs typeface="Arial"/>
              </a:rPr>
              <a:t>and</a:t>
            </a:r>
            <a:r>
              <a:rPr b="1" kern="0" spc="-40" dirty="0">
                <a:solidFill>
                  <a:srgbClr val="46424D"/>
                </a:solidFill>
                <a:latin typeface="Arial"/>
                <a:cs typeface="Arial"/>
              </a:rPr>
              <a:t> </a:t>
            </a:r>
            <a:r>
              <a:rPr b="1" kern="0" dirty="0">
                <a:solidFill>
                  <a:srgbClr val="46424D"/>
                </a:solidFill>
                <a:latin typeface="Arial"/>
                <a:cs typeface="Arial"/>
              </a:rPr>
              <a:t>much</a:t>
            </a:r>
            <a:r>
              <a:rPr b="1" kern="0" spc="-35" dirty="0">
                <a:solidFill>
                  <a:srgbClr val="46424D"/>
                </a:solidFill>
                <a:latin typeface="Arial"/>
                <a:cs typeface="Arial"/>
              </a:rPr>
              <a:t> </a:t>
            </a:r>
            <a:r>
              <a:rPr b="1" kern="0" spc="-10" dirty="0">
                <a:solidFill>
                  <a:srgbClr val="46424D"/>
                </a:solidFill>
                <a:latin typeface="Arial"/>
                <a:cs typeface="Arial"/>
              </a:rPr>
              <a:t>more.</a:t>
            </a:r>
            <a:endParaRPr kern="0">
              <a:solidFill>
                <a:sysClr val="windowText" lastClr="000000"/>
              </a:solidFill>
              <a:latin typeface="Arial"/>
              <a:cs typeface="Arial"/>
            </a:endParaRPr>
          </a:p>
        </p:txBody>
      </p:sp>
    </p:spTree>
    <p:extLst>
      <p:ext uri="{BB962C8B-B14F-4D97-AF65-F5344CB8AC3E}">
        <p14:creationId xmlns:p14="http://schemas.microsoft.com/office/powerpoint/2010/main" val="13145311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spcBef>
                <a:spcPts val="100"/>
              </a:spcBef>
            </a:pPr>
            <a:r>
              <a:rPr sz="2300" spc="-10" dirty="0"/>
              <a:t>Testing</a:t>
            </a:r>
            <a:r>
              <a:rPr sz="2300" spc="-30" dirty="0"/>
              <a:t> </a:t>
            </a:r>
            <a:r>
              <a:rPr sz="2300" dirty="0"/>
              <a:t>Phases</a:t>
            </a:r>
            <a:r>
              <a:rPr sz="2300" spc="-25" dirty="0"/>
              <a:t> </a:t>
            </a:r>
            <a:r>
              <a:rPr sz="2300" dirty="0"/>
              <a:t>in</a:t>
            </a:r>
            <a:r>
              <a:rPr sz="2300" spc="-30" dirty="0"/>
              <a:t> </a:t>
            </a:r>
            <a:r>
              <a:rPr sz="2300" dirty="0"/>
              <a:t>a</a:t>
            </a:r>
            <a:r>
              <a:rPr sz="2300" spc="-30" dirty="0"/>
              <a:t> </a:t>
            </a:r>
            <a:r>
              <a:rPr sz="2300" u="sng" spc="-10" dirty="0">
                <a:uFill>
                  <a:solidFill>
                    <a:srgbClr val="46424D"/>
                  </a:solidFill>
                </a:uFill>
              </a:rPr>
              <a:t>Plan-</a:t>
            </a:r>
            <a:r>
              <a:rPr sz="2300" u="sng" dirty="0">
                <a:uFill>
                  <a:solidFill>
                    <a:srgbClr val="46424D"/>
                  </a:solidFill>
                </a:uFill>
              </a:rPr>
              <a:t>driven</a:t>
            </a:r>
            <a:r>
              <a:rPr sz="2300" spc="-30" dirty="0"/>
              <a:t> </a:t>
            </a:r>
            <a:r>
              <a:rPr sz="2300" dirty="0"/>
              <a:t>Software</a:t>
            </a:r>
            <a:r>
              <a:rPr sz="2300" spc="-20" dirty="0"/>
              <a:t> </a:t>
            </a:r>
            <a:r>
              <a:rPr sz="2300" spc="-10" dirty="0"/>
              <a:t>Process</a:t>
            </a:r>
            <a:endParaRPr sz="2300" dirty="0"/>
          </a:p>
        </p:txBody>
      </p:sp>
      <p:pic>
        <p:nvPicPr>
          <p:cNvPr id="3" name="object 3"/>
          <p:cNvPicPr/>
          <p:nvPr/>
        </p:nvPicPr>
        <p:blipFill>
          <a:blip r:embed="rId2" cstate="print"/>
          <a:stretch>
            <a:fillRect/>
          </a:stretch>
        </p:blipFill>
        <p:spPr>
          <a:xfrm>
            <a:off x="1771650" y="2185988"/>
            <a:ext cx="8648700" cy="2987675"/>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25</a:t>
            </a:r>
          </a:p>
        </p:txBody>
      </p:sp>
    </p:spTree>
    <p:extLst>
      <p:ext uri="{BB962C8B-B14F-4D97-AF65-F5344CB8AC3E}">
        <p14:creationId xmlns:p14="http://schemas.microsoft.com/office/powerpoint/2010/main" val="31516663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19301" y="635001"/>
            <a:ext cx="7839075" cy="4962897"/>
          </a:xfrm>
          <a:prstGeom prst="rect">
            <a:avLst/>
          </a:prstGeom>
        </p:spPr>
        <p:txBody>
          <a:bodyPr vert="horz" wrap="square" lIns="0" tIns="12700" rIns="0" bIns="0" rtlCol="0">
            <a:spAutoFit/>
          </a:bodyPr>
          <a:lstStyle/>
          <a:p>
            <a:pPr marL="12700">
              <a:spcBef>
                <a:spcPts val="100"/>
              </a:spcBef>
            </a:pPr>
            <a:r>
              <a:rPr sz="2400" b="1" kern="0" dirty="0">
                <a:solidFill>
                  <a:srgbClr val="46424D"/>
                </a:solidFill>
                <a:latin typeface="Arial"/>
                <a:cs typeface="Arial"/>
              </a:rPr>
              <a:t>Software</a:t>
            </a:r>
            <a:r>
              <a:rPr sz="2400" b="1" kern="0" spc="-50" dirty="0">
                <a:solidFill>
                  <a:srgbClr val="46424D"/>
                </a:solidFill>
                <a:latin typeface="Arial"/>
                <a:cs typeface="Arial"/>
              </a:rPr>
              <a:t> </a:t>
            </a:r>
            <a:r>
              <a:rPr sz="2400" b="1" kern="0" spc="-10" dirty="0">
                <a:solidFill>
                  <a:srgbClr val="46424D"/>
                </a:solidFill>
                <a:latin typeface="Arial"/>
                <a:cs typeface="Arial"/>
              </a:rPr>
              <a:t>Evolution</a:t>
            </a:r>
            <a:endParaRPr sz="2400" kern="0">
              <a:solidFill>
                <a:sysClr val="windowText" lastClr="000000"/>
              </a:solidFill>
              <a:latin typeface="Arial"/>
              <a:cs typeface="Arial"/>
            </a:endParaRPr>
          </a:p>
          <a:p>
            <a:pPr>
              <a:spcBef>
                <a:spcPts val="2060"/>
              </a:spcBef>
            </a:pPr>
            <a:endParaRPr sz="2400" kern="0">
              <a:solidFill>
                <a:sysClr val="windowText" lastClr="000000"/>
              </a:solidFill>
              <a:latin typeface="Arial"/>
              <a:cs typeface="Arial"/>
            </a:endParaRPr>
          </a:p>
          <a:p>
            <a:pPr marL="354965" indent="-342265">
              <a:buFont typeface="Trebuchet MS"/>
              <a:buChar char="•"/>
              <a:tabLst>
                <a:tab pos="354965" algn="l"/>
              </a:tabLst>
            </a:pPr>
            <a:r>
              <a:rPr sz="2400" kern="0" dirty="0">
                <a:solidFill>
                  <a:srgbClr val="46424D"/>
                </a:solidFill>
                <a:latin typeface="Arial MT"/>
                <a:cs typeface="Arial MT"/>
              </a:rPr>
              <a:t>Software</a:t>
            </a:r>
            <a:r>
              <a:rPr sz="2400" kern="0" spc="-65" dirty="0">
                <a:solidFill>
                  <a:srgbClr val="46424D"/>
                </a:solidFill>
                <a:latin typeface="Arial MT"/>
                <a:cs typeface="Arial MT"/>
              </a:rPr>
              <a:t> </a:t>
            </a:r>
            <a:r>
              <a:rPr sz="2400" kern="0" dirty="0">
                <a:solidFill>
                  <a:srgbClr val="46424D"/>
                </a:solidFill>
                <a:latin typeface="Arial MT"/>
                <a:cs typeface="Arial MT"/>
              </a:rPr>
              <a:t>is</a:t>
            </a:r>
            <a:r>
              <a:rPr sz="2400" kern="0" spc="-65" dirty="0">
                <a:solidFill>
                  <a:srgbClr val="46424D"/>
                </a:solidFill>
                <a:latin typeface="Arial MT"/>
                <a:cs typeface="Arial MT"/>
              </a:rPr>
              <a:t> </a:t>
            </a:r>
            <a:r>
              <a:rPr sz="2400" kern="0" dirty="0">
                <a:solidFill>
                  <a:srgbClr val="46424D"/>
                </a:solidFill>
                <a:latin typeface="Arial MT"/>
                <a:cs typeface="Arial MT"/>
              </a:rPr>
              <a:t>inherently</a:t>
            </a:r>
            <a:r>
              <a:rPr sz="2400" kern="0" spc="-65" dirty="0">
                <a:solidFill>
                  <a:srgbClr val="46424D"/>
                </a:solidFill>
                <a:latin typeface="Arial MT"/>
                <a:cs typeface="Arial MT"/>
              </a:rPr>
              <a:t> </a:t>
            </a:r>
            <a:r>
              <a:rPr sz="2400" kern="0" dirty="0">
                <a:solidFill>
                  <a:srgbClr val="46424D"/>
                </a:solidFill>
                <a:latin typeface="Arial MT"/>
                <a:cs typeface="Arial MT"/>
              </a:rPr>
              <a:t>flexible</a:t>
            </a:r>
            <a:r>
              <a:rPr sz="2400" kern="0" spc="-60" dirty="0">
                <a:solidFill>
                  <a:srgbClr val="46424D"/>
                </a:solidFill>
                <a:latin typeface="Arial MT"/>
                <a:cs typeface="Arial MT"/>
              </a:rPr>
              <a:t> </a:t>
            </a:r>
            <a:r>
              <a:rPr sz="2400" kern="0" dirty="0">
                <a:solidFill>
                  <a:srgbClr val="46424D"/>
                </a:solidFill>
                <a:latin typeface="Arial MT"/>
                <a:cs typeface="Arial MT"/>
              </a:rPr>
              <a:t>and</a:t>
            </a:r>
            <a:r>
              <a:rPr sz="2400" kern="0" spc="-60" dirty="0">
                <a:solidFill>
                  <a:srgbClr val="46424D"/>
                </a:solidFill>
                <a:latin typeface="Arial MT"/>
                <a:cs typeface="Arial MT"/>
              </a:rPr>
              <a:t> </a:t>
            </a:r>
            <a:r>
              <a:rPr sz="2400" kern="0" dirty="0">
                <a:solidFill>
                  <a:srgbClr val="46424D"/>
                </a:solidFill>
                <a:latin typeface="Arial MT"/>
                <a:cs typeface="Arial MT"/>
              </a:rPr>
              <a:t>can</a:t>
            </a:r>
            <a:r>
              <a:rPr sz="2400" kern="0" spc="-60" dirty="0">
                <a:solidFill>
                  <a:srgbClr val="46424D"/>
                </a:solidFill>
                <a:latin typeface="Arial MT"/>
                <a:cs typeface="Arial MT"/>
              </a:rPr>
              <a:t> </a:t>
            </a:r>
            <a:r>
              <a:rPr sz="2400" kern="0" spc="-10" dirty="0">
                <a:solidFill>
                  <a:srgbClr val="46424D"/>
                </a:solidFill>
                <a:latin typeface="Arial MT"/>
                <a:cs typeface="Arial MT"/>
              </a:rPr>
              <a:t>change.</a:t>
            </a:r>
            <a:endParaRPr sz="2400" kern="0">
              <a:solidFill>
                <a:sysClr val="windowText" lastClr="000000"/>
              </a:solidFill>
              <a:latin typeface="Arial MT"/>
              <a:cs typeface="Arial MT"/>
            </a:endParaRPr>
          </a:p>
          <a:p>
            <a:pPr>
              <a:spcBef>
                <a:spcPts val="1320"/>
              </a:spcBef>
              <a:buClr>
                <a:srgbClr val="46424D"/>
              </a:buClr>
              <a:buFont typeface="Trebuchet MS"/>
              <a:buChar char="•"/>
            </a:pPr>
            <a:endParaRPr sz="2400" kern="0">
              <a:solidFill>
                <a:sysClr val="windowText" lastClr="000000"/>
              </a:solidFill>
              <a:latin typeface="Arial MT"/>
              <a:cs typeface="Arial MT"/>
            </a:endParaRPr>
          </a:p>
          <a:p>
            <a:pPr marL="355600" marR="54610" indent="-342900">
              <a:lnSpc>
                <a:spcPts val="2800"/>
              </a:lnSpc>
              <a:buFont typeface="Trebuchet MS"/>
              <a:buChar char="•"/>
              <a:tabLst>
                <a:tab pos="355600" algn="l"/>
              </a:tabLst>
            </a:pPr>
            <a:r>
              <a:rPr sz="2400" kern="0" dirty="0">
                <a:solidFill>
                  <a:srgbClr val="46424D"/>
                </a:solidFill>
                <a:latin typeface="Arial MT"/>
                <a:cs typeface="Arial MT"/>
              </a:rPr>
              <a:t>As</a:t>
            </a:r>
            <a:r>
              <a:rPr sz="2400" kern="0" spc="-90" dirty="0">
                <a:solidFill>
                  <a:srgbClr val="46424D"/>
                </a:solidFill>
                <a:latin typeface="Arial MT"/>
                <a:cs typeface="Arial MT"/>
              </a:rPr>
              <a:t> </a:t>
            </a:r>
            <a:r>
              <a:rPr sz="2400" kern="0" dirty="0">
                <a:solidFill>
                  <a:srgbClr val="46424D"/>
                </a:solidFill>
                <a:latin typeface="Arial MT"/>
                <a:cs typeface="Arial MT"/>
              </a:rPr>
              <a:t>requirements</a:t>
            </a:r>
            <a:r>
              <a:rPr sz="2400" kern="0" spc="-85" dirty="0">
                <a:solidFill>
                  <a:srgbClr val="46424D"/>
                </a:solidFill>
                <a:latin typeface="Arial MT"/>
                <a:cs typeface="Arial MT"/>
              </a:rPr>
              <a:t> </a:t>
            </a:r>
            <a:r>
              <a:rPr sz="2400" kern="0" dirty="0">
                <a:solidFill>
                  <a:srgbClr val="46424D"/>
                </a:solidFill>
                <a:latin typeface="Arial MT"/>
                <a:cs typeface="Arial MT"/>
              </a:rPr>
              <a:t>change</a:t>
            </a:r>
            <a:r>
              <a:rPr sz="2400" kern="0" spc="-85" dirty="0">
                <a:solidFill>
                  <a:srgbClr val="46424D"/>
                </a:solidFill>
                <a:latin typeface="Arial MT"/>
                <a:cs typeface="Arial MT"/>
              </a:rPr>
              <a:t> </a:t>
            </a:r>
            <a:r>
              <a:rPr sz="2400" kern="0" dirty="0">
                <a:solidFill>
                  <a:srgbClr val="46424D"/>
                </a:solidFill>
                <a:latin typeface="Arial MT"/>
                <a:cs typeface="Arial MT"/>
              </a:rPr>
              <a:t>through</a:t>
            </a:r>
            <a:r>
              <a:rPr sz="2400" kern="0" spc="-85" dirty="0">
                <a:solidFill>
                  <a:srgbClr val="46424D"/>
                </a:solidFill>
                <a:latin typeface="Arial MT"/>
                <a:cs typeface="Arial MT"/>
              </a:rPr>
              <a:t> </a:t>
            </a:r>
            <a:r>
              <a:rPr sz="2400" kern="0" dirty="0">
                <a:solidFill>
                  <a:srgbClr val="46424D"/>
                </a:solidFill>
                <a:latin typeface="Arial MT"/>
                <a:cs typeface="Arial MT"/>
              </a:rPr>
              <a:t>changing</a:t>
            </a:r>
            <a:r>
              <a:rPr sz="2400" kern="0" spc="-80" dirty="0">
                <a:solidFill>
                  <a:srgbClr val="46424D"/>
                </a:solidFill>
                <a:latin typeface="Arial MT"/>
                <a:cs typeface="Arial MT"/>
              </a:rPr>
              <a:t> </a:t>
            </a:r>
            <a:r>
              <a:rPr sz="2400" kern="0" spc="-10" dirty="0">
                <a:solidFill>
                  <a:srgbClr val="46424D"/>
                </a:solidFill>
                <a:latin typeface="Arial MT"/>
                <a:cs typeface="Arial MT"/>
              </a:rPr>
              <a:t>business </a:t>
            </a:r>
            <a:r>
              <a:rPr sz="2400" kern="0" dirty="0">
                <a:solidFill>
                  <a:srgbClr val="46424D"/>
                </a:solidFill>
                <a:latin typeface="Arial MT"/>
                <a:cs typeface="Arial MT"/>
              </a:rPr>
              <a:t>circumstances,</a:t>
            </a:r>
            <a:r>
              <a:rPr sz="2400" kern="0" spc="-75" dirty="0">
                <a:solidFill>
                  <a:srgbClr val="46424D"/>
                </a:solidFill>
                <a:latin typeface="Arial MT"/>
                <a:cs typeface="Arial MT"/>
              </a:rPr>
              <a:t> </a:t>
            </a:r>
            <a:r>
              <a:rPr sz="2400" kern="0" dirty="0">
                <a:solidFill>
                  <a:srgbClr val="46424D"/>
                </a:solidFill>
                <a:latin typeface="Arial MT"/>
                <a:cs typeface="Arial MT"/>
              </a:rPr>
              <a:t>the</a:t>
            </a:r>
            <a:r>
              <a:rPr sz="2400" kern="0" spc="-65" dirty="0">
                <a:solidFill>
                  <a:srgbClr val="46424D"/>
                </a:solidFill>
                <a:latin typeface="Arial MT"/>
                <a:cs typeface="Arial MT"/>
              </a:rPr>
              <a:t> </a:t>
            </a:r>
            <a:r>
              <a:rPr sz="2400" kern="0" dirty="0">
                <a:solidFill>
                  <a:srgbClr val="46424D"/>
                </a:solidFill>
                <a:latin typeface="Arial MT"/>
                <a:cs typeface="Arial MT"/>
              </a:rPr>
              <a:t>software</a:t>
            </a:r>
            <a:r>
              <a:rPr sz="2400" kern="0" spc="-65" dirty="0">
                <a:solidFill>
                  <a:srgbClr val="46424D"/>
                </a:solidFill>
                <a:latin typeface="Arial MT"/>
                <a:cs typeface="Arial MT"/>
              </a:rPr>
              <a:t> </a:t>
            </a:r>
            <a:r>
              <a:rPr sz="2400" kern="0" dirty="0">
                <a:solidFill>
                  <a:srgbClr val="46424D"/>
                </a:solidFill>
                <a:latin typeface="Arial MT"/>
                <a:cs typeface="Arial MT"/>
              </a:rPr>
              <a:t>that</a:t>
            </a:r>
            <a:r>
              <a:rPr sz="2400" kern="0" spc="-70" dirty="0">
                <a:solidFill>
                  <a:srgbClr val="46424D"/>
                </a:solidFill>
                <a:latin typeface="Arial MT"/>
                <a:cs typeface="Arial MT"/>
              </a:rPr>
              <a:t> </a:t>
            </a:r>
            <a:r>
              <a:rPr sz="2400" kern="0" dirty="0">
                <a:solidFill>
                  <a:srgbClr val="46424D"/>
                </a:solidFill>
                <a:latin typeface="Arial MT"/>
                <a:cs typeface="Arial MT"/>
              </a:rPr>
              <a:t>supports</a:t>
            </a:r>
            <a:r>
              <a:rPr sz="2400" kern="0" spc="-70" dirty="0">
                <a:solidFill>
                  <a:srgbClr val="46424D"/>
                </a:solidFill>
                <a:latin typeface="Arial MT"/>
                <a:cs typeface="Arial MT"/>
              </a:rPr>
              <a:t> </a:t>
            </a:r>
            <a:r>
              <a:rPr sz="2400" kern="0" dirty="0">
                <a:solidFill>
                  <a:srgbClr val="46424D"/>
                </a:solidFill>
                <a:latin typeface="Arial MT"/>
                <a:cs typeface="Arial MT"/>
              </a:rPr>
              <a:t>the</a:t>
            </a:r>
            <a:r>
              <a:rPr sz="2400" kern="0" spc="-70" dirty="0">
                <a:solidFill>
                  <a:srgbClr val="46424D"/>
                </a:solidFill>
                <a:latin typeface="Arial MT"/>
                <a:cs typeface="Arial MT"/>
              </a:rPr>
              <a:t> </a:t>
            </a:r>
            <a:r>
              <a:rPr sz="2400" kern="0" spc="-10" dirty="0">
                <a:solidFill>
                  <a:srgbClr val="46424D"/>
                </a:solidFill>
                <a:latin typeface="Arial MT"/>
                <a:cs typeface="Arial MT"/>
              </a:rPr>
              <a:t>business </a:t>
            </a:r>
            <a:r>
              <a:rPr sz="2400" b="1" kern="0" dirty="0">
                <a:solidFill>
                  <a:srgbClr val="46424D"/>
                </a:solidFill>
                <a:latin typeface="Arial"/>
                <a:cs typeface="Arial"/>
              </a:rPr>
              <a:t>must</a:t>
            </a:r>
            <a:r>
              <a:rPr sz="2400" b="1" kern="0" spc="-65" dirty="0">
                <a:solidFill>
                  <a:srgbClr val="46424D"/>
                </a:solidFill>
                <a:latin typeface="Arial"/>
                <a:cs typeface="Arial"/>
              </a:rPr>
              <a:t> </a:t>
            </a:r>
            <a:r>
              <a:rPr sz="2400" kern="0" dirty="0">
                <a:solidFill>
                  <a:srgbClr val="46424D"/>
                </a:solidFill>
                <a:latin typeface="Arial MT"/>
                <a:cs typeface="Arial MT"/>
              </a:rPr>
              <a:t>also</a:t>
            </a:r>
            <a:r>
              <a:rPr sz="2400" kern="0" spc="-55" dirty="0">
                <a:solidFill>
                  <a:srgbClr val="46424D"/>
                </a:solidFill>
                <a:latin typeface="Arial MT"/>
                <a:cs typeface="Arial MT"/>
              </a:rPr>
              <a:t> </a:t>
            </a:r>
            <a:r>
              <a:rPr sz="2400" kern="0" dirty="0">
                <a:solidFill>
                  <a:srgbClr val="46424D"/>
                </a:solidFill>
                <a:latin typeface="Arial MT"/>
                <a:cs typeface="Arial MT"/>
              </a:rPr>
              <a:t>evolve</a:t>
            </a:r>
            <a:r>
              <a:rPr sz="2400" kern="0" spc="-55" dirty="0">
                <a:solidFill>
                  <a:srgbClr val="46424D"/>
                </a:solidFill>
                <a:latin typeface="Arial MT"/>
                <a:cs typeface="Arial MT"/>
              </a:rPr>
              <a:t> </a:t>
            </a:r>
            <a:r>
              <a:rPr sz="2400" kern="0" dirty="0">
                <a:solidFill>
                  <a:srgbClr val="46424D"/>
                </a:solidFill>
                <a:latin typeface="Arial MT"/>
                <a:cs typeface="Arial MT"/>
              </a:rPr>
              <a:t>and</a:t>
            </a:r>
            <a:r>
              <a:rPr sz="2400" kern="0" spc="-60" dirty="0">
                <a:solidFill>
                  <a:srgbClr val="46424D"/>
                </a:solidFill>
                <a:latin typeface="Arial MT"/>
                <a:cs typeface="Arial MT"/>
              </a:rPr>
              <a:t> </a:t>
            </a:r>
            <a:r>
              <a:rPr sz="2400" kern="0" spc="-10" dirty="0">
                <a:solidFill>
                  <a:srgbClr val="46424D"/>
                </a:solidFill>
                <a:latin typeface="Arial MT"/>
                <a:cs typeface="Arial MT"/>
              </a:rPr>
              <a:t>change.</a:t>
            </a:r>
            <a:endParaRPr sz="2400" kern="0">
              <a:solidFill>
                <a:sysClr val="windowText" lastClr="000000"/>
              </a:solidFill>
              <a:latin typeface="Arial MT"/>
              <a:cs typeface="Arial MT"/>
            </a:endParaRPr>
          </a:p>
          <a:p>
            <a:pPr>
              <a:spcBef>
                <a:spcPts val="1240"/>
              </a:spcBef>
              <a:buClr>
                <a:srgbClr val="46424D"/>
              </a:buClr>
              <a:buFont typeface="Trebuchet MS"/>
              <a:buChar char="•"/>
            </a:pPr>
            <a:endParaRPr sz="2400" kern="0">
              <a:solidFill>
                <a:sysClr val="windowText" lastClr="000000"/>
              </a:solidFill>
              <a:latin typeface="Arial MT"/>
              <a:cs typeface="Arial MT"/>
            </a:endParaRPr>
          </a:p>
          <a:p>
            <a:pPr marL="355600" marR="5080" indent="-342900">
              <a:lnSpc>
                <a:spcPts val="2800"/>
              </a:lnSpc>
              <a:buFont typeface="Trebuchet MS"/>
              <a:buChar char="•"/>
              <a:tabLst>
                <a:tab pos="355600" algn="l"/>
              </a:tabLst>
            </a:pPr>
            <a:r>
              <a:rPr sz="2400" kern="0" dirty="0">
                <a:solidFill>
                  <a:srgbClr val="46424D"/>
                </a:solidFill>
                <a:latin typeface="Arial MT"/>
                <a:cs typeface="Arial MT"/>
              </a:rPr>
              <a:t>Although</a:t>
            </a:r>
            <a:r>
              <a:rPr sz="2400" kern="0" spc="-70" dirty="0">
                <a:solidFill>
                  <a:srgbClr val="46424D"/>
                </a:solidFill>
                <a:latin typeface="Arial MT"/>
                <a:cs typeface="Arial MT"/>
              </a:rPr>
              <a:t> </a:t>
            </a:r>
            <a:r>
              <a:rPr sz="2400" kern="0" dirty="0">
                <a:solidFill>
                  <a:srgbClr val="46424D"/>
                </a:solidFill>
                <a:latin typeface="Arial MT"/>
                <a:cs typeface="Arial MT"/>
              </a:rPr>
              <a:t>there</a:t>
            </a:r>
            <a:r>
              <a:rPr sz="2400" kern="0" spc="-65" dirty="0">
                <a:solidFill>
                  <a:srgbClr val="46424D"/>
                </a:solidFill>
                <a:latin typeface="Arial MT"/>
                <a:cs typeface="Arial MT"/>
              </a:rPr>
              <a:t> </a:t>
            </a:r>
            <a:r>
              <a:rPr sz="2400" kern="0" dirty="0">
                <a:solidFill>
                  <a:srgbClr val="46424D"/>
                </a:solidFill>
                <a:latin typeface="Arial MT"/>
                <a:cs typeface="Arial MT"/>
              </a:rPr>
              <a:t>has</a:t>
            </a:r>
            <a:r>
              <a:rPr sz="2400" kern="0" spc="-70" dirty="0">
                <a:solidFill>
                  <a:srgbClr val="46424D"/>
                </a:solidFill>
                <a:latin typeface="Arial MT"/>
                <a:cs typeface="Arial MT"/>
              </a:rPr>
              <a:t> </a:t>
            </a:r>
            <a:r>
              <a:rPr sz="2400" kern="0" dirty="0">
                <a:solidFill>
                  <a:srgbClr val="46424D"/>
                </a:solidFill>
                <a:latin typeface="Arial MT"/>
                <a:cs typeface="Arial MT"/>
              </a:rPr>
              <a:t>been</a:t>
            </a:r>
            <a:r>
              <a:rPr sz="2400" kern="0" spc="-65" dirty="0">
                <a:solidFill>
                  <a:srgbClr val="46424D"/>
                </a:solidFill>
                <a:latin typeface="Arial MT"/>
                <a:cs typeface="Arial MT"/>
              </a:rPr>
              <a:t> </a:t>
            </a:r>
            <a:r>
              <a:rPr sz="2400" kern="0" dirty="0">
                <a:solidFill>
                  <a:srgbClr val="46424D"/>
                </a:solidFill>
                <a:latin typeface="Arial MT"/>
                <a:cs typeface="Arial MT"/>
              </a:rPr>
              <a:t>a</a:t>
            </a:r>
            <a:r>
              <a:rPr sz="2400" kern="0" spc="-65" dirty="0">
                <a:solidFill>
                  <a:srgbClr val="46424D"/>
                </a:solidFill>
                <a:latin typeface="Arial MT"/>
                <a:cs typeface="Arial MT"/>
              </a:rPr>
              <a:t> </a:t>
            </a:r>
            <a:r>
              <a:rPr sz="2400" kern="0" dirty="0">
                <a:solidFill>
                  <a:srgbClr val="46424D"/>
                </a:solidFill>
                <a:latin typeface="Arial MT"/>
                <a:cs typeface="Arial MT"/>
              </a:rPr>
              <a:t>demarcation</a:t>
            </a:r>
            <a:r>
              <a:rPr sz="2400" kern="0" spc="-70" dirty="0">
                <a:solidFill>
                  <a:srgbClr val="46424D"/>
                </a:solidFill>
                <a:latin typeface="Arial MT"/>
                <a:cs typeface="Arial MT"/>
              </a:rPr>
              <a:t> </a:t>
            </a:r>
            <a:r>
              <a:rPr sz="2400" kern="0" spc="-10" dirty="0">
                <a:solidFill>
                  <a:srgbClr val="46424D"/>
                </a:solidFill>
                <a:latin typeface="Arial MT"/>
                <a:cs typeface="Arial MT"/>
              </a:rPr>
              <a:t>between </a:t>
            </a:r>
            <a:r>
              <a:rPr sz="2400" kern="0" dirty="0">
                <a:solidFill>
                  <a:srgbClr val="46424D"/>
                </a:solidFill>
                <a:latin typeface="Arial MT"/>
                <a:cs typeface="Arial MT"/>
              </a:rPr>
              <a:t>development</a:t>
            </a:r>
            <a:r>
              <a:rPr sz="2400" kern="0" spc="-75" dirty="0">
                <a:solidFill>
                  <a:srgbClr val="46424D"/>
                </a:solidFill>
                <a:latin typeface="Arial MT"/>
                <a:cs typeface="Arial MT"/>
              </a:rPr>
              <a:t> </a:t>
            </a:r>
            <a:r>
              <a:rPr sz="2400" kern="0" dirty="0">
                <a:solidFill>
                  <a:srgbClr val="46424D"/>
                </a:solidFill>
                <a:latin typeface="Arial MT"/>
                <a:cs typeface="Arial MT"/>
              </a:rPr>
              <a:t>and</a:t>
            </a:r>
            <a:r>
              <a:rPr sz="2400" kern="0" spc="-70" dirty="0">
                <a:solidFill>
                  <a:srgbClr val="46424D"/>
                </a:solidFill>
                <a:latin typeface="Arial MT"/>
                <a:cs typeface="Arial MT"/>
              </a:rPr>
              <a:t> </a:t>
            </a:r>
            <a:r>
              <a:rPr sz="2400" kern="0" dirty="0">
                <a:solidFill>
                  <a:srgbClr val="46424D"/>
                </a:solidFill>
                <a:latin typeface="Arial MT"/>
                <a:cs typeface="Arial MT"/>
              </a:rPr>
              <a:t>evolution</a:t>
            </a:r>
            <a:r>
              <a:rPr sz="2400" kern="0" spc="-70" dirty="0">
                <a:solidFill>
                  <a:srgbClr val="46424D"/>
                </a:solidFill>
                <a:latin typeface="Arial MT"/>
                <a:cs typeface="Arial MT"/>
              </a:rPr>
              <a:t> </a:t>
            </a:r>
            <a:r>
              <a:rPr sz="2400" kern="0" spc="-10" dirty="0">
                <a:solidFill>
                  <a:srgbClr val="46424D"/>
                </a:solidFill>
                <a:latin typeface="Arial MT"/>
                <a:cs typeface="Arial MT"/>
              </a:rPr>
              <a:t>(maintenance)</a:t>
            </a:r>
            <a:r>
              <a:rPr sz="2400" kern="0" spc="-70" dirty="0">
                <a:solidFill>
                  <a:srgbClr val="46424D"/>
                </a:solidFill>
                <a:latin typeface="Arial MT"/>
                <a:cs typeface="Arial MT"/>
              </a:rPr>
              <a:t> </a:t>
            </a:r>
            <a:r>
              <a:rPr sz="2400" kern="0" dirty="0">
                <a:solidFill>
                  <a:srgbClr val="46424D"/>
                </a:solidFill>
                <a:latin typeface="Arial MT"/>
                <a:cs typeface="Arial MT"/>
              </a:rPr>
              <a:t>this</a:t>
            </a:r>
            <a:r>
              <a:rPr sz="2400" kern="0" spc="-75" dirty="0">
                <a:solidFill>
                  <a:srgbClr val="46424D"/>
                </a:solidFill>
                <a:latin typeface="Arial MT"/>
                <a:cs typeface="Arial MT"/>
              </a:rPr>
              <a:t> </a:t>
            </a:r>
            <a:r>
              <a:rPr sz="2400" kern="0" spc="-25" dirty="0">
                <a:solidFill>
                  <a:srgbClr val="46424D"/>
                </a:solidFill>
                <a:latin typeface="Arial MT"/>
                <a:cs typeface="Arial MT"/>
              </a:rPr>
              <a:t>is </a:t>
            </a:r>
            <a:r>
              <a:rPr sz="2400" kern="0" dirty="0">
                <a:solidFill>
                  <a:srgbClr val="46424D"/>
                </a:solidFill>
                <a:latin typeface="Arial MT"/>
                <a:cs typeface="Arial MT"/>
              </a:rPr>
              <a:t>increasingly</a:t>
            </a:r>
            <a:r>
              <a:rPr sz="2400" kern="0" spc="-70" dirty="0">
                <a:solidFill>
                  <a:srgbClr val="46424D"/>
                </a:solidFill>
                <a:latin typeface="Arial MT"/>
                <a:cs typeface="Arial MT"/>
              </a:rPr>
              <a:t> </a:t>
            </a:r>
            <a:r>
              <a:rPr sz="2400" kern="0" dirty="0">
                <a:solidFill>
                  <a:srgbClr val="46424D"/>
                </a:solidFill>
                <a:latin typeface="Arial MT"/>
                <a:cs typeface="Arial MT"/>
              </a:rPr>
              <a:t>irrelevant</a:t>
            </a:r>
            <a:r>
              <a:rPr sz="2400" kern="0" spc="-65" dirty="0">
                <a:solidFill>
                  <a:srgbClr val="46424D"/>
                </a:solidFill>
                <a:latin typeface="Arial MT"/>
                <a:cs typeface="Arial MT"/>
              </a:rPr>
              <a:t> </a:t>
            </a:r>
            <a:r>
              <a:rPr sz="2400" kern="0" dirty="0">
                <a:solidFill>
                  <a:srgbClr val="46424D"/>
                </a:solidFill>
                <a:latin typeface="Arial MT"/>
                <a:cs typeface="Arial MT"/>
              </a:rPr>
              <a:t>as</a:t>
            </a:r>
            <a:r>
              <a:rPr sz="2400" kern="0" spc="-60" dirty="0">
                <a:solidFill>
                  <a:srgbClr val="46424D"/>
                </a:solidFill>
                <a:latin typeface="Arial MT"/>
                <a:cs typeface="Arial MT"/>
              </a:rPr>
              <a:t> </a:t>
            </a:r>
            <a:r>
              <a:rPr sz="2400" b="1" kern="0" dirty="0">
                <a:solidFill>
                  <a:srgbClr val="46424D"/>
                </a:solidFill>
                <a:latin typeface="Arial"/>
                <a:cs typeface="Arial"/>
              </a:rPr>
              <a:t>fewer</a:t>
            </a:r>
            <a:r>
              <a:rPr sz="2400" b="1" kern="0" spc="-60" dirty="0">
                <a:solidFill>
                  <a:srgbClr val="46424D"/>
                </a:solidFill>
                <a:latin typeface="Arial"/>
                <a:cs typeface="Arial"/>
              </a:rPr>
              <a:t> </a:t>
            </a:r>
            <a:r>
              <a:rPr sz="2400" b="1" kern="0" dirty="0">
                <a:solidFill>
                  <a:srgbClr val="46424D"/>
                </a:solidFill>
                <a:latin typeface="Arial"/>
                <a:cs typeface="Arial"/>
              </a:rPr>
              <a:t>and</a:t>
            </a:r>
            <a:r>
              <a:rPr sz="2400" b="1" kern="0" spc="-70" dirty="0">
                <a:solidFill>
                  <a:srgbClr val="46424D"/>
                </a:solidFill>
                <a:latin typeface="Arial"/>
                <a:cs typeface="Arial"/>
              </a:rPr>
              <a:t> </a:t>
            </a:r>
            <a:r>
              <a:rPr sz="2400" b="1" kern="0" dirty="0">
                <a:solidFill>
                  <a:srgbClr val="46424D"/>
                </a:solidFill>
                <a:latin typeface="Arial"/>
                <a:cs typeface="Arial"/>
              </a:rPr>
              <a:t>fewer</a:t>
            </a:r>
            <a:r>
              <a:rPr sz="2400" b="1" kern="0" spc="-60" dirty="0">
                <a:solidFill>
                  <a:srgbClr val="46424D"/>
                </a:solidFill>
                <a:latin typeface="Arial"/>
                <a:cs typeface="Arial"/>
              </a:rPr>
              <a:t> </a:t>
            </a:r>
            <a:r>
              <a:rPr sz="2400" kern="0" dirty="0">
                <a:solidFill>
                  <a:srgbClr val="46424D"/>
                </a:solidFill>
                <a:latin typeface="Arial MT"/>
                <a:cs typeface="Arial MT"/>
              </a:rPr>
              <a:t>systems</a:t>
            </a:r>
            <a:r>
              <a:rPr sz="2400" kern="0" spc="-65" dirty="0">
                <a:solidFill>
                  <a:srgbClr val="46424D"/>
                </a:solidFill>
                <a:latin typeface="Arial MT"/>
                <a:cs typeface="Arial MT"/>
              </a:rPr>
              <a:t> </a:t>
            </a:r>
            <a:r>
              <a:rPr sz="2400" kern="0" spc="-25" dirty="0">
                <a:solidFill>
                  <a:srgbClr val="46424D"/>
                </a:solidFill>
                <a:latin typeface="Arial MT"/>
                <a:cs typeface="Arial MT"/>
              </a:rPr>
              <a:t>are </a:t>
            </a:r>
            <a:r>
              <a:rPr sz="2400" kern="0" dirty="0">
                <a:solidFill>
                  <a:srgbClr val="46424D"/>
                </a:solidFill>
                <a:latin typeface="Arial MT"/>
                <a:cs typeface="Arial MT"/>
              </a:rPr>
              <a:t>completely</a:t>
            </a:r>
            <a:r>
              <a:rPr sz="2400" kern="0" spc="-85" dirty="0">
                <a:solidFill>
                  <a:srgbClr val="46424D"/>
                </a:solidFill>
                <a:latin typeface="Arial MT"/>
                <a:cs typeface="Arial MT"/>
              </a:rPr>
              <a:t> </a:t>
            </a:r>
            <a:r>
              <a:rPr sz="2400" kern="0" dirty="0">
                <a:solidFill>
                  <a:srgbClr val="46424D"/>
                </a:solidFill>
                <a:latin typeface="Arial MT"/>
                <a:cs typeface="Arial MT"/>
              </a:rPr>
              <a:t>new</a:t>
            </a:r>
            <a:r>
              <a:rPr sz="2400" kern="0" spc="-80" dirty="0">
                <a:solidFill>
                  <a:srgbClr val="46424D"/>
                </a:solidFill>
                <a:latin typeface="Arial MT"/>
                <a:cs typeface="Arial MT"/>
              </a:rPr>
              <a:t> </a:t>
            </a:r>
            <a:r>
              <a:rPr sz="2400" kern="0" spc="-10" dirty="0">
                <a:solidFill>
                  <a:srgbClr val="46424D"/>
                </a:solidFill>
                <a:latin typeface="Arial MT"/>
                <a:cs typeface="Arial MT"/>
              </a:rPr>
              <a:t>(greenfield).</a:t>
            </a:r>
            <a:endParaRPr sz="2400" kern="0">
              <a:solidFill>
                <a:sysClr val="windowText" lastClr="000000"/>
              </a:solidFill>
              <a:latin typeface="Arial MT"/>
              <a:cs typeface="Arial MT"/>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26</a:t>
            </a:r>
          </a:p>
        </p:txBody>
      </p:sp>
    </p:spTree>
    <p:extLst>
      <p:ext uri="{BB962C8B-B14F-4D97-AF65-F5344CB8AC3E}">
        <p14:creationId xmlns:p14="http://schemas.microsoft.com/office/powerpoint/2010/main" val="33031591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Key</a:t>
            </a:r>
            <a:r>
              <a:rPr spc="-45" dirty="0"/>
              <a:t> </a:t>
            </a:r>
            <a:r>
              <a:rPr spc="-10" dirty="0"/>
              <a:t>points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33</a:t>
            </a:r>
          </a:p>
        </p:txBody>
      </p:sp>
      <p:sp>
        <p:nvSpPr>
          <p:cNvPr id="3" name="object 3"/>
          <p:cNvSpPr txBox="1"/>
          <p:nvPr/>
        </p:nvSpPr>
        <p:spPr>
          <a:xfrm>
            <a:off x="2019300" y="1506982"/>
            <a:ext cx="7887970" cy="4546116"/>
          </a:xfrm>
          <a:prstGeom prst="rect">
            <a:avLst/>
          </a:prstGeom>
        </p:spPr>
        <p:txBody>
          <a:bodyPr vert="horz" wrap="square" lIns="0" tIns="16510" rIns="0" bIns="0" rtlCol="0">
            <a:spAutoFit/>
          </a:bodyPr>
          <a:lstStyle/>
          <a:p>
            <a:pPr marL="342265" indent="-329565">
              <a:spcBef>
                <a:spcPts val="130"/>
              </a:spcBef>
              <a:buFontTx/>
              <a:buChar char="•"/>
              <a:tabLst>
                <a:tab pos="342265" algn="l"/>
              </a:tabLst>
            </a:pPr>
            <a:r>
              <a:rPr sz="2100" kern="0" dirty="0">
                <a:solidFill>
                  <a:srgbClr val="46424D"/>
                </a:solidFill>
                <a:latin typeface="Arial MT"/>
                <a:cs typeface="Arial MT"/>
              </a:rPr>
              <a:t>Understand</a:t>
            </a:r>
            <a:r>
              <a:rPr sz="2100" kern="0" spc="90" dirty="0">
                <a:solidFill>
                  <a:srgbClr val="46424D"/>
                </a:solidFill>
                <a:latin typeface="Arial MT"/>
                <a:cs typeface="Arial MT"/>
              </a:rPr>
              <a:t> </a:t>
            </a:r>
            <a:r>
              <a:rPr sz="2100" kern="0" dirty="0">
                <a:solidFill>
                  <a:srgbClr val="46424D"/>
                </a:solidFill>
                <a:latin typeface="Arial MT"/>
                <a:cs typeface="Arial MT"/>
              </a:rPr>
              <a:t>the</a:t>
            </a:r>
            <a:r>
              <a:rPr sz="2100" kern="0" spc="90" dirty="0">
                <a:solidFill>
                  <a:srgbClr val="46424D"/>
                </a:solidFill>
                <a:latin typeface="Arial MT"/>
                <a:cs typeface="Arial MT"/>
              </a:rPr>
              <a:t> </a:t>
            </a:r>
            <a:r>
              <a:rPr sz="2100" kern="0" dirty="0">
                <a:solidFill>
                  <a:srgbClr val="46424D"/>
                </a:solidFill>
                <a:latin typeface="Arial MT"/>
                <a:cs typeface="Arial MT"/>
              </a:rPr>
              <a:t>principles</a:t>
            </a:r>
            <a:r>
              <a:rPr sz="2100" kern="0" spc="90" dirty="0">
                <a:solidFill>
                  <a:srgbClr val="46424D"/>
                </a:solidFill>
                <a:latin typeface="Arial MT"/>
                <a:cs typeface="Arial MT"/>
              </a:rPr>
              <a:t> </a:t>
            </a:r>
            <a:r>
              <a:rPr sz="2100" kern="0" dirty="0">
                <a:solidFill>
                  <a:srgbClr val="46424D"/>
                </a:solidFill>
                <a:latin typeface="Arial MT"/>
                <a:cs typeface="Arial MT"/>
              </a:rPr>
              <a:t>of</a:t>
            </a:r>
            <a:r>
              <a:rPr sz="2100" kern="0" spc="90" dirty="0">
                <a:solidFill>
                  <a:srgbClr val="46424D"/>
                </a:solidFill>
                <a:latin typeface="Arial MT"/>
                <a:cs typeface="Arial MT"/>
              </a:rPr>
              <a:t> </a:t>
            </a:r>
            <a:r>
              <a:rPr sz="2100" kern="0" dirty="0">
                <a:solidFill>
                  <a:srgbClr val="46424D"/>
                </a:solidFill>
                <a:latin typeface="Arial MT"/>
                <a:cs typeface="Arial MT"/>
              </a:rPr>
              <a:t>software</a:t>
            </a:r>
            <a:r>
              <a:rPr sz="2100" kern="0" spc="90" dirty="0">
                <a:solidFill>
                  <a:srgbClr val="46424D"/>
                </a:solidFill>
                <a:latin typeface="Arial MT"/>
                <a:cs typeface="Arial MT"/>
              </a:rPr>
              <a:t> </a:t>
            </a:r>
            <a:r>
              <a:rPr sz="2100" kern="0" spc="-10" dirty="0">
                <a:solidFill>
                  <a:srgbClr val="46424D"/>
                </a:solidFill>
                <a:latin typeface="Arial MT"/>
                <a:cs typeface="Arial MT"/>
              </a:rPr>
              <a:t>engineering</a:t>
            </a:r>
            <a:endParaRPr sz="2100" kern="0">
              <a:solidFill>
                <a:sysClr val="windowText" lastClr="000000"/>
              </a:solidFill>
              <a:latin typeface="Arial MT"/>
              <a:cs typeface="Arial MT"/>
            </a:endParaRPr>
          </a:p>
          <a:p>
            <a:pPr>
              <a:spcBef>
                <a:spcPts val="1265"/>
              </a:spcBef>
              <a:buClr>
                <a:srgbClr val="46424D"/>
              </a:buClr>
              <a:buFont typeface="Arial MT"/>
              <a:buChar char="•"/>
            </a:pPr>
            <a:endParaRPr sz="2100" kern="0">
              <a:solidFill>
                <a:sysClr val="windowText" lastClr="000000"/>
              </a:solidFill>
              <a:latin typeface="Arial MT"/>
              <a:cs typeface="Arial MT"/>
            </a:endParaRPr>
          </a:p>
          <a:p>
            <a:pPr marL="342265" indent="-329565">
              <a:spcBef>
                <a:spcPts val="5"/>
              </a:spcBef>
              <a:buFontTx/>
              <a:buChar char="•"/>
              <a:tabLst>
                <a:tab pos="342265" algn="l"/>
              </a:tabLst>
            </a:pPr>
            <a:r>
              <a:rPr sz="2100" kern="0" dirty="0">
                <a:solidFill>
                  <a:srgbClr val="46424D"/>
                </a:solidFill>
                <a:latin typeface="Arial MT"/>
                <a:cs typeface="Arial MT"/>
              </a:rPr>
              <a:t>Understand</a:t>
            </a:r>
            <a:r>
              <a:rPr sz="2100" kern="0" spc="70" dirty="0">
                <a:solidFill>
                  <a:srgbClr val="46424D"/>
                </a:solidFill>
                <a:latin typeface="Arial MT"/>
                <a:cs typeface="Arial MT"/>
              </a:rPr>
              <a:t> </a:t>
            </a:r>
            <a:r>
              <a:rPr sz="2100" kern="0" dirty="0">
                <a:solidFill>
                  <a:srgbClr val="46424D"/>
                </a:solidFill>
                <a:latin typeface="Arial MT"/>
                <a:cs typeface="Arial MT"/>
              </a:rPr>
              <a:t>what</a:t>
            </a:r>
            <a:r>
              <a:rPr sz="2100" kern="0" spc="70" dirty="0">
                <a:solidFill>
                  <a:srgbClr val="46424D"/>
                </a:solidFill>
                <a:latin typeface="Arial MT"/>
                <a:cs typeface="Arial MT"/>
              </a:rPr>
              <a:t> </a:t>
            </a:r>
            <a:r>
              <a:rPr sz="2100" kern="0" dirty="0">
                <a:solidFill>
                  <a:srgbClr val="46424D"/>
                </a:solidFill>
                <a:latin typeface="Arial MT"/>
                <a:cs typeface="Arial MT"/>
              </a:rPr>
              <a:t>we</a:t>
            </a:r>
            <a:r>
              <a:rPr sz="2100" kern="0" spc="70" dirty="0">
                <a:solidFill>
                  <a:srgbClr val="46424D"/>
                </a:solidFill>
                <a:latin typeface="Arial MT"/>
                <a:cs typeface="Arial MT"/>
              </a:rPr>
              <a:t> </a:t>
            </a:r>
            <a:r>
              <a:rPr sz="2100" kern="0" dirty="0">
                <a:solidFill>
                  <a:srgbClr val="46424D"/>
                </a:solidFill>
                <a:latin typeface="Arial MT"/>
                <a:cs typeface="Arial MT"/>
              </a:rPr>
              <a:t>mean</a:t>
            </a:r>
            <a:r>
              <a:rPr sz="2100" kern="0" spc="70" dirty="0">
                <a:solidFill>
                  <a:srgbClr val="46424D"/>
                </a:solidFill>
                <a:latin typeface="Arial MT"/>
                <a:cs typeface="Arial MT"/>
              </a:rPr>
              <a:t> </a:t>
            </a:r>
            <a:r>
              <a:rPr sz="2100" kern="0" dirty="0">
                <a:solidFill>
                  <a:srgbClr val="46424D"/>
                </a:solidFill>
                <a:latin typeface="Arial MT"/>
                <a:cs typeface="Arial MT"/>
              </a:rPr>
              <a:t>by</a:t>
            </a:r>
            <a:r>
              <a:rPr sz="2100" kern="0" spc="70" dirty="0">
                <a:solidFill>
                  <a:srgbClr val="46424D"/>
                </a:solidFill>
                <a:latin typeface="Arial MT"/>
                <a:cs typeface="Arial MT"/>
              </a:rPr>
              <a:t> </a:t>
            </a:r>
            <a:r>
              <a:rPr sz="2100" kern="0" dirty="0">
                <a:solidFill>
                  <a:srgbClr val="46424D"/>
                </a:solidFill>
                <a:latin typeface="Arial MT"/>
                <a:cs typeface="Arial MT"/>
              </a:rPr>
              <a:t>a</a:t>
            </a:r>
            <a:r>
              <a:rPr sz="2100" kern="0" spc="70" dirty="0">
                <a:solidFill>
                  <a:srgbClr val="46424D"/>
                </a:solidFill>
                <a:latin typeface="Arial MT"/>
                <a:cs typeface="Arial MT"/>
              </a:rPr>
              <a:t> </a:t>
            </a:r>
            <a:r>
              <a:rPr sz="2100" kern="0" dirty="0">
                <a:solidFill>
                  <a:srgbClr val="46424D"/>
                </a:solidFill>
                <a:latin typeface="Arial MT"/>
                <a:cs typeface="Arial MT"/>
              </a:rPr>
              <a:t>software</a:t>
            </a:r>
            <a:r>
              <a:rPr sz="2100" kern="0" spc="70" dirty="0">
                <a:solidFill>
                  <a:srgbClr val="46424D"/>
                </a:solidFill>
                <a:latin typeface="Arial MT"/>
                <a:cs typeface="Arial MT"/>
              </a:rPr>
              <a:t> </a:t>
            </a:r>
            <a:r>
              <a:rPr sz="2100" kern="0" spc="-10" dirty="0">
                <a:solidFill>
                  <a:srgbClr val="46424D"/>
                </a:solidFill>
                <a:latin typeface="Arial MT"/>
                <a:cs typeface="Arial MT"/>
              </a:rPr>
              <a:t>process</a:t>
            </a:r>
            <a:endParaRPr sz="2100" kern="0">
              <a:solidFill>
                <a:sysClr val="windowText" lastClr="000000"/>
              </a:solidFill>
              <a:latin typeface="Arial MT"/>
              <a:cs typeface="Arial MT"/>
            </a:endParaRPr>
          </a:p>
          <a:p>
            <a:pPr>
              <a:spcBef>
                <a:spcPts val="1260"/>
              </a:spcBef>
              <a:buClr>
                <a:srgbClr val="46424D"/>
              </a:buClr>
              <a:buFont typeface="Arial MT"/>
              <a:buChar char="•"/>
            </a:pPr>
            <a:endParaRPr sz="2100" kern="0">
              <a:solidFill>
                <a:sysClr val="windowText" lastClr="000000"/>
              </a:solidFill>
              <a:latin typeface="Arial MT"/>
              <a:cs typeface="Arial MT"/>
            </a:endParaRPr>
          </a:p>
          <a:p>
            <a:pPr marL="342900" marR="200660" indent="-330200">
              <a:lnSpc>
                <a:spcPts val="2500"/>
              </a:lnSpc>
              <a:spcBef>
                <a:spcPts val="5"/>
              </a:spcBef>
              <a:buFontTx/>
              <a:buChar char="•"/>
              <a:tabLst>
                <a:tab pos="342900" algn="l"/>
              </a:tabLst>
            </a:pPr>
            <a:r>
              <a:rPr sz="2100" kern="0" dirty="0">
                <a:solidFill>
                  <a:srgbClr val="46424D"/>
                </a:solidFill>
                <a:latin typeface="Arial MT"/>
                <a:cs typeface="Arial MT"/>
              </a:rPr>
              <a:t>Note</a:t>
            </a:r>
            <a:r>
              <a:rPr sz="2100" kern="0" spc="65" dirty="0">
                <a:solidFill>
                  <a:srgbClr val="46424D"/>
                </a:solidFill>
                <a:latin typeface="Arial MT"/>
                <a:cs typeface="Arial MT"/>
              </a:rPr>
              <a:t> </a:t>
            </a:r>
            <a:r>
              <a:rPr sz="2100" kern="0" dirty="0">
                <a:solidFill>
                  <a:srgbClr val="46424D"/>
                </a:solidFill>
                <a:latin typeface="Arial MT"/>
                <a:cs typeface="Arial MT"/>
              </a:rPr>
              <a:t>the</a:t>
            </a:r>
            <a:r>
              <a:rPr sz="2100" kern="0" spc="70" dirty="0">
                <a:solidFill>
                  <a:srgbClr val="46424D"/>
                </a:solidFill>
                <a:latin typeface="Arial MT"/>
                <a:cs typeface="Arial MT"/>
              </a:rPr>
              <a:t> </a:t>
            </a:r>
            <a:r>
              <a:rPr sz="2100" kern="0" dirty="0">
                <a:solidFill>
                  <a:srgbClr val="46424D"/>
                </a:solidFill>
                <a:latin typeface="Arial MT"/>
                <a:cs typeface="Arial MT"/>
              </a:rPr>
              <a:t>two</a:t>
            </a:r>
            <a:r>
              <a:rPr sz="2100" kern="0" spc="70" dirty="0">
                <a:solidFill>
                  <a:srgbClr val="46424D"/>
                </a:solidFill>
                <a:latin typeface="Arial MT"/>
                <a:cs typeface="Arial MT"/>
              </a:rPr>
              <a:t> </a:t>
            </a:r>
            <a:r>
              <a:rPr sz="2100" kern="0" dirty="0">
                <a:solidFill>
                  <a:srgbClr val="46424D"/>
                </a:solidFill>
                <a:latin typeface="Arial MT"/>
                <a:cs typeface="Arial MT"/>
              </a:rPr>
              <a:t>major</a:t>
            </a:r>
            <a:r>
              <a:rPr sz="2100" kern="0" spc="65" dirty="0">
                <a:solidFill>
                  <a:srgbClr val="46424D"/>
                </a:solidFill>
                <a:latin typeface="Arial MT"/>
                <a:cs typeface="Arial MT"/>
              </a:rPr>
              <a:t> </a:t>
            </a:r>
            <a:r>
              <a:rPr sz="2100" kern="0" dirty="0">
                <a:solidFill>
                  <a:srgbClr val="46424D"/>
                </a:solidFill>
                <a:latin typeface="Arial MT"/>
                <a:cs typeface="Arial MT"/>
              </a:rPr>
              <a:t>classifications</a:t>
            </a:r>
            <a:r>
              <a:rPr sz="2100" kern="0" spc="70" dirty="0">
                <a:solidFill>
                  <a:srgbClr val="46424D"/>
                </a:solidFill>
                <a:latin typeface="Arial MT"/>
                <a:cs typeface="Arial MT"/>
              </a:rPr>
              <a:t> </a:t>
            </a:r>
            <a:r>
              <a:rPr sz="2100" kern="0" dirty="0">
                <a:solidFill>
                  <a:srgbClr val="46424D"/>
                </a:solidFill>
                <a:latin typeface="Arial MT"/>
                <a:cs typeface="Arial MT"/>
              </a:rPr>
              <a:t>of</a:t>
            </a:r>
            <a:r>
              <a:rPr sz="2100" kern="0" spc="70" dirty="0">
                <a:solidFill>
                  <a:srgbClr val="46424D"/>
                </a:solidFill>
                <a:latin typeface="Arial MT"/>
                <a:cs typeface="Arial MT"/>
              </a:rPr>
              <a:t> </a:t>
            </a:r>
            <a:r>
              <a:rPr sz="2100" kern="0" dirty="0">
                <a:solidFill>
                  <a:srgbClr val="46424D"/>
                </a:solidFill>
                <a:latin typeface="Arial MT"/>
                <a:cs typeface="Arial MT"/>
              </a:rPr>
              <a:t>processes</a:t>
            </a:r>
            <a:r>
              <a:rPr sz="2100" kern="0" spc="65" dirty="0">
                <a:solidFill>
                  <a:srgbClr val="46424D"/>
                </a:solidFill>
                <a:latin typeface="Arial MT"/>
                <a:cs typeface="Arial MT"/>
              </a:rPr>
              <a:t> </a:t>
            </a:r>
            <a:r>
              <a:rPr sz="2100" kern="0" dirty="0">
                <a:solidFill>
                  <a:srgbClr val="46424D"/>
                </a:solidFill>
                <a:latin typeface="Arial MT"/>
                <a:cs typeface="Arial MT"/>
              </a:rPr>
              <a:t>and</a:t>
            </a:r>
            <a:r>
              <a:rPr sz="2100" kern="0" spc="70" dirty="0">
                <a:solidFill>
                  <a:srgbClr val="46424D"/>
                </a:solidFill>
                <a:latin typeface="Arial MT"/>
                <a:cs typeface="Arial MT"/>
              </a:rPr>
              <a:t> </a:t>
            </a:r>
            <a:r>
              <a:rPr sz="2100" kern="0" dirty="0">
                <a:solidFill>
                  <a:srgbClr val="46424D"/>
                </a:solidFill>
                <a:latin typeface="Arial MT"/>
                <a:cs typeface="Arial MT"/>
              </a:rPr>
              <a:t>note</a:t>
            </a:r>
            <a:r>
              <a:rPr sz="2100" kern="0" spc="70" dirty="0">
                <a:solidFill>
                  <a:srgbClr val="46424D"/>
                </a:solidFill>
                <a:latin typeface="Arial MT"/>
                <a:cs typeface="Arial MT"/>
              </a:rPr>
              <a:t> </a:t>
            </a:r>
            <a:r>
              <a:rPr sz="2100" kern="0" spc="-20" dirty="0">
                <a:solidFill>
                  <a:srgbClr val="46424D"/>
                </a:solidFill>
                <a:latin typeface="Arial MT"/>
                <a:cs typeface="Arial MT"/>
              </a:rPr>
              <a:t>also </a:t>
            </a:r>
            <a:r>
              <a:rPr sz="2100" kern="0" dirty="0">
                <a:solidFill>
                  <a:srgbClr val="46424D"/>
                </a:solidFill>
                <a:latin typeface="Arial MT"/>
                <a:cs typeface="Arial MT"/>
              </a:rPr>
              <a:t>that</a:t>
            </a:r>
            <a:r>
              <a:rPr sz="2100" kern="0" spc="80" dirty="0">
                <a:solidFill>
                  <a:srgbClr val="46424D"/>
                </a:solidFill>
                <a:latin typeface="Arial MT"/>
                <a:cs typeface="Arial MT"/>
              </a:rPr>
              <a:t> </a:t>
            </a:r>
            <a:r>
              <a:rPr sz="2100" kern="0" dirty="0">
                <a:solidFill>
                  <a:srgbClr val="46424D"/>
                </a:solidFill>
                <a:latin typeface="Arial MT"/>
                <a:cs typeface="Arial MT"/>
              </a:rPr>
              <a:t>there</a:t>
            </a:r>
            <a:r>
              <a:rPr sz="2100" kern="0" spc="80" dirty="0">
                <a:solidFill>
                  <a:srgbClr val="46424D"/>
                </a:solidFill>
                <a:latin typeface="Arial MT"/>
                <a:cs typeface="Arial MT"/>
              </a:rPr>
              <a:t> </a:t>
            </a:r>
            <a:r>
              <a:rPr sz="2100" kern="0" dirty="0">
                <a:solidFill>
                  <a:srgbClr val="46424D"/>
                </a:solidFill>
                <a:latin typeface="Arial MT"/>
                <a:cs typeface="Arial MT"/>
              </a:rPr>
              <a:t>are</a:t>
            </a:r>
            <a:r>
              <a:rPr sz="2100" kern="0" spc="80" dirty="0">
                <a:solidFill>
                  <a:srgbClr val="46424D"/>
                </a:solidFill>
                <a:latin typeface="Arial MT"/>
                <a:cs typeface="Arial MT"/>
              </a:rPr>
              <a:t> </a:t>
            </a:r>
            <a:r>
              <a:rPr sz="2100" kern="0" dirty="0">
                <a:solidFill>
                  <a:srgbClr val="46424D"/>
                </a:solidFill>
                <a:latin typeface="Arial MT"/>
                <a:cs typeface="Arial MT"/>
              </a:rPr>
              <a:t>numerous</a:t>
            </a:r>
            <a:r>
              <a:rPr sz="2100" kern="0" spc="80" dirty="0">
                <a:solidFill>
                  <a:srgbClr val="46424D"/>
                </a:solidFill>
                <a:latin typeface="Arial MT"/>
                <a:cs typeface="Arial MT"/>
              </a:rPr>
              <a:t> </a:t>
            </a:r>
            <a:r>
              <a:rPr sz="2100" kern="0" dirty="0">
                <a:solidFill>
                  <a:srgbClr val="46424D"/>
                </a:solidFill>
                <a:latin typeface="Arial MT"/>
                <a:cs typeface="Arial MT"/>
              </a:rPr>
              <a:t>hybrid</a:t>
            </a:r>
            <a:r>
              <a:rPr sz="2100" kern="0" spc="80" dirty="0">
                <a:solidFill>
                  <a:srgbClr val="46424D"/>
                </a:solidFill>
                <a:latin typeface="Arial MT"/>
                <a:cs typeface="Arial MT"/>
              </a:rPr>
              <a:t> </a:t>
            </a:r>
            <a:r>
              <a:rPr sz="2100" kern="0" dirty="0">
                <a:solidFill>
                  <a:srgbClr val="46424D"/>
                </a:solidFill>
                <a:latin typeface="Arial MT"/>
                <a:cs typeface="Arial MT"/>
              </a:rPr>
              <a:t>classifications</a:t>
            </a:r>
            <a:r>
              <a:rPr sz="2100" kern="0" spc="80" dirty="0">
                <a:solidFill>
                  <a:srgbClr val="46424D"/>
                </a:solidFill>
                <a:latin typeface="Arial MT"/>
                <a:cs typeface="Arial MT"/>
              </a:rPr>
              <a:t> </a:t>
            </a:r>
            <a:r>
              <a:rPr sz="2100" kern="0" dirty="0">
                <a:solidFill>
                  <a:srgbClr val="46424D"/>
                </a:solidFill>
                <a:latin typeface="Arial MT"/>
                <a:cs typeface="Arial MT"/>
              </a:rPr>
              <a:t>within</a:t>
            </a:r>
            <a:r>
              <a:rPr sz="2100" kern="0" spc="80" dirty="0">
                <a:solidFill>
                  <a:srgbClr val="46424D"/>
                </a:solidFill>
                <a:latin typeface="Arial MT"/>
                <a:cs typeface="Arial MT"/>
              </a:rPr>
              <a:t> </a:t>
            </a:r>
            <a:r>
              <a:rPr sz="2100" kern="0" spc="-10" dirty="0">
                <a:solidFill>
                  <a:srgbClr val="46424D"/>
                </a:solidFill>
                <a:latin typeface="Arial MT"/>
                <a:cs typeface="Arial MT"/>
              </a:rPr>
              <a:t>these.</a:t>
            </a:r>
            <a:endParaRPr sz="2100" kern="0">
              <a:solidFill>
                <a:sysClr val="windowText" lastClr="000000"/>
              </a:solidFill>
              <a:latin typeface="Arial MT"/>
              <a:cs typeface="Arial MT"/>
            </a:endParaRPr>
          </a:p>
          <a:p>
            <a:pPr>
              <a:spcBef>
                <a:spcPts val="1280"/>
              </a:spcBef>
              <a:buClr>
                <a:srgbClr val="46424D"/>
              </a:buClr>
              <a:buFont typeface="Arial MT"/>
              <a:buChar char="•"/>
            </a:pPr>
            <a:endParaRPr sz="2100" kern="0">
              <a:solidFill>
                <a:sysClr val="windowText" lastClr="000000"/>
              </a:solidFill>
              <a:latin typeface="Arial MT"/>
              <a:cs typeface="Arial MT"/>
            </a:endParaRPr>
          </a:p>
          <a:p>
            <a:pPr marL="342900" marR="275590" indent="-330200">
              <a:lnSpc>
                <a:spcPts val="2500"/>
              </a:lnSpc>
              <a:spcBef>
                <a:spcPts val="5"/>
              </a:spcBef>
              <a:buFontTx/>
              <a:buChar char="•"/>
              <a:tabLst>
                <a:tab pos="342900" algn="l"/>
              </a:tabLst>
            </a:pPr>
            <a:r>
              <a:rPr sz="2100" kern="0" dirty="0">
                <a:solidFill>
                  <a:srgbClr val="46424D"/>
                </a:solidFill>
                <a:latin typeface="Arial MT"/>
                <a:cs typeface="Arial MT"/>
              </a:rPr>
              <a:t>Software</a:t>
            </a:r>
            <a:r>
              <a:rPr sz="2100" kern="0" spc="75" dirty="0">
                <a:solidFill>
                  <a:srgbClr val="46424D"/>
                </a:solidFill>
                <a:latin typeface="Arial MT"/>
                <a:cs typeface="Arial MT"/>
              </a:rPr>
              <a:t> </a:t>
            </a:r>
            <a:r>
              <a:rPr sz="2100" kern="0" dirty="0">
                <a:solidFill>
                  <a:srgbClr val="46424D"/>
                </a:solidFill>
                <a:latin typeface="Arial MT"/>
                <a:cs typeface="Arial MT"/>
              </a:rPr>
              <a:t>processes</a:t>
            </a:r>
            <a:r>
              <a:rPr sz="2100" kern="0" spc="80" dirty="0">
                <a:solidFill>
                  <a:srgbClr val="46424D"/>
                </a:solidFill>
                <a:latin typeface="Arial MT"/>
                <a:cs typeface="Arial MT"/>
              </a:rPr>
              <a:t> </a:t>
            </a:r>
            <a:r>
              <a:rPr sz="2100" kern="0" dirty="0">
                <a:solidFill>
                  <a:srgbClr val="46424D"/>
                </a:solidFill>
                <a:latin typeface="Arial MT"/>
                <a:cs typeface="Arial MT"/>
              </a:rPr>
              <a:t>are</a:t>
            </a:r>
            <a:r>
              <a:rPr sz="2100" kern="0" spc="80" dirty="0">
                <a:solidFill>
                  <a:srgbClr val="46424D"/>
                </a:solidFill>
                <a:latin typeface="Arial MT"/>
                <a:cs typeface="Arial MT"/>
              </a:rPr>
              <a:t> </a:t>
            </a:r>
            <a:r>
              <a:rPr sz="2100" kern="0" dirty="0">
                <a:solidFill>
                  <a:srgbClr val="46424D"/>
                </a:solidFill>
                <a:latin typeface="Arial MT"/>
                <a:cs typeface="Arial MT"/>
              </a:rPr>
              <a:t>the</a:t>
            </a:r>
            <a:r>
              <a:rPr sz="2100" kern="0" spc="80" dirty="0">
                <a:solidFill>
                  <a:srgbClr val="46424D"/>
                </a:solidFill>
                <a:latin typeface="Arial MT"/>
                <a:cs typeface="Arial MT"/>
              </a:rPr>
              <a:t> </a:t>
            </a:r>
            <a:r>
              <a:rPr sz="2100" kern="0" dirty="0">
                <a:solidFill>
                  <a:srgbClr val="46424D"/>
                </a:solidFill>
                <a:latin typeface="Arial MT"/>
                <a:cs typeface="Arial MT"/>
              </a:rPr>
              <a:t>activities</a:t>
            </a:r>
            <a:r>
              <a:rPr sz="2100" kern="0" spc="75" dirty="0">
                <a:solidFill>
                  <a:srgbClr val="46424D"/>
                </a:solidFill>
                <a:latin typeface="Arial MT"/>
                <a:cs typeface="Arial MT"/>
              </a:rPr>
              <a:t> </a:t>
            </a:r>
            <a:r>
              <a:rPr sz="2100" kern="0" dirty="0">
                <a:solidFill>
                  <a:srgbClr val="46424D"/>
                </a:solidFill>
                <a:latin typeface="Arial MT"/>
                <a:cs typeface="Arial MT"/>
              </a:rPr>
              <a:t>involved</a:t>
            </a:r>
            <a:r>
              <a:rPr sz="2100" kern="0" spc="80" dirty="0">
                <a:solidFill>
                  <a:srgbClr val="46424D"/>
                </a:solidFill>
                <a:latin typeface="Arial MT"/>
                <a:cs typeface="Arial MT"/>
              </a:rPr>
              <a:t> </a:t>
            </a:r>
            <a:r>
              <a:rPr sz="2100" kern="0" dirty="0">
                <a:solidFill>
                  <a:srgbClr val="46424D"/>
                </a:solidFill>
                <a:latin typeface="Arial MT"/>
                <a:cs typeface="Arial MT"/>
              </a:rPr>
              <a:t>in</a:t>
            </a:r>
            <a:r>
              <a:rPr sz="2100" kern="0" spc="80" dirty="0">
                <a:solidFill>
                  <a:srgbClr val="46424D"/>
                </a:solidFill>
                <a:latin typeface="Arial MT"/>
                <a:cs typeface="Arial MT"/>
              </a:rPr>
              <a:t> </a:t>
            </a:r>
            <a:r>
              <a:rPr sz="2100" kern="0" dirty="0">
                <a:solidFill>
                  <a:srgbClr val="46424D"/>
                </a:solidFill>
                <a:latin typeface="Arial MT"/>
                <a:cs typeface="Arial MT"/>
              </a:rPr>
              <a:t>producing</a:t>
            </a:r>
            <a:r>
              <a:rPr sz="2100" kern="0" spc="80" dirty="0">
                <a:solidFill>
                  <a:srgbClr val="46424D"/>
                </a:solidFill>
                <a:latin typeface="Arial MT"/>
                <a:cs typeface="Arial MT"/>
              </a:rPr>
              <a:t> </a:t>
            </a:r>
            <a:r>
              <a:rPr sz="2100" kern="0" spc="-50" dirty="0">
                <a:solidFill>
                  <a:srgbClr val="46424D"/>
                </a:solidFill>
                <a:latin typeface="Arial MT"/>
                <a:cs typeface="Arial MT"/>
              </a:rPr>
              <a:t>a </a:t>
            </a:r>
            <a:r>
              <a:rPr sz="2100" kern="0" dirty="0">
                <a:solidFill>
                  <a:srgbClr val="46424D"/>
                </a:solidFill>
                <a:latin typeface="Arial MT"/>
                <a:cs typeface="Arial MT"/>
              </a:rPr>
              <a:t>software</a:t>
            </a:r>
            <a:r>
              <a:rPr sz="2100" kern="0" spc="60" dirty="0">
                <a:solidFill>
                  <a:srgbClr val="46424D"/>
                </a:solidFill>
                <a:latin typeface="Arial MT"/>
                <a:cs typeface="Arial MT"/>
              </a:rPr>
              <a:t> </a:t>
            </a:r>
            <a:r>
              <a:rPr sz="2100" kern="0" spc="-10" dirty="0">
                <a:solidFill>
                  <a:srgbClr val="46424D"/>
                </a:solidFill>
                <a:latin typeface="Arial MT"/>
                <a:cs typeface="Arial MT"/>
              </a:rPr>
              <a:t>system.</a:t>
            </a:r>
            <a:endParaRPr sz="2100" kern="0">
              <a:solidFill>
                <a:sysClr val="windowText" lastClr="000000"/>
              </a:solidFill>
              <a:latin typeface="Arial MT"/>
              <a:cs typeface="Arial MT"/>
            </a:endParaRPr>
          </a:p>
          <a:p>
            <a:pPr>
              <a:spcBef>
                <a:spcPts val="1280"/>
              </a:spcBef>
              <a:buClr>
                <a:srgbClr val="46424D"/>
              </a:buClr>
              <a:buFont typeface="Arial MT"/>
              <a:buChar char="•"/>
            </a:pPr>
            <a:endParaRPr sz="2100" kern="0">
              <a:solidFill>
                <a:sysClr val="windowText" lastClr="000000"/>
              </a:solidFill>
              <a:latin typeface="Arial MT"/>
              <a:cs typeface="Arial MT"/>
            </a:endParaRPr>
          </a:p>
          <a:p>
            <a:pPr marL="342900" marR="5080" indent="-330200">
              <a:lnSpc>
                <a:spcPts val="2500"/>
              </a:lnSpc>
              <a:spcBef>
                <a:spcPts val="5"/>
              </a:spcBef>
              <a:buFontTx/>
              <a:buChar char="•"/>
              <a:tabLst>
                <a:tab pos="342900" algn="l"/>
              </a:tabLst>
            </a:pPr>
            <a:r>
              <a:rPr sz="2100" kern="0" dirty="0">
                <a:solidFill>
                  <a:srgbClr val="46424D"/>
                </a:solidFill>
                <a:latin typeface="Arial MT"/>
                <a:cs typeface="Arial MT"/>
              </a:rPr>
              <a:t>Software</a:t>
            </a:r>
            <a:r>
              <a:rPr sz="2100" kern="0" spc="80" dirty="0">
                <a:solidFill>
                  <a:srgbClr val="46424D"/>
                </a:solidFill>
                <a:latin typeface="Arial MT"/>
                <a:cs typeface="Arial MT"/>
              </a:rPr>
              <a:t> </a:t>
            </a:r>
            <a:r>
              <a:rPr sz="2100" kern="0" dirty="0">
                <a:solidFill>
                  <a:srgbClr val="46424D"/>
                </a:solidFill>
                <a:latin typeface="Arial MT"/>
                <a:cs typeface="Arial MT"/>
              </a:rPr>
              <a:t>process</a:t>
            </a:r>
            <a:r>
              <a:rPr sz="2100" kern="0" spc="85" dirty="0">
                <a:solidFill>
                  <a:srgbClr val="46424D"/>
                </a:solidFill>
                <a:latin typeface="Arial MT"/>
                <a:cs typeface="Arial MT"/>
              </a:rPr>
              <a:t> </a:t>
            </a:r>
            <a:r>
              <a:rPr sz="2100" kern="0" dirty="0">
                <a:solidFill>
                  <a:srgbClr val="46424D"/>
                </a:solidFill>
                <a:latin typeface="Arial MT"/>
                <a:cs typeface="Arial MT"/>
              </a:rPr>
              <a:t>models</a:t>
            </a:r>
            <a:r>
              <a:rPr sz="2100" kern="0" spc="80" dirty="0">
                <a:solidFill>
                  <a:srgbClr val="46424D"/>
                </a:solidFill>
                <a:latin typeface="Arial MT"/>
                <a:cs typeface="Arial MT"/>
              </a:rPr>
              <a:t> </a:t>
            </a:r>
            <a:r>
              <a:rPr sz="2100" kern="0" dirty="0">
                <a:solidFill>
                  <a:srgbClr val="46424D"/>
                </a:solidFill>
                <a:latin typeface="Arial MT"/>
                <a:cs typeface="Arial MT"/>
              </a:rPr>
              <a:t>are</a:t>
            </a:r>
            <a:r>
              <a:rPr sz="2100" kern="0" spc="85" dirty="0">
                <a:solidFill>
                  <a:srgbClr val="46424D"/>
                </a:solidFill>
                <a:latin typeface="Arial MT"/>
                <a:cs typeface="Arial MT"/>
              </a:rPr>
              <a:t> </a:t>
            </a:r>
            <a:r>
              <a:rPr sz="2100" kern="0" dirty="0">
                <a:solidFill>
                  <a:srgbClr val="46424D"/>
                </a:solidFill>
                <a:latin typeface="Arial MT"/>
                <a:cs typeface="Arial MT"/>
              </a:rPr>
              <a:t>abstract</a:t>
            </a:r>
            <a:r>
              <a:rPr sz="2100" kern="0" spc="85" dirty="0">
                <a:solidFill>
                  <a:srgbClr val="46424D"/>
                </a:solidFill>
                <a:latin typeface="Arial MT"/>
                <a:cs typeface="Arial MT"/>
              </a:rPr>
              <a:t> </a:t>
            </a:r>
            <a:r>
              <a:rPr sz="2100" kern="0" dirty="0">
                <a:solidFill>
                  <a:srgbClr val="46424D"/>
                </a:solidFill>
                <a:latin typeface="Arial MT"/>
                <a:cs typeface="Arial MT"/>
              </a:rPr>
              <a:t>representations</a:t>
            </a:r>
            <a:r>
              <a:rPr sz="2100" kern="0" spc="80" dirty="0">
                <a:solidFill>
                  <a:srgbClr val="46424D"/>
                </a:solidFill>
                <a:latin typeface="Arial MT"/>
                <a:cs typeface="Arial MT"/>
              </a:rPr>
              <a:t> </a:t>
            </a:r>
            <a:r>
              <a:rPr sz="2100" kern="0" dirty="0">
                <a:solidFill>
                  <a:srgbClr val="46424D"/>
                </a:solidFill>
                <a:latin typeface="Arial MT"/>
                <a:cs typeface="Arial MT"/>
              </a:rPr>
              <a:t>of</a:t>
            </a:r>
            <a:r>
              <a:rPr sz="2100" kern="0" spc="85" dirty="0">
                <a:solidFill>
                  <a:srgbClr val="46424D"/>
                </a:solidFill>
                <a:latin typeface="Arial MT"/>
                <a:cs typeface="Arial MT"/>
              </a:rPr>
              <a:t> </a:t>
            </a:r>
            <a:r>
              <a:rPr sz="2100" kern="0" spc="-10" dirty="0">
                <a:solidFill>
                  <a:srgbClr val="46424D"/>
                </a:solidFill>
                <a:latin typeface="Arial MT"/>
                <a:cs typeface="Arial MT"/>
              </a:rPr>
              <a:t>these processes.</a:t>
            </a:r>
            <a:endParaRPr sz="2100" kern="0">
              <a:solidFill>
                <a:sysClr val="windowText" lastClr="000000"/>
              </a:solidFill>
              <a:latin typeface="Arial MT"/>
              <a:cs typeface="Arial MT"/>
            </a:endParaRPr>
          </a:p>
        </p:txBody>
      </p:sp>
    </p:spTree>
    <p:extLst>
      <p:ext uri="{BB962C8B-B14F-4D97-AF65-F5344CB8AC3E}">
        <p14:creationId xmlns:p14="http://schemas.microsoft.com/office/powerpoint/2010/main" val="5564228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84401" y="457200"/>
            <a:ext cx="9248140" cy="561692"/>
          </a:xfrm>
          <a:prstGeom prst="rect">
            <a:avLst/>
          </a:prstGeom>
        </p:spPr>
        <p:txBody>
          <a:bodyPr vert="horz" wrap="square" lIns="0" tIns="190500" rIns="0" bIns="0" rtlCol="0">
            <a:spAutoFit/>
          </a:bodyPr>
          <a:lstStyle/>
          <a:p>
            <a:pPr marL="12700">
              <a:spcBef>
                <a:spcPts val="100"/>
              </a:spcBef>
            </a:pPr>
            <a:r>
              <a:rPr dirty="0"/>
              <a:t>Key</a:t>
            </a:r>
            <a:r>
              <a:rPr spc="-45" dirty="0"/>
              <a:t> </a:t>
            </a:r>
            <a:r>
              <a:rPr spc="-10" dirty="0"/>
              <a:t>points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845"/>
              </a:lnSpc>
            </a:pPr>
            <a:r>
              <a:rPr kern="0" spc="-25" dirty="0"/>
              <a:t>34</a:t>
            </a:r>
          </a:p>
        </p:txBody>
      </p:sp>
      <p:sp>
        <p:nvSpPr>
          <p:cNvPr id="3" name="object 3"/>
          <p:cNvSpPr txBox="1"/>
          <p:nvPr/>
        </p:nvSpPr>
        <p:spPr>
          <a:xfrm>
            <a:off x="2019300" y="1612900"/>
            <a:ext cx="8094980" cy="4175760"/>
          </a:xfrm>
          <a:prstGeom prst="rect">
            <a:avLst/>
          </a:prstGeom>
        </p:spPr>
        <p:txBody>
          <a:bodyPr vert="horz" wrap="square" lIns="0" tIns="33020" rIns="0" bIns="0" rtlCol="0">
            <a:spAutoFit/>
          </a:bodyPr>
          <a:lstStyle/>
          <a:p>
            <a:pPr marL="353060" marR="38735" indent="-340360" algn="just">
              <a:lnSpc>
                <a:spcPts val="2800"/>
              </a:lnSpc>
              <a:spcBef>
                <a:spcPts val="260"/>
              </a:spcBef>
              <a:buFontTx/>
              <a:buChar char="•"/>
              <a:tabLst>
                <a:tab pos="355600" algn="l"/>
              </a:tabLst>
            </a:pPr>
            <a:r>
              <a:rPr sz="2400" kern="0" dirty="0">
                <a:solidFill>
                  <a:srgbClr val="46424D"/>
                </a:solidFill>
                <a:latin typeface="Arial MT"/>
                <a:cs typeface="Arial MT"/>
              </a:rPr>
              <a:t>Requirements</a:t>
            </a:r>
            <a:r>
              <a:rPr sz="2400" kern="0" spc="-80" dirty="0">
                <a:solidFill>
                  <a:srgbClr val="46424D"/>
                </a:solidFill>
                <a:latin typeface="Arial MT"/>
                <a:cs typeface="Arial MT"/>
              </a:rPr>
              <a:t> </a:t>
            </a:r>
            <a:r>
              <a:rPr sz="2400" kern="0" dirty="0">
                <a:solidFill>
                  <a:srgbClr val="46424D"/>
                </a:solidFill>
                <a:latin typeface="Arial MT"/>
                <a:cs typeface="Arial MT"/>
              </a:rPr>
              <a:t>engineering</a:t>
            </a:r>
            <a:r>
              <a:rPr sz="2400" kern="0" spc="-75" dirty="0">
                <a:solidFill>
                  <a:srgbClr val="46424D"/>
                </a:solidFill>
                <a:latin typeface="Arial MT"/>
                <a:cs typeface="Arial MT"/>
              </a:rPr>
              <a:t> </a:t>
            </a:r>
            <a:r>
              <a:rPr sz="2400" kern="0" dirty="0">
                <a:solidFill>
                  <a:srgbClr val="46424D"/>
                </a:solidFill>
                <a:latin typeface="Arial MT"/>
                <a:cs typeface="Arial MT"/>
              </a:rPr>
              <a:t>is</a:t>
            </a:r>
            <a:r>
              <a:rPr sz="2400" kern="0" spc="-80" dirty="0">
                <a:solidFill>
                  <a:srgbClr val="46424D"/>
                </a:solidFill>
                <a:latin typeface="Arial MT"/>
                <a:cs typeface="Arial MT"/>
              </a:rPr>
              <a:t> </a:t>
            </a:r>
            <a:r>
              <a:rPr sz="2400" kern="0" dirty="0">
                <a:solidFill>
                  <a:srgbClr val="46424D"/>
                </a:solidFill>
                <a:latin typeface="Arial MT"/>
                <a:cs typeface="Arial MT"/>
              </a:rPr>
              <a:t>the</a:t>
            </a:r>
            <a:r>
              <a:rPr sz="2400" kern="0" spc="-75" dirty="0">
                <a:solidFill>
                  <a:srgbClr val="46424D"/>
                </a:solidFill>
                <a:latin typeface="Arial MT"/>
                <a:cs typeface="Arial MT"/>
              </a:rPr>
              <a:t> </a:t>
            </a:r>
            <a:r>
              <a:rPr sz="2400" kern="0" dirty="0">
                <a:solidFill>
                  <a:srgbClr val="46424D"/>
                </a:solidFill>
                <a:latin typeface="Arial MT"/>
                <a:cs typeface="Arial MT"/>
              </a:rPr>
              <a:t>process</a:t>
            </a:r>
            <a:r>
              <a:rPr sz="2400" kern="0" spc="-80" dirty="0">
                <a:solidFill>
                  <a:srgbClr val="46424D"/>
                </a:solidFill>
                <a:latin typeface="Arial MT"/>
                <a:cs typeface="Arial MT"/>
              </a:rPr>
              <a:t> </a:t>
            </a:r>
            <a:r>
              <a:rPr sz="2400" kern="0" dirty="0">
                <a:solidFill>
                  <a:srgbClr val="46424D"/>
                </a:solidFill>
                <a:latin typeface="Arial MT"/>
                <a:cs typeface="Arial MT"/>
              </a:rPr>
              <a:t>of</a:t>
            </a:r>
            <a:r>
              <a:rPr sz="2400" kern="0" spc="-75" dirty="0">
                <a:solidFill>
                  <a:srgbClr val="46424D"/>
                </a:solidFill>
                <a:latin typeface="Arial MT"/>
                <a:cs typeface="Arial MT"/>
              </a:rPr>
              <a:t> </a:t>
            </a:r>
            <a:r>
              <a:rPr sz="2400" kern="0" dirty="0">
                <a:solidFill>
                  <a:srgbClr val="46424D"/>
                </a:solidFill>
                <a:latin typeface="Arial MT"/>
                <a:cs typeface="Arial MT"/>
              </a:rPr>
              <a:t>developing</a:t>
            </a:r>
            <a:r>
              <a:rPr sz="2400" kern="0" spc="-75" dirty="0">
                <a:solidFill>
                  <a:srgbClr val="46424D"/>
                </a:solidFill>
                <a:latin typeface="Arial MT"/>
                <a:cs typeface="Arial MT"/>
              </a:rPr>
              <a:t> </a:t>
            </a:r>
            <a:r>
              <a:rPr sz="2400" kern="0" spc="-50" dirty="0">
                <a:solidFill>
                  <a:srgbClr val="46424D"/>
                </a:solidFill>
                <a:latin typeface="Arial MT"/>
                <a:cs typeface="Arial MT"/>
              </a:rPr>
              <a:t>a 	</a:t>
            </a:r>
            <a:r>
              <a:rPr sz="2400" kern="0" dirty="0">
                <a:solidFill>
                  <a:srgbClr val="46424D"/>
                </a:solidFill>
                <a:latin typeface="Arial MT"/>
                <a:cs typeface="Arial MT"/>
              </a:rPr>
              <a:t>software</a:t>
            </a:r>
            <a:r>
              <a:rPr sz="2400" kern="0" spc="-100" dirty="0">
                <a:solidFill>
                  <a:srgbClr val="46424D"/>
                </a:solidFill>
                <a:latin typeface="Arial MT"/>
                <a:cs typeface="Arial MT"/>
              </a:rPr>
              <a:t> </a:t>
            </a:r>
            <a:r>
              <a:rPr sz="2400" kern="0" spc="-10" dirty="0">
                <a:solidFill>
                  <a:srgbClr val="46424D"/>
                </a:solidFill>
                <a:latin typeface="Arial MT"/>
                <a:cs typeface="Arial MT"/>
              </a:rPr>
              <a:t>specification.</a:t>
            </a:r>
            <a:endParaRPr sz="2400" kern="0">
              <a:solidFill>
                <a:sysClr val="windowText" lastClr="000000"/>
              </a:solidFill>
              <a:latin typeface="Arial MT"/>
              <a:cs typeface="Arial MT"/>
            </a:endParaRPr>
          </a:p>
          <a:p>
            <a:pPr marL="353060" marR="530860" indent="-340360" algn="just">
              <a:lnSpc>
                <a:spcPts val="2800"/>
              </a:lnSpc>
              <a:spcBef>
                <a:spcPts val="600"/>
              </a:spcBef>
              <a:buFontTx/>
              <a:buChar char="•"/>
              <a:tabLst>
                <a:tab pos="355600" algn="l"/>
              </a:tabLst>
            </a:pPr>
            <a:r>
              <a:rPr sz="2400" kern="0" dirty="0">
                <a:solidFill>
                  <a:srgbClr val="46424D"/>
                </a:solidFill>
                <a:latin typeface="Arial MT"/>
                <a:cs typeface="Arial MT"/>
              </a:rPr>
              <a:t>Design</a:t>
            </a:r>
            <a:r>
              <a:rPr sz="2400" kern="0" spc="-65" dirty="0">
                <a:solidFill>
                  <a:srgbClr val="46424D"/>
                </a:solidFill>
                <a:latin typeface="Arial MT"/>
                <a:cs typeface="Arial MT"/>
              </a:rPr>
              <a:t> </a:t>
            </a:r>
            <a:r>
              <a:rPr sz="2400" kern="0" dirty="0">
                <a:solidFill>
                  <a:srgbClr val="46424D"/>
                </a:solidFill>
                <a:latin typeface="Arial MT"/>
                <a:cs typeface="Arial MT"/>
              </a:rPr>
              <a:t>and</a:t>
            </a:r>
            <a:r>
              <a:rPr sz="2400" kern="0" spc="-60" dirty="0">
                <a:solidFill>
                  <a:srgbClr val="46424D"/>
                </a:solidFill>
                <a:latin typeface="Arial MT"/>
                <a:cs typeface="Arial MT"/>
              </a:rPr>
              <a:t> </a:t>
            </a:r>
            <a:r>
              <a:rPr sz="2400" kern="0" spc="-10" dirty="0">
                <a:solidFill>
                  <a:srgbClr val="46424D"/>
                </a:solidFill>
                <a:latin typeface="Arial MT"/>
                <a:cs typeface="Arial MT"/>
              </a:rPr>
              <a:t>implementation</a:t>
            </a:r>
            <a:r>
              <a:rPr sz="2400" kern="0" spc="-60" dirty="0">
                <a:solidFill>
                  <a:srgbClr val="46424D"/>
                </a:solidFill>
                <a:latin typeface="Arial MT"/>
                <a:cs typeface="Arial MT"/>
              </a:rPr>
              <a:t> </a:t>
            </a:r>
            <a:r>
              <a:rPr sz="2400" kern="0" dirty="0">
                <a:solidFill>
                  <a:srgbClr val="46424D"/>
                </a:solidFill>
                <a:latin typeface="Arial MT"/>
                <a:cs typeface="Arial MT"/>
              </a:rPr>
              <a:t>processes</a:t>
            </a:r>
            <a:r>
              <a:rPr sz="2400" kern="0" spc="-70" dirty="0">
                <a:solidFill>
                  <a:srgbClr val="46424D"/>
                </a:solidFill>
                <a:latin typeface="Arial MT"/>
                <a:cs typeface="Arial MT"/>
              </a:rPr>
              <a:t> </a:t>
            </a:r>
            <a:r>
              <a:rPr sz="2400" kern="0" dirty="0">
                <a:solidFill>
                  <a:srgbClr val="46424D"/>
                </a:solidFill>
                <a:latin typeface="Arial MT"/>
                <a:cs typeface="Arial MT"/>
              </a:rPr>
              <a:t>are</a:t>
            </a:r>
            <a:r>
              <a:rPr sz="2400" kern="0" spc="-60" dirty="0">
                <a:solidFill>
                  <a:srgbClr val="46424D"/>
                </a:solidFill>
                <a:latin typeface="Arial MT"/>
                <a:cs typeface="Arial MT"/>
              </a:rPr>
              <a:t> </a:t>
            </a:r>
            <a:r>
              <a:rPr sz="2400" kern="0" spc="-10" dirty="0">
                <a:solidFill>
                  <a:srgbClr val="46424D"/>
                </a:solidFill>
                <a:latin typeface="Arial MT"/>
                <a:cs typeface="Arial MT"/>
              </a:rPr>
              <a:t>concerned 	</a:t>
            </a:r>
            <a:r>
              <a:rPr sz="2400" kern="0" dirty="0">
                <a:solidFill>
                  <a:srgbClr val="46424D"/>
                </a:solidFill>
                <a:latin typeface="Arial MT"/>
                <a:cs typeface="Arial MT"/>
              </a:rPr>
              <a:t>with</a:t>
            </a:r>
            <a:r>
              <a:rPr sz="2400" kern="0" spc="-90" dirty="0">
                <a:solidFill>
                  <a:srgbClr val="46424D"/>
                </a:solidFill>
                <a:latin typeface="Arial MT"/>
                <a:cs typeface="Arial MT"/>
              </a:rPr>
              <a:t> </a:t>
            </a:r>
            <a:r>
              <a:rPr sz="2400" kern="0" dirty="0">
                <a:solidFill>
                  <a:srgbClr val="46424D"/>
                </a:solidFill>
                <a:latin typeface="Arial MT"/>
                <a:cs typeface="Arial MT"/>
              </a:rPr>
              <a:t>transforming</a:t>
            </a:r>
            <a:r>
              <a:rPr sz="2400" kern="0" spc="-85" dirty="0">
                <a:solidFill>
                  <a:srgbClr val="46424D"/>
                </a:solidFill>
                <a:latin typeface="Arial MT"/>
                <a:cs typeface="Arial MT"/>
              </a:rPr>
              <a:t> </a:t>
            </a:r>
            <a:r>
              <a:rPr sz="2400" kern="0" dirty="0">
                <a:solidFill>
                  <a:srgbClr val="46424D"/>
                </a:solidFill>
                <a:latin typeface="Arial MT"/>
                <a:cs typeface="Arial MT"/>
              </a:rPr>
              <a:t>a</a:t>
            </a:r>
            <a:r>
              <a:rPr sz="2400" kern="0" spc="-85" dirty="0">
                <a:solidFill>
                  <a:srgbClr val="46424D"/>
                </a:solidFill>
                <a:latin typeface="Arial MT"/>
                <a:cs typeface="Arial MT"/>
              </a:rPr>
              <a:t> </a:t>
            </a:r>
            <a:r>
              <a:rPr sz="2400" kern="0" dirty="0">
                <a:solidFill>
                  <a:srgbClr val="46424D"/>
                </a:solidFill>
                <a:latin typeface="Arial MT"/>
                <a:cs typeface="Arial MT"/>
              </a:rPr>
              <a:t>requirements</a:t>
            </a:r>
            <a:r>
              <a:rPr sz="2400" kern="0" spc="-90" dirty="0">
                <a:solidFill>
                  <a:srgbClr val="46424D"/>
                </a:solidFill>
                <a:latin typeface="Arial MT"/>
                <a:cs typeface="Arial MT"/>
              </a:rPr>
              <a:t> </a:t>
            </a:r>
            <a:r>
              <a:rPr sz="2400" kern="0" dirty="0">
                <a:solidFill>
                  <a:srgbClr val="46424D"/>
                </a:solidFill>
                <a:latin typeface="Arial MT"/>
                <a:cs typeface="Arial MT"/>
              </a:rPr>
              <a:t>specification</a:t>
            </a:r>
            <a:r>
              <a:rPr sz="2400" kern="0" spc="-85" dirty="0">
                <a:solidFill>
                  <a:srgbClr val="46424D"/>
                </a:solidFill>
                <a:latin typeface="Arial MT"/>
                <a:cs typeface="Arial MT"/>
              </a:rPr>
              <a:t> </a:t>
            </a:r>
            <a:r>
              <a:rPr sz="2400" kern="0" dirty="0">
                <a:solidFill>
                  <a:srgbClr val="46424D"/>
                </a:solidFill>
                <a:latin typeface="Arial MT"/>
                <a:cs typeface="Arial MT"/>
              </a:rPr>
              <a:t>into</a:t>
            </a:r>
            <a:r>
              <a:rPr sz="2400" kern="0" spc="-85" dirty="0">
                <a:solidFill>
                  <a:srgbClr val="46424D"/>
                </a:solidFill>
                <a:latin typeface="Arial MT"/>
                <a:cs typeface="Arial MT"/>
              </a:rPr>
              <a:t> </a:t>
            </a:r>
            <a:r>
              <a:rPr sz="2400" kern="0" spc="-25" dirty="0">
                <a:solidFill>
                  <a:srgbClr val="46424D"/>
                </a:solidFill>
                <a:latin typeface="Arial MT"/>
                <a:cs typeface="Arial MT"/>
              </a:rPr>
              <a:t>an 	</a:t>
            </a:r>
            <a:r>
              <a:rPr sz="2400" kern="0" dirty="0">
                <a:solidFill>
                  <a:srgbClr val="46424D"/>
                </a:solidFill>
                <a:latin typeface="Arial MT"/>
                <a:cs typeface="Arial MT"/>
              </a:rPr>
              <a:t>executable</a:t>
            </a:r>
            <a:r>
              <a:rPr sz="2400" kern="0" spc="-114" dirty="0">
                <a:solidFill>
                  <a:srgbClr val="46424D"/>
                </a:solidFill>
                <a:latin typeface="Arial MT"/>
                <a:cs typeface="Arial MT"/>
              </a:rPr>
              <a:t> </a:t>
            </a:r>
            <a:r>
              <a:rPr sz="2400" kern="0" dirty="0">
                <a:solidFill>
                  <a:srgbClr val="46424D"/>
                </a:solidFill>
                <a:latin typeface="Arial MT"/>
                <a:cs typeface="Arial MT"/>
              </a:rPr>
              <a:t>software</a:t>
            </a:r>
            <a:r>
              <a:rPr sz="2400" kern="0" spc="-110" dirty="0">
                <a:solidFill>
                  <a:srgbClr val="46424D"/>
                </a:solidFill>
                <a:latin typeface="Arial MT"/>
                <a:cs typeface="Arial MT"/>
              </a:rPr>
              <a:t> </a:t>
            </a:r>
            <a:r>
              <a:rPr sz="2400" kern="0" spc="-10" dirty="0">
                <a:solidFill>
                  <a:srgbClr val="46424D"/>
                </a:solidFill>
                <a:latin typeface="Arial MT"/>
                <a:cs typeface="Arial MT"/>
              </a:rPr>
              <a:t>system.</a:t>
            </a:r>
            <a:endParaRPr sz="2400" kern="0">
              <a:solidFill>
                <a:sysClr val="windowText" lastClr="000000"/>
              </a:solidFill>
              <a:latin typeface="Arial MT"/>
              <a:cs typeface="Arial MT"/>
            </a:endParaRPr>
          </a:p>
          <a:p>
            <a:pPr marL="355600" marR="90805" indent="-342900">
              <a:lnSpc>
                <a:spcPts val="2800"/>
              </a:lnSpc>
              <a:spcBef>
                <a:spcPts val="600"/>
              </a:spcBef>
              <a:buFontTx/>
              <a:buChar char="•"/>
              <a:tabLst>
                <a:tab pos="355600" algn="l"/>
              </a:tabLst>
            </a:pPr>
            <a:r>
              <a:rPr sz="2400" kern="0" dirty="0">
                <a:solidFill>
                  <a:srgbClr val="46424D"/>
                </a:solidFill>
                <a:latin typeface="Arial MT"/>
                <a:cs typeface="Arial MT"/>
              </a:rPr>
              <a:t>Software</a:t>
            </a:r>
            <a:r>
              <a:rPr sz="2400" kern="0" spc="-60" dirty="0">
                <a:solidFill>
                  <a:srgbClr val="46424D"/>
                </a:solidFill>
                <a:latin typeface="Arial MT"/>
                <a:cs typeface="Arial MT"/>
              </a:rPr>
              <a:t> </a:t>
            </a:r>
            <a:r>
              <a:rPr sz="2400" kern="0" dirty="0">
                <a:solidFill>
                  <a:srgbClr val="46424D"/>
                </a:solidFill>
                <a:latin typeface="Arial MT"/>
                <a:cs typeface="Arial MT"/>
              </a:rPr>
              <a:t>validation</a:t>
            </a:r>
            <a:r>
              <a:rPr sz="2400" kern="0" spc="-60" dirty="0">
                <a:solidFill>
                  <a:srgbClr val="46424D"/>
                </a:solidFill>
                <a:latin typeface="Arial MT"/>
                <a:cs typeface="Arial MT"/>
              </a:rPr>
              <a:t> </a:t>
            </a:r>
            <a:r>
              <a:rPr sz="2400" kern="0" dirty="0">
                <a:solidFill>
                  <a:srgbClr val="46424D"/>
                </a:solidFill>
                <a:latin typeface="Arial MT"/>
                <a:cs typeface="Arial MT"/>
              </a:rPr>
              <a:t>is</a:t>
            </a:r>
            <a:r>
              <a:rPr sz="2400" kern="0" spc="-65" dirty="0">
                <a:solidFill>
                  <a:srgbClr val="46424D"/>
                </a:solidFill>
                <a:latin typeface="Arial MT"/>
                <a:cs typeface="Arial MT"/>
              </a:rPr>
              <a:t> </a:t>
            </a:r>
            <a:r>
              <a:rPr sz="2400" kern="0" dirty="0">
                <a:solidFill>
                  <a:srgbClr val="46424D"/>
                </a:solidFill>
                <a:latin typeface="Arial MT"/>
                <a:cs typeface="Arial MT"/>
              </a:rPr>
              <a:t>the</a:t>
            </a:r>
            <a:r>
              <a:rPr sz="2400" kern="0" spc="-55" dirty="0">
                <a:solidFill>
                  <a:srgbClr val="46424D"/>
                </a:solidFill>
                <a:latin typeface="Arial MT"/>
                <a:cs typeface="Arial MT"/>
              </a:rPr>
              <a:t> </a:t>
            </a:r>
            <a:r>
              <a:rPr sz="2400" kern="0" dirty="0">
                <a:solidFill>
                  <a:srgbClr val="46424D"/>
                </a:solidFill>
                <a:latin typeface="Arial MT"/>
                <a:cs typeface="Arial MT"/>
              </a:rPr>
              <a:t>process</a:t>
            </a:r>
            <a:r>
              <a:rPr sz="2400" kern="0" spc="-65" dirty="0">
                <a:solidFill>
                  <a:srgbClr val="46424D"/>
                </a:solidFill>
                <a:latin typeface="Arial MT"/>
                <a:cs typeface="Arial MT"/>
              </a:rPr>
              <a:t> </a:t>
            </a:r>
            <a:r>
              <a:rPr sz="2400" kern="0" dirty="0">
                <a:solidFill>
                  <a:srgbClr val="46424D"/>
                </a:solidFill>
                <a:latin typeface="Arial MT"/>
                <a:cs typeface="Arial MT"/>
              </a:rPr>
              <a:t>of</a:t>
            </a:r>
            <a:r>
              <a:rPr sz="2400" kern="0" spc="-65" dirty="0">
                <a:solidFill>
                  <a:srgbClr val="46424D"/>
                </a:solidFill>
                <a:latin typeface="Arial MT"/>
                <a:cs typeface="Arial MT"/>
              </a:rPr>
              <a:t> </a:t>
            </a:r>
            <a:r>
              <a:rPr sz="2400" kern="0" dirty="0">
                <a:solidFill>
                  <a:srgbClr val="46424D"/>
                </a:solidFill>
                <a:latin typeface="Arial MT"/>
                <a:cs typeface="Arial MT"/>
              </a:rPr>
              <a:t>checking</a:t>
            </a:r>
            <a:r>
              <a:rPr sz="2400" kern="0" spc="-60" dirty="0">
                <a:solidFill>
                  <a:srgbClr val="46424D"/>
                </a:solidFill>
                <a:latin typeface="Arial MT"/>
                <a:cs typeface="Arial MT"/>
              </a:rPr>
              <a:t> </a:t>
            </a:r>
            <a:r>
              <a:rPr sz="2400" kern="0" dirty="0">
                <a:solidFill>
                  <a:srgbClr val="46424D"/>
                </a:solidFill>
                <a:latin typeface="Arial MT"/>
                <a:cs typeface="Arial MT"/>
              </a:rPr>
              <a:t>that</a:t>
            </a:r>
            <a:r>
              <a:rPr sz="2400" kern="0" spc="-60" dirty="0">
                <a:solidFill>
                  <a:srgbClr val="46424D"/>
                </a:solidFill>
                <a:latin typeface="Arial MT"/>
                <a:cs typeface="Arial MT"/>
              </a:rPr>
              <a:t> </a:t>
            </a:r>
            <a:r>
              <a:rPr sz="2400" kern="0" spc="-25" dirty="0">
                <a:solidFill>
                  <a:srgbClr val="46424D"/>
                </a:solidFill>
                <a:latin typeface="Arial MT"/>
                <a:cs typeface="Arial MT"/>
              </a:rPr>
              <a:t>the </a:t>
            </a:r>
            <a:r>
              <a:rPr sz="2400" kern="0" dirty="0">
                <a:solidFill>
                  <a:srgbClr val="46424D"/>
                </a:solidFill>
                <a:latin typeface="Arial MT"/>
                <a:cs typeface="Arial MT"/>
              </a:rPr>
              <a:t>system</a:t>
            </a:r>
            <a:r>
              <a:rPr sz="2400" kern="0" spc="-55" dirty="0">
                <a:solidFill>
                  <a:srgbClr val="46424D"/>
                </a:solidFill>
                <a:latin typeface="Arial MT"/>
                <a:cs typeface="Arial MT"/>
              </a:rPr>
              <a:t> </a:t>
            </a:r>
            <a:r>
              <a:rPr sz="2400" kern="0" dirty="0">
                <a:solidFill>
                  <a:srgbClr val="46424D"/>
                </a:solidFill>
                <a:latin typeface="Arial MT"/>
                <a:cs typeface="Arial MT"/>
              </a:rPr>
              <a:t>conforms</a:t>
            </a:r>
            <a:r>
              <a:rPr sz="2400" kern="0" spc="-55" dirty="0">
                <a:solidFill>
                  <a:srgbClr val="46424D"/>
                </a:solidFill>
                <a:latin typeface="Arial MT"/>
                <a:cs typeface="Arial MT"/>
              </a:rPr>
              <a:t> </a:t>
            </a:r>
            <a:r>
              <a:rPr sz="2400" kern="0" dirty="0">
                <a:solidFill>
                  <a:srgbClr val="46424D"/>
                </a:solidFill>
                <a:latin typeface="Arial MT"/>
                <a:cs typeface="Arial MT"/>
              </a:rPr>
              <a:t>to</a:t>
            </a:r>
            <a:r>
              <a:rPr sz="2400" kern="0" spc="-50" dirty="0">
                <a:solidFill>
                  <a:srgbClr val="46424D"/>
                </a:solidFill>
                <a:latin typeface="Arial MT"/>
                <a:cs typeface="Arial MT"/>
              </a:rPr>
              <a:t> </a:t>
            </a:r>
            <a:r>
              <a:rPr sz="2400" kern="0" dirty="0">
                <a:solidFill>
                  <a:srgbClr val="46424D"/>
                </a:solidFill>
                <a:latin typeface="Arial MT"/>
                <a:cs typeface="Arial MT"/>
              </a:rPr>
              <a:t>its</a:t>
            </a:r>
            <a:r>
              <a:rPr sz="2400" kern="0" spc="-55" dirty="0">
                <a:solidFill>
                  <a:srgbClr val="46424D"/>
                </a:solidFill>
                <a:latin typeface="Arial MT"/>
                <a:cs typeface="Arial MT"/>
              </a:rPr>
              <a:t> </a:t>
            </a:r>
            <a:r>
              <a:rPr sz="2400" kern="0" dirty="0">
                <a:solidFill>
                  <a:srgbClr val="46424D"/>
                </a:solidFill>
                <a:latin typeface="Arial MT"/>
                <a:cs typeface="Arial MT"/>
              </a:rPr>
              <a:t>specification</a:t>
            </a:r>
            <a:r>
              <a:rPr sz="2400" kern="0" spc="-50" dirty="0">
                <a:solidFill>
                  <a:srgbClr val="46424D"/>
                </a:solidFill>
                <a:latin typeface="Arial MT"/>
                <a:cs typeface="Arial MT"/>
              </a:rPr>
              <a:t> </a:t>
            </a:r>
            <a:r>
              <a:rPr sz="2400" kern="0" dirty="0">
                <a:solidFill>
                  <a:srgbClr val="46424D"/>
                </a:solidFill>
                <a:latin typeface="Arial MT"/>
                <a:cs typeface="Arial MT"/>
              </a:rPr>
              <a:t>and</a:t>
            </a:r>
            <a:r>
              <a:rPr sz="2400" kern="0" spc="-50" dirty="0">
                <a:solidFill>
                  <a:srgbClr val="46424D"/>
                </a:solidFill>
                <a:latin typeface="Arial MT"/>
                <a:cs typeface="Arial MT"/>
              </a:rPr>
              <a:t> </a:t>
            </a:r>
            <a:r>
              <a:rPr sz="2400" kern="0" dirty="0">
                <a:solidFill>
                  <a:srgbClr val="46424D"/>
                </a:solidFill>
                <a:latin typeface="Arial MT"/>
                <a:cs typeface="Arial MT"/>
              </a:rPr>
              <a:t>that</a:t>
            </a:r>
            <a:r>
              <a:rPr sz="2400" kern="0" spc="-55" dirty="0">
                <a:solidFill>
                  <a:srgbClr val="46424D"/>
                </a:solidFill>
                <a:latin typeface="Arial MT"/>
                <a:cs typeface="Arial MT"/>
              </a:rPr>
              <a:t> </a:t>
            </a:r>
            <a:r>
              <a:rPr sz="2400" kern="0" dirty="0">
                <a:solidFill>
                  <a:srgbClr val="46424D"/>
                </a:solidFill>
                <a:latin typeface="Arial MT"/>
                <a:cs typeface="Arial MT"/>
              </a:rPr>
              <a:t>it</a:t>
            </a:r>
            <a:r>
              <a:rPr sz="2400" kern="0" spc="-55" dirty="0">
                <a:solidFill>
                  <a:srgbClr val="46424D"/>
                </a:solidFill>
                <a:latin typeface="Arial MT"/>
                <a:cs typeface="Arial MT"/>
              </a:rPr>
              <a:t> </a:t>
            </a:r>
            <a:r>
              <a:rPr sz="2400" kern="0" dirty="0">
                <a:solidFill>
                  <a:srgbClr val="46424D"/>
                </a:solidFill>
                <a:latin typeface="Arial MT"/>
                <a:cs typeface="Arial MT"/>
              </a:rPr>
              <a:t>meets</a:t>
            </a:r>
            <a:r>
              <a:rPr sz="2400" kern="0" spc="-55" dirty="0">
                <a:solidFill>
                  <a:srgbClr val="46424D"/>
                </a:solidFill>
                <a:latin typeface="Arial MT"/>
                <a:cs typeface="Arial MT"/>
              </a:rPr>
              <a:t> </a:t>
            </a:r>
            <a:r>
              <a:rPr sz="2400" kern="0" spc="-25" dirty="0">
                <a:solidFill>
                  <a:srgbClr val="46424D"/>
                </a:solidFill>
                <a:latin typeface="Arial MT"/>
                <a:cs typeface="Arial MT"/>
              </a:rPr>
              <a:t>the </a:t>
            </a:r>
            <a:r>
              <a:rPr sz="2400" kern="0" dirty="0">
                <a:solidFill>
                  <a:srgbClr val="46424D"/>
                </a:solidFill>
                <a:latin typeface="Arial MT"/>
                <a:cs typeface="Arial MT"/>
              </a:rPr>
              <a:t>real</a:t>
            </a:r>
            <a:r>
              <a:rPr sz="2400" kern="0" spc="-40" dirty="0">
                <a:solidFill>
                  <a:srgbClr val="46424D"/>
                </a:solidFill>
                <a:latin typeface="Arial MT"/>
                <a:cs typeface="Arial MT"/>
              </a:rPr>
              <a:t> </a:t>
            </a:r>
            <a:r>
              <a:rPr sz="2400" kern="0" dirty="0">
                <a:solidFill>
                  <a:srgbClr val="46424D"/>
                </a:solidFill>
                <a:latin typeface="Arial MT"/>
                <a:cs typeface="Arial MT"/>
              </a:rPr>
              <a:t>needs</a:t>
            </a:r>
            <a:r>
              <a:rPr sz="2400" kern="0" spc="-40" dirty="0">
                <a:solidFill>
                  <a:srgbClr val="46424D"/>
                </a:solidFill>
                <a:latin typeface="Arial MT"/>
                <a:cs typeface="Arial MT"/>
              </a:rPr>
              <a:t> </a:t>
            </a:r>
            <a:r>
              <a:rPr sz="2400" kern="0" dirty="0">
                <a:solidFill>
                  <a:srgbClr val="46424D"/>
                </a:solidFill>
                <a:latin typeface="Arial MT"/>
                <a:cs typeface="Arial MT"/>
              </a:rPr>
              <a:t>of</a:t>
            </a:r>
            <a:r>
              <a:rPr sz="2400" kern="0" spc="-40" dirty="0">
                <a:solidFill>
                  <a:srgbClr val="46424D"/>
                </a:solidFill>
                <a:latin typeface="Arial MT"/>
                <a:cs typeface="Arial MT"/>
              </a:rPr>
              <a:t> </a:t>
            </a:r>
            <a:r>
              <a:rPr sz="2400" kern="0" dirty="0">
                <a:solidFill>
                  <a:srgbClr val="46424D"/>
                </a:solidFill>
                <a:latin typeface="Arial MT"/>
                <a:cs typeface="Arial MT"/>
              </a:rPr>
              <a:t>the</a:t>
            </a:r>
            <a:r>
              <a:rPr sz="2400" kern="0" spc="-35" dirty="0">
                <a:solidFill>
                  <a:srgbClr val="46424D"/>
                </a:solidFill>
                <a:latin typeface="Arial MT"/>
                <a:cs typeface="Arial MT"/>
              </a:rPr>
              <a:t> </a:t>
            </a:r>
            <a:r>
              <a:rPr sz="2400" kern="0" dirty="0">
                <a:solidFill>
                  <a:srgbClr val="46424D"/>
                </a:solidFill>
                <a:latin typeface="Arial MT"/>
                <a:cs typeface="Arial MT"/>
              </a:rPr>
              <a:t>users</a:t>
            </a:r>
            <a:r>
              <a:rPr sz="2400" kern="0" spc="-45" dirty="0">
                <a:solidFill>
                  <a:srgbClr val="46424D"/>
                </a:solidFill>
                <a:latin typeface="Arial MT"/>
                <a:cs typeface="Arial MT"/>
              </a:rPr>
              <a:t> </a:t>
            </a:r>
            <a:r>
              <a:rPr sz="2400" kern="0" dirty="0">
                <a:solidFill>
                  <a:srgbClr val="46424D"/>
                </a:solidFill>
                <a:latin typeface="Arial MT"/>
                <a:cs typeface="Arial MT"/>
              </a:rPr>
              <a:t>of</a:t>
            </a:r>
            <a:r>
              <a:rPr sz="2400" kern="0" spc="-40" dirty="0">
                <a:solidFill>
                  <a:srgbClr val="46424D"/>
                </a:solidFill>
                <a:latin typeface="Arial MT"/>
                <a:cs typeface="Arial MT"/>
              </a:rPr>
              <a:t> </a:t>
            </a:r>
            <a:r>
              <a:rPr sz="2400" kern="0" dirty="0">
                <a:solidFill>
                  <a:srgbClr val="46424D"/>
                </a:solidFill>
                <a:latin typeface="Arial MT"/>
                <a:cs typeface="Arial MT"/>
              </a:rPr>
              <a:t>the</a:t>
            </a:r>
            <a:r>
              <a:rPr sz="2400" kern="0" spc="-35" dirty="0">
                <a:solidFill>
                  <a:srgbClr val="46424D"/>
                </a:solidFill>
                <a:latin typeface="Arial MT"/>
                <a:cs typeface="Arial MT"/>
              </a:rPr>
              <a:t> </a:t>
            </a:r>
            <a:r>
              <a:rPr sz="2400" kern="0" spc="-10" dirty="0">
                <a:solidFill>
                  <a:srgbClr val="46424D"/>
                </a:solidFill>
                <a:latin typeface="Arial MT"/>
                <a:cs typeface="Arial MT"/>
              </a:rPr>
              <a:t>system.</a:t>
            </a:r>
            <a:endParaRPr sz="2400" kern="0">
              <a:solidFill>
                <a:sysClr val="windowText" lastClr="000000"/>
              </a:solidFill>
              <a:latin typeface="Arial MT"/>
              <a:cs typeface="Arial MT"/>
            </a:endParaRPr>
          </a:p>
          <a:p>
            <a:pPr marL="355600" marR="5080" indent="-342900">
              <a:lnSpc>
                <a:spcPts val="2800"/>
              </a:lnSpc>
              <a:spcBef>
                <a:spcPts val="600"/>
              </a:spcBef>
              <a:buFontTx/>
              <a:buChar char="•"/>
              <a:tabLst>
                <a:tab pos="355600" algn="l"/>
              </a:tabLst>
            </a:pPr>
            <a:r>
              <a:rPr sz="2400" kern="0" dirty="0">
                <a:solidFill>
                  <a:srgbClr val="46424D"/>
                </a:solidFill>
                <a:latin typeface="Arial MT"/>
                <a:cs typeface="Arial MT"/>
              </a:rPr>
              <a:t>Software</a:t>
            </a:r>
            <a:r>
              <a:rPr sz="2400" kern="0" spc="-75" dirty="0">
                <a:solidFill>
                  <a:srgbClr val="46424D"/>
                </a:solidFill>
                <a:latin typeface="Arial MT"/>
                <a:cs typeface="Arial MT"/>
              </a:rPr>
              <a:t> </a:t>
            </a:r>
            <a:r>
              <a:rPr sz="2400" kern="0" dirty="0">
                <a:solidFill>
                  <a:srgbClr val="46424D"/>
                </a:solidFill>
                <a:latin typeface="Arial MT"/>
                <a:cs typeface="Arial MT"/>
              </a:rPr>
              <a:t>evolution</a:t>
            </a:r>
            <a:r>
              <a:rPr sz="2400" kern="0" spc="-70" dirty="0">
                <a:solidFill>
                  <a:srgbClr val="46424D"/>
                </a:solidFill>
                <a:latin typeface="Arial MT"/>
                <a:cs typeface="Arial MT"/>
              </a:rPr>
              <a:t> </a:t>
            </a:r>
            <a:r>
              <a:rPr sz="2400" kern="0" dirty="0">
                <a:solidFill>
                  <a:srgbClr val="46424D"/>
                </a:solidFill>
                <a:latin typeface="Arial MT"/>
                <a:cs typeface="Arial MT"/>
              </a:rPr>
              <a:t>takes</a:t>
            </a:r>
            <a:r>
              <a:rPr sz="2400" kern="0" spc="-75" dirty="0">
                <a:solidFill>
                  <a:srgbClr val="46424D"/>
                </a:solidFill>
                <a:latin typeface="Arial MT"/>
                <a:cs typeface="Arial MT"/>
              </a:rPr>
              <a:t> </a:t>
            </a:r>
            <a:r>
              <a:rPr sz="2400" kern="0" dirty="0">
                <a:solidFill>
                  <a:srgbClr val="46424D"/>
                </a:solidFill>
                <a:latin typeface="Arial MT"/>
                <a:cs typeface="Arial MT"/>
              </a:rPr>
              <a:t>place</a:t>
            </a:r>
            <a:r>
              <a:rPr sz="2400" kern="0" spc="-70" dirty="0">
                <a:solidFill>
                  <a:srgbClr val="46424D"/>
                </a:solidFill>
                <a:latin typeface="Arial MT"/>
                <a:cs typeface="Arial MT"/>
              </a:rPr>
              <a:t> </a:t>
            </a:r>
            <a:r>
              <a:rPr sz="2400" kern="0" dirty="0">
                <a:solidFill>
                  <a:srgbClr val="46424D"/>
                </a:solidFill>
                <a:latin typeface="Arial MT"/>
                <a:cs typeface="Arial MT"/>
              </a:rPr>
              <a:t>when</a:t>
            </a:r>
            <a:r>
              <a:rPr sz="2400" kern="0" spc="-75" dirty="0">
                <a:solidFill>
                  <a:srgbClr val="46424D"/>
                </a:solidFill>
                <a:latin typeface="Arial MT"/>
                <a:cs typeface="Arial MT"/>
              </a:rPr>
              <a:t> </a:t>
            </a:r>
            <a:r>
              <a:rPr sz="2400" kern="0" dirty="0">
                <a:solidFill>
                  <a:srgbClr val="46424D"/>
                </a:solidFill>
                <a:latin typeface="Arial MT"/>
                <a:cs typeface="Arial MT"/>
              </a:rPr>
              <a:t>you</a:t>
            </a:r>
            <a:r>
              <a:rPr sz="2400" kern="0" spc="-70" dirty="0">
                <a:solidFill>
                  <a:srgbClr val="46424D"/>
                </a:solidFill>
                <a:latin typeface="Arial MT"/>
                <a:cs typeface="Arial MT"/>
              </a:rPr>
              <a:t> </a:t>
            </a:r>
            <a:r>
              <a:rPr sz="2400" kern="0" dirty="0">
                <a:solidFill>
                  <a:srgbClr val="46424D"/>
                </a:solidFill>
                <a:latin typeface="Arial MT"/>
                <a:cs typeface="Arial MT"/>
              </a:rPr>
              <a:t>change</a:t>
            </a:r>
            <a:r>
              <a:rPr sz="2400" kern="0" spc="-70" dirty="0">
                <a:solidFill>
                  <a:srgbClr val="46424D"/>
                </a:solidFill>
                <a:latin typeface="Arial MT"/>
                <a:cs typeface="Arial MT"/>
              </a:rPr>
              <a:t> </a:t>
            </a:r>
            <a:r>
              <a:rPr sz="2400" kern="0" spc="-10" dirty="0">
                <a:solidFill>
                  <a:srgbClr val="46424D"/>
                </a:solidFill>
                <a:latin typeface="Arial MT"/>
                <a:cs typeface="Arial MT"/>
              </a:rPr>
              <a:t>existing </a:t>
            </a:r>
            <a:r>
              <a:rPr sz="2400" kern="0" dirty="0">
                <a:solidFill>
                  <a:srgbClr val="46424D"/>
                </a:solidFill>
                <a:latin typeface="Arial MT"/>
                <a:cs typeface="Arial MT"/>
              </a:rPr>
              <a:t>software</a:t>
            </a:r>
            <a:r>
              <a:rPr sz="2400" kern="0" spc="-50" dirty="0">
                <a:solidFill>
                  <a:srgbClr val="46424D"/>
                </a:solidFill>
                <a:latin typeface="Arial MT"/>
                <a:cs typeface="Arial MT"/>
              </a:rPr>
              <a:t> </a:t>
            </a:r>
            <a:r>
              <a:rPr sz="2400" kern="0" dirty="0">
                <a:solidFill>
                  <a:srgbClr val="46424D"/>
                </a:solidFill>
                <a:latin typeface="Arial MT"/>
                <a:cs typeface="Arial MT"/>
              </a:rPr>
              <a:t>systems</a:t>
            </a:r>
            <a:r>
              <a:rPr sz="2400" kern="0" spc="-50" dirty="0">
                <a:solidFill>
                  <a:srgbClr val="46424D"/>
                </a:solidFill>
                <a:latin typeface="Arial MT"/>
                <a:cs typeface="Arial MT"/>
              </a:rPr>
              <a:t> </a:t>
            </a:r>
            <a:r>
              <a:rPr sz="2400" kern="0" dirty="0">
                <a:solidFill>
                  <a:srgbClr val="46424D"/>
                </a:solidFill>
                <a:latin typeface="Arial MT"/>
                <a:cs typeface="Arial MT"/>
              </a:rPr>
              <a:t>to</a:t>
            </a:r>
            <a:r>
              <a:rPr sz="2400" kern="0" spc="-45" dirty="0">
                <a:solidFill>
                  <a:srgbClr val="46424D"/>
                </a:solidFill>
                <a:latin typeface="Arial MT"/>
                <a:cs typeface="Arial MT"/>
              </a:rPr>
              <a:t> </a:t>
            </a:r>
            <a:r>
              <a:rPr sz="2400" kern="0" dirty="0">
                <a:solidFill>
                  <a:srgbClr val="46424D"/>
                </a:solidFill>
                <a:latin typeface="Arial MT"/>
                <a:cs typeface="Arial MT"/>
              </a:rPr>
              <a:t>meet</a:t>
            </a:r>
            <a:r>
              <a:rPr sz="2400" kern="0" spc="-50" dirty="0">
                <a:solidFill>
                  <a:srgbClr val="46424D"/>
                </a:solidFill>
                <a:latin typeface="Arial MT"/>
                <a:cs typeface="Arial MT"/>
              </a:rPr>
              <a:t> </a:t>
            </a:r>
            <a:r>
              <a:rPr sz="2400" kern="0" dirty="0">
                <a:solidFill>
                  <a:srgbClr val="46424D"/>
                </a:solidFill>
                <a:latin typeface="Arial MT"/>
                <a:cs typeface="Arial MT"/>
              </a:rPr>
              <a:t>new</a:t>
            </a:r>
            <a:r>
              <a:rPr sz="2400" kern="0" spc="-50" dirty="0">
                <a:solidFill>
                  <a:srgbClr val="46424D"/>
                </a:solidFill>
                <a:latin typeface="Arial MT"/>
                <a:cs typeface="Arial MT"/>
              </a:rPr>
              <a:t> </a:t>
            </a:r>
            <a:r>
              <a:rPr sz="2400" kern="0" spc="-10" dirty="0">
                <a:solidFill>
                  <a:srgbClr val="46424D"/>
                </a:solidFill>
                <a:latin typeface="Arial MT"/>
                <a:cs typeface="Arial MT"/>
              </a:rPr>
              <a:t>requirements.</a:t>
            </a:r>
            <a:r>
              <a:rPr sz="2400" kern="0" spc="-85" dirty="0">
                <a:solidFill>
                  <a:srgbClr val="46424D"/>
                </a:solidFill>
                <a:latin typeface="Arial MT"/>
                <a:cs typeface="Arial MT"/>
              </a:rPr>
              <a:t> </a:t>
            </a:r>
            <a:r>
              <a:rPr sz="2400" kern="0" spc="-25" dirty="0">
                <a:solidFill>
                  <a:srgbClr val="46424D"/>
                </a:solidFill>
                <a:latin typeface="Arial MT"/>
                <a:cs typeface="Arial MT"/>
              </a:rPr>
              <a:t>The </a:t>
            </a:r>
            <a:r>
              <a:rPr sz="2400" kern="0" dirty="0">
                <a:solidFill>
                  <a:srgbClr val="46424D"/>
                </a:solidFill>
                <a:latin typeface="Arial MT"/>
                <a:cs typeface="Arial MT"/>
              </a:rPr>
              <a:t>software</a:t>
            </a:r>
            <a:r>
              <a:rPr sz="2400" kern="0" spc="-65" dirty="0">
                <a:solidFill>
                  <a:srgbClr val="46424D"/>
                </a:solidFill>
                <a:latin typeface="Arial MT"/>
                <a:cs typeface="Arial MT"/>
              </a:rPr>
              <a:t> </a:t>
            </a:r>
            <a:r>
              <a:rPr sz="2400" kern="0" dirty="0">
                <a:solidFill>
                  <a:srgbClr val="46424D"/>
                </a:solidFill>
                <a:latin typeface="Arial MT"/>
                <a:cs typeface="Arial MT"/>
              </a:rPr>
              <a:t>must</a:t>
            </a:r>
            <a:r>
              <a:rPr sz="2400" kern="0" spc="-70" dirty="0">
                <a:solidFill>
                  <a:srgbClr val="46424D"/>
                </a:solidFill>
                <a:latin typeface="Arial MT"/>
                <a:cs typeface="Arial MT"/>
              </a:rPr>
              <a:t> </a:t>
            </a:r>
            <a:r>
              <a:rPr sz="2400" kern="0" dirty="0">
                <a:solidFill>
                  <a:srgbClr val="46424D"/>
                </a:solidFill>
                <a:latin typeface="Arial MT"/>
                <a:cs typeface="Arial MT"/>
              </a:rPr>
              <a:t>evolve</a:t>
            </a:r>
            <a:r>
              <a:rPr sz="2400" kern="0" spc="-65" dirty="0">
                <a:solidFill>
                  <a:srgbClr val="46424D"/>
                </a:solidFill>
                <a:latin typeface="Arial MT"/>
                <a:cs typeface="Arial MT"/>
              </a:rPr>
              <a:t> </a:t>
            </a:r>
            <a:r>
              <a:rPr sz="2400" kern="0" dirty="0">
                <a:solidFill>
                  <a:srgbClr val="46424D"/>
                </a:solidFill>
                <a:latin typeface="Arial MT"/>
                <a:cs typeface="Arial MT"/>
              </a:rPr>
              <a:t>to</a:t>
            </a:r>
            <a:r>
              <a:rPr sz="2400" kern="0" spc="-60" dirty="0">
                <a:solidFill>
                  <a:srgbClr val="46424D"/>
                </a:solidFill>
                <a:latin typeface="Arial MT"/>
                <a:cs typeface="Arial MT"/>
              </a:rPr>
              <a:t> </a:t>
            </a:r>
            <a:r>
              <a:rPr sz="2400" kern="0" dirty="0">
                <a:solidFill>
                  <a:srgbClr val="46424D"/>
                </a:solidFill>
                <a:latin typeface="Arial MT"/>
                <a:cs typeface="Arial MT"/>
              </a:rPr>
              <a:t>remain</a:t>
            </a:r>
            <a:r>
              <a:rPr sz="2400" kern="0" spc="-65" dirty="0">
                <a:solidFill>
                  <a:srgbClr val="46424D"/>
                </a:solidFill>
                <a:latin typeface="Arial MT"/>
                <a:cs typeface="Arial MT"/>
              </a:rPr>
              <a:t> </a:t>
            </a:r>
            <a:r>
              <a:rPr sz="2400" kern="0" spc="-10" dirty="0">
                <a:solidFill>
                  <a:srgbClr val="46424D"/>
                </a:solidFill>
                <a:latin typeface="Arial MT"/>
                <a:cs typeface="Arial MT"/>
              </a:rPr>
              <a:t>useful.</a:t>
            </a:r>
            <a:endParaRPr sz="2400" kern="0">
              <a:solidFill>
                <a:sysClr val="windowText" lastClr="000000"/>
              </a:solidFill>
              <a:latin typeface="Arial MT"/>
              <a:cs typeface="Arial MT"/>
            </a:endParaRPr>
          </a:p>
        </p:txBody>
      </p:sp>
    </p:spTree>
    <p:extLst>
      <p:ext uri="{BB962C8B-B14F-4D97-AF65-F5344CB8AC3E}">
        <p14:creationId xmlns:p14="http://schemas.microsoft.com/office/powerpoint/2010/main" val="488398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2626</TotalTime>
  <Words>6082</Words>
  <Application>Microsoft Office PowerPoint</Application>
  <PresentationFormat>Widescreen</PresentationFormat>
  <Paragraphs>684</Paragraphs>
  <Slides>115</Slides>
  <Notes>3</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115</vt:i4>
      </vt:variant>
    </vt:vector>
  </HeadingPairs>
  <TitlesOfParts>
    <vt:vector size="135" baseType="lpstr">
      <vt:lpstr>Arial</vt:lpstr>
      <vt:lpstr>Arial MT</vt:lpstr>
      <vt:lpstr>Arial-BoldMT</vt:lpstr>
      <vt:lpstr>ArialMT</vt:lpstr>
      <vt:lpstr>Calibri</vt:lpstr>
      <vt:lpstr>Calibri Light</vt:lpstr>
      <vt:lpstr>Helvetica-Bold</vt:lpstr>
      <vt:lpstr>LucidaSansTypewriter</vt:lpstr>
      <vt:lpstr>MetaPlusMedium-Roman</vt:lpstr>
      <vt:lpstr>Times New Roman</vt:lpstr>
      <vt:lpstr>Times-Bold</vt:lpstr>
      <vt:lpstr>Times-Italic</vt:lpstr>
      <vt:lpstr>TimesLTStd-Roman</vt:lpstr>
      <vt:lpstr>TimesNewRomanPS-BoldMT</vt:lpstr>
      <vt:lpstr>TimesNewRomanPSMT</vt:lpstr>
      <vt:lpstr>Times-Roman</vt:lpstr>
      <vt:lpstr>Trebuchet MS</vt:lpstr>
      <vt:lpstr>Wingdings 2</vt:lpstr>
      <vt:lpstr>Office Theme</vt:lpstr>
      <vt:lpstr>1_Office Theme</vt:lpstr>
      <vt:lpstr>SOFTWARE ENGINEERING AND OBJECT ORIENTED MODELING DESIGN   </vt:lpstr>
      <vt:lpstr>SYLLABUS</vt:lpstr>
      <vt:lpstr>TEXT BOOKS</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 Introduction: Software Engineering Failures</vt:lpstr>
      <vt:lpstr>PowerPoint Presentation</vt:lpstr>
      <vt:lpstr>1.2 What Is Software Engineering?</vt:lpstr>
      <vt:lpstr>1.2 What Is Software Engineering?</vt:lpstr>
      <vt:lpstr>PowerPoint Presentation</vt:lpstr>
      <vt:lpstr>1.2.1 Modeling </vt:lpstr>
      <vt:lpstr>1.2.1 Modelling </vt:lpstr>
      <vt:lpstr>PowerPoint Presentation</vt:lpstr>
      <vt:lpstr>PowerPoint Presentation</vt:lpstr>
      <vt:lpstr>1.2.2 Problem Solving </vt:lpstr>
      <vt:lpstr>1.2.2 Problem Solving </vt:lpstr>
      <vt:lpstr>PowerPoint Presentation</vt:lpstr>
      <vt:lpstr>PowerPoint Presentation</vt:lpstr>
      <vt:lpstr>1.2.3 Knowledge Acquisition </vt:lpstr>
      <vt:lpstr>1.2.3 Knowledge Acquisition </vt:lpstr>
      <vt:lpstr>1.2.4 Rationale </vt:lpstr>
      <vt:lpstr>1.2.4 Rationale </vt:lpstr>
      <vt:lpstr>1.3 Software Engineering Concepts</vt:lpstr>
      <vt:lpstr>PowerPoint Presentation</vt:lpstr>
      <vt:lpstr>1.3.1 Participants and Roles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Software Engineering ?</vt:lpstr>
      <vt:lpstr>PowerPoint Presentation</vt:lpstr>
      <vt:lpstr>PowerPoint Presentation</vt:lpstr>
      <vt:lpstr>PowerPoint Presentation</vt:lpstr>
      <vt:lpstr>The Software Process</vt:lpstr>
      <vt:lpstr>Software Process Descriptions</vt:lpstr>
      <vt:lpstr>PowerPoint Presentation</vt:lpstr>
      <vt:lpstr>Software Process Models</vt:lpstr>
      <vt:lpstr>Plan-driven and Agile Processes</vt:lpstr>
      <vt:lpstr>PowerPoint Presentation</vt:lpstr>
      <vt:lpstr>PowerPoint Presentation</vt:lpstr>
      <vt:lpstr>PowerPoint Presentation</vt:lpstr>
      <vt:lpstr>PowerPoint Presentation</vt:lpstr>
      <vt:lpstr>The Waterfall Model</vt:lpstr>
      <vt:lpstr>PowerPoint Presentation</vt:lpstr>
      <vt:lpstr>Waterfall Model Phases</vt:lpstr>
      <vt:lpstr>Waterfall Model 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Process Activities</vt:lpstr>
      <vt:lpstr>Software Specification</vt:lpstr>
      <vt:lpstr>The Requirements Engineering Process</vt:lpstr>
      <vt:lpstr>Software Design and Implementation</vt:lpstr>
      <vt:lpstr>A General Model of the Design Process</vt:lpstr>
      <vt:lpstr>Design Activities</vt:lpstr>
      <vt:lpstr>Software Validation</vt:lpstr>
      <vt:lpstr>Stages of Testing</vt:lpstr>
      <vt:lpstr>Testing Stages</vt:lpstr>
      <vt:lpstr>Testing Phases in a Plan-driven Software Process</vt:lpstr>
      <vt:lpstr>PowerPoint Presentation</vt:lpstr>
      <vt:lpstr>Key points</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 AND OBJECT ORIENTED MODELING DESIGN</dc:title>
  <dc:creator>brookok k</dc:creator>
  <cp:lastModifiedBy>Admin</cp:lastModifiedBy>
  <cp:revision>294</cp:revision>
  <dcterms:created xsi:type="dcterms:W3CDTF">2023-09-27T14:41:30Z</dcterms:created>
  <dcterms:modified xsi:type="dcterms:W3CDTF">2023-11-15T06:28:34Z</dcterms:modified>
</cp:coreProperties>
</file>