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15"/>
  </p:notesMasterIdLst>
  <p:sldIdLst>
    <p:sldId id="256" r:id="rId2"/>
    <p:sldId id="565" r:id="rId3"/>
    <p:sldId id="566" r:id="rId4"/>
    <p:sldId id="567" r:id="rId5"/>
    <p:sldId id="677" r:id="rId6"/>
    <p:sldId id="678" r:id="rId7"/>
    <p:sldId id="598" r:id="rId8"/>
    <p:sldId id="569" r:id="rId9"/>
    <p:sldId id="570" r:id="rId10"/>
    <p:sldId id="571" r:id="rId11"/>
    <p:sldId id="602" r:id="rId12"/>
    <p:sldId id="572" r:id="rId13"/>
    <p:sldId id="574" r:id="rId14"/>
    <p:sldId id="575" r:id="rId15"/>
    <p:sldId id="679" r:id="rId16"/>
    <p:sldId id="680" r:id="rId17"/>
    <p:sldId id="576" r:id="rId18"/>
    <p:sldId id="577" r:id="rId19"/>
    <p:sldId id="578" r:id="rId20"/>
    <p:sldId id="579" r:id="rId21"/>
    <p:sldId id="580" r:id="rId22"/>
    <p:sldId id="581" r:id="rId23"/>
    <p:sldId id="582" r:id="rId24"/>
    <p:sldId id="583" r:id="rId25"/>
    <p:sldId id="584" r:id="rId26"/>
    <p:sldId id="585" r:id="rId27"/>
    <p:sldId id="586" r:id="rId28"/>
    <p:sldId id="587" r:id="rId29"/>
    <p:sldId id="588" r:id="rId30"/>
    <p:sldId id="589" r:id="rId31"/>
    <p:sldId id="590" r:id="rId32"/>
    <p:sldId id="591" r:id="rId33"/>
    <p:sldId id="599" r:id="rId34"/>
    <p:sldId id="592" r:id="rId35"/>
    <p:sldId id="593" r:id="rId36"/>
    <p:sldId id="594" r:id="rId37"/>
    <p:sldId id="595" r:id="rId38"/>
    <p:sldId id="596" r:id="rId39"/>
    <p:sldId id="597" r:id="rId40"/>
    <p:sldId id="600" r:id="rId41"/>
    <p:sldId id="601" r:id="rId42"/>
    <p:sldId id="603" r:id="rId43"/>
    <p:sldId id="604" r:id="rId44"/>
    <p:sldId id="605" r:id="rId45"/>
    <p:sldId id="609" r:id="rId46"/>
    <p:sldId id="610" r:id="rId47"/>
    <p:sldId id="611" r:id="rId48"/>
    <p:sldId id="612" r:id="rId49"/>
    <p:sldId id="613" r:id="rId50"/>
    <p:sldId id="614" r:id="rId51"/>
    <p:sldId id="615" r:id="rId52"/>
    <p:sldId id="616" r:id="rId53"/>
    <p:sldId id="617" r:id="rId54"/>
    <p:sldId id="618" r:id="rId55"/>
    <p:sldId id="619" r:id="rId56"/>
    <p:sldId id="620" r:id="rId57"/>
    <p:sldId id="621" r:id="rId58"/>
    <p:sldId id="622" r:id="rId59"/>
    <p:sldId id="623" r:id="rId60"/>
    <p:sldId id="624" r:id="rId61"/>
    <p:sldId id="625" r:id="rId62"/>
    <p:sldId id="626" r:id="rId63"/>
    <p:sldId id="682" r:id="rId64"/>
    <p:sldId id="683" r:id="rId65"/>
    <p:sldId id="684" r:id="rId66"/>
    <p:sldId id="629" r:id="rId67"/>
    <p:sldId id="630" r:id="rId68"/>
    <p:sldId id="685" r:id="rId69"/>
    <p:sldId id="686" r:id="rId70"/>
    <p:sldId id="687" r:id="rId71"/>
    <p:sldId id="688" r:id="rId72"/>
    <p:sldId id="632" r:id="rId73"/>
    <p:sldId id="633" r:id="rId74"/>
    <p:sldId id="634" r:id="rId75"/>
    <p:sldId id="635" r:id="rId76"/>
    <p:sldId id="689" r:id="rId77"/>
    <p:sldId id="690" r:id="rId78"/>
    <p:sldId id="691" r:id="rId79"/>
    <p:sldId id="692" r:id="rId80"/>
    <p:sldId id="693" r:id="rId81"/>
    <p:sldId id="636" r:id="rId82"/>
    <p:sldId id="716" r:id="rId83"/>
    <p:sldId id="717" r:id="rId84"/>
    <p:sldId id="718" r:id="rId85"/>
    <p:sldId id="719" r:id="rId86"/>
    <p:sldId id="720" r:id="rId87"/>
    <p:sldId id="721" r:id="rId88"/>
    <p:sldId id="722" r:id="rId89"/>
    <p:sldId id="723" r:id="rId90"/>
    <p:sldId id="724" r:id="rId91"/>
    <p:sldId id="725" r:id="rId92"/>
    <p:sldId id="726" r:id="rId93"/>
    <p:sldId id="727" r:id="rId94"/>
    <p:sldId id="728" r:id="rId95"/>
    <p:sldId id="729" r:id="rId96"/>
    <p:sldId id="730" r:id="rId97"/>
    <p:sldId id="731" r:id="rId98"/>
    <p:sldId id="732" r:id="rId99"/>
    <p:sldId id="733" r:id="rId100"/>
    <p:sldId id="734" r:id="rId101"/>
    <p:sldId id="735" r:id="rId102"/>
    <p:sldId id="736" r:id="rId103"/>
    <p:sldId id="737" r:id="rId104"/>
    <p:sldId id="738" r:id="rId105"/>
    <p:sldId id="739" r:id="rId106"/>
    <p:sldId id="740" r:id="rId107"/>
    <p:sldId id="741" r:id="rId108"/>
    <p:sldId id="742" r:id="rId109"/>
    <p:sldId id="743" r:id="rId110"/>
    <p:sldId id="709" r:id="rId111"/>
    <p:sldId id="710" r:id="rId112"/>
    <p:sldId id="714" r:id="rId113"/>
    <p:sldId id="715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2866D5E-7230-4953-BCF9-1D178C4EA812}">
          <p14:sldIdLst>
            <p14:sldId id="256"/>
            <p14:sldId id="565"/>
            <p14:sldId id="566"/>
            <p14:sldId id="567"/>
            <p14:sldId id="677"/>
            <p14:sldId id="678"/>
            <p14:sldId id="598"/>
            <p14:sldId id="569"/>
            <p14:sldId id="570"/>
            <p14:sldId id="571"/>
            <p14:sldId id="602"/>
            <p14:sldId id="572"/>
            <p14:sldId id="574"/>
            <p14:sldId id="575"/>
            <p14:sldId id="679"/>
            <p14:sldId id="680"/>
            <p14:sldId id="576"/>
            <p14:sldId id="577"/>
            <p14:sldId id="578"/>
            <p14:sldId id="579"/>
            <p14:sldId id="580"/>
            <p14:sldId id="581"/>
            <p14:sldId id="582"/>
            <p14:sldId id="583"/>
            <p14:sldId id="584"/>
            <p14:sldId id="585"/>
            <p14:sldId id="586"/>
            <p14:sldId id="587"/>
            <p14:sldId id="588"/>
            <p14:sldId id="589"/>
            <p14:sldId id="590"/>
            <p14:sldId id="591"/>
            <p14:sldId id="599"/>
            <p14:sldId id="592"/>
            <p14:sldId id="593"/>
            <p14:sldId id="594"/>
            <p14:sldId id="595"/>
            <p14:sldId id="596"/>
            <p14:sldId id="597"/>
            <p14:sldId id="600"/>
            <p14:sldId id="601"/>
            <p14:sldId id="603"/>
            <p14:sldId id="604"/>
            <p14:sldId id="605"/>
            <p14:sldId id="609"/>
            <p14:sldId id="610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23"/>
            <p14:sldId id="624"/>
            <p14:sldId id="625"/>
            <p14:sldId id="626"/>
            <p14:sldId id="682"/>
            <p14:sldId id="683"/>
            <p14:sldId id="684"/>
            <p14:sldId id="629"/>
            <p14:sldId id="630"/>
            <p14:sldId id="685"/>
            <p14:sldId id="686"/>
            <p14:sldId id="687"/>
            <p14:sldId id="688"/>
            <p14:sldId id="632"/>
            <p14:sldId id="633"/>
            <p14:sldId id="634"/>
            <p14:sldId id="635"/>
            <p14:sldId id="689"/>
            <p14:sldId id="690"/>
            <p14:sldId id="691"/>
            <p14:sldId id="692"/>
            <p14:sldId id="693"/>
            <p14:sldId id="636"/>
            <p14:sldId id="716"/>
            <p14:sldId id="717"/>
            <p14:sldId id="718"/>
            <p14:sldId id="719"/>
            <p14:sldId id="720"/>
            <p14:sldId id="721"/>
            <p14:sldId id="722"/>
            <p14:sldId id="723"/>
            <p14:sldId id="724"/>
            <p14:sldId id="725"/>
            <p14:sldId id="726"/>
            <p14:sldId id="727"/>
            <p14:sldId id="728"/>
            <p14:sldId id="729"/>
            <p14:sldId id="730"/>
            <p14:sldId id="731"/>
            <p14:sldId id="732"/>
            <p14:sldId id="733"/>
            <p14:sldId id="734"/>
            <p14:sldId id="735"/>
            <p14:sldId id="736"/>
            <p14:sldId id="737"/>
            <p14:sldId id="738"/>
            <p14:sldId id="739"/>
            <p14:sldId id="740"/>
            <p14:sldId id="741"/>
            <p14:sldId id="742"/>
            <p14:sldId id="743"/>
            <p14:sldId id="709"/>
            <p14:sldId id="710"/>
            <p14:sldId id="714"/>
            <p14:sldId id="7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374" autoAdjust="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outlineViewPr>
    <p:cViewPr>
      <p:scale>
        <a:sx n="33" d="100"/>
        <a:sy n="33" d="100"/>
      </p:scale>
      <p:origin x="0" y="-160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BEA24-F57A-495F-9174-94EBE0A3B966}" type="datetimeFigureOut">
              <a:rPr lang="en-US" smtClean="0"/>
              <a:t>11/29/2023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7767C-29EA-46EC-8215-858E9C1D8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3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5F51-3869-47D0-9AF2-5684B14626C5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01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4D68-C58D-46AA-BC1E-E703811DA596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58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A1E5-4685-4863-A720-2A55335B12E5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56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B490-56EB-449C-9CF9-6A1AD2510C47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36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0AD9-6346-4234-8E6E-6EBCD164FB00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0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E6A3D-3B0C-49DA-A2F6-C2E47993DAA0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7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ED38-7AA0-4F9D-9CB5-064179687477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58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A42EC-BC4F-4316-BE5D-741BECCEB8F2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84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2CC0-4EE4-4CCB-A40F-BAB1767BE1EB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57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9EA3-F1CB-4492-9AC0-3995CA552D0D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67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A9CB-1835-41AF-8C0C-EE821D7F9B4F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8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3A498-E0F8-494C-952E-688F5C633465}" type="datetime1">
              <a:rPr lang="en-US" smtClean="0"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3CB8-B533-450B-B0E5-99DB700732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71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8364" y="2618508"/>
            <a:ext cx="9684327" cy="1745674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 Oriented Analysis &amp; Design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4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17584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06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2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3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638"/>
            <a:ext cx="11834446" cy="667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3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11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four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aspects (characteristics)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required by an </a:t>
            </a: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OO approach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I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I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I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Inheritance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IN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Polymorphism</a:t>
            </a:r>
            <a:endParaRPr lang="en-US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61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2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37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93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46" y="105508"/>
            <a:ext cx="10717823" cy="666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20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5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36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32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8523" y="736184"/>
            <a:ext cx="1026355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Prepare a list of classes that you would expect each of the following systems to handle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pPr marL="342900" indent="-342900">
              <a:buAutoNum type="alphaLcPeriod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for laying out a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newspaper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A program to compute and store bowling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scores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telephone voice mail system with delivery options, message forwarding, and group lists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A controller for a video cassette recorder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A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catalog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store order entry system</a:t>
            </a:r>
          </a:p>
        </p:txBody>
      </p:sp>
    </p:spTree>
    <p:extLst>
      <p:ext uri="{BB962C8B-B14F-4D97-AF65-F5344CB8AC3E}">
        <p14:creationId xmlns:p14="http://schemas.microsoft.com/office/powerpoint/2010/main" val="2206168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30" y="647456"/>
            <a:ext cx="11435861" cy="43513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you would expect in a program for newspaper layout include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Page, Column, Line, Headline, and Paragraph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Classes that you would expect in a program to compute and store bowling scores include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Bowler, Frame, Pin, Score, 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Ball Within Frame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Some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classes for voice mail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Telephone, Greeting, Message,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Distribution List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IN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Classes for a controller for a video cassette recorder include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Timer, Channel, </a:t>
            </a:r>
            <a:r>
              <a:rPr lang="en-I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Tapedeck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TV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IN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For a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catalog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store order entry system, classes include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Customer, Order, Store, and Item</a:t>
            </a:r>
          </a:p>
        </p:txBody>
      </p:sp>
    </p:spTree>
    <p:extLst>
      <p:ext uri="{BB962C8B-B14F-4D97-AF65-F5344CB8AC3E}">
        <p14:creationId xmlns:p14="http://schemas.microsoft.com/office/powerpoint/2010/main" val="4282607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16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5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14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5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47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7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09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47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57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74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84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48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53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05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87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21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OO Themes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sz="3600" dirty="0" smtClean="0"/>
              <a:t>Abstraction</a:t>
            </a:r>
          </a:p>
          <a:p>
            <a:pPr algn="just"/>
            <a:r>
              <a:rPr lang="en-US" sz="3600" dirty="0" smtClean="0"/>
              <a:t>Encapsulation (Information hiding)</a:t>
            </a:r>
          </a:p>
          <a:p>
            <a:pPr algn="just"/>
            <a:r>
              <a:rPr lang="en-US" sz="3600" dirty="0" smtClean="0"/>
              <a:t>Combining data and behavior</a:t>
            </a:r>
          </a:p>
          <a:p>
            <a:pPr algn="just"/>
            <a:r>
              <a:rPr lang="en-US" sz="3600" dirty="0" smtClean="0"/>
              <a:t>Sharing</a:t>
            </a:r>
          </a:p>
          <a:p>
            <a:pPr algn="just"/>
            <a:r>
              <a:rPr lang="en-US" sz="3600" dirty="0" smtClean="0"/>
              <a:t>Emphasis on the essence of an object</a:t>
            </a:r>
          </a:p>
          <a:p>
            <a:pPr algn="just"/>
            <a:r>
              <a:rPr lang="en-US" sz="3600" dirty="0" smtClean="0"/>
              <a:t>Synergy</a:t>
            </a:r>
          </a:p>
          <a:p>
            <a:pPr algn="just"/>
            <a:endParaRPr lang="en-US" sz="3600" dirty="0" smtClean="0"/>
          </a:p>
          <a:p>
            <a:pPr algn="just"/>
            <a:endParaRPr lang="en-US" sz="3600" dirty="0" smtClean="0"/>
          </a:p>
          <a:p>
            <a:pPr algn="just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5980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86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749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53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17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31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4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385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08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728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900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13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355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577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850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080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786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37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289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400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219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54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127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587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377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388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445" y="-1"/>
            <a:ext cx="9705109" cy="213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909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642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221" y="-39406"/>
            <a:ext cx="9213272" cy="21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275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0024" y="360457"/>
            <a:ext cx="2241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i="1" dirty="0"/>
              <a:t>Values and Attributes</a:t>
            </a:r>
            <a:endParaRPr lang="en-IN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0024" y="925058"/>
            <a:ext cx="11249890" cy="5220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/>
              <a:t>Some implementation media require that an object have a unique identifier. These identifiers are implicit in a class model—you need not and should not list them explicitly. </a:t>
            </a:r>
          </a:p>
          <a:p>
            <a:pPr algn="just"/>
            <a:r>
              <a:rPr lang="en-US" dirty="0" smtClean="0"/>
              <a:t>Figure below emphasizes the point. Most OO languages automatically generate identifiers with which to reference objects. You can also readily define them for databases. Identifiers are a computer artifact and have no intrinsic meaning.</a:t>
            </a:r>
            <a:endParaRPr lang="en-US" sz="40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04" y="3676784"/>
            <a:ext cx="9947563" cy="19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423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i="1" dirty="0"/>
              <a:t>Operations and Methods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An operation may have </a:t>
            </a:r>
            <a:r>
              <a:rPr lang="en-US" dirty="0">
                <a:solidFill>
                  <a:srgbClr val="FF0000"/>
                </a:solidFill>
              </a:rPr>
              <a:t>arguments</a:t>
            </a:r>
            <a:r>
              <a:rPr lang="en-US" dirty="0"/>
              <a:t> in addition to its target object. </a:t>
            </a:r>
            <a:endParaRPr lang="en-US" dirty="0" smtClean="0"/>
          </a:p>
          <a:p>
            <a:pPr algn="just"/>
            <a:r>
              <a:rPr lang="en-US" dirty="0" smtClean="0"/>
              <a:t>Such </a:t>
            </a:r>
            <a:r>
              <a:rPr lang="en-US" dirty="0"/>
              <a:t>arguments </a:t>
            </a:r>
            <a:r>
              <a:rPr lang="en-US" dirty="0" smtClean="0"/>
              <a:t>may be </a:t>
            </a:r>
            <a:r>
              <a:rPr lang="en-US" dirty="0"/>
              <a:t>placeholders for values, or for other objects. </a:t>
            </a:r>
            <a:endParaRPr lang="en-US" dirty="0" smtClean="0"/>
          </a:p>
          <a:p>
            <a:pPr algn="just"/>
            <a:r>
              <a:rPr lang="en-US" dirty="0" smtClean="0"/>
              <a:t>The </a:t>
            </a:r>
            <a:r>
              <a:rPr lang="en-US" dirty="0"/>
              <a:t>choice of a method depends entirely </a:t>
            </a:r>
            <a:r>
              <a:rPr lang="en-US" dirty="0" smtClean="0"/>
              <a:t>on the </a:t>
            </a:r>
            <a:r>
              <a:rPr lang="en-US" dirty="0"/>
              <a:t>class of the target object and not on any object arguments that an operation may have</a:t>
            </a:r>
            <a:r>
              <a:rPr lang="en-US" dirty="0" smtClean="0"/>
              <a:t>.</a:t>
            </a:r>
          </a:p>
          <a:p>
            <a:pPr algn="just"/>
            <a:r>
              <a:rPr lang="en-US" dirty="0"/>
              <a:t>When an operation has methods on several classes, it is important that the all </a:t>
            </a:r>
            <a:r>
              <a:rPr lang="en-US" dirty="0" smtClean="0"/>
              <a:t>methods have </a:t>
            </a:r>
            <a:r>
              <a:rPr lang="en-US" dirty="0"/>
              <a:t>the same </a:t>
            </a:r>
            <a:r>
              <a:rPr lang="en-US" b="1" i="1" dirty="0">
                <a:solidFill>
                  <a:srgbClr val="FF0000"/>
                </a:solidFill>
              </a:rPr>
              <a:t>signature</a:t>
            </a:r>
            <a:r>
              <a:rPr lang="en-US" dirty="0">
                <a:solidFill>
                  <a:srgbClr val="FF0000"/>
                </a:solidFill>
              </a:rPr>
              <a:t>—the number and types of arguments and the type of result value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For example, </a:t>
            </a:r>
            <a:r>
              <a:rPr lang="en-US" i="1" dirty="0"/>
              <a:t>print </a:t>
            </a:r>
            <a:r>
              <a:rPr lang="en-US" dirty="0"/>
              <a:t>should not have </a:t>
            </a:r>
            <a:r>
              <a:rPr lang="en-US" i="1" dirty="0" err="1"/>
              <a:t>fileName</a:t>
            </a:r>
            <a:r>
              <a:rPr lang="en-US" i="1" dirty="0"/>
              <a:t> </a:t>
            </a:r>
            <a:r>
              <a:rPr lang="en-US" dirty="0"/>
              <a:t>as an argument for one method and </a:t>
            </a:r>
            <a:r>
              <a:rPr lang="en-US" i="1" dirty="0" err="1" smtClean="0"/>
              <a:t>filePointer</a:t>
            </a:r>
            <a:r>
              <a:rPr lang="en-US" i="1" dirty="0" smtClean="0"/>
              <a:t> </a:t>
            </a:r>
            <a:r>
              <a:rPr lang="en-US" dirty="0" smtClean="0"/>
              <a:t>for </a:t>
            </a:r>
            <a:r>
              <a:rPr lang="en-US" dirty="0"/>
              <a:t>another.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768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i="1" dirty="0"/>
              <a:t>Operations and Methods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The </a:t>
            </a:r>
            <a:r>
              <a:rPr lang="en-US" dirty="0"/>
              <a:t>behavior of all methods for an operation should have a consistent intent. </a:t>
            </a:r>
            <a:endParaRPr lang="en-US" dirty="0" smtClean="0"/>
          </a:p>
          <a:p>
            <a:pPr algn="just"/>
            <a:r>
              <a:rPr lang="en-US" dirty="0" smtClean="0"/>
              <a:t>It is </a:t>
            </a:r>
            <a:r>
              <a:rPr lang="en-US" dirty="0"/>
              <a:t>best to avoid using the same name for two operations that are semantically different, </a:t>
            </a:r>
            <a:r>
              <a:rPr lang="en-US" dirty="0" smtClean="0"/>
              <a:t>even if </a:t>
            </a:r>
            <a:r>
              <a:rPr lang="en-US" dirty="0"/>
              <a:t>they apply to distinct sets of classes. </a:t>
            </a:r>
            <a:endParaRPr lang="en-US" dirty="0" smtClean="0"/>
          </a:p>
          <a:p>
            <a:pPr algn="just"/>
            <a:r>
              <a:rPr lang="en-US" dirty="0" smtClean="0"/>
              <a:t>For </a:t>
            </a:r>
            <a:r>
              <a:rPr lang="en-US" dirty="0"/>
              <a:t>example, it would be unwise to use the </a:t>
            </a:r>
            <a:r>
              <a:rPr lang="en-US" dirty="0" smtClean="0"/>
              <a:t>name </a:t>
            </a:r>
            <a:r>
              <a:rPr lang="en-US" i="1" dirty="0" smtClean="0"/>
              <a:t>invert </a:t>
            </a:r>
            <a:r>
              <a:rPr lang="en-US" dirty="0"/>
              <a:t>to describe both a matrix inversion and turning a geometric figure </a:t>
            </a:r>
            <a:r>
              <a:rPr lang="en-US" dirty="0" smtClean="0"/>
              <a:t>upside-down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In a large </a:t>
            </a:r>
            <a:r>
              <a:rPr lang="en-US" dirty="0"/>
              <a:t>project, some form of name scoping may be necessary to accommodate </a:t>
            </a:r>
            <a:r>
              <a:rPr lang="en-US" dirty="0" smtClean="0"/>
              <a:t>accidental name </a:t>
            </a:r>
            <a:r>
              <a:rPr lang="en-US" dirty="0"/>
              <a:t>clashes, but it is best to avoid any possibility of confusion.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368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i="1" dirty="0"/>
              <a:t>Operations and Methods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sz="2000" dirty="0"/>
              <a:t>In Figure </a:t>
            </a:r>
            <a:r>
              <a:rPr lang="en-US" sz="2000" dirty="0" smtClean="0"/>
              <a:t>below, </a:t>
            </a:r>
            <a:r>
              <a:rPr lang="en-US" sz="2000" dirty="0"/>
              <a:t>the class </a:t>
            </a:r>
            <a:r>
              <a:rPr lang="en-US" sz="2000" i="1" dirty="0"/>
              <a:t>Person </a:t>
            </a:r>
            <a:r>
              <a:rPr lang="en-US" sz="2000" dirty="0"/>
              <a:t>has attributes </a:t>
            </a:r>
            <a:r>
              <a:rPr lang="en-US" sz="2000" i="1" dirty="0"/>
              <a:t>name </a:t>
            </a:r>
            <a:r>
              <a:rPr lang="en-US" sz="2000" dirty="0"/>
              <a:t>and </a:t>
            </a:r>
            <a:r>
              <a:rPr lang="en-US" sz="2000" i="1" dirty="0"/>
              <a:t>birthdate </a:t>
            </a:r>
            <a:r>
              <a:rPr lang="en-US" sz="2000" dirty="0"/>
              <a:t>and operations </a:t>
            </a:r>
            <a:r>
              <a:rPr lang="en-US" sz="2000" i="1" dirty="0" smtClean="0"/>
              <a:t>change-Job </a:t>
            </a:r>
            <a:r>
              <a:rPr lang="en-US" sz="2000" dirty="0"/>
              <a:t>and </a:t>
            </a:r>
            <a:r>
              <a:rPr lang="en-US" sz="2000" i="1" dirty="0" err="1"/>
              <a:t>changeAddress</a:t>
            </a:r>
            <a:r>
              <a:rPr lang="en-US" sz="2000" dirty="0"/>
              <a:t>. </a:t>
            </a:r>
            <a:r>
              <a:rPr lang="en-US" sz="2000" i="1" dirty="0" smtClean="0"/>
              <a:t>Name</a:t>
            </a:r>
            <a:r>
              <a:rPr lang="en-US" sz="2000" dirty="0"/>
              <a:t>, </a:t>
            </a:r>
            <a:r>
              <a:rPr lang="en-US" sz="2000" i="1" dirty="0"/>
              <a:t>birthdate</a:t>
            </a:r>
            <a:r>
              <a:rPr lang="en-US" sz="2000" dirty="0"/>
              <a:t>, </a:t>
            </a:r>
            <a:r>
              <a:rPr lang="en-US" sz="2000" i="1" dirty="0" err="1"/>
              <a:t>changeJob</a:t>
            </a:r>
            <a:r>
              <a:rPr lang="en-US" sz="2000" dirty="0"/>
              <a:t>, and </a:t>
            </a:r>
            <a:r>
              <a:rPr lang="en-US" sz="2000" i="1" dirty="0" err="1"/>
              <a:t>changeAddress</a:t>
            </a:r>
            <a:r>
              <a:rPr lang="en-US" sz="2000" i="1" dirty="0"/>
              <a:t> </a:t>
            </a:r>
            <a:r>
              <a:rPr lang="en-US" sz="2000" dirty="0"/>
              <a:t>are features </a:t>
            </a:r>
            <a:r>
              <a:rPr lang="en-US" sz="2000" dirty="0" smtClean="0"/>
              <a:t>of </a:t>
            </a:r>
            <a:r>
              <a:rPr lang="en-US" sz="2000" i="1" dirty="0" smtClean="0"/>
              <a:t>Person</a:t>
            </a:r>
            <a:r>
              <a:rPr lang="en-US" sz="2000" dirty="0"/>
              <a:t>. </a:t>
            </a:r>
            <a:endParaRPr lang="en-US" sz="2000" dirty="0" smtClean="0"/>
          </a:p>
          <a:p>
            <a:pPr algn="just"/>
            <a:r>
              <a:rPr lang="en-US" sz="2000" b="1" i="1" dirty="0" smtClean="0"/>
              <a:t>Feature </a:t>
            </a:r>
            <a:r>
              <a:rPr lang="en-US" sz="2000" dirty="0"/>
              <a:t>is a generic word for either an attribute or operation. </a:t>
            </a:r>
            <a:endParaRPr lang="en-US" sz="2000" dirty="0" smtClean="0"/>
          </a:p>
          <a:p>
            <a:pPr algn="just"/>
            <a:r>
              <a:rPr lang="en-US" sz="2000" dirty="0" smtClean="0"/>
              <a:t>Similarly</a:t>
            </a:r>
            <a:r>
              <a:rPr lang="en-US" sz="2000" dirty="0"/>
              <a:t>, </a:t>
            </a:r>
            <a:r>
              <a:rPr lang="en-US" sz="2000" i="1" dirty="0"/>
              <a:t>File </a:t>
            </a:r>
            <a:r>
              <a:rPr lang="en-US" sz="2000" dirty="0"/>
              <a:t>has </a:t>
            </a:r>
            <a:r>
              <a:rPr lang="en-US" sz="2000" dirty="0" smtClean="0"/>
              <a:t>a </a:t>
            </a:r>
            <a:r>
              <a:rPr lang="en-US" sz="2000" i="1" dirty="0" smtClean="0"/>
              <a:t>print </a:t>
            </a:r>
            <a:r>
              <a:rPr lang="en-US" sz="2000" dirty="0"/>
              <a:t>operation. </a:t>
            </a:r>
            <a:endParaRPr lang="en-US" sz="2000" dirty="0" smtClean="0"/>
          </a:p>
          <a:p>
            <a:pPr algn="just"/>
            <a:r>
              <a:rPr lang="en-US" sz="2000" i="1" dirty="0" err="1" smtClean="0"/>
              <a:t>GeometricObject</a:t>
            </a:r>
            <a:r>
              <a:rPr lang="en-US" sz="2000" i="1" dirty="0" smtClean="0"/>
              <a:t> </a:t>
            </a:r>
            <a:r>
              <a:rPr lang="en-US" sz="2000" dirty="0"/>
              <a:t>has </a:t>
            </a:r>
            <a:r>
              <a:rPr lang="en-US" sz="2000" i="1" dirty="0"/>
              <a:t>move</a:t>
            </a:r>
            <a:r>
              <a:rPr lang="en-US" sz="2000" dirty="0"/>
              <a:t>, </a:t>
            </a:r>
            <a:r>
              <a:rPr lang="en-US" sz="2000" i="1" dirty="0"/>
              <a:t>select</a:t>
            </a:r>
            <a:r>
              <a:rPr lang="en-US" sz="2000" dirty="0"/>
              <a:t>, and </a:t>
            </a:r>
            <a:r>
              <a:rPr lang="en-US" sz="2000" i="1" dirty="0"/>
              <a:t>rotate </a:t>
            </a:r>
            <a:r>
              <a:rPr lang="en-US" sz="2000" dirty="0"/>
              <a:t>operations. </a:t>
            </a:r>
            <a:r>
              <a:rPr lang="en-US" sz="2000" i="1" dirty="0" smtClean="0"/>
              <a:t>Move </a:t>
            </a:r>
            <a:r>
              <a:rPr lang="en-US" sz="2000" dirty="0"/>
              <a:t>has </a:t>
            </a:r>
            <a:r>
              <a:rPr lang="en-US" sz="2000" dirty="0" smtClean="0"/>
              <a:t>argument </a:t>
            </a:r>
            <a:r>
              <a:rPr lang="en-US" sz="2000" i="1" dirty="0" smtClean="0"/>
              <a:t>delta</a:t>
            </a:r>
            <a:r>
              <a:rPr lang="en-US" sz="2000" i="1" dirty="0"/>
              <a:t>, </a:t>
            </a:r>
            <a:r>
              <a:rPr lang="en-US" sz="2000" dirty="0"/>
              <a:t>which is a </a:t>
            </a:r>
            <a:r>
              <a:rPr lang="en-US" sz="2000" i="1" dirty="0"/>
              <a:t>Vector</a:t>
            </a:r>
            <a:r>
              <a:rPr lang="en-US" sz="2000" dirty="0"/>
              <a:t>; </a:t>
            </a:r>
            <a:r>
              <a:rPr lang="en-US" sz="2000" i="1" dirty="0"/>
              <a:t>select </a:t>
            </a:r>
            <a:r>
              <a:rPr lang="en-US" sz="2000" dirty="0"/>
              <a:t>has one argument </a:t>
            </a:r>
            <a:r>
              <a:rPr lang="en-US" sz="2000" i="1" dirty="0"/>
              <a:t>p</a:t>
            </a:r>
            <a:r>
              <a:rPr lang="en-US" sz="2000" dirty="0"/>
              <a:t>, which is of type </a:t>
            </a:r>
            <a:r>
              <a:rPr lang="en-US" sz="2000" i="1" dirty="0"/>
              <a:t>Point </a:t>
            </a:r>
            <a:r>
              <a:rPr lang="en-US" sz="2000" dirty="0"/>
              <a:t>and </a:t>
            </a:r>
            <a:r>
              <a:rPr lang="en-US" sz="2000" dirty="0" smtClean="0"/>
              <a:t>returns a </a:t>
            </a:r>
            <a:r>
              <a:rPr lang="en-US" sz="2000" i="1" dirty="0"/>
              <a:t>Boolean</a:t>
            </a:r>
            <a:r>
              <a:rPr lang="en-US" sz="2000" dirty="0"/>
              <a:t>; and </a:t>
            </a:r>
            <a:r>
              <a:rPr lang="en-US" sz="2000" i="1" dirty="0"/>
              <a:t>rotate </a:t>
            </a:r>
            <a:r>
              <a:rPr lang="en-US" sz="2000" dirty="0"/>
              <a:t>has argument </a:t>
            </a:r>
            <a:r>
              <a:rPr lang="en-US" sz="2000" i="1" dirty="0"/>
              <a:t>angle</a:t>
            </a:r>
            <a:r>
              <a:rPr lang="en-US" sz="2000" dirty="0"/>
              <a:t>, which is an input of type float with a default </a:t>
            </a:r>
            <a:r>
              <a:rPr lang="en-US" sz="2000" dirty="0" smtClean="0"/>
              <a:t>value </a:t>
            </a:r>
            <a:r>
              <a:rPr lang="en-IN" sz="2000" dirty="0" smtClean="0"/>
              <a:t>of </a:t>
            </a:r>
            <a:r>
              <a:rPr lang="en-IN" sz="2000" dirty="0"/>
              <a:t>0.0</a:t>
            </a:r>
            <a:r>
              <a:rPr lang="en-IN" sz="2000" dirty="0" smtClean="0"/>
              <a:t>.</a:t>
            </a:r>
          </a:p>
          <a:p>
            <a:pPr algn="just"/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246" y="3527424"/>
            <a:ext cx="9631201" cy="259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890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986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5528"/>
            <a:ext cx="10515600" cy="535421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/>
              <a:t>Links and Associations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770949"/>
            <a:ext cx="11249890" cy="5585401"/>
          </a:xfrm>
        </p:spPr>
        <p:txBody>
          <a:bodyPr>
            <a:noAutofit/>
          </a:bodyPr>
          <a:lstStyle/>
          <a:p>
            <a:r>
              <a:rPr lang="en-US" dirty="0"/>
              <a:t>Figure </a:t>
            </a:r>
            <a:r>
              <a:rPr lang="en-US" dirty="0" smtClean="0"/>
              <a:t>below </a:t>
            </a:r>
            <a:r>
              <a:rPr lang="en-US" dirty="0"/>
              <a:t>is an excerpt of a model for a financial application.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83" y="1413164"/>
            <a:ext cx="8160326" cy="484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1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/>
              <a:t>Links and Associations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r>
              <a:rPr lang="en-US" sz="2400" dirty="0"/>
              <a:t>The association name is optional, if the model is unambiguous. </a:t>
            </a:r>
            <a:endParaRPr lang="en-US" sz="2400" dirty="0" smtClean="0"/>
          </a:p>
          <a:p>
            <a:r>
              <a:rPr lang="en-US" sz="2400" dirty="0" smtClean="0"/>
              <a:t>Ambiguity </a:t>
            </a:r>
            <a:r>
              <a:rPr lang="en-US" sz="2400" dirty="0"/>
              <a:t>arises </a:t>
            </a:r>
            <a:r>
              <a:rPr lang="en-US" sz="2400" dirty="0" smtClean="0"/>
              <a:t>when a </a:t>
            </a:r>
            <a:r>
              <a:rPr lang="en-US" sz="2400" dirty="0"/>
              <a:t>model has multiple associations among the same classes (</a:t>
            </a:r>
            <a:r>
              <a:rPr lang="en-US" sz="2400" i="1" dirty="0">
                <a:solidFill>
                  <a:srgbClr val="FF0000"/>
                </a:solidFill>
              </a:rPr>
              <a:t>person works for company </a:t>
            </a:r>
            <a:r>
              <a:rPr lang="en-US" sz="2400" dirty="0" smtClean="0">
                <a:solidFill>
                  <a:srgbClr val="FF0000"/>
                </a:solidFill>
              </a:rPr>
              <a:t>and </a:t>
            </a:r>
            <a:r>
              <a:rPr lang="en-US" sz="2400" i="1" dirty="0" smtClean="0">
                <a:solidFill>
                  <a:srgbClr val="FF0000"/>
                </a:solidFill>
              </a:rPr>
              <a:t>person </a:t>
            </a:r>
            <a:r>
              <a:rPr lang="en-US" sz="2400" i="1" dirty="0">
                <a:solidFill>
                  <a:srgbClr val="FF0000"/>
                </a:solidFill>
              </a:rPr>
              <a:t>owns stock in company</a:t>
            </a:r>
            <a:r>
              <a:rPr lang="en-US" sz="2400" dirty="0" smtClean="0">
                <a:solidFill>
                  <a:srgbClr val="FF0000"/>
                </a:solidFill>
              </a:rPr>
              <a:t>).</a:t>
            </a:r>
          </a:p>
          <a:p>
            <a:r>
              <a:rPr lang="en-US" sz="2400" dirty="0" smtClean="0"/>
              <a:t>When </a:t>
            </a:r>
            <a:r>
              <a:rPr lang="en-US" sz="2400" dirty="0"/>
              <a:t>there are multiple associations, you must use </a:t>
            </a:r>
            <a:r>
              <a:rPr lang="en-US" sz="2400" dirty="0" smtClean="0">
                <a:solidFill>
                  <a:srgbClr val="FF0000"/>
                </a:solidFill>
              </a:rPr>
              <a:t>association names </a:t>
            </a:r>
            <a:r>
              <a:rPr lang="en-US" sz="2400" dirty="0">
                <a:solidFill>
                  <a:srgbClr val="FF0000"/>
                </a:solidFill>
              </a:rPr>
              <a:t>or association end names </a:t>
            </a:r>
            <a:r>
              <a:rPr lang="en-US" sz="2400" dirty="0" smtClean="0">
                <a:solidFill>
                  <a:srgbClr val="FF0000"/>
                </a:solidFill>
              </a:rPr>
              <a:t>to </a:t>
            </a:r>
            <a:r>
              <a:rPr lang="en-US" sz="2400" dirty="0">
                <a:solidFill>
                  <a:srgbClr val="FF0000"/>
                </a:solidFill>
              </a:rPr>
              <a:t>resolve </a:t>
            </a:r>
            <a:r>
              <a:rPr lang="en-US" sz="2400" dirty="0"/>
              <a:t>the ambiguity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Associations are inherently bidirectional. The name of a binary association </a:t>
            </a:r>
            <a:r>
              <a:rPr lang="en-US" sz="2400" dirty="0" smtClean="0"/>
              <a:t>usually reads </a:t>
            </a:r>
            <a:r>
              <a:rPr lang="en-US" sz="2400" dirty="0"/>
              <a:t>in a particular direction, but the binary association can be traversed in either direction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For </a:t>
            </a:r>
            <a:r>
              <a:rPr lang="en-US" sz="2400" dirty="0"/>
              <a:t>example, </a:t>
            </a:r>
            <a:r>
              <a:rPr lang="en-US" sz="2400" i="1" dirty="0" err="1"/>
              <a:t>WorksFor</a:t>
            </a:r>
            <a:r>
              <a:rPr lang="en-US" sz="2400" i="1" dirty="0"/>
              <a:t> </a:t>
            </a:r>
            <a:r>
              <a:rPr lang="en-US" sz="2400" dirty="0"/>
              <a:t>connects a person to a company. The inverse of </a:t>
            </a:r>
            <a:r>
              <a:rPr lang="en-US" sz="2400" i="1" dirty="0" err="1"/>
              <a:t>WorksFor</a:t>
            </a:r>
            <a:r>
              <a:rPr lang="en-US" sz="2400" i="1" dirty="0"/>
              <a:t> </a:t>
            </a:r>
            <a:r>
              <a:rPr lang="en-US" sz="2400" dirty="0"/>
              <a:t>could </a:t>
            </a:r>
            <a:r>
              <a:rPr lang="en-US" sz="2400" dirty="0" smtClean="0"/>
              <a:t>be called </a:t>
            </a:r>
            <a:r>
              <a:rPr lang="en-US" sz="2400" i="1" dirty="0"/>
              <a:t>Employs, </a:t>
            </a:r>
            <a:r>
              <a:rPr lang="en-US" sz="2400" dirty="0"/>
              <a:t>and it connects a company to a person. In reality, both directions of </a:t>
            </a:r>
            <a:r>
              <a:rPr lang="en-US" sz="2400" dirty="0" smtClean="0"/>
              <a:t>traversal are </a:t>
            </a:r>
            <a:r>
              <a:rPr lang="en-US" sz="2400" dirty="0"/>
              <a:t>equally meaningful and refer to the same underlying association; it is only the names </a:t>
            </a:r>
            <a:r>
              <a:rPr lang="en-US" sz="2400" dirty="0" smtClean="0"/>
              <a:t>that </a:t>
            </a:r>
            <a:r>
              <a:rPr lang="en-IN" sz="2400" dirty="0" smtClean="0"/>
              <a:t>establish </a:t>
            </a:r>
            <a:r>
              <a:rPr lang="en-IN" sz="2400" dirty="0"/>
              <a:t>a direction.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423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/>
              <a:t>Links and Associations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Developers often implement associations in programming languages as </a:t>
            </a:r>
            <a:r>
              <a:rPr lang="en-US" dirty="0">
                <a:solidFill>
                  <a:srgbClr val="FF0000"/>
                </a:solidFill>
              </a:rPr>
              <a:t>references </a:t>
            </a:r>
            <a:r>
              <a:rPr lang="en-US" dirty="0" smtClean="0">
                <a:solidFill>
                  <a:srgbClr val="FF0000"/>
                </a:solidFill>
              </a:rPr>
              <a:t>from one </a:t>
            </a:r>
            <a:r>
              <a:rPr lang="en-US" dirty="0">
                <a:solidFill>
                  <a:srgbClr val="FF0000"/>
                </a:solidFill>
              </a:rPr>
              <a:t>object to another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A </a:t>
            </a:r>
            <a:r>
              <a:rPr lang="en-US" b="1" i="1" dirty="0"/>
              <a:t>reference </a:t>
            </a:r>
            <a:r>
              <a:rPr lang="en-US" dirty="0"/>
              <a:t>is an attribute in one object that refers to another object.</a:t>
            </a:r>
          </a:p>
          <a:p>
            <a:pPr algn="just"/>
            <a:r>
              <a:rPr lang="en-US" dirty="0"/>
              <a:t>For example, a data structure for </a:t>
            </a:r>
            <a:r>
              <a:rPr lang="en-US" i="1" dirty="0"/>
              <a:t>Person </a:t>
            </a:r>
            <a:r>
              <a:rPr lang="en-US" dirty="0"/>
              <a:t>might contain an attribute </a:t>
            </a:r>
            <a:r>
              <a:rPr lang="en-US" i="1" dirty="0"/>
              <a:t>employer </a:t>
            </a:r>
            <a:r>
              <a:rPr lang="en-US" dirty="0"/>
              <a:t>that refers to </a:t>
            </a:r>
            <a:r>
              <a:rPr lang="en-US" dirty="0" smtClean="0"/>
              <a:t>a </a:t>
            </a:r>
            <a:r>
              <a:rPr lang="en-US" i="1" dirty="0" smtClean="0"/>
              <a:t>Company </a:t>
            </a:r>
            <a:r>
              <a:rPr lang="en-US" dirty="0"/>
              <a:t>object, and a </a:t>
            </a:r>
            <a:r>
              <a:rPr lang="en-US" i="1" dirty="0"/>
              <a:t>Company </a:t>
            </a:r>
            <a:r>
              <a:rPr lang="en-US" dirty="0"/>
              <a:t>object might contain an attribute </a:t>
            </a:r>
            <a:r>
              <a:rPr lang="en-US" i="1" dirty="0"/>
              <a:t>employees </a:t>
            </a:r>
            <a:r>
              <a:rPr lang="en-US" dirty="0"/>
              <a:t>that refers </a:t>
            </a:r>
            <a:r>
              <a:rPr lang="en-US" dirty="0" smtClean="0"/>
              <a:t>to a </a:t>
            </a:r>
            <a:r>
              <a:rPr lang="en-US" dirty="0"/>
              <a:t>set of </a:t>
            </a:r>
            <a:r>
              <a:rPr lang="en-US" i="1" dirty="0"/>
              <a:t>Person </a:t>
            </a:r>
            <a:r>
              <a:rPr lang="en-US" dirty="0"/>
              <a:t>objects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Implementing </a:t>
            </a:r>
            <a:r>
              <a:rPr lang="en-US" dirty="0"/>
              <a:t>associations as references is perfectly acceptable, </a:t>
            </a:r>
            <a:r>
              <a:rPr lang="en-US" dirty="0" smtClean="0"/>
              <a:t>but you </a:t>
            </a:r>
            <a:r>
              <a:rPr lang="en-US" dirty="0"/>
              <a:t>should not model associations this way</a:t>
            </a:r>
            <a:r>
              <a:rPr lang="en-US" dirty="0" smtClean="0"/>
              <a:t>.</a:t>
            </a:r>
          </a:p>
          <a:p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should model all connections among classes as associations</a:t>
            </a:r>
            <a:r>
              <a:rPr lang="en-US" dirty="0" smtClean="0"/>
              <a:t>, even </a:t>
            </a:r>
            <a:r>
              <a:rPr lang="en-US" dirty="0"/>
              <a:t>in designs for programs.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86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/>
              <a:t>Links and Associations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The OO literature emphasizes encapsulation, that implementation details should be </a:t>
            </a:r>
            <a:r>
              <a:rPr lang="en-US" dirty="0" smtClean="0"/>
              <a:t>kept private </a:t>
            </a:r>
            <a:r>
              <a:rPr lang="en-US" dirty="0"/>
              <a:t>to a class, and we certainly agree with this. </a:t>
            </a:r>
            <a:endParaRPr lang="en-US" dirty="0" smtClean="0"/>
          </a:p>
          <a:p>
            <a:pPr algn="just"/>
            <a:r>
              <a:rPr lang="en-US" dirty="0" smtClean="0"/>
              <a:t>Associations </a:t>
            </a:r>
            <a:r>
              <a:rPr lang="en-US" dirty="0"/>
              <a:t>are important, precisely </a:t>
            </a:r>
            <a:r>
              <a:rPr lang="en-US" dirty="0" smtClean="0"/>
              <a:t>because they </a:t>
            </a:r>
            <a:r>
              <a:rPr lang="en-US" dirty="0"/>
              <a:t>break encapsulation. </a:t>
            </a:r>
            <a:endParaRPr lang="en-US" dirty="0" smtClean="0"/>
          </a:p>
          <a:p>
            <a:pPr algn="just"/>
            <a:r>
              <a:rPr lang="en-US" dirty="0" smtClean="0"/>
              <a:t>Associations </a:t>
            </a:r>
            <a:r>
              <a:rPr lang="en-US" dirty="0"/>
              <a:t>cannot be private to a class, because they </a:t>
            </a:r>
            <a:r>
              <a:rPr lang="en-US" dirty="0" smtClean="0"/>
              <a:t>transcend classes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Failure </a:t>
            </a:r>
            <a:r>
              <a:rPr lang="en-US" dirty="0"/>
              <a:t>to treat associations on an equal footing with classes can lead </a:t>
            </a:r>
            <a:r>
              <a:rPr lang="en-US" dirty="0" smtClean="0"/>
              <a:t>to programs </a:t>
            </a:r>
            <a:r>
              <a:rPr lang="en-US" dirty="0"/>
              <a:t>containing hidden assumptions and dependencies. </a:t>
            </a:r>
            <a:endParaRPr lang="en-US" dirty="0" smtClean="0"/>
          </a:p>
          <a:p>
            <a:pPr algn="just"/>
            <a:r>
              <a:rPr lang="en-US" dirty="0" smtClean="0"/>
              <a:t>Such </a:t>
            </a:r>
            <a:r>
              <a:rPr lang="en-US" dirty="0"/>
              <a:t>programs are difficult </a:t>
            </a:r>
            <a:r>
              <a:rPr lang="en-US" dirty="0" smtClean="0"/>
              <a:t>to extend </a:t>
            </a:r>
            <a:r>
              <a:rPr lang="en-US" dirty="0"/>
              <a:t>and the classes are difficult to reuse.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363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295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773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3571"/>
            <a:ext cx="9144000" cy="2387600"/>
          </a:xfrm>
        </p:spPr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580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155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445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Multiplicity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b="1" i="1" dirty="0"/>
              <a:t>Multiplicity </a:t>
            </a:r>
            <a:r>
              <a:rPr lang="en-US" dirty="0"/>
              <a:t>specifies the number of instances of one class that may relate to a single </a:t>
            </a:r>
            <a:r>
              <a:rPr lang="en-US" dirty="0" smtClean="0"/>
              <a:t>instance of </a:t>
            </a:r>
            <a:r>
              <a:rPr lang="en-US" dirty="0"/>
              <a:t>an associated class. </a:t>
            </a:r>
            <a:endParaRPr lang="en-US" dirty="0" smtClean="0"/>
          </a:p>
          <a:p>
            <a:pPr algn="just"/>
            <a:r>
              <a:rPr lang="en-US" dirty="0" smtClean="0"/>
              <a:t>Multiplicity </a:t>
            </a:r>
            <a:r>
              <a:rPr lang="en-US" dirty="0"/>
              <a:t>constrains the number of related objects. </a:t>
            </a:r>
            <a:endParaRPr lang="en-US" dirty="0" smtClean="0"/>
          </a:p>
          <a:p>
            <a:pPr algn="just"/>
            <a:r>
              <a:rPr lang="en-US" dirty="0" smtClean="0"/>
              <a:t>The literature often </a:t>
            </a:r>
            <a:r>
              <a:rPr lang="en-US" dirty="0"/>
              <a:t>describes multiplicity as being “one” or “many,” but more generally it is a (</a:t>
            </a:r>
            <a:r>
              <a:rPr lang="en-US" dirty="0" smtClean="0"/>
              <a:t>possibly infinite</a:t>
            </a:r>
            <a:r>
              <a:rPr lang="en-US" dirty="0"/>
              <a:t>) subset of the nonnegative integers. </a:t>
            </a:r>
            <a:endParaRPr lang="en-US" dirty="0" smtClean="0"/>
          </a:p>
          <a:p>
            <a:pPr algn="just"/>
            <a:r>
              <a:rPr lang="en-US" dirty="0" smtClean="0"/>
              <a:t>UML </a:t>
            </a:r>
            <a:r>
              <a:rPr lang="en-US" dirty="0"/>
              <a:t>diagrams explicitly list multiplicity at </a:t>
            </a:r>
            <a:r>
              <a:rPr lang="en-US" dirty="0" smtClean="0"/>
              <a:t>the ends </a:t>
            </a:r>
            <a:r>
              <a:rPr lang="en-US" dirty="0"/>
              <a:t>of association lines. </a:t>
            </a:r>
            <a:endParaRPr lang="en-US" dirty="0" smtClean="0"/>
          </a:p>
          <a:p>
            <a:pPr algn="just"/>
            <a:r>
              <a:rPr lang="en-US" dirty="0" smtClean="0"/>
              <a:t>The </a:t>
            </a:r>
            <a:r>
              <a:rPr lang="en-US" dirty="0"/>
              <a:t>UML specifies multiplicity with an interval, such as “1” (</a:t>
            </a:r>
            <a:r>
              <a:rPr lang="en-US" dirty="0" smtClean="0"/>
              <a:t>exactly one</a:t>
            </a:r>
            <a:r>
              <a:rPr lang="en-US" dirty="0"/>
              <a:t>), “1..*” (one or more), or “3..5” (three to five, inclusive). </a:t>
            </a:r>
            <a:endParaRPr lang="en-US" dirty="0" smtClean="0"/>
          </a:p>
          <a:p>
            <a:pPr algn="just"/>
            <a:r>
              <a:rPr lang="en-US" dirty="0" smtClean="0"/>
              <a:t>The </a:t>
            </a:r>
            <a:r>
              <a:rPr lang="en-US" dirty="0"/>
              <a:t>special symbol </a:t>
            </a:r>
            <a:r>
              <a:rPr lang="en-US" dirty="0" smtClean="0"/>
              <a:t>“*” is </a:t>
            </a:r>
            <a:r>
              <a:rPr lang="en-US" dirty="0"/>
              <a:t>a shorthand notation that denotes “many” (zero or more).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688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Many to many Multiplicity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4821380" cy="522027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A person may own stock in many companies. A company may have multiple persons holding its stock. In this particular case, John and Mary own stock in the GE company; Alice owns stock in the IBM company; Sue owns stock in both companies; Jeff does not own any stock. GE stock is owned by three persons; IBM stock is owned by two persons.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964" y="1136074"/>
            <a:ext cx="6220692" cy="484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</a:t>
            </a:r>
            <a:r>
              <a:rPr lang="en-US" b="1" dirty="0" smtClean="0"/>
              <a:t>ne to one Multiplicity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08326" cy="522027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Each country has </a:t>
            </a:r>
            <a:r>
              <a:rPr lang="en-US" dirty="0"/>
              <a:t>one capital city. A capital city administers one country</a:t>
            </a:r>
            <a:r>
              <a:rPr lang="en-US" dirty="0" smtClean="0"/>
              <a:t>.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691" y="1648692"/>
            <a:ext cx="8326581" cy="443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Zero to one Multiplicity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08326" cy="522027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A </a:t>
            </a:r>
            <a:r>
              <a:rPr lang="en-US" dirty="0"/>
              <a:t>workstation may have one of its </a:t>
            </a:r>
            <a:r>
              <a:rPr lang="en-US" dirty="0" smtClean="0"/>
              <a:t>windows designated </a:t>
            </a:r>
            <a:r>
              <a:rPr lang="en-US" dirty="0"/>
              <a:t>as the console to receive general error messages. It is possible, however</a:t>
            </a:r>
            <a:r>
              <a:rPr lang="en-US" dirty="0" smtClean="0"/>
              <a:t>, that </a:t>
            </a:r>
            <a:r>
              <a:rPr lang="en-US" dirty="0"/>
              <a:t>no console window exists. (The word “console” on the diagram is an association </a:t>
            </a:r>
            <a:r>
              <a:rPr lang="en-US" dirty="0" smtClean="0"/>
              <a:t>end name).</a:t>
            </a:r>
          </a:p>
          <a:p>
            <a:pPr algn="just"/>
            <a:r>
              <a:rPr lang="en-US" dirty="0"/>
              <a:t>Do not confuse “multiplicity” with “cardinality.” </a:t>
            </a:r>
            <a:endParaRPr lang="en-US" dirty="0" smtClean="0"/>
          </a:p>
          <a:p>
            <a:pPr algn="just"/>
            <a:r>
              <a:rPr lang="en-US" dirty="0" smtClean="0"/>
              <a:t>Multiplicity </a:t>
            </a:r>
            <a:r>
              <a:rPr lang="en-US" dirty="0"/>
              <a:t>is a </a:t>
            </a:r>
            <a:r>
              <a:rPr lang="en-US" i="1" dirty="0"/>
              <a:t>constraint </a:t>
            </a:r>
            <a:r>
              <a:rPr lang="en-US" dirty="0"/>
              <a:t>on the </a:t>
            </a:r>
            <a:r>
              <a:rPr lang="en-US" dirty="0" smtClean="0"/>
              <a:t>size of </a:t>
            </a:r>
            <a:r>
              <a:rPr lang="en-US" dirty="0"/>
              <a:t>a collection; cardinality is the </a:t>
            </a:r>
            <a:r>
              <a:rPr lang="en-US" i="1" dirty="0"/>
              <a:t>count </a:t>
            </a:r>
            <a:r>
              <a:rPr lang="en-US" dirty="0"/>
              <a:t>of elements that are actually in a collection. Therefore</a:t>
            </a:r>
            <a:r>
              <a:rPr lang="en-US" dirty="0" smtClean="0"/>
              <a:t>, multiplicity </a:t>
            </a:r>
            <a:r>
              <a:rPr lang="en-US" dirty="0"/>
              <a:t>is a constraint on the cardinality.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145" y="4688320"/>
            <a:ext cx="7646523" cy="11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8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Multiplicity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08326" cy="5220276"/>
          </a:xfrm>
        </p:spPr>
        <p:txBody>
          <a:bodyPr>
            <a:noAutofit/>
          </a:bodyPr>
          <a:lstStyle/>
          <a:p>
            <a:r>
              <a:rPr lang="en-US" dirty="0"/>
              <a:t>A multiplicity of “many” specifies that an object may be associated with multiple objects.</a:t>
            </a:r>
          </a:p>
          <a:p>
            <a:r>
              <a:rPr lang="en-US" dirty="0"/>
              <a:t>However, for each association there is at most one link between a given pair of </a:t>
            </a:r>
            <a:r>
              <a:rPr lang="en-US" dirty="0" smtClean="0"/>
              <a:t>objects (</a:t>
            </a:r>
            <a:r>
              <a:rPr lang="en-US" dirty="0"/>
              <a:t>except for bags and </a:t>
            </a:r>
            <a:r>
              <a:rPr lang="en-US" dirty="0" smtClean="0"/>
              <a:t>sequences).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974" y="2977850"/>
            <a:ext cx="7236298" cy="13746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63" y="4641272"/>
            <a:ext cx="8422180" cy="13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61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106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532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473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553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463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947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178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645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416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311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2973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559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76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6544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7219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120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792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77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670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7613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645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5827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936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639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0741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5574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335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9229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18" y="0"/>
            <a:ext cx="915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130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 smtClean="0"/>
              <a:t>Generalization and Inheritance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08326" cy="5220276"/>
          </a:xfrm>
        </p:spPr>
        <p:txBody>
          <a:bodyPr>
            <a:noAutofit/>
          </a:bodyPr>
          <a:lstStyle/>
          <a:p>
            <a:pPr algn="just"/>
            <a:r>
              <a:rPr lang="en-US" sz="2500" b="1" i="1" dirty="0"/>
              <a:t>Generalization </a:t>
            </a:r>
            <a:r>
              <a:rPr lang="en-US" sz="2500" dirty="0"/>
              <a:t>is the relationship between a class (</a:t>
            </a:r>
            <a:r>
              <a:rPr lang="en-US" sz="2500" dirty="0">
                <a:solidFill>
                  <a:srgbClr val="FF0000"/>
                </a:solidFill>
              </a:rPr>
              <a:t>the </a:t>
            </a:r>
            <a:r>
              <a:rPr lang="en-US" sz="2500" b="1" i="1" dirty="0">
                <a:solidFill>
                  <a:srgbClr val="FF0000"/>
                </a:solidFill>
              </a:rPr>
              <a:t>superclass</a:t>
            </a:r>
            <a:r>
              <a:rPr lang="en-US" sz="2500" dirty="0"/>
              <a:t>) and one or more </a:t>
            </a:r>
            <a:r>
              <a:rPr lang="en-US" sz="2500" dirty="0" smtClean="0"/>
              <a:t>variations of </a:t>
            </a:r>
            <a:r>
              <a:rPr lang="en-US" sz="2500" dirty="0"/>
              <a:t>the class (the </a:t>
            </a:r>
            <a:r>
              <a:rPr lang="en-US" sz="2500" b="1" i="1" dirty="0">
                <a:solidFill>
                  <a:srgbClr val="FF0000"/>
                </a:solidFill>
              </a:rPr>
              <a:t>subclasses</a:t>
            </a:r>
            <a:r>
              <a:rPr lang="en-US" sz="2500" dirty="0"/>
              <a:t>). </a:t>
            </a:r>
            <a:endParaRPr lang="en-US" sz="2500" dirty="0" smtClean="0"/>
          </a:p>
          <a:p>
            <a:pPr algn="just"/>
            <a:r>
              <a:rPr lang="en-US" sz="2500" dirty="0" smtClean="0"/>
              <a:t>Generalization </a:t>
            </a:r>
            <a:r>
              <a:rPr lang="en-US" sz="2500" dirty="0"/>
              <a:t>organizes classes by their similarities </a:t>
            </a:r>
            <a:r>
              <a:rPr lang="en-US" sz="2500" dirty="0" smtClean="0"/>
              <a:t>and differences</a:t>
            </a:r>
            <a:r>
              <a:rPr lang="en-US" sz="2500" dirty="0"/>
              <a:t>, structuring the description of objects. The superclass holds common attributes</a:t>
            </a:r>
            <a:r>
              <a:rPr lang="en-US" sz="2500" dirty="0" smtClean="0"/>
              <a:t>, operations</a:t>
            </a:r>
            <a:r>
              <a:rPr lang="en-US" sz="2500" dirty="0"/>
              <a:t>, and associations; the subclasses add specific attributes, operations, and associations.</a:t>
            </a:r>
          </a:p>
          <a:p>
            <a:pPr algn="just"/>
            <a:r>
              <a:rPr lang="en-US" sz="2500" dirty="0"/>
              <a:t>Each subclass is said to </a:t>
            </a:r>
            <a:r>
              <a:rPr lang="en-US" sz="2500" b="1" i="1" dirty="0">
                <a:solidFill>
                  <a:srgbClr val="FF0000"/>
                </a:solidFill>
              </a:rPr>
              <a:t>inherit</a:t>
            </a:r>
            <a:r>
              <a:rPr lang="en-US" sz="2500" b="1" i="1" dirty="0"/>
              <a:t> </a:t>
            </a:r>
            <a:r>
              <a:rPr lang="en-US" sz="2500" dirty="0"/>
              <a:t>the features of its </a:t>
            </a:r>
            <a:r>
              <a:rPr lang="en-US" sz="2500" dirty="0" smtClean="0"/>
              <a:t>superclass. </a:t>
            </a:r>
          </a:p>
          <a:p>
            <a:pPr algn="just"/>
            <a:r>
              <a:rPr lang="en-US" sz="2500" dirty="0" smtClean="0"/>
              <a:t>Generalization </a:t>
            </a:r>
            <a:r>
              <a:rPr lang="en-US" sz="2500" dirty="0"/>
              <a:t>is </a:t>
            </a:r>
            <a:r>
              <a:rPr lang="en-US" sz="2500" dirty="0" smtClean="0"/>
              <a:t>sometimes called </a:t>
            </a:r>
            <a:r>
              <a:rPr lang="en-US" sz="2500" dirty="0"/>
              <a:t>the </a:t>
            </a:r>
            <a:r>
              <a:rPr lang="en-US" sz="2500" b="1" dirty="0">
                <a:solidFill>
                  <a:srgbClr val="FF0000"/>
                </a:solidFill>
              </a:rPr>
              <a:t>“is-a”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relationship, because each instance of a subclass is an instance of </a:t>
            </a:r>
            <a:r>
              <a:rPr lang="en-US" sz="2500" dirty="0" smtClean="0"/>
              <a:t>the </a:t>
            </a:r>
            <a:r>
              <a:rPr lang="en-IN" sz="2500" dirty="0" smtClean="0"/>
              <a:t>superclass </a:t>
            </a:r>
            <a:r>
              <a:rPr lang="en-IN" sz="2500" dirty="0"/>
              <a:t>as well</a:t>
            </a:r>
            <a:r>
              <a:rPr lang="en-IN" sz="2500" dirty="0" smtClean="0"/>
              <a:t>.</a:t>
            </a:r>
          </a:p>
          <a:p>
            <a:pPr algn="just"/>
            <a:r>
              <a:rPr lang="en-US" sz="2500" dirty="0"/>
              <a:t>A </a:t>
            </a:r>
            <a:r>
              <a:rPr lang="en-US" sz="2500" b="1" dirty="0">
                <a:solidFill>
                  <a:srgbClr val="FF0000"/>
                </a:solidFill>
              </a:rPr>
              <a:t>large hollow arrowhead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denotes generalization. The arrowhead points to the superclass.</a:t>
            </a:r>
          </a:p>
          <a:p>
            <a:pPr algn="just"/>
            <a:r>
              <a:rPr lang="en-US" sz="2500" dirty="0" smtClean="0"/>
              <a:t>The </a:t>
            </a:r>
            <a:r>
              <a:rPr lang="en-US" sz="2500" dirty="0"/>
              <a:t>curly braces denote a UML comment, indicating that there are additional subclasses </a:t>
            </a:r>
            <a:r>
              <a:rPr lang="en-US" sz="2500" dirty="0" smtClean="0"/>
              <a:t>that the </a:t>
            </a:r>
            <a:r>
              <a:rPr lang="en-US" sz="2500" dirty="0"/>
              <a:t>diagram does not show.</a:t>
            </a:r>
            <a:endParaRPr lang="en-US" sz="2500" dirty="0" smtClean="0"/>
          </a:p>
        </p:txBody>
      </p:sp>
    </p:spTree>
    <p:extLst>
      <p:ext uri="{BB962C8B-B14F-4D97-AF65-F5344CB8AC3E}">
        <p14:creationId xmlns:p14="http://schemas.microsoft.com/office/powerpoint/2010/main" val="98198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 smtClean="0"/>
              <a:t>Generalization and Inheritance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646" y="1021507"/>
            <a:ext cx="8669215" cy="581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9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 smtClean="0"/>
              <a:t>Class Model Example (Credit Card Accounts)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08326" cy="522027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Draw the class model for </a:t>
            </a:r>
            <a:r>
              <a:rPr lang="en-US" dirty="0"/>
              <a:t>credit card </a:t>
            </a:r>
            <a:r>
              <a:rPr lang="en-US" dirty="0" smtClean="0"/>
              <a:t>accounts. </a:t>
            </a:r>
            <a:r>
              <a:rPr lang="en-US" dirty="0"/>
              <a:t>An institution </a:t>
            </a:r>
            <a:r>
              <a:rPr lang="en-US" dirty="0" smtClean="0"/>
              <a:t>may issue </a:t>
            </a:r>
            <a:r>
              <a:rPr lang="en-US" dirty="0"/>
              <a:t>many credit card accounts, each identified by an account number. Each account has </a:t>
            </a:r>
            <a:r>
              <a:rPr lang="en-US" dirty="0" smtClean="0"/>
              <a:t>a maximum </a:t>
            </a:r>
            <a:r>
              <a:rPr lang="en-US" dirty="0"/>
              <a:t>credit limit, a current balance, and a mailing address. The account serves one </a:t>
            </a:r>
            <a:r>
              <a:rPr lang="en-US" dirty="0" smtClean="0"/>
              <a:t>or more </a:t>
            </a:r>
            <a:r>
              <a:rPr lang="en-US" dirty="0"/>
              <a:t>customers who reside at the mailing address. The institution periodically issues a </a:t>
            </a:r>
            <a:r>
              <a:rPr lang="en-US" dirty="0" smtClean="0"/>
              <a:t>statement for </a:t>
            </a:r>
            <a:r>
              <a:rPr lang="en-US" dirty="0"/>
              <a:t>each account. The statement lists a payment due date, finance charge, and </a:t>
            </a:r>
            <a:r>
              <a:rPr lang="en-US" dirty="0" smtClean="0"/>
              <a:t>minimum payment</a:t>
            </a:r>
            <a:r>
              <a:rPr lang="en-US" dirty="0"/>
              <a:t>. The statement itemizes various transactions that have occurred throughout the </a:t>
            </a:r>
            <a:r>
              <a:rPr lang="en-US" dirty="0" smtClean="0"/>
              <a:t>billing interval</a:t>
            </a:r>
            <a:r>
              <a:rPr lang="en-US" dirty="0"/>
              <a:t>: cash advances, interest charges, purchases, fees, and adjustments to the account</a:t>
            </a:r>
            <a:r>
              <a:rPr lang="en-US" dirty="0" smtClean="0"/>
              <a:t>. The </a:t>
            </a:r>
            <a:r>
              <a:rPr lang="en-US" dirty="0"/>
              <a:t>name of the merchant is printed for each purchase.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2962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IN" i="1" dirty="0" smtClean="0"/>
              <a:t>Class Model Example (Credit Card Accounts)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5570" y="1209122"/>
            <a:ext cx="7578648" cy="505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9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4903</TotalTime>
  <Words>1588</Words>
  <Application>Microsoft Office PowerPoint</Application>
  <PresentationFormat>Widescreen</PresentationFormat>
  <Paragraphs>98</Paragraphs>
  <Slides>113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OO Themes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Operations and Methods</vt:lpstr>
      <vt:lpstr>Operations and Methods</vt:lpstr>
      <vt:lpstr>Operations and Methods</vt:lpstr>
      <vt:lpstr>PowerPoint Presentation</vt:lpstr>
      <vt:lpstr>PowerPoint Presentation</vt:lpstr>
      <vt:lpstr>Links and Associations</vt:lpstr>
      <vt:lpstr>Links and Associations</vt:lpstr>
      <vt:lpstr>Links and Associations</vt:lpstr>
      <vt:lpstr>Links and Associations</vt:lpstr>
      <vt:lpstr>PowerPoint Presentation</vt:lpstr>
      <vt:lpstr>PowerPoint Presentation</vt:lpstr>
      <vt:lpstr>PowerPoint Presentation</vt:lpstr>
      <vt:lpstr>PowerPoint Presentation</vt:lpstr>
      <vt:lpstr>Multiplicity</vt:lpstr>
      <vt:lpstr>Many to many Multiplicity</vt:lpstr>
      <vt:lpstr>One to one Multiplicity</vt:lpstr>
      <vt:lpstr>Zero to one Multiplicity</vt:lpstr>
      <vt:lpstr>Multiplicity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Generalization and Inheritance</vt:lpstr>
      <vt:lpstr>Generalization and Inheritance</vt:lpstr>
      <vt:lpstr>Class Model Example (Credit Card Accounts)</vt:lpstr>
      <vt:lpstr>Class Model Example (Credit Card Accounts)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</dc:title>
  <dc:creator>dinudinesh</dc:creator>
  <cp:lastModifiedBy>Admin</cp:lastModifiedBy>
  <cp:revision>967</cp:revision>
  <dcterms:created xsi:type="dcterms:W3CDTF">2020-07-07T04:41:39Z</dcterms:created>
  <dcterms:modified xsi:type="dcterms:W3CDTF">2023-11-29T09:08:11Z</dcterms:modified>
</cp:coreProperties>
</file>