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84" r:id="rId3"/>
    <p:sldId id="502" r:id="rId4"/>
    <p:sldId id="257" r:id="rId5"/>
    <p:sldId id="269" r:id="rId6"/>
    <p:sldId id="503" r:id="rId7"/>
    <p:sldId id="504" r:id="rId8"/>
    <p:sldId id="505" r:id="rId9"/>
    <p:sldId id="286" r:id="rId10"/>
    <p:sldId id="501" r:id="rId11"/>
    <p:sldId id="482" r:id="rId12"/>
    <p:sldId id="296" r:id="rId13"/>
    <p:sldId id="484" r:id="rId14"/>
    <p:sldId id="290" r:id="rId15"/>
    <p:sldId id="285" r:id="rId16"/>
    <p:sldId id="288" r:id="rId17"/>
    <p:sldId id="271" r:id="rId18"/>
    <p:sldId id="272" r:id="rId19"/>
    <p:sldId id="273" r:id="rId20"/>
    <p:sldId id="294" r:id="rId21"/>
    <p:sldId id="295" r:id="rId22"/>
    <p:sldId id="274" r:id="rId23"/>
    <p:sldId id="275" r:id="rId24"/>
    <p:sldId id="276" r:id="rId25"/>
    <p:sldId id="297" r:id="rId26"/>
    <p:sldId id="298" r:id="rId27"/>
    <p:sldId id="506" r:id="rId28"/>
    <p:sldId id="260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67038-B1EA-401E-BDE0-409064910B16}" type="datetimeFigureOut">
              <a:rPr lang="en-IN" smtClean="0"/>
              <a:t>27-11-2023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7D927-E1DF-414F-BD53-4A9F658FD8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785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DD2BA-7A45-898F-D2A7-4DAB57CF93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B282C1-0A77-DA26-7D02-96F29937E4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218FE-2FE0-87C4-D01B-DB4C2734D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83862-6857-4F54-A412-3139680942C4}" type="datetime1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F568F-EF91-0C57-0A7C-F429B7412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1752A-D505-9CAC-1B2D-DA1DDEB8D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1027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23F37-5723-99D4-48A0-353C27CB4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E7C5D-209C-F01B-F2C5-7597B8F864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1C7E8-0D70-E91C-96E4-A92F9BA76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E0670-C05C-41B0-9678-448D6307AE06}" type="datetime1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C3BFB-E37E-2E9F-A81D-5C64858EE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9AB85-D38E-F4AF-357D-F03252632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0325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D66AE-98C6-C794-26F6-3B6E0DA49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0499B-E3B8-4FBD-5ED2-34EA7588B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CCBBC-243B-3646-01CC-68E7618B0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9F337-9D4E-4F11-A215-EA68FD21BA4A}" type="datetime1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11B02-63DC-3466-F897-E68C58D26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AB736-8CE8-01C5-1855-0D074DF08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5677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6E88F-8CEC-47BD-F99B-E398D70F4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83C72-5434-418D-254E-D1DE55D50D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C9541-3602-9E3E-CBB3-B641F6DDA9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1550CF-2CDE-1241-BAE6-C805F4CEE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452C-796B-491D-8128-48CE147D7BCA}" type="datetime1">
              <a:rPr lang="en-IN" smtClean="0"/>
              <a:t>27-11-2023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22940E-D910-AC50-3922-C2F994051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319AD4-5401-26DD-78ED-35B309C5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5974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1CEF6-9377-DF3C-5CE5-149C8D08A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BAC1B-4B20-50F5-011C-C69ECD58AB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F9392C-F9CC-95BD-A437-98D9F178AC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E2BAF4-377F-BE12-64B4-99D1682D7A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92B843-446D-49C0-C694-22CDAB81DE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03ACDF-D500-CEF8-E1BA-3BAD7E97E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A5246-F4BA-4A69-B412-FA8FEE375704}" type="datetime1">
              <a:rPr lang="en-IN" smtClean="0"/>
              <a:t>27-11-2023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1DB68F-9EFF-F4DE-56CB-3BCD47DFC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FA0624-7C89-45C1-84CC-A37012B7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7942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3A646-EC8F-68F3-CBD4-84B18BE72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ABB73E-2229-0285-DAA6-3189CCD9A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0EB20-7C0D-4893-9B63-B88F2779694A}" type="datetime1">
              <a:rPr lang="en-IN" smtClean="0"/>
              <a:t>27-11-2023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944F6D-5D36-F752-A62A-3ADB65E7F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F86B7A-F069-0EC2-6BD8-599CFB242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3313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9E1A10-FB0D-D2CA-7B28-4303C3823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22442-B3B9-4DEC-BCC3-5F246FD8BCDA}" type="datetime1">
              <a:rPr lang="en-IN" smtClean="0"/>
              <a:t>27-11-2023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FB06BD-E8F7-2992-C901-10FC5996C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DC21AC-BCD4-6097-648A-CCF3D768C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190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FE4B5-D553-D780-F33B-2827E2D0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E977E-4FEB-1F0F-BB8B-E12E4920B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8408A-5130-60C6-0AAC-A06B0C0159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C748D4-155F-A134-27C2-85FAADEB3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6DC23-226F-4608-ADA4-F1EB3C49307D}" type="datetime1">
              <a:rPr lang="en-IN" smtClean="0"/>
              <a:t>27-11-2023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DF8BB1-A551-6011-213A-1FA7ED6A1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3F3C1C-48E7-040D-7C4B-E258A570C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6341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E4028-239A-5D02-30F8-E2C1E0A2A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3E867F-2124-7301-2D31-7100FB3363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75D8C-DD2D-C99C-3E10-4A323F69F7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712C12-DD08-C3B7-DD40-200FA678A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0106D-DA9F-41D4-AB81-BC3D374BD84D}" type="datetime1">
              <a:rPr lang="en-IN" smtClean="0"/>
              <a:t>27-11-2023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A120E0-92D8-CC51-0925-B48EC5A1B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3B89CA-168E-92C7-42B8-53AAFD940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288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FBF48-F604-DFA3-40F4-26372E4AA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ACE15A-F2F4-7A91-9537-196B5DC404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B26215-B184-5FBB-3749-1E3B4D881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F1800-F6AF-4016-8A15-52A5862A50E2}" type="datetime1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35305-7970-4508-E809-9D65B3587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CC316-9517-D369-C4BD-F91E65BFB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6349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3CB67-83FB-7D3D-6B3A-EA0EEC7B8E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FFE44A-4E19-28F7-E3C5-489ED62D47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DB10A-4333-FAFD-341C-C476443BD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48F84-1587-4FA2-B50B-757A542C11E9}" type="datetime1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17BE2-B615-431C-DA7A-684B3AC50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81319-1771-9B28-871B-E978335A1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0968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A4C46D-B698-A1A1-32AE-6D8685B09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BFD18C-173A-A0AB-1971-90618B8C12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414B2-6EB4-16C9-ABC9-A4EC0B8461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D5FF9-5869-4E1F-97A4-7325A78F59E7}" type="datetime1">
              <a:rPr lang="en-IN" smtClean="0"/>
              <a:t>27-11-2023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41722-FB6A-23D5-1A64-6DAC99E46E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16A8B-366F-E0D3-3587-6EA9F6472C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C4237-36EE-43AE-9DF0-0D842578D3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5769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echarts.dev/glossary/exit.html" TargetMode="External"/><Relationship Id="rId2" Type="http://schemas.openxmlformats.org/officeDocument/2006/relationships/hyperlink" Target="https://statecharts.dev/glossary/transition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s://statecharts.dev/glossary/enter.html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slideplayer.com/slide/17479895/" TargetMode="External"/><Relationship Id="rId2" Type="http://schemas.openxmlformats.org/officeDocument/2006/relationships/hyperlink" Target="https://www.lucidchart.com/pages/uml-state-machine-diagra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visual-paradigm.com/guide/uml-unified-modeling-language/what-is-state-machine-diagram/" TargetMode="External"/><Relationship Id="rId5" Type="http://schemas.openxmlformats.org/officeDocument/2006/relationships/hyperlink" Target="https://www.youtube.com/watch?v=TM4xTNRH1bw&amp;ab_channel=5MinutesEngineering" TargetMode="External"/><Relationship Id="rId4" Type="http://schemas.openxmlformats.org/officeDocument/2006/relationships/hyperlink" Target="https://www.youtube.com/watch?v=TzTl4pdEYWE&amp;ab_channel=5MinutesEnginee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15550-036B-78DF-39C0-37061BC66D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dirty="0"/>
              <a:t>State Machine Diagrams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67528E-2E30-63DB-7F8F-ABCAB85181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b="1" dirty="0"/>
              <a:t>Unit 2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7583D-CDB3-BB5F-EB58-6F96CB77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3D36-241D-494D-BD68-8DCDBAF7A1C5}" type="datetime1">
              <a:rPr lang="en-IN" smtClean="0"/>
              <a:t>27-11-2023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19542-FC8B-705B-1335-EDA1D648D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1866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B83DD-3C61-3406-DD96-A33D889F8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257"/>
            <a:ext cx="10515600" cy="5378066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IN" dirty="0"/>
              <a:t>According to </a:t>
            </a:r>
            <a:r>
              <a:rPr lang="en-IN" b="1" dirty="0">
                <a:solidFill>
                  <a:srgbClr val="FF0000"/>
                </a:solidFill>
              </a:rPr>
              <a:t>Bernd</a:t>
            </a:r>
            <a:r>
              <a:rPr lang="en-IN" dirty="0">
                <a:solidFill>
                  <a:srgbClr val="FF0000"/>
                </a:solidFill>
              </a:rPr>
              <a:t> </a:t>
            </a:r>
            <a:r>
              <a:rPr lang="en-IN" dirty="0"/>
              <a:t>Textbook- Chapter 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dirty="0"/>
              <a:t>Three different models of the system:</a:t>
            </a:r>
          </a:p>
          <a:p>
            <a:pPr marL="514350" indent="-514350">
              <a:lnSpc>
                <a:spcPct val="150000"/>
              </a:lnSpc>
              <a:buAutoNum type="arabicParenR"/>
            </a:pPr>
            <a:r>
              <a:rPr lang="en-IN" dirty="0"/>
              <a:t>Functional model: </a:t>
            </a:r>
            <a:r>
              <a:rPr lang="en-IN" b="1" dirty="0">
                <a:solidFill>
                  <a:srgbClr val="FF0000"/>
                </a:solidFill>
              </a:rPr>
              <a:t>Use-case diagram </a:t>
            </a:r>
            <a:r>
              <a:rPr lang="en-IN" dirty="0"/>
              <a:t>– Functionality of the system from </a:t>
            </a:r>
            <a:r>
              <a:rPr lang="en-IN" b="1" dirty="0"/>
              <a:t>user’s point of view</a:t>
            </a:r>
          </a:p>
          <a:p>
            <a:pPr marL="514350" indent="-514350">
              <a:lnSpc>
                <a:spcPct val="150000"/>
              </a:lnSpc>
              <a:buAutoNum type="arabicParenR"/>
            </a:pPr>
            <a:r>
              <a:rPr lang="en-IN" dirty="0"/>
              <a:t>Object model: </a:t>
            </a:r>
            <a:r>
              <a:rPr lang="en-IN" b="1" dirty="0" smtClean="0">
                <a:solidFill>
                  <a:srgbClr val="FF0000"/>
                </a:solidFill>
              </a:rPr>
              <a:t>Class Diagram- </a:t>
            </a:r>
            <a:r>
              <a:rPr lang="en-IN" dirty="0"/>
              <a:t>Describes the </a:t>
            </a:r>
            <a:r>
              <a:rPr lang="en-IN" b="1" dirty="0"/>
              <a:t>structure of the system </a:t>
            </a:r>
            <a:r>
              <a:rPr lang="en-IN" dirty="0"/>
              <a:t>in terms of objects, attributes, associations and operations.</a:t>
            </a:r>
          </a:p>
          <a:p>
            <a:pPr marL="514350" indent="-514350">
              <a:lnSpc>
                <a:spcPct val="150000"/>
              </a:lnSpc>
              <a:buAutoNum type="arabicParenR"/>
            </a:pPr>
            <a:r>
              <a:rPr lang="en-IN" dirty="0"/>
              <a:t>Dynamic model: </a:t>
            </a:r>
            <a:r>
              <a:rPr lang="en-IN" b="1" dirty="0">
                <a:solidFill>
                  <a:srgbClr val="FF0000"/>
                </a:solidFill>
              </a:rPr>
              <a:t>Interaction Diagrams</a:t>
            </a:r>
            <a:r>
              <a:rPr lang="en-IN" dirty="0"/>
              <a:t>, State Machine Diagrams and Activity Diagrams, </a:t>
            </a:r>
            <a:r>
              <a:rPr lang="en-IN" b="1" dirty="0">
                <a:solidFill>
                  <a:srgbClr val="FF0000"/>
                </a:solidFill>
              </a:rPr>
              <a:t>describes the internal behaviour </a:t>
            </a:r>
            <a:r>
              <a:rPr lang="en-IN" dirty="0"/>
              <a:t>of the system.</a:t>
            </a:r>
          </a:p>
          <a:p>
            <a:pPr>
              <a:lnSpc>
                <a:spcPct val="150000"/>
              </a:lnSpc>
            </a:pPr>
            <a:endParaRPr lang="en-IN" dirty="0"/>
          </a:p>
          <a:p>
            <a:pPr marL="457200" lvl="1" indent="0">
              <a:lnSpc>
                <a:spcPct val="150000"/>
              </a:lnSpc>
              <a:buNone/>
            </a:pPr>
            <a:endParaRPr lang="en-IN" dirty="0"/>
          </a:p>
          <a:p>
            <a:pPr>
              <a:lnSpc>
                <a:spcPct val="150000"/>
              </a:lnSpc>
            </a:pP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5CDE9-9E81-9C92-934F-E82D1D2E8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765A0-9C9C-416F-BCE2-11B09DB48F4C}" type="datetime1">
              <a:rPr lang="en-IN" smtClean="0"/>
              <a:t>27-11-2023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90201B-55A4-CC5D-FF5C-B2EEC6B85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9488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3385" y="97772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According to </a:t>
            </a:r>
            <a:r>
              <a:rPr lang="en-US" b="1" dirty="0" err="1" smtClean="0"/>
              <a:t>Rumbaugh</a:t>
            </a:r>
            <a:r>
              <a:rPr lang="en-US" b="1" dirty="0" smtClean="0"/>
              <a:t> Text Book</a:t>
            </a:r>
            <a:endParaRPr lang="en-IN" b="1" dirty="0" smtClean="0"/>
          </a:p>
          <a:p>
            <a:r>
              <a:rPr lang="en-IN" b="1" dirty="0" smtClean="0"/>
              <a:t>The </a:t>
            </a:r>
            <a:r>
              <a:rPr lang="en-IN" b="1" dirty="0"/>
              <a:t>Three </a:t>
            </a:r>
            <a:r>
              <a:rPr lang="en-IN" b="1" dirty="0" smtClean="0"/>
              <a:t>Models</a:t>
            </a:r>
          </a:p>
          <a:p>
            <a:pPr marL="514350" indent="-514350">
              <a:buAutoNum type="arabicParenR"/>
            </a:pPr>
            <a:r>
              <a:rPr lang="en-US" b="1" dirty="0" smtClean="0"/>
              <a:t>Class </a:t>
            </a:r>
            <a:r>
              <a:rPr lang="en-US" b="1" dirty="0"/>
              <a:t>Model</a:t>
            </a:r>
            <a:r>
              <a:rPr lang="en-US" dirty="0"/>
              <a:t>: Class diagrams </a:t>
            </a:r>
            <a:endParaRPr lang="en-US" dirty="0" smtClean="0"/>
          </a:p>
          <a:p>
            <a:pPr marL="514350" indent="-514350">
              <a:buAutoNum type="arabicParenR"/>
            </a:pPr>
            <a:r>
              <a:rPr lang="en-US" b="1" dirty="0"/>
              <a:t>State </a:t>
            </a:r>
            <a:r>
              <a:rPr lang="en-US" b="1" dirty="0" smtClean="0"/>
              <a:t>Model: </a:t>
            </a:r>
            <a:r>
              <a:rPr lang="en-US" dirty="0"/>
              <a:t>State diagram </a:t>
            </a:r>
            <a:endParaRPr lang="en-US" dirty="0" smtClean="0"/>
          </a:p>
          <a:p>
            <a:pPr marL="514350" indent="-514350">
              <a:buAutoNum type="arabicParenR"/>
            </a:pPr>
            <a:r>
              <a:rPr lang="en-US" b="1" dirty="0"/>
              <a:t>Interaction </a:t>
            </a:r>
            <a:r>
              <a:rPr lang="en-US" b="1" dirty="0" smtClean="0"/>
              <a:t>model: </a:t>
            </a:r>
            <a:r>
              <a:rPr lang="en-US" b="1" dirty="0"/>
              <a:t>Use cases, sequence diagrams and activity diagrams </a:t>
            </a: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16C9-A3C9-401F-9AD7-B6332EC096E8}" type="datetime1">
              <a:rPr lang="en-IN" smtClean="0"/>
              <a:t>27-11-2023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8541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1879F-5C92-D3F8-0376-AE38C23C9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47" y="143744"/>
            <a:ext cx="10515600" cy="972787"/>
          </a:xfrm>
        </p:spPr>
        <p:txBody>
          <a:bodyPr/>
          <a:lstStyle/>
          <a:p>
            <a:r>
              <a:rPr lang="en-IN" b="1" dirty="0"/>
              <a:t>What is State Machine Diagrams?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B8691-DD58-6B45-C5BF-1C57256A8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6530"/>
            <a:ext cx="10515600" cy="5597725"/>
          </a:xfrm>
        </p:spPr>
        <p:txBody>
          <a:bodyPr>
            <a:normAutofit lnSpcReduction="10000"/>
          </a:bodyPr>
          <a:lstStyle/>
          <a:p>
            <a:pPr>
              <a:lnSpc>
                <a:spcPct val="160000"/>
              </a:lnSpc>
            </a:pPr>
            <a:r>
              <a:rPr lang="en-US" sz="2300" dirty="0"/>
              <a:t>Provides the </a:t>
            </a:r>
            <a:r>
              <a:rPr lang="en-US" sz="2300" b="1" dirty="0">
                <a:solidFill>
                  <a:srgbClr val="FF0000"/>
                </a:solidFill>
              </a:rPr>
              <a:t>dynamic view/</a:t>
            </a:r>
            <a:r>
              <a:rPr lang="en-US" sz="2300" b="1" dirty="0" err="1">
                <a:solidFill>
                  <a:srgbClr val="FF0000"/>
                </a:solidFill>
              </a:rPr>
              <a:t>behaviour</a:t>
            </a:r>
            <a:r>
              <a:rPr lang="en-US" sz="2300" b="1" dirty="0">
                <a:solidFill>
                  <a:srgbClr val="FF0000"/>
                </a:solidFill>
              </a:rPr>
              <a:t> </a:t>
            </a:r>
            <a:r>
              <a:rPr lang="en-US" sz="2300" dirty="0"/>
              <a:t>of the aspects of the system.</a:t>
            </a:r>
          </a:p>
          <a:p>
            <a:pPr>
              <a:lnSpc>
                <a:spcPct val="160000"/>
              </a:lnSpc>
            </a:pPr>
            <a:r>
              <a:rPr lang="en-US" altLang="en-US" sz="2300" dirty="0"/>
              <a:t>Depicts </a:t>
            </a:r>
            <a:r>
              <a:rPr lang="en-US" altLang="en-US" sz="2300" b="1" dirty="0">
                <a:solidFill>
                  <a:srgbClr val="FF0000"/>
                </a:solidFill>
              </a:rPr>
              <a:t>data and behavior of a single object </a:t>
            </a:r>
            <a:r>
              <a:rPr lang="en-US" altLang="en-US" sz="2300" dirty="0"/>
              <a:t>throughout </a:t>
            </a:r>
            <a:r>
              <a:rPr lang="en-US" altLang="en-US" sz="2300" b="1" dirty="0">
                <a:solidFill>
                  <a:srgbClr val="FF0000"/>
                </a:solidFill>
              </a:rPr>
              <a:t>its lifetime</a:t>
            </a:r>
            <a:r>
              <a:rPr lang="en-US" altLang="en-US" sz="2300" dirty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60000"/>
              </a:lnSpc>
            </a:pPr>
            <a:r>
              <a:rPr lang="en-US" sz="2300" dirty="0"/>
              <a:t>State Diagrams can describe </a:t>
            </a:r>
            <a:r>
              <a:rPr lang="en-US" sz="2300" dirty="0">
                <a:solidFill>
                  <a:srgbClr val="FF0000"/>
                </a:solidFill>
              </a:rPr>
              <a:t>a </a:t>
            </a:r>
            <a:r>
              <a:rPr lang="en-US" sz="2300" b="1" dirty="0">
                <a:solidFill>
                  <a:srgbClr val="FF0000"/>
                </a:solidFill>
              </a:rPr>
              <a:t>single object </a:t>
            </a:r>
            <a:r>
              <a:rPr lang="en-US" sz="2300" dirty="0"/>
              <a:t>and illustrate how that </a:t>
            </a:r>
            <a:r>
              <a:rPr lang="en-US" sz="2300" b="1" dirty="0">
                <a:solidFill>
                  <a:srgbClr val="FF0000"/>
                </a:solidFill>
              </a:rPr>
              <a:t>object behaves </a:t>
            </a:r>
            <a:r>
              <a:rPr lang="en-US" sz="2300" dirty="0"/>
              <a:t>in response to a series of events in your system.</a:t>
            </a:r>
          </a:p>
          <a:p>
            <a:pPr>
              <a:lnSpc>
                <a:spcPct val="160000"/>
              </a:lnSpc>
            </a:pPr>
            <a:r>
              <a:rPr lang="en-US" sz="2300" dirty="0"/>
              <a:t>UML State Machine Diagram is used to describe the </a:t>
            </a:r>
            <a:r>
              <a:rPr lang="en-US" sz="2300" b="1" dirty="0">
                <a:solidFill>
                  <a:srgbClr val="FF0000"/>
                </a:solidFill>
              </a:rPr>
              <a:t>different/various states </a:t>
            </a:r>
            <a:r>
              <a:rPr lang="en-US" sz="2300" dirty="0"/>
              <a:t>that an </a:t>
            </a:r>
            <a:r>
              <a:rPr lang="en-US" sz="2300" b="1" dirty="0">
                <a:solidFill>
                  <a:srgbClr val="FF0000"/>
                </a:solidFill>
              </a:rPr>
              <a:t>object</a:t>
            </a:r>
            <a:r>
              <a:rPr lang="en-US" sz="2300" dirty="0"/>
              <a:t> may be in and transitions between those states. </a:t>
            </a:r>
          </a:p>
          <a:p>
            <a:pPr>
              <a:lnSpc>
                <a:spcPct val="160000"/>
              </a:lnSpc>
            </a:pPr>
            <a:r>
              <a:rPr lang="en-US" sz="2300" dirty="0"/>
              <a:t>Given a state, a transition represents a future state the object can move to and the conditions associated with the change of state.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1600" dirty="0"/>
              <a:t> </a:t>
            </a:r>
          </a:p>
          <a:p>
            <a:pPr>
              <a:lnSpc>
                <a:spcPct val="160000"/>
              </a:lnSpc>
            </a:pPr>
            <a:endParaRPr lang="en-IN" sz="1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681D5-A713-DC71-009B-F7D809640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D6265-25F8-4A2A-A1F1-C37578AD2AD2}" type="datetime1">
              <a:rPr lang="en-IN" smtClean="0"/>
              <a:t>27-11-2023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310CC0-785C-8CC0-5933-2B87E24A0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3207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4ABE9-B378-8CBA-952C-CB72BAD80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28874" cy="4351338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i="0" dirty="0">
                <a:solidFill>
                  <a:srgbClr val="FF0000"/>
                </a:solidFill>
                <a:effectLst/>
                <a:latin typeface="Source Sans Pro" panose="020B0503030403020204" pitchFamily="34" charset="0"/>
              </a:rPr>
              <a:t>Initial state</a:t>
            </a:r>
          </a:p>
          <a:p>
            <a:pPr algn="l">
              <a:lnSpc>
                <a:spcPct val="150000"/>
              </a:lnSpc>
            </a:pPr>
            <a:r>
              <a:rPr lang="en-US" b="0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The initial state symbol is used to indicate the </a:t>
            </a:r>
            <a:r>
              <a:rPr lang="en-US" b="1" i="0" dirty="0">
                <a:solidFill>
                  <a:srgbClr val="FF0000"/>
                </a:solidFill>
                <a:effectLst/>
                <a:latin typeface="Source Sans Pro" panose="020B0503030403020204" pitchFamily="34" charset="0"/>
              </a:rPr>
              <a:t>beginning</a:t>
            </a:r>
            <a:r>
              <a:rPr lang="en-US" b="0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 of a state machine diagram or starting point of object lifespan .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b="1" i="0" dirty="0">
                <a:solidFill>
                  <a:srgbClr val="FF0000"/>
                </a:solidFill>
                <a:effectLst/>
                <a:latin typeface="Source Sans Pro" panose="020B0503030403020204" pitchFamily="34" charset="0"/>
              </a:rPr>
              <a:t>Final state</a:t>
            </a:r>
          </a:p>
          <a:p>
            <a:pPr algn="l">
              <a:lnSpc>
                <a:spcPct val="150000"/>
              </a:lnSpc>
            </a:pPr>
            <a:r>
              <a:rPr lang="en-US" b="0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This symbol is used to indicate the </a:t>
            </a:r>
            <a:r>
              <a:rPr lang="en-US" b="1" i="0" dirty="0">
                <a:solidFill>
                  <a:srgbClr val="FF0000"/>
                </a:solidFill>
                <a:effectLst/>
                <a:latin typeface="Source Sans Pro" panose="020B0503030403020204" pitchFamily="34" charset="0"/>
              </a:rPr>
              <a:t>end</a:t>
            </a:r>
            <a:r>
              <a:rPr lang="en-US" b="1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of a state machine diagram.</a:t>
            </a:r>
          </a:p>
          <a:p>
            <a:pPr algn="l">
              <a:lnSpc>
                <a:spcPct val="150000"/>
              </a:lnSpc>
            </a:pPr>
            <a:endParaRPr lang="en-US" b="0" i="0" dirty="0">
              <a:solidFill>
                <a:srgbClr val="222222"/>
              </a:solidFill>
              <a:effectLst/>
              <a:latin typeface="Source Sans Pro" panose="020B0503030403020204" pitchFamily="34" charset="0"/>
            </a:endParaRPr>
          </a:p>
          <a:p>
            <a:pPr>
              <a:lnSpc>
                <a:spcPct val="150000"/>
              </a:lnSpc>
            </a:pP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8D88B-D602-04A7-64C1-6484EC4F3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A3796-22FD-4175-A95F-A36DE6B1FDA4}" type="datetime1">
              <a:rPr lang="en-IN" smtClean="0"/>
              <a:t>27-11-2023</a:t>
            </a:fld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349C3A-7ED2-E879-DA07-333EE8272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5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C46756-F1BC-3EA2-A1C1-02FBE8767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9706" y="2666894"/>
            <a:ext cx="2076740" cy="7621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204B8E-42CC-42A1-0FE5-999AAF7C9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7647" y="4804370"/>
            <a:ext cx="2760858" cy="974858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064ED9E8-54D9-A744-0D92-846A96403669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673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i="1"/>
              <a:t>Notations used in State Chart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04643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8BE4E-88F0-3D0B-190D-CAAA15AEF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1263"/>
            <a:ext cx="10515600" cy="6256421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n-US" b="1" i="0" dirty="0">
                <a:solidFill>
                  <a:srgbClr val="FF0000"/>
                </a:solidFill>
                <a:effectLst/>
                <a:latin typeface="Source Sans Pro" panose="020B0503030403020204" pitchFamily="34" charset="0"/>
              </a:rPr>
              <a:t>Decision box</a:t>
            </a:r>
          </a:p>
          <a:p>
            <a:pPr algn="just">
              <a:lnSpc>
                <a:spcPct val="170000"/>
              </a:lnSpc>
            </a:pPr>
            <a:r>
              <a:rPr lang="en-US" b="0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It contains a </a:t>
            </a:r>
            <a:r>
              <a:rPr lang="en-US" b="1" i="0" dirty="0" smtClean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condition</a:t>
            </a:r>
            <a:r>
              <a:rPr lang="en-US" dirty="0" smtClean="0">
                <a:solidFill>
                  <a:srgbClr val="222222"/>
                </a:solidFill>
                <a:latin typeface="Source Sans Pro" panose="020B0503030403020204" pitchFamily="34" charset="0"/>
              </a:rPr>
              <a:t>,</a:t>
            </a:r>
            <a:r>
              <a:rPr lang="en-US" dirty="0">
                <a:solidFill>
                  <a:srgbClr val="222222"/>
                </a:solidFill>
                <a:latin typeface="Source Sans Pro" panose="020B0503030403020204" pitchFamily="34" charset="0"/>
              </a:rPr>
              <a:t> Diamond </a:t>
            </a:r>
            <a:r>
              <a:rPr lang="en-US" dirty="0" smtClean="0">
                <a:solidFill>
                  <a:srgbClr val="222222"/>
                </a:solidFill>
                <a:latin typeface="Source Sans Pro" panose="020B0503030403020204" pitchFamily="34" charset="0"/>
              </a:rPr>
              <a:t>shape.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Depending upon the result, </a:t>
            </a:r>
            <a:r>
              <a:rPr lang="en-US" b="1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decision </a:t>
            </a:r>
            <a:r>
              <a:rPr lang="en-US" b="0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is taken for program execution.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b="1" i="0" dirty="0">
                <a:solidFill>
                  <a:srgbClr val="FF0000"/>
                </a:solidFill>
                <a:effectLst/>
                <a:latin typeface="Source Sans Pro" panose="020B0503030403020204" pitchFamily="34" charset="0"/>
              </a:rPr>
              <a:t>Transition</a:t>
            </a:r>
          </a:p>
          <a:p>
            <a:pPr algn="just">
              <a:lnSpc>
                <a:spcPct val="170000"/>
              </a:lnSpc>
            </a:pPr>
            <a:r>
              <a:rPr lang="en-US" b="0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A transition is a </a:t>
            </a:r>
            <a:r>
              <a:rPr lang="en-US" b="1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change in one state </a:t>
            </a:r>
            <a:r>
              <a:rPr lang="en-US" b="0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into </a:t>
            </a:r>
            <a:r>
              <a:rPr lang="en-US" b="1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another state </a:t>
            </a:r>
            <a:r>
              <a:rPr lang="en-US" b="0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which is occurred because of </a:t>
            </a:r>
            <a:r>
              <a:rPr lang="en-US" b="1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some event</a:t>
            </a:r>
            <a:r>
              <a:rPr lang="en-US" b="0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. A transition causes a change in the state of an object. </a:t>
            </a:r>
            <a:r>
              <a:rPr lang="en-US" dirty="0">
                <a:solidFill>
                  <a:srgbClr val="222222"/>
                </a:solidFill>
                <a:latin typeface="Source Sans Pro" panose="020B0503030403020204" pitchFamily="34" charset="0"/>
              </a:rPr>
              <a:t>Each transition line is labeled with the </a:t>
            </a:r>
            <a:r>
              <a:rPr lang="en-US" b="1" dirty="0">
                <a:solidFill>
                  <a:srgbClr val="222222"/>
                </a:solidFill>
                <a:latin typeface="Source Sans Pro" panose="020B0503030403020204" pitchFamily="34" charset="0"/>
              </a:rPr>
              <a:t>event</a:t>
            </a:r>
            <a:r>
              <a:rPr lang="en-US" dirty="0">
                <a:solidFill>
                  <a:srgbClr val="222222"/>
                </a:solidFill>
                <a:latin typeface="Source Sans Pro" panose="020B0503030403020204" pitchFamily="34" charset="0"/>
              </a:rPr>
              <a:t> that causes the transition</a:t>
            </a:r>
            <a:r>
              <a:rPr lang="en-US" b="0" i="0" dirty="0">
                <a:solidFill>
                  <a:srgbClr val="737C85"/>
                </a:solidFill>
                <a:effectLst/>
                <a:latin typeface="open sans" panose="020B0606030504020204" pitchFamily="34" charset="0"/>
              </a:rPr>
              <a:t>.</a:t>
            </a:r>
            <a:endParaRPr lang="en-US" b="0" i="0" dirty="0">
              <a:solidFill>
                <a:srgbClr val="222222"/>
              </a:solidFill>
              <a:effectLst/>
              <a:latin typeface="Source Sans Pro" panose="020B0503030403020204" pitchFamily="34" charset="0"/>
            </a:endParaRPr>
          </a:p>
          <a:p>
            <a:pPr algn="just">
              <a:lnSpc>
                <a:spcPct val="170000"/>
              </a:lnSpc>
            </a:pPr>
            <a:endParaRPr lang="en-US" b="0" i="0" dirty="0">
              <a:solidFill>
                <a:srgbClr val="222222"/>
              </a:solidFill>
              <a:effectLst/>
              <a:latin typeface="Source Sans Pro" panose="020B0503030403020204" pitchFamily="34" charset="0"/>
            </a:endParaRPr>
          </a:p>
          <a:p>
            <a:pPr algn="just">
              <a:lnSpc>
                <a:spcPct val="170000"/>
              </a:lnSpc>
            </a:pPr>
            <a:endParaRPr lang="en-IN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7F1A2D-B390-D966-A520-FF0CCB9F5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119" y="3003528"/>
            <a:ext cx="1511378" cy="425472"/>
          </a:xfrm>
          <a:prstGeom prst="rect">
            <a:avLst/>
          </a:prstGeom>
        </p:spPr>
      </p:pic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A42BE70F-A860-C0A6-8A84-054133225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DFF6C-1701-40C8-88B0-E8C165717374}" type="datetime1">
              <a:rPr lang="en-IN" smtClean="0"/>
              <a:t>27-11-2023</a:t>
            </a:fld>
            <a:endParaRPr lang="en-IN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2D94DD8-98D0-BDDC-151D-735176690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0665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32592-BC14-9960-EC4A-E408C6196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4261"/>
            <a:ext cx="10515600" cy="6102417"/>
          </a:xfrm>
        </p:spPr>
        <p:txBody>
          <a:bodyPr>
            <a:normAutofit fontScale="92500"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  <a:latin typeface="Source Sans Pro" panose="020B0503030403020204" pitchFamily="34" charset="0"/>
              </a:rPr>
              <a:t>Transitions between states occur as follows:</a:t>
            </a:r>
          </a:p>
          <a:p>
            <a:pPr marL="742950" lvl="1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22222"/>
                </a:solidFill>
                <a:latin typeface="Source Sans Pro" panose="020B0503030403020204" pitchFamily="34" charset="0"/>
              </a:rPr>
              <a:t>An element is in a source state</a:t>
            </a:r>
          </a:p>
          <a:p>
            <a:pPr marL="742950" lvl="1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22222"/>
                </a:solidFill>
                <a:latin typeface="Source Sans Pro" panose="020B0503030403020204" pitchFamily="34" charset="0"/>
              </a:rPr>
              <a:t>An event occurs</a:t>
            </a:r>
          </a:p>
          <a:p>
            <a:pPr marL="742950" lvl="1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22222"/>
                </a:solidFill>
                <a:latin typeface="Source Sans Pro" panose="020B0503030403020204" pitchFamily="34" charset="0"/>
              </a:rPr>
              <a:t>An action is performed</a:t>
            </a:r>
          </a:p>
          <a:p>
            <a:pPr marL="742950" lvl="1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22222"/>
                </a:solidFill>
                <a:latin typeface="Source Sans Pro" panose="020B0503030403020204" pitchFamily="34" charset="0"/>
              </a:rPr>
              <a:t>The element enters a target state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222222"/>
                </a:solidFill>
                <a:latin typeface="Source Sans Pro" panose="020B0503030403020204" pitchFamily="34" charset="0"/>
              </a:rPr>
              <a:t>Events/Action</a:t>
            </a:r>
            <a:r>
              <a:rPr lang="en-US" dirty="0" smtClean="0">
                <a:solidFill>
                  <a:srgbClr val="222222"/>
                </a:solidFill>
                <a:latin typeface="Source Sans Pro" panose="020B0503030403020204" pitchFamily="34" charset="0"/>
              </a:rPr>
              <a:t>–</a:t>
            </a:r>
            <a:endParaRPr lang="en-US" dirty="0">
              <a:solidFill>
                <a:srgbClr val="222222"/>
              </a:solidFill>
              <a:latin typeface="Source Sans Pro" panose="020B0503030403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222222"/>
                </a:solidFill>
                <a:latin typeface="Source Sans Pro" panose="020B0503030403020204" pitchFamily="34" charset="0"/>
              </a:rPr>
              <a:t>trigger to move from one state to another state or internal transition compartment of a state. 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222222"/>
                </a:solidFill>
                <a:latin typeface="Source Sans Pro" panose="020B0503030403020204" pitchFamily="34" charset="0"/>
              </a:rPr>
              <a:t>Events pass information, which is elaborated by Objects operations.</a:t>
            </a:r>
          </a:p>
          <a:p>
            <a:pPr>
              <a:lnSpc>
                <a:spcPct val="150000"/>
              </a:lnSpc>
            </a:pPr>
            <a:endParaRPr lang="en-US" b="0" i="0" dirty="0">
              <a:solidFill>
                <a:srgbClr val="222222"/>
              </a:solidFill>
              <a:effectLst/>
              <a:latin typeface="Source Sans Pro" panose="020B0503030403020204" pitchFamily="34" charset="0"/>
            </a:endParaRPr>
          </a:p>
          <a:p>
            <a:pPr marL="742950" lvl="1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737C85"/>
              </a:solidFill>
              <a:effectLst/>
              <a:latin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309610-D7DA-E771-C114-3F96B519D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9A8AE-0211-4A9B-AD9E-DBA40B0A1446}" type="datetime1">
              <a:rPr lang="en-IN" smtClean="0"/>
              <a:t>27-11-2023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A0A96D-3988-6440-63C9-EF8F1262E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6625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87976-895C-0393-C1ED-5B8F5FFD4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90" y="279132"/>
            <a:ext cx="10702490" cy="606391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IN" sz="2000" b="1" i="0" dirty="0" smtClean="0">
                <a:effectLst/>
              </a:rPr>
              <a:t>Activity</a:t>
            </a:r>
            <a:endParaRPr lang="en-IN" sz="2000" b="1" i="0" dirty="0">
              <a:effectLst/>
            </a:endParaRPr>
          </a:p>
          <a:p>
            <a:pPr>
              <a:lnSpc>
                <a:spcPct val="150000"/>
              </a:lnSpc>
            </a:pPr>
            <a:r>
              <a:rPr lang="en-US" sz="2000" b="0" i="0" dirty="0">
                <a:effectLst/>
              </a:rPr>
              <a:t>Activity is </a:t>
            </a:r>
            <a:r>
              <a:rPr lang="en-US" sz="2000" b="1" i="0" dirty="0">
                <a:effectLst/>
              </a:rPr>
              <a:t>associated with states</a:t>
            </a:r>
            <a:r>
              <a:rPr lang="en-US" sz="2000" b="0" i="0" dirty="0">
                <a:effectLst/>
              </a:rPr>
              <a:t>, </a:t>
            </a:r>
            <a:r>
              <a:rPr lang="en-IN" sz="2000" b="0" i="0" dirty="0">
                <a:effectLst/>
              </a:rPr>
              <a:t>which is a</a:t>
            </a:r>
            <a:r>
              <a:rPr lang="en-US" sz="2000" b="0" i="0" dirty="0">
                <a:effectLst/>
              </a:rPr>
              <a:t> </a:t>
            </a:r>
            <a:r>
              <a:rPr lang="en-IN" sz="2000" b="1" i="0" dirty="0">
                <a:effectLst/>
              </a:rPr>
              <a:t>ongoing computation</a:t>
            </a:r>
            <a:r>
              <a:rPr lang="en-US" sz="2000" b="0" i="0" dirty="0">
                <a:effectLst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2000" b="0" i="0" dirty="0">
                <a:effectLst/>
              </a:rPr>
              <a:t>Activity may run to </a:t>
            </a:r>
            <a:r>
              <a:rPr lang="en-US" sz="2000" b="1" i="0" dirty="0">
                <a:effectLst/>
              </a:rPr>
              <a:t>completion or continue indefinitely</a:t>
            </a:r>
            <a:r>
              <a:rPr lang="en-US" sz="2000" b="0" i="0" dirty="0">
                <a:effectLst/>
              </a:rPr>
              <a:t>. </a:t>
            </a:r>
          </a:p>
          <a:p>
            <a:pPr>
              <a:lnSpc>
                <a:spcPct val="150000"/>
              </a:lnSpc>
            </a:pPr>
            <a:r>
              <a:rPr lang="en-US" sz="2000" b="0" i="0" dirty="0">
                <a:effectLst/>
              </a:rPr>
              <a:t>An Activity will be </a:t>
            </a:r>
            <a:r>
              <a:rPr lang="en-US" sz="2000" b="1" i="0" dirty="0">
                <a:effectLst/>
              </a:rPr>
              <a:t>terminated</a:t>
            </a:r>
            <a:r>
              <a:rPr lang="en-US" sz="2000" b="0" i="0" dirty="0">
                <a:effectLst/>
              </a:rPr>
              <a:t> by an </a:t>
            </a:r>
            <a:r>
              <a:rPr lang="en-US" sz="2000" b="1" i="0" dirty="0">
                <a:effectLst/>
              </a:rPr>
              <a:t>event</a:t>
            </a:r>
            <a:r>
              <a:rPr lang="en-US" sz="2000" b="0" i="0" dirty="0">
                <a:effectLst/>
              </a:rPr>
              <a:t> that causes a </a:t>
            </a:r>
            <a:r>
              <a:rPr lang="en-US" sz="2000" b="1" i="0" dirty="0">
                <a:effectLst/>
              </a:rPr>
              <a:t>transition from the state </a:t>
            </a:r>
            <a:r>
              <a:rPr lang="en-US" sz="2000" b="0" i="0" dirty="0">
                <a:effectLst/>
              </a:rPr>
              <a:t>in which the activity is defined.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2000" b="1" dirty="0">
                <a:solidFill>
                  <a:srgbClr val="222222"/>
                </a:solidFill>
                <a:latin typeface="Source Sans Pro" panose="020B0503030403020204" pitchFamily="34" charset="0"/>
              </a:rPr>
              <a:t>State box</a:t>
            </a:r>
          </a:p>
          <a:p>
            <a:pPr algn="just">
              <a:lnSpc>
                <a:spcPct val="170000"/>
              </a:lnSpc>
            </a:pPr>
            <a:r>
              <a:rPr lang="en-US" sz="2000" dirty="0">
                <a:solidFill>
                  <a:srgbClr val="222222"/>
                </a:solidFill>
                <a:latin typeface="Source Sans Pro" panose="020B0503030403020204" pitchFamily="34" charset="0"/>
              </a:rPr>
              <a:t>It is a </a:t>
            </a:r>
            <a:r>
              <a:rPr lang="en-US" sz="2000" b="1" dirty="0">
                <a:solidFill>
                  <a:srgbClr val="222222"/>
                </a:solidFill>
                <a:latin typeface="Source Sans Pro" panose="020B0503030403020204" pitchFamily="34" charset="0"/>
              </a:rPr>
              <a:t>specific</a:t>
            </a:r>
            <a:r>
              <a:rPr lang="en-US" sz="2000" dirty="0">
                <a:solidFill>
                  <a:srgbClr val="222222"/>
                </a:solidFill>
                <a:latin typeface="Source Sans Pro" panose="020B0503030403020204" pitchFamily="34" charset="0"/>
              </a:rPr>
              <a:t> </a:t>
            </a:r>
            <a:r>
              <a:rPr lang="en-US" sz="2000" b="1" dirty="0">
                <a:solidFill>
                  <a:srgbClr val="222222"/>
                </a:solidFill>
                <a:latin typeface="Source Sans Pro" panose="020B0503030403020204" pitchFamily="34" charset="0"/>
              </a:rPr>
              <a:t>moment</a:t>
            </a:r>
            <a:r>
              <a:rPr lang="en-US" sz="2000" dirty="0">
                <a:solidFill>
                  <a:srgbClr val="222222"/>
                </a:solidFill>
                <a:latin typeface="Source Sans Pro" panose="020B0503030403020204" pitchFamily="34" charset="0"/>
              </a:rPr>
              <a:t> in the </a:t>
            </a:r>
            <a:r>
              <a:rPr lang="en-US" sz="2000" b="1" dirty="0">
                <a:solidFill>
                  <a:srgbClr val="222222"/>
                </a:solidFill>
                <a:latin typeface="Source Sans Pro" panose="020B0503030403020204" pitchFamily="34" charset="0"/>
              </a:rPr>
              <a:t>lifespan of an object</a:t>
            </a:r>
            <a:r>
              <a:rPr lang="en-US" sz="2000" dirty="0">
                <a:solidFill>
                  <a:srgbClr val="222222"/>
                </a:solidFill>
                <a:latin typeface="Source Sans Pro" panose="020B0503030403020204" pitchFamily="34" charset="0"/>
              </a:rPr>
              <a:t>.</a:t>
            </a:r>
          </a:p>
          <a:p>
            <a:pPr algn="just">
              <a:lnSpc>
                <a:spcPct val="170000"/>
              </a:lnSpc>
            </a:pPr>
            <a:r>
              <a:rPr lang="en-US" sz="2000" dirty="0">
                <a:solidFill>
                  <a:srgbClr val="222222"/>
                </a:solidFill>
                <a:latin typeface="Source Sans Pro" panose="020B0503030403020204" pitchFamily="34" charset="0"/>
              </a:rPr>
              <a:t>It is denoted using a </a:t>
            </a:r>
            <a:r>
              <a:rPr lang="en-US" sz="2000" b="1" dirty="0">
                <a:solidFill>
                  <a:srgbClr val="222222"/>
                </a:solidFill>
                <a:latin typeface="Source Sans Pro" panose="020B0503030403020204" pitchFamily="34" charset="0"/>
              </a:rPr>
              <a:t>rectangle with round corners</a:t>
            </a:r>
            <a:r>
              <a:rPr lang="en-US" sz="2000" dirty="0">
                <a:solidFill>
                  <a:srgbClr val="222222"/>
                </a:solidFill>
                <a:latin typeface="Source Sans Pro" panose="020B0503030403020204" pitchFamily="34" charset="0"/>
              </a:rPr>
              <a:t>. The </a:t>
            </a:r>
            <a:r>
              <a:rPr lang="en-US" sz="2000" b="1" dirty="0">
                <a:solidFill>
                  <a:srgbClr val="222222"/>
                </a:solidFill>
                <a:latin typeface="Source Sans Pro" panose="020B0503030403020204" pitchFamily="34" charset="0"/>
              </a:rPr>
              <a:t>name of a state </a:t>
            </a:r>
            <a:r>
              <a:rPr lang="en-US" sz="2000" dirty="0">
                <a:solidFill>
                  <a:srgbClr val="222222"/>
                </a:solidFill>
                <a:latin typeface="Source Sans Pro" panose="020B0503030403020204" pitchFamily="34" charset="0"/>
              </a:rPr>
              <a:t>is written </a:t>
            </a:r>
            <a:r>
              <a:rPr lang="en-US" sz="2000" b="1" dirty="0">
                <a:solidFill>
                  <a:srgbClr val="222222"/>
                </a:solidFill>
                <a:latin typeface="Source Sans Pro" panose="020B0503030403020204" pitchFamily="34" charset="0"/>
              </a:rPr>
              <a:t>inside</a:t>
            </a:r>
            <a:r>
              <a:rPr lang="en-US" sz="2000" dirty="0">
                <a:solidFill>
                  <a:srgbClr val="222222"/>
                </a:solidFill>
                <a:latin typeface="Source Sans Pro" panose="020B0503030403020204" pitchFamily="34" charset="0"/>
              </a:rPr>
              <a:t> the </a:t>
            </a:r>
            <a:r>
              <a:rPr lang="en-US" sz="2000" b="1" dirty="0">
                <a:solidFill>
                  <a:srgbClr val="222222"/>
                </a:solidFill>
                <a:latin typeface="Source Sans Pro" panose="020B0503030403020204" pitchFamily="34" charset="0"/>
              </a:rPr>
              <a:t>rounded</a:t>
            </a:r>
            <a:r>
              <a:rPr lang="en-US" sz="2000" dirty="0">
                <a:solidFill>
                  <a:srgbClr val="222222"/>
                </a:solidFill>
                <a:latin typeface="Source Sans Pro" panose="020B0503030403020204" pitchFamily="34" charset="0"/>
              </a:rPr>
              <a:t> rectangle.</a:t>
            </a:r>
          </a:p>
          <a:p>
            <a:pPr>
              <a:lnSpc>
                <a:spcPct val="150000"/>
              </a:lnSpc>
            </a:pPr>
            <a:endParaRPr lang="en-IN" sz="2000" b="0" i="0" dirty="0">
              <a:effectLst/>
            </a:endParaRPr>
          </a:p>
          <a:p>
            <a:pPr>
              <a:lnSpc>
                <a:spcPct val="150000"/>
              </a:lnSpc>
            </a:pPr>
            <a:endParaRPr lang="en-IN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BF9AC-23D3-B512-3193-DD5D45F5E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39921-651A-4D58-A773-0C0F768E8C7F}" type="datetime1">
              <a:rPr lang="en-IN" smtClean="0"/>
              <a:t>27-11-2023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86A27-DBF2-1CD6-6FD5-77E506AF6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8</a:t>
            </a:fld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B1F3DC-A68B-D73C-1917-26473255D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9559" y="2854787"/>
            <a:ext cx="2782081" cy="133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484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C9DD0-A860-AB04-9016-0B0596651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B474B-EA68-BA41-4FE7-32352CC4B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EC552C-4BE4-CBD7-01F6-0602030E9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15" y="862418"/>
            <a:ext cx="10839569" cy="4816487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EE93A0F-CB18-6146-0E9D-F9AEA239F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1D63F-C96A-4484-A0A3-666B3222FD89}" type="datetime1">
              <a:rPr lang="en-IN" smtClean="0"/>
              <a:t>27-11-2023</a:t>
            </a:fld>
            <a:endParaRPr lang="en-IN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4C29833-CD69-4435-0EF0-81D2B07B8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2485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/>
              <a:t>State Diagram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5" y="1136074"/>
            <a:ext cx="11249890" cy="5220276"/>
          </a:xfrm>
        </p:spPr>
        <p:txBody>
          <a:bodyPr>
            <a:noAutofit/>
          </a:bodyPr>
          <a:lstStyle/>
          <a:p>
            <a:pPr algn="just"/>
            <a:r>
              <a:rPr lang="en-US" sz="3000" dirty="0"/>
              <a:t>A state has </a:t>
            </a:r>
            <a:r>
              <a:rPr lang="en-US" sz="3000" b="1" dirty="0"/>
              <a:t>several parts</a:t>
            </a:r>
            <a:r>
              <a:rPr lang="en-US" sz="3000" dirty="0"/>
              <a:t>: 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n-US" sz="3000" b="1" dirty="0"/>
              <a:t>Name : </a:t>
            </a:r>
            <a:r>
              <a:rPr lang="en-US" sz="3000" dirty="0"/>
              <a:t>A textual string that distinguishes the state from other states; a state may be anonymous, meaning that it has no name. 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n-US" sz="3000" b="1" dirty="0"/>
              <a:t>Entry/exit effects :</a:t>
            </a:r>
            <a:r>
              <a:rPr lang="en-US" sz="3000" dirty="0"/>
              <a:t> Actions executed on entering and exiting the state, respectively. 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n-US" sz="3000" b="1" dirty="0"/>
              <a:t>Internal transitions : </a:t>
            </a:r>
            <a:r>
              <a:rPr lang="en-US" sz="3000" dirty="0"/>
              <a:t>Transitions that are handled without causing a change in state. 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n-US" sz="3000" b="1" dirty="0"/>
              <a:t>Deferred events - (infrequently used) :</a:t>
            </a:r>
            <a:r>
              <a:rPr lang="en-US" sz="3000" dirty="0"/>
              <a:t> A list of events that are not handled in that state but, rather, are postponed and queued for handling by the object in another state. </a:t>
            </a:r>
          </a:p>
          <a:p>
            <a:pPr marL="971550" lvl="1" indent="-514350" algn="just">
              <a:buFont typeface="+mj-lt"/>
              <a:buAutoNum type="arabicPeriod"/>
            </a:pPr>
            <a:endParaRPr lang="en-US" sz="3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10FB8-3B3E-4322-82CD-248DCB349544}" type="datetime1">
              <a:rPr lang="en-IN" smtClean="0"/>
              <a:t>27-11-2023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3525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/>
              <a:t>Notations used in State Chart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5" y="1136074"/>
            <a:ext cx="11249890" cy="5220276"/>
          </a:xfrm>
        </p:spPr>
        <p:txBody>
          <a:bodyPr>
            <a:noAutofit/>
          </a:bodyPr>
          <a:lstStyle/>
          <a:p>
            <a:pPr algn="just"/>
            <a:r>
              <a:rPr lang="en-US" dirty="0"/>
              <a:t>In some cases, there is a need to represent the entry/do with </a:t>
            </a:r>
            <a:r>
              <a:rPr lang="en-US" b="1" dirty="0"/>
              <a:t>activities inside the state</a:t>
            </a:r>
            <a:r>
              <a:rPr lang="en-US" dirty="0"/>
              <a:t>. This can be represented as shown in Fig below :</a:t>
            </a:r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algn="just"/>
            <a:r>
              <a:rPr lang="en-US" dirty="0"/>
              <a:t>In the above state icon, the entry/send event, do/activity and exit/activity pairs have been represented.</a:t>
            </a:r>
            <a:endParaRPr lang="en-US" sz="3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383" y="2235662"/>
            <a:ext cx="5241845" cy="1796011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40358-71BD-4912-90E9-9126EC45110D}" type="datetime1">
              <a:rPr lang="en-IN" smtClean="0"/>
              <a:t>27-11-2023</a:t>
            </a:fld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243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0E299-67D2-8EF0-5A5E-75827A04B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222222"/>
                </a:solidFill>
                <a:effectLst/>
                <a:latin typeface="Lucida Grande"/>
              </a:rPr>
              <a:t>Self transition</a:t>
            </a:r>
            <a:br>
              <a:rPr lang="en-IN" b="1" i="0" dirty="0">
                <a:solidFill>
                  <a:srgbClr val="222222"/>
                </a:solidFill>
                <a:effectLst/>
                <a:latin typeface="Lucida Grande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4D51E-0E3C-B3D5-B32A-2228E7D53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6905"/>
            <a:ext cx="10515600" cy="5070058"/>
          </a:xfrm>
        </p:spPr>
        <p:txBody>
          <a:bodyPr/>
          <a:lstStyle/>
          <a:p>
            <a:pPr algn="just" fontAlgn="base">
              <a:lnSpc>
                <a:spcPct val="150000"/>
              </a:lnSpc>
            </a:pPr>
            <a:r>
              <a:rPr lang="en-US" b="0" i="0" dirty="0">
                <a:solidFill>
                  <a:srgbClr val="373737"/>
                </a:solidFill>
                <a:effectLst/>
                <a:latin typeface="Myriad Pro"/>
              </a:rPr>
              <a:t>A self transition is a </a:t>
            </a:r>
            <a:r>
              <a:rPr lang="en-US" b="0" i="0" dirty="0">
                <a:effectLst/>
                <a:latin typeface="Myriad Pro"/>
                <a:hlinkClick r:id="rId2" tooltip="The instantaneous transfer from one state to another."/>
              </a:rPr>
              <a:t>transition</a:t>
            </a:r>
            <a:r>
              <a:rPr lang="en-US" b="0" i="0" dirty="0">
                <a:solidFill>
                  <a:srgbClr val="373737"/>
                </a:solidFill>
                <a:effectLst/>
                <a:latin typeface="Myriad Pro"/>
              </a:rPr>
              <a:t> that </a:t>
            </a:r>
            <a:r>
              <a:rPr lang="en-US" b="1" i="0" dirty="0">
                <a:solidFill>
                  <a:srgbClr val="373737"/>
                </a:solidFill>
                <a:effectLst/>
                <a:latin typeface="Myriad Pro"/>
              </a:rPr>
              <a:t>starts and ends in the same state</a:t>
            </a:r>
            <a:r>
              <a:rPr lang="en-US" b="0" i="0" dirty="0">
                <a:solidFill>
                  <a:srgbClr val="373737"/>
                </a:solidFill>
                <a:effectLst/>
                <a:latin typeface="Myriad Pro"/>
              </a:rPr>
              <a:t>. When a </a:t>
            </a:r>
            <a:r>
              <a:rPr lang="en-US" b="1" i="0" dirty="0">
                <a:solidFill>
                  <a:srgbClr val="373737"/>
                </a:solidFill>
                <a:effectLst/>
                <a:latin typeface="Myriad Pro"/>
              </a:rPr>
              <a:t>self transition is taken</a:t>
            </a:r>
            <a:r>
              <a:rPr lang="en-US" b="0" i="0" dirty="0">
                <a:solidFill>
                  <a:srgbClr val="373737"/>
                </a:solidFill>
                <a:effectLst/>
                <a:latin typeface="Myriad Pro"/>
              </a:rPr>
              <a:t>, the </a:t>
            </a:r>
            <a:r>
              <a:rPr lang="en-US" b="1" i="0" dirty="0">
                <a:solidFill>
                  <a:srgbClr val="373737"/>
                </a:solidFill>
                <a:effectLst/>
                <a:latin typeface="Myriad Pro"/>
              </a:rPr>
              <a:t>state in question is </a:t>
            </a:r>
            <a:r>
              <a:rPr lang="en-US" b="1" i="0" dirty="0">
                <a:effectLst/>
                <a:latin typeface="Myriad Pro"/>
                <a:hlinkClick r:id="rId3" tooltip="A state stops being an active state in a running state machine"/>
              </a:rPr>
              <a:t>exited</a:t>
            </a:r>
            <a:r>
              <a:rPr lang="en-US" b="1" i="0" dirty="0">
                <a:solidFill>
                  <a:srgbClr val="373737"/>
                </a:solidFill>
                <a:effectLst/>
                <a:latin typeface="Myriad Pro"/>
              </a:rPr>
              <a:t> and </a:t>
            </a:r>
            <a:r>
              <a:rPr lang="en-US" b="1" i="0" dirty="0">
                <a:effectLst/>
                <a:latin typeface="Myriad Pro"/>
                <a:hlinkClick r:id="rId4" tooltip="A state becomes an active state in a running state machine"/>
              </a:rPr>
              <a:t>entered</a:t>
            </a:r>
            <a:r>
              <a:rPr lang="en-US" b="1" i="0" dirty="0">
                <a:solidFill>
                  <a:srgbClr val="373737"/>
                </a:solidFill>
                <a:effectLst/>
                <a:latin typeface="Myriad Pro"/>
              </a:rPr>
              <a:t> again</a:t>
            </a:r>
            <a:r>
              <a:rPr lang="en-US" b="0" i="0" dirty="0">
                <a:solidFill>
                  <a:srgbClr val="373737"/>
                </a:solidFill>
                <a:effectLst/>
                <a:latin typeface="Myriad Pro"/>
              </a:rPr>
              <a:t>.</a:t>
            </a:r>
          </a:p>
          <a:p>
            <a:pPr algn="just" fontAlgn="base">
              <a:lnSpc>
                <a:spcPct val="150000"/>
              </a:lnSpc>
            </a:pPr>
            <a:r>
              <a:rPr lang="en-US" b="0" i="0" dirty="0">
                <a:solidFill>
                  <a:srgbClr val="373737"/>
                </a:solidFill>
                <a:effectLst/>
                <a:latin typeface="Myriad Pro"/>
              </a:rPr>
              <a:t>A self transition is depicted as a segment of a circle, here with the event </a:t>
            </a:r>
            <a:r>
              <a:rPr lang="en-US" b="0" i="1" dirty="0">
                <a:solidFill>
                  <a:srgbClr val="373737"/>
                </a:solidFill>
                <a:effectLst/>
                <a:latin typeface="inherit"/>
              </a:rPr>
              <a:t>again</a:t>
            </a:r>
            <a:r>
              <a:rPr lang="en-US" b="0" i="0" dirty="0">
                <a:solidFill>
                  <a:srgbClr val="373737"/>
                </a:solidFill>
                <a:effectLst/>
                <a:latin typeface="Myriad Pro"/>
              </a:rPr>
              <a:t> attached to it.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281ADE-9087-64B8-60A7-C14B0FB603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6403" y="3841621"/>
            <a:ext cx="4349974" cy="2514729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0AF3C30-ACBB-4C15-91C5-27005765E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4F8F-79CF-4CFB-A031-F688F3448F57}" type="datetime1">
              <a:rPr lang="en-IN" smtClean="0"/>
              <a:t>27-11-2023</a:t>
            </a:fld>
            <a:endParaRPr lang="en-IN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030934B-107F-96FC-7FE5-CA8D2AB2B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7485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/>
              <a:t>Notations used in State Chart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5" y="1136074"/>
            <a:ext cx="11249890" cy="5220276"/>
          </a:xfrm>
        </p:spPr>
        <p:txBody>
          <a:bodyPr>
            <a:noAutofit/>
          </a:bodyPr>
          <a:lstStyle/>
          <a:p>
            <a:r>
              <a:rPr lang="en-US" sz="2400" dirty="0"/>
              <a:t>Consider the following sample for self-transition and guarded conditions shown in Fig below :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In Fig., the guarded conditions [temperature &gt;100] and temperature&lt;=100] are provided as transition labels from ‘Read Temperature’ state. </a:t>
            </a:r>
          </a:p>
          <a:p>
            <a:r>
              <a:rPr lang="en-US" sz="2400" dirty="0"/>
              <a:t>A self-transition at ‘Normal Operation’ state makes the system to be in the same state until the normal operation fails.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164" y="1618997"/>
            <a:ext cx="6381044" cy="2939148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DB41D-5EE4-417B-8D65-71D3D3ADBCE8}" type="datetime1">
              <a:rPr lang="en-IN" smtClean="0"/>
              <a:t>27-11-2023</a:t>
            </a:fld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3265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596DC-9B96-8F32-52C0-2431A5CC5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7891"/>
            <a:ext cx="10515600" cy="560907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i="0" dirty="0">
                <a:effectLst/>
                <a:latin typeface="open sans" panose="020B0606030504020204" pitchFamily="34" charset="0"/>
              </a:rPr>
              <a:t>Characteristics of Action and Activities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0" dirty="0">
                <a:effectLst/>
                <a:latin typeface="open sans" panose="020B0606030504020204" pitchFamily="34" charset="0"/>
              </a:rPr>
              <a:t>States can </a:t>
            </a:r>
            <a:r>
              <a:rPr lang="en-US" sz="2800" b="1" i="0" dirty="0">
                <a:effectLst/>
                <a:latin typeface="open sans" panose="020B0606030504020204" pitchFamily="34" charset="0"/>
              </a:rPr>
              <a:t>trigger actions.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0" dirty="0">
                <a:effectLst/>
                <a:latin typeface="open sans" panose="020B0606030504020204" pitchFamily="34" charset="0"/>
              </a:rPr>
              <a:t>Five triggers for actions: On Entry, Do, On Event, On Exit, and Include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0" dirty="0">
                <a:effectLst/>
                <a:latin typeface="open sans" panose="020B0606030504020204" pitchFamily="34" charset="0"/>
              </a:rPr>
              <a:t>An activity captures </a:t>
            </a:r>
            <a:r>
              <a:rPr lang="en-US" sz="2800" b="1" i="0" dirty="0">
                <a:effectLst/>
                <a:latin typeface="open sans" panose="020B0606030504020204" pitchFamily="34" charset="0"/>
              </a:rPr>
              <a:t>complex behavior </a:t>
            </a:r>
            <a:r>
              <a:rPr lang="en-US" sz="2800" b="0" i="0" dirty="0">
                <a:effectLst/>
                <a:latin typeface="open sans" panose="020B0606030504020204" pitchFamily="34" charset="0"/>
              </a:rPr>
              <a:t>that may run for a </a:t>
            </a:r>
            <a:r>
              <a:rPr lang="en-US" sz="2800" b="1" i="0" dirty="0">
                <a:effectLst/>
                <a:latin typeface="open sans" panose="020B0606030504020204" pitchFamily="34" charset="0"/>
              </a:rPr>
              <a:t>long duration </a:t>
            </a:r>
            <a:r>
              <a:rPr lang="en-US" sz="2800" b="0" i="0" dirty="0">
                <a:effectLst/>
                <a:latin typeface="open sans" panose="020B0606030504020204" pitchFamily="34" charset="0"/>
              </a:rPr>
              <a:t>– 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0" dirty="0">
                <a:effectLst/>
                <a:latin typeface="open sans" panose="020B0606030504020204" pitchFamily="34" charset="0"/>
              </a:rPr>
              <a:t>An activity may be </a:t>
            </a:r>
            <a:r>
              <a:rPr lang="en-US" sz="2800" b="1" i="0" dirty="0">
                <a:effectLst/>
                <a:latin typeface="open sans" panose="020B0606030504020204" pitchFamily="34" charset="0"/>
              </a:rPr>
              <a:t>interrupted by events</a:t>
            </a:r>
            <a:r>
              <a:rPr lang="en-US" sz="2800" b="0" i="0" dirty="0">
                <a:effectLst/>
                <a:latin typeface="open sans" panose="020B0606030504020204" pitchFamily="34" charset="0"/>
              </a:rPr>
              <a:t>, in which case it does not complete.</a:t>
            </a:r>
          </a:p>
          <a:p>
            <a:pPr algn="just"/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9F82B5-B09A-9745-0CA4-FDEA2BAA8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90AAF-AAEF-4C52-A720-A2DE0C09B6EC}" type="datetime1">
              <a:rPr lang="en-IN" smtClean="0"/>
              <a:t>27-11-2023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9D7EA-C572-767B-CD4C-7CBF792E1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610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48665-CF11-9F1F-9D88-81EF2DE5B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B111C-FB1E-24DD-6799-EC6BC25E0E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83B56F-348A-D5AE-5DE5-3E50E1E98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093" y="372027"/>
            <a:ext cx="4503389" cy="6133322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9F52744-B06F-0997-0050-14874D396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5B5DE-62A3-497C-A53E-784452C7186A}" type="datetime1">
              <a:rPr lang="en-IN" smtClean="0"/>
              <a:t>27-11-2023</a:t>
            </a:fld>
            <a:endParaRPr lang="en-IN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47ADEDC-634C-2A3A-D097-B271DF404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3733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66644-4257-A00D-D292-C84870E62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AA10B-B8BE-BCFE-A105-B59273C88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27A574-D713-2916-31A1-D0BB7E8EA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554" y="2273240"/>
            <a:ext cx="9550891" cy="2311519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5BE8817-819B-2D16-3CBC-7B9C3A75F9E2}"/>
              </a:ext>
            </a:extLst>
          </p:cNvPr>
          <p:cNvCxnSpPr>
            <a:cxnSpLocks/>
          </p:cNvCxnSpPr>
          <p:nvPr/>
        </p:nvCxnSpPr>
        <p:spPr>
          <a:xfrm flipH="1">
            <a:off x="4225491" y="1934678"/>
            <a:ext cx="2791326" cy="14943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DE60D16-7194-3B29-4D1D-AB1090FB4C83}"/>
              </a:ext>
            </a:extLst>
          </p:cNvPr>
          <p:cNvSpPr txBox="1"/>
          <p:nvPr/>
        </p:nvSpPr>
        <p:spPr>
          <a:xfrm>
            <a:off x="6949440" y="1649319"/>
            <a:ext cx="1607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/>
              <a:t>Event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30F073D-0183-9994-4576-43F8324B108A}"/>
              </a:ext>
            </a:extLst>
          </p:cNvPr>
          <p:cNvCxnSpPr/>
          <p:nvPr/>
        </p:nvCxnSpPr>
        <p:spPr>
          <a:xfrm>
            <a:off x="6095999" y="3927107"/>
            <a:ext cx="0" cy="1463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A2DE03D-9D17-9792-D3B1-E327262D7DB7}"/>
              </a:ext>
            </a:extLst>
          </p:cNvPr>
          <p:cNvSpPr txBox="1"/>
          <p:nvPr/>
        </p:nvSpPr>
        <p:spPr>
          <a:xfrm>
            <a:off x="5544152" y="5717406"/>
            <a:ext cx="1790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/>
              <a:t>Transition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CE5C683-F3C5-7D3B-AD9E-7BA1D0C51B64}"/>
              </a:ext>
            </a:extLst>
          </p:cNvPr>
          <p:cNvCxnSpPr/>
          <p:nvPr/>
        </p:nvCxnSpPr>
        <p:spPr>
          <a:xfrm flipV="1">
            <a:off x="1320554" y="3927107"/>
            <a:ext cx="248364" cy="103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0175C2E-6203-5DA0-75A6-14CDCCDEBDB8}"/>
              </a:ext>
            </a:extLst>
          </p:cNvPr>
          <p:cNvSpPr txBox="1"/>
          <p:nvPr/>
        </p:nvSpPr>
        <p:spPr>
          <a:xfrm>
            <a:off x="355845" y="5236143"/>
            <a:ext cx="1934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/>
              <a:t>Initial State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7D6FA87-925F-E252-0B47-4577BB8917CF}"/>
              </a:ext>
            </a:extLst>
          </p:cNvPr>
          <p:cNvCxnSpPr/>
          <p:nvPr/>
        </p:nvCxnSpPr>
        <p:spPr>
          <a:xfrm>
            <a:off x="10222029" y="4042611"/>
            <a:ext cx="401052" cy="15754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04E1619-AFC6-CFD3-A280-663E25232C88}"/>
              </a:ext>
            </a:extLst>
          </p:cNvPr>
          <p:cNvSpPr txBox="1"/>
          <p:nvPr/>
        </p:nvSpPr>
        <p:spPr>
          <a:xfrm>
            <a:off x="9230627" y="5752957"/>
            <a:ext cx="2123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/>
              <a:t>Final State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2785B9C-D0A0-C2CB-5223-DE395A5FA74C}"/>
              </a:ext>
            </a:extLst>
          </p:cNvPr>
          <p:cNvCxnSpPr/>
          <p:nvPr/>
        </p:nvCxnSpPr>
        <p:spPr>
          <a:xfrm>
            <a:off x="3301465" y="4283242"/>
            <a:ext cx="115503" cy="11935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085AB86-1BFF-462D-D790-D51FBC93BE0D}"/>
              </a:ext>
            </a:extLst>
          </p:cNvPr>
          <p:cNvSpPr txBox="1"/>
          <p:nvPr/>
        </p:nvSpPr>
        <p:spPr>
          <a:xfrm>
            <a:off x="3168604" y="5759363"/>
            <a:ext cx="1018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/>
              <a:t>State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1B880A20-1251-D737-4F62-CB2F3F48E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B4D2C-87B6-4152-B7F2-428F75BC0946}" type="datetime1">
              <a:rPr lang="en-IN" smtClean="0"/>
              <a:t>27-11-2023</a:t>
            </a:fld>
            <a:endParaRPr lang="en-IN"/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7C4DA823-640C-4CEE-14B0-DE1BA1D7D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4333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7FA29-44CF-8EB3-BA72-9DFBB6D38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0"/>
            <a:ext cx="10515600" cy="5724576"/>
          </a:xfrm>
        </p:spPr>
        <p:txBody>
          <a:bodyPr/>
          <a:lstStyle/>
          <a:p>
            <a:r>
              <a:rPr lang="en-US" dirty="0"/>
              <a:t>For example, Figure 2-4 is a state machine diagram for the Watch. A small black circle initiates that </a:t>
            </a:r>
            <a:r>
              <a:rPr lang="en-US" dirty="0" err="1"/>
              <a:t>BlinkHours</a:t>
            </a:r>
            <a:r>
              <a:rPr lang="en-US" dirty="0"/>
              <a:t> is the initial state. A circle surrounding a small black circle indicates that </a:t>
            </a:r>
            <a:r>
              <a:rPr lang="en-US" dirty="0" err="1"/>
              <a:t>StopBlinking</a:t>
            </a:r>
            <a:r>
              <a:rPr lang="en-US" dirty="0"/>
              <a:t> is a final state. The state machine diagram focuses on the transitions between states as a result of external events for an individual object.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21DF90-4EF5-97AF-31B4-5712200BA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544" y="1982804"/>
            <a:ext cx="7416780" cy="464879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996A68-1624-AC40-F8A3-E41E237A4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1BC1-6C06-4121-8694-5D07EF0266FE}" type="datetime1">
              <a:rPr lang="en-IN" smtClean="0"/>
              <a:t>27-11-2023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EDDCE-C2C9-5C79-683C-8380C5C56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5295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8F5A7-57E5-1638-37E9-0E03BC2F3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DE71DA-B0E5-EA9E-8124-BB1F6892E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image9.png">
            <a:extLst>
              <a:ext uri="{FF2B5EF4-FFF2-40B4-BE49-F238E27FC236}">
                <a16:creationId xmlns:a16="http://schemas.microsoft.com/office/drawing/2014/main" id="{8965451C-F0BB-CD1D-228E-1F1AD0837ECD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098082" y="865555"/>
            <a:ext cx="9364579" cy="4928854"/>
          </a:xfrm>
          <a:prstGeom prst="rect">
            <a:avLst/>
          </a:prstGeom>
          <a:ln/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D0A5F9-AF70-3BEF-B7E6-A3FAA829F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92376-7A10-4A35-9C86-CDDCB0EF4A54}" type="datetime1">
              <a:rPr lang="en-IN" smtClean="0"/>
              <a:t>27-11-2023</a:t>
            </a:fld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C9A67C-B0C1-2BC6-C441-795B49B5E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7485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7AB98-7F7B-6D93-0F8E-66C4EC748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DE50F-826A-6131-A624-65378735B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image15.png">
            <a:extLst>
              <a:ext uri="{FF2B5EF4-FFF2-40B4-BE49-F238E27FC236}">
                <a16:creationId xmlns:a16="http://schemas.microsoft.com/office/drawing/2014/main" id="{31E7F525-BBFA-A117-0AA8-347FE5837740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069206" y="979371"/>
            <a:ext cx="9350943" cy="4899258"/>
          </a:xfrm>
          <a:prstGeom prst="rect">
            <a:avLst/>
          </a:prstGeom>
          <a:ln/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3976F0-97AD-214D-E088-E6DB5EB6A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21D81-83A9-4FBF-9F9E-40D6569C5001}" type="datetime1">
              <a:rPr lang="en-IN" smtClean="0"/>
              <a:t>27-11-2023</a:t>
            </a:fld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5E07A6-0E1E-42E5-4AB3-0ED11CA6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9454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4B46A-DC28-8D20-57C7-7388C7D19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986" y="189159"/>
            <a:ext cx="10515600" cy="1325563"/>
          </a:xfrm>
        </p:spPr>
        <p:txBody>
          <a:bodyPr/>
          <a:lstStyle/>
          <a:p>
            <a:r>
              <a:rPr lang="en-IN" b="0" i="0" dirty="0">
                <a:effectLst/>
                <a:latin typeface="open sans" panose="020B0606030504020204" pitchFamily="34" charset="0"/>
              </a:rPr>
              <a:t>Example - Heater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AD7DC-511F-D0BC-E2EC-7A3EF6D11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DA7A2E-D0C8-0C9B-CF5F-CF1E23B97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780" y="1161244"/>
            <a:ext cx="9606013" cy="5015719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7587D99-4A75-C730-4CC4-5ABE919A0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D112-9C4A-4DC8-AA1F-F36C8BBB8298}" type="datetime1">
              <a:rPr lang="en-IN" smtClean="0"/>
              <a:t>27-11-2023</a:t>
            </a:fld>
            <a:endParaRPr lang="en-IN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85C82A-990E-EA94-0151-B291564DD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8917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EBD4B-0D0B-E832-E717-D335D6EAE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0278"/>
            <a:ext cx="10515600" cy="5156685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open sans" panose="020B0606030504020204" pitchFamily="34" charset="0"/>
              </a:rPr>
              <a:t>Idle state receives Too Hot event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open sans" panose="020B0606030504020204" pitchFamily="34" charset="0"/>
              </a:rPr>
              <a:t>Idle state receives Too Cool event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open sans" panose="020B0606030504020204" pitchFamily="34" charset="0"/>
              </a:rPr>
              <a:t>Cooling/Startup state receives Compressor Running event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open sans" panose="020B0606030504020204" pitchFamily="34" charset="0"/>
              </a:rPr>
              <a:t>Cooling/Ready state receives Fan Running event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open sans" panose="020B0606030504020204" pitchFamily="34" charset="0"/>
              </a:rPr>
              <a:t>Cooling/Running state receives OK event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open sans" panose="020B0606030504020204" pitchFamily="34" charset="0"/>
              </a:rPr>
              <a:t>Cooling/Running state receives Failure event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open sans" panose="020B0606030504020204" pitchFamily="34" charset="0"/>
              </a:rPr>
              <a:t>Failure state receives Failure Cleared event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open sans" panose="020B0606030504020204" pitchFamily="34" charset="0"/>
              </a:rPr>
              <a:t>Heating state receives OK event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open sans" panose="020B0606030504020204" pitchFamily="34" charset="0"/>
              </a:rPr>
              <a:t>Heating state receives Failure event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00B28-A2A7-9DE8-6BCF-00B895707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EB0F0-33A2-45D7-82C8-7AE1DF5D3E66}" type="datetime1">
              <a:rPr lang="en-IN" smtClean="0"/>
              <a:t>27-11-2023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0A62A-4009-7D20-FFD9-79CB651C4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9486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14687-35FE-B014-2CFD-B11EF1F9A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F0398-390C-B519-5B27-09DD71A2F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image2.png">
            <a:extLst>
              <a:ext uri="{FF2B5EF4-FFF2-40B4-BE49-F238E27FC236}">
                <a16:creationId xmlns:a16="http://schemas.microsoft.com/office/drawing/2014/main" id="{CC352CAD-968E-CCF8-0C0C-98878EF004CD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966762" y="1411556"/>
            <a:ext cx="8258476" cy="2756184"/>
          </a:xfrm>
          <a:prstGeom prst="rect">
            <a:avLst/>
          </a:prstGeom>
          <a:ln/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25B44C-A38E-03D3-578D-761B5EF83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91DFA-E2D4-4057-84D0-B18EBE84B361}" type="datetime1">
              <a:rPr lang="en-IN" smtClean="0"/>
              <a:t>27-11-2023</a:t>
            </a:fld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5B8BF9-76E5-9D43-EE13-9729257A5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2962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2592B-2A13-FB8E-2F95-2872CEDAA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52B94-CE9E-31B5-9276-F300B09E23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image4.png">
            <a:extLst>
              <a:ext uri="{FF2B5EF4-FFF2-40B4-BE49-F238E27FC236}">
                <a16:creationId xmlns:a16="http://schemas.microsoft.com/office/drawing/2014/main" id="{2F31FF92-B107-B9A5-FE58-D13B8B1EA663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639503" y="1439795"/>
            <a:ext cx="8912993" cy="3978409"/>
          </a:xfrm>
          <a:prstGeom prst="rect">
            <a:avLst/>
          </a:prstGeom>
          <a:ln/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0F4115-7E16-1237-478E-24AB0A86D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5415-07B2-4568-9107-4FD3F80B4AA4}" type="datetime1">
              <a:rPr lang="en-IN" smtClean="0"/>
              <a:t>27-11-2023</a:t>
            </a:fld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6A3CA1-B22F-BE16-DE1C-A17A34D8D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9000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711B8-CE43-B82C-99D3-6C4FAF6C6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9FE8A-234E-ED74-6773-FDDE3F168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image13.png">
            <a:extLst>
              <a:ext uri="{FF2B5EF4-FFF2-40B4-BE49-F238E27FC236}">
                <a16:creationId xmlns:a16="http://schemas.microsoft.com/office/drawing/2014/main" id="{2ABDB219-8B56-812B-7FF5-AFAC011A7C23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944303" y="747094"/>
            <a:ext cx="8528785" cy="5363812"/>
          </a:xfrm>
          <a:prstGeom prst="rect">
            <a:avLst/>
          </a:prstGeom>
          <a:ln/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39B4A6-3CC5-BCB9-725D-E4DF67918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48E21-FF76-411C-98BE-FA868B8D8784}" type="datetime1">
              <a:rPr lang="en-IN" smtClean="0"/>
              <a:t>27-11-2023</a:t>
            </a:fld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94CCBB-31C0-4D36-A7D3-E6AD7E76D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76153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B1300-7854-E6B6-E151-DCCC5B9F1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95" y="211122"/>
            <a:ext cx="10515600" cy="799532"/>
          </a:xfrm>
        </p:spPr>
        <p:txBody>
          <a:bodyPr/>
          <a:lstStyle/>
          <a:p>
            <a:r>
              <a:rPr lang="en-US" dirty="0">
                <a:latin typeface="Nunito" pitchFamily="2" charset="0"/>
              </a:rPr>
              <a:t>S</a:t>
            </a:r>
            <a:r>
              <a:rPr lang="en-US" b="0" i="0" dirty="0">
                <a:effectLst/>
                <a:latin typeface="Nunito" pitchFamily="2" charset="0"/>
              </a:rPr>
              <a:t>tate diagram for an online order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88648-0CBA-E9D6-400D-AD663E76C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5031"/>
            <a:ext cx="10515600" cy="485830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Nunito" pitchFamily="2" charset="0"/>
              </a:rPr>
              <a:t>E</a:t>
            </a:r>
            <a:r>
              <a:rPr lang="en-US" sz="2400" b="0" i="0" dirty="0">
                <a:effectLst/>
                <a:latin typeface="Nunito" pitchFamily="2" charset="0"/>
              </a:rPr>
              <a:t>xample of how an online ordering system might look like :</a:t>
            </a:r>
          </a:p>
          <a:p>
            <a:pPr algn="l" fontAlgn="base">
              <a:lnSpc>
                <a:spcPct val="150000"/>
              </a:lnSpc>
              <a:buFont typeface="+mj-lt"/>
              <a:buAutoNum type="arabicPeriod"/>
            </a:pPr>
            <a:r>
              <a:rPr lang="en-US" sz="2400" b="0" i="0" dirty="0">
                <a:effectLst/>
                <a:latin typeface="Nunito" pitchFamily="2" charset="0"/>
              </a:rPr>
              <a:t>On the event of an order being received, we transit from our initial state to Unprocessed order state.</a:t>
            </a:r>
          </a:p>
          <a:p>
            <a:pPr algn="l" fontAlgn="base">
              <a:lnSpc>
                <a:spcPct val="150000"/>
              </a:lnSpc>
              <a:buFont typeface="+mj-lt"/>
              <a:buAutoNum type="arabicPeriod" startAt="2"/>
            </a:pPr>
            <a:r>
              <a:rPr lang="en-US" sz="2400" b="0" i="0" dirty="0">
                <a:effectLst/>
                <a:latin typeface="Nunito" pitchFamily="2" charset="0"/>
              </a:rPr>
              <a:t>The unprocessed order is then checked.</a:t>
            </a:r>
          </a:p>
          <a:p>
            <a:pPr algn="l" fontAlgn="base">
              <a:lnSpc>
                <a:spcPct val="150000"/>
              </a:lnSpc>
              <a:buFont typeface="+mj-lt"/>
              <a:buAutoNum type="arabicPeriod" startAt="3"/>
            </a:pPr>
            <a:r>
              <a:rPr lang="en-US" sz="2400" b="0" i="0" dirty="0">
                <a:effectLst/>
                <a:latin typeface="Nunito" pitchFamily="2" charset="0"/>
              </a:rPr>
              <a:t>If the order is rejected, we transit to the Rejected Order state.</a:t>
            </a:r>
          </a:p>
          <a:p>
            <a:pPr algn="l" fontAlgn="base">
              <a:lnSpc>
                <a:spcPct val="150000"/>
              </a:lnSpc>
              <a:buFont typeface="+mj-lt"/>
              <a:buAutoNum type="arabicPeriod" startAt="4"/>
            </a:pPr>
            <a:r>
              <a:rPr lang="en-US" sz="2400" b="0" i="0" dirty="0">
                <a:effectLst/>
                <a:latin typeface="Nunito" pitchFamily="2" charset="0"/>
              </a:rPr>
              <a:t>If the order is accepted and we have the items available we transit to the fulfilled order state.</a:t>
            </a:r>
          </a:p>
          <a:p>
            <a:pPr algn="l" fontAlgn="base">
              <a:lnSpc>
                <a:spcPct val="150000"/>
              </a:lnSpc>
              <a:buFont typeface="+mj-lt"/>
              <a:buAutoNum type="arabicPeriod" startAt="5"/>
            </a:pPr>
            <a:r>
              <a:rPr lang="en-US" sz="2400" b="0" i="0" dirty="0">
                <a:effectLst/>
                <a:latin typeface="Nunito" pitchFamily="2" charset="0"/>
              </a:rPr>
              <a:t>However if the items are not available we transit to the Pending Order state.</a:t>
            </a:r>
          </a:p>
          <a:p>
            <a:pPr algn="l" fontAlgn="base">
              <a:lnSpc>
                <a:spcPct val="150000"/>
              </a:lnSpc>
              <a:buFont typeface="+mj-lt"/>
              <a:buAutoNum type="arabicPeriod" startAt="6"/>
            </a:pPr>
            <a:r>
              <a:rPr lang="en-US" sz="2400" b="0" i="0" dirty="0">
                <a:effectLst/>
                <a:latin typeface="Nunito" pitchFamily="2" charset="0"/>
              </a:rPr>
              <a:t>After the order is fulfilled, we transit to the final state. In this example, we merge the two states i.e. Fulfilled order and Rejected order into one final state.</a:t>
            </a:r>
          </a:p>
          <a:p>
            <a:pPr>
              <a:lnSpc>
                <a:spcPct val="150000"/>
              </a:lnSpc>
            </a:pPr>
            <a:endParaRPr lang="en-IN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CF29E-519E-4A53-D2AA-E392F08A7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4BCE-0EFA-4EBB-B5A1-8B78794C05C4}" type="datetime1">
              <a:rPr lang="en-IN" smtClean="0"/>
              <a:t>27-11-2023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691EB-EA5F-02F8-045E-E02AA9CB4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36228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0DADA-5F60-A7E1-C7B9-6574C5C7B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5BF83-8047-1B2A-E9FA-2CE709F19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7BA419-62AA-552C-7560-4AE79902C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D090-5BA3-46BA-A2B8-4F69D2C450B2}" type="datetime1">
              <a:rPr lang="en-IN" smtClean="0"/>
              <a:t>27-11-2023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C384E-2B54-0929-6FCC-DB20404AA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26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4CC1BD-AC31-E697-8AAE-E55C59AC0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296" y="106327"/>
            <a:ext cx="8373979" cy="661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8693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856846"/>
          </a:xfrm>
        </p:spPr>
        <p:txBody>
          <a:bodyPr/>
          <a:lstStyle/>
          <a:p>
            <a:r>
              <a:rPr lang="en-US" b="1" dirty="0"/>
              <a:t>State diagram for phone line with activities</a:t>
            </a:r>
            <a:r>
              <a:rPr lang="en-US" dirty="0"/>
              <a:t>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0F77C-A961-4639-A3BC-8332694DF4E2}" type="datetime1">
              <a:rPr lang="en-IN" smtClean="0"/>
              <a:t>27-11-2023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27</a:t>
            </a:fld>
            <a:endParaRPr lang="en-IN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3737" y="723207"/>
            <a:ext cx="5724525" cy="613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376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207E-F76F-B67D-D3FF-F2D8C51E5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8963A-8434-EA62-2777-2AE564DE3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hlinkClick r:id="rId2"/>
              </a:rPr>
              <a:t>https://www.lucidchart.com/pages/uml-state-machine-diagram</a:t>
            </a:r>
            <a:endParaRPr lang="en-IN" dirty="0"/>
          </a:p>
          <a:p>
            <a:r>
              <a:rPr lang="en-IN" dirty="0">
                <a:hlinkClick r:id="rId3"/>
              </a:rPr>
              <a:t>https://slideplayer.com/slide/17479895/</a:t>
            </a:r>
            <a:endParaRPr lang="en-IN" dirty="0"/>
          </a:p>
          <a:p>
            <a:r>
              <a:rPr lang="en-IN" dirty="0">
                <a:hlinkClick r:id="rId4"/>
              </a:rPr>
              <a:t>https://www.youtube.com/watch?v=TzTl4pdEYWE&amp;ab_channel=5MinutesEngineering</a:t>
            </a:r>
            <a:endParaRPr lang="en-IN" dirty="0"/>
          </a:p>
          <a:p>
            <a:r>
              <a:rPr lang="en-IN" dirty="0">
                <a:hlinkClick r:id="rId5"/>
              </a:rPr>
              <a:t>https://www.youtube.com/watch?v=TM4xTNRH1bw&amp;ab_channel=5MinutesEngineering</a:t>
            </a:r>
            <a:endParaRPr lang="en-IN" dirty="0"/>
          </a:p>
          <a:p>
            <a:r>
              <a:rPr lang="en-IN" dirty="0">
                <a:hlinkClick r:id="rId6"/>
              </a:rPr>
              <a:t>https://www.visual-paradigm.com/guide/uml-unified-modeling-language/what-is-state-machine-diagram/</a:t>
            </a:r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244C9A-F4C9-2413-5B8F-DD2FAAB3F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568-6EC8-400B-8AC1-2F17E2D290D2}" type="datetime1">
              <a:rPr lang="en-IN" smtClean="0"/>
              <a:t>27-11-2023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67170-B540-D8CD-2C37-8FEBA14E1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C4237-36EE-43AE-9DF0-0D842578D3FB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0293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1053</Words>
  <Application>Microsoft Office PowerPoint</Application>
  <PresentationFormat>Widescreen</PresentationFormat>
  <Paragraphs>166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Calibri</vt:lpstr>
      <vt:lpstr>Calibri Light</vt:lpstr>
      <vt:lpstr>inherit</vt:lpstr>
      <vt:lpstr>Lucida Grande</vt:lpstr>
      <vt:lpstr>Myriad Pro</vt:lpstr>
      <vt:lpstr>Nunito</vt:lpstr>
      <vt:lpstr>open sans</vt:lpstr>
      <vt:lpstr>Source Sans Pro</vt:lpstr>
      <vt:lpstr>Office Theme</vt:lpstr>
      <vt:lpstr>State Machine Diagrams</vt:lpstr>
      <vt:lpstr>PowerPoint Presentation</vt:lpstr>
      <vt:lpstr>PowerPoint Presentation</vt:lpstr>
      <vt:lpstr>What is State Machine Diagrams?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State Diagram</vt:lpstr>
      <vt:lpstr>Notations used in State Chart</vt:lpstr>
      <vt:lpstr>Self transition </vt:lpstr>
      <vt:lpstr>Notations used in State Chart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- Heater</vt:lpstr>
      <vt:lpstr>PowerPoint Presentation</vt:lpstr>
      <vt:lpstr>PowerPoint Presentation</vt:lpstr>
      <vt:lpstr>PowerPoint Presentation</vt:lpstr>
      <vt:lpstr>PowerPoint Presentation</vt:lpstr>
      <vt:lpstr>State diagram for an online order</vt:lpstr>
      <vt:lpstr>PowerPoint Presentation</vt:lpstr>
      <vt:lpstr>State diagram for phone line with activities.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Mahendra Kesarabhavi</dc:creator>
  <cp:lastModifiedBy>Admin</cp:lastModifiedBy>
  <cp:revision>160</cp:revision>
  <dcterms:created xsi:type="dcterms:W3CDTF">2023-11-21T14:59:39Z</dcterms:created>
  <dcterms:modified xsi:type="dcterms:W3CDTF">2023-11-28T03:07:56Z</dcterms:modified>
</cp:coreProperties>
</file>