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3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321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320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14539-4365-4C2E-B241-FE82D37EB563}" type="datetimeFigureOut">
              <a:rPr lang="en-IN" smtClean="0"/>
              <a:t>19-01-2024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18D8F-FE4E-4044-9EFB-0A5851B8E5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122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6424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6A778DC8-F8D2-4A76-AD0E-8CC63380149A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6424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2960F5D5-8D7C-492E-AAD6-5123FF0950F2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0FF82EFB-9A6C-43F6-8559-378A3CDCF572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68AA180C-D996-4E12-A7EE-B1D3822180D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A5DDEBC2-CF79-4DFF-BD75-20CE9AEA4B3A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4500" y="1386526"/>
            <a:ext cx="7411205" cy="10698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1419225"/>
            <a:ext cx="7306309" cy="1905"/>
          </a:xfrm>
          <a:custGeom>
            <a:avLst/>
            <a:gdLst/>
            <a:ahLst/>
            <a:cxnLst/>
            <a:rect l="l" t="t" r="r" b="b"/>
            <a:pathLst>
              <a:path w="7306309" h="1905">
                <a:moveTo>
                  <a:pt x="0" y="0"/>
                </a:moveTo>
                <a:lnTo>
                  <a:pt x="7305805" y="1587"/>
                </a:lnTo>
              </a:path>
            </a:pathLst>
          </a:custGeom>
          <a:ln w="25399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50432" y="213186"/>
            <a:ext cx="923793" cy="121935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4500" y="1384938"/>
            <a:ext cx="8322426" cy="10698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57200" y="1417637"/>
            <a:ext cx="8217534" cy="1905"/>
          </a:xfrm>
          <a:custGeom>
            <a:avLst/>
            <a:gdLst/>
            <a:ahLst/>
            <a:cxnLst/>
            <a:rect l="l" t="t" r="r" b="b"/>
            <a:pathLst>
              <a:path w="8217534" h="1905">
                <a:moveTo>
                  <a:pt x="0" y="1587"/>
                </a:moveTo>
                <a:lnTo>
                  <a:pt x="8217025" y="0"/>
                </a:lnTo>
              </a:path>
            </a:pathLst>
          </a:custGeom>
          <a:ln w="25399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0225" y="455486"/>
            <a:ext cx="632015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7413" y="1613408"/>
            <a:ext cx="8149590" cy="456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6424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57959" y="6466776"/>
            <a:ext cx="242633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Chapter</a:t>
            </a:r>
            <a:r>
              <a:rPr spc="-35" dirty="0"/>
              <a:t> </a:t>
            </a:r>
            <a:r>
              <a:rPr dirty="0"/>
              <a:t>3</a:t>
            </a:r>
            <a:r>
              <a:rPr spc="-30" dirty="0"/>
              <a:t> </a:t>
            </a:r>
            <a:r>
              <a:rPr dirty="0"/>
              <a:t>Agile</a:t>
            </a:r>
            <a:r>
              <a:rPr spc="-35" dirty="0"/>
              <a:t> </a:t>
            </a:r>
            <a:r>
              <a:rPr spc="-10" dirty="0"/>
              <a:t>Software</a:t>
            </a:r>
            <a:r>
              <a:rPr spc="-3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0225" y="6466776"/>
            <a:ext cx="76009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3A2481DB-8F45-4278-8B2D-21CB0EF0F017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8491" y="6466776"/>
            <a:ext cx="24320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C9D8C1A3-A72A-4BCA-93EC-0570681F2D1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425892" y="1828800"/>
            <a:ext cx="5813108" cy="210570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Arial" panose="020B0604020202020204" pitchFamily="34" charset="0"/>
              <a:buChar char="•"/>
              <a:tabLst>
                <a:tab pos="467995" algn="l"/>
              </a:tabLst>
            </a:pP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Agile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methods</a:t>
            </a:r>
            <a:endParaRPr sz="24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467995" algn="l"/>
              </a:tabLst>
            </a:pP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Agile</a:t>
            </a:r>
            <a:r>
              <a:rPr sz="24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development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techniques</a:t>
            </a:r>
            <a:endParaRPr sz="24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467995" algn="l"/>
              </a:tabLst>
            </a:pP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Agile</a:t>
            </a:r>
            <a:r>
              <a:rPr sz="24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project</a:t>
            </a:r>
            <a:r>
              <a:rPr sz="24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management</a:t>
            </a:r>
            <a:endParaRPr sz="24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467995" algn="l"/>
              </a:tabLst>
            </a:pP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Scaling</a:t>
            </a:r>
            <a:r>
              <a:rPr sz="24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agile</a:t>
            </a:r>
            <a:r>
              <a:rPr sz="24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methods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8" name="object 2"/>
          <p:cNvSpPr txBox="1">
            <a:spLocks noGrp="1"/>
          </p:cNvSpPr>
          <p:nvPr>
            <p:ph type="title"/>
          </p:nvPr>
        </p:nvSpPr>
        <p:spPr>
          <a:xfrm>
            <a:off x="761999" y="381000"/>
            <a:ext cx="587248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dirty="0" smtClean="0"/>
              <a:t>Unit-5 </a:t>
            </a:r>
            <a:br>
              <a:rPr lang="en-IN" dirty="0" smtClean="0"/>
            </a:br>
            <a:r>
              <a:rPr lang="en-IN" dirty="0"/>
              <a:t>	</a:t>
            </a:r>
            <a:r>
              <a:rPr lang="en-IN" dirty="0" smtClean="0"/>
              <a:t>Agile</a:t>
            </a:r>
            <a:r>
              <a:rPr lang="en-IN" spc="-25" dirty="0" smtClean="0"/>
              <a:t> </a:t>
            </a:r>
            <a:r>
              <a:rPr lang="en-IN" dirty="0"/>
              <a:t>development</a:t>
            </a:r>
            <a:r>
              <a:rPr lang="en-IN" spc="-15" dirty="0"/>
              <a:t> </a:t>
            </a:r>
            <a:r>
              <a:rPr lang="en-IN" spc="-10" dirty="0"/>
              <a:t>techniques</a:t>
            </a:r>
            <a:endParaRPr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FBFFF70E-A517-4849-800D-961750226BA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345170" cy="426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55625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-60" dirty="0">
                <a:solidFill>
                  <a:srgbClr val="46424D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Rapid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delivery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now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often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most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important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requirement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endParaRPr sz="2400">
              <a:latin typeface="Arial MT"/>
              <a:cs typeface="Arial MT"/>
            </a:endParaRPr>
          </a:p>
          <a:p>
            <a:pPr marL="868044" marR="66865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Businesses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operate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in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fast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–changing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requirement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it</a:t>
            </a:r>
            <a:r>
              <a:rPr sz="20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is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practically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impossible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produce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set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of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stable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software requirements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Software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has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evolve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quickly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reflect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changing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business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needs.</a:t>
            </a:r>
            <a:endParaRPr sz="2000">
              <a:latin typeface="Arial MT"/>
              <a:cs typeface="Arial MT"/>
            </a:endParaRPr>
          </a:p>
          <a:p>
            <a:pPr marL="467995" marR="487680" indent="-455930" algn="just">
              <a:lnSpc>
                <a:spcPct val="100000"/>
              </a:lnSpc>
              <a:spcBef>
                <a:spcPts val="885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-65" dirty="0">
                <a:solidFill>
                  <a:srgbClr val="46424D"/>
                </a:solidFill>
                <a:latin typeface="Lucida Sans Unicode"/>
                <a:cs typeface="Lucida Sans Unicode"/>
              </a:rPr>
              <a:t> 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essential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types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but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meet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business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needs.</a:t>
            </a:r>
            <a:endParaRPr sz="2400">
              <a:latin typeface="Arial MT"/>
              <a:cs typeface="Arial MT"/>
            </a:endParaRPr>
          </a:p>
          <a:p>
            <a:pPr marL="467995" marR="481965" indent="-455930" algn="just">
              <a:lnSpc>
                <a:spcPct val="100000"/>
              </a:lnSpc>
              <a:spcBef>
                <a:spcPts val="1200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-75" dirty="0">
                <a:solidFill>
                  <a:srgbClr val="46424D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emerged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late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1990s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whose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aim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was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radically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reduce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delivery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time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for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working</a:t>
            </a:r>
            <a:r>
              <a:rPr sz="2400" spc="-1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1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Arial MT"/>
                <a:cs typeface="Arial MT"/>
              </a:rPr>
              <a:t>3.1 Agile</a:t>
            </a:r>
            <a:r>
              <a:rPr lang="en-IN" spc="-80" dirty="0" smtClean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lang="en-IN" spc="-10" dirty="0">
                <a:solidFill>
                  <a:srgbClr val="FF0000"/>
                </a:solidFill>
                <a:latin typeface="Arial MT"/>
                <a:cs typeface="Arial MT"/>
              </a:rPr>
              <a:t>methods</a:t>
            </a:r>
            <a:r>
              <a:rPr lang="en-IN" dirty="0">
                <a:latin typeface="Arial MT"/>
                <a:cs typeface="Arial MT"/>
              </a:rPr>
              <a:t/>
            </a:r>
            <a:br>
              <a:rPr lang="en-IN" dirty="0">
                <a:latin typeface="Arial MT"/>
                <a:cs typeface="Arial MT"/>
              </a:rPr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25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A01599E4-E130-4605-95AB-8B3A3D8C8B16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743825" cy="3926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Program</a:t>
            </a:r>
            <a:r>
              <a:rPr sz="2400" spc="-9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specification,</a:t>
            </a:r>
            <a:r>
              <a:rPr sz="2400" spc="-8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design</a:t>
            </a:r>
            <a:r>
              <a:rPr sz="2400" spc="-8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400" spc="-8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implementation</a:t>
            </a:r>
            <a:r>
              <a:rPr sz="2400" spc="-8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7030A0"/>
                </a:solidFill>
                <a:latin typeface="Arial MT"/>
                <a:cs typeface="Arial MT"/>
              </a:rPr>
              <a:t>are </a:t>
            </a:r>
            <a:r>
              <a:rPr sz="2400" spc="-20" dirty="0">
                <a:solidFill>
                  <a:srgbClr val="7030A0"/>
                </a:solidFill>
                <a:latin typeface="Arial MT"/>
                <a:cs typeface="Arial MT"/>
              </a:rPr>
              <a:t>inter-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leaved</a:t>
            </a:r>
            <a:endParaRPr sz="2400">
              <a:latin typeface="Arial MT"/>
              <a:cs typeface="Arial MT"/>
            </a:endParaRPr>
          </a:p>
          <a:p>
            <a:pPr marL="467995" marR="426084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system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developed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series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versions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7030A0"/>
                </a:solidFill>
                <a:latin typeface="Arial MT"/>
                <a:cs typeface="Arial MT"/>
              </a:rPr>
              <a:t>or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increments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with</a:t>
            </a:r>
            <a:r>
              <a:rPr sz="2400" spc="-9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stakeholders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involved</a:t>
            </a:r>
            <a:r>
              <a:rPr sz="2400" spc="-9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</a:t>
            </a:r>
            <a:r>
              <a:rPr sz="2400" spc="-9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version specification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evaluation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Frequent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delivery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of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new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versions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for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evaluation</a:t>
            </a:r>
            <a:endParaRPr sz="2400">
              <a:latin typeface="Arial MT"/>
              <a:cs typeface="Arial MT"/>
            </a:endParaRPr>
          </a:p>
          <a:p>
            <a:pPr marL="467995" marR="24193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Extensive</a:t>
            </a:r>
            <a:r>
              <a:rPr sz="2400" spc="-10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tool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support</a:t>
            </a:r>
            <a:r>
              <a:rPr sz="2400" spc="-10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(e.g.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automated</a:t>
            </a:r>
            <a:r>
              <a:rPr sz="2400" spc="-10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testing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tools)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used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support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development.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Minimal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documentation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–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focus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on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working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7030A0"/>
                </a:solidFill>
                <a:latin typeface="Arial MT"/>
                <a:cs typeface="Arial MT"/>
              </a:rPr>
              <a:t>code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Plan-</a:t>
            </a:r>
            <a:r>
              <a:rPr dirty="0"/>
              <a:t>driven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agile</a:t>
            </a:r>
            <a:r>
              <a:rPr spc="-15" dirty="0"/>
              <a:t> </a:t>
            </a:r>
            <a:r>
              <a:rPr spc="-10" dirty="0"/>
              <a:t>development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4750" y="1785248"/>
            <a:ext cx="5731936" cy="435798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9ABADF96-508E-479B-B4C7-F2CE5E3934A7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Plan-</a:t>
            </a:r>
            <a:r>
              <a:rPr dirty="0"/>
              <a:t>driven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agile</a:t>
            </a:r>
            <a:r>
              <a:rPr spc="-15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7BB3FC8C-1537-4C1E-A19E-C925FC0BAC4D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73809"/>
            <a:ext cx="8105775" cy="444246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endParaRPr sz="2400">
              <a:latin typeface="Arial MT"/>
              <a:cs typeface="Arial MT"/>
            </a:endParaRPr>
          </a:p>
          <a:p>
            <a:pPr marL="868044" marR="5080" indent="-248920" algn="just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1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approach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engineering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based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around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separate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stages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outputs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produced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at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stages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planned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advance.</a:t>
            </a:r>
            <a:endParaRPr sz="2000">
              <a:latin typeface="Arial MT"/>
              <a:cs typeface="Arial MT"/>
            </a:endParaRPr>
          </a:p>
          <a:p>
            <a:pPr marL="868044" marR="726440" indent="-248920" algn="just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necessarily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waterfall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model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–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driven,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incremental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possible</a:t>
            </a:r>
            <a:endParaRPr sz="2000">
              <a:latin typeface="Arial MT"/>
              <a:cs typeface="Arial MT"/>
            </a:endParaRPr>
          </a:p>
          <a:p>
            <a:pPr marL="868680" indent="-248920" algn="just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680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Iteration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occurs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within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activities.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endParaRPr sz="2400">
              <a:latin typeface="Arial MT"/>
              <a:cs typeface="Arial MT"/>
            </a:endParaRPr>
          </a:p>
          <a:p>
            <a:pPr marL="868680" indent="-248920" algn="just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680" algn="l"/>
              </a:tabLst>
            </a:pP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Specification,</a:t>
            </a:r>
            <a:r>
              <a:rPr sz="20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design,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implementation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testing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endParaRPr sz="2000">
              <a:latin typeface="Arial MT"/>
              <a:cs typeface="Arial MT"/>
            </a:endParaRPr>
          </a:p>
          <a:p>
            <a:pPr marL="868044" marR="160020">
              <a:lnSpc>
                <a:spcPct val="100000"/>
              </a:lnSpc>
            </a:pP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inter-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leaved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outputs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process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are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decided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through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process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negotiation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during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process.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25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DF67122F-876C-41DD-9FDB-1CB572EEBC2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33384" cy="418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9050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Dissatisfaction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overheads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1980s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1990s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led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creation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methods.</a:t>
            </a:r>
            <a:r>
              <a:rPr sz="2400" spc="-114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methods:</a:t>
            </a:r>
            <a:endParaRPr sz="2400" dirty="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Focus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on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code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rather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than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design</a:t>
            </a:r>
            <a:endParaRPr sz="2000" dirty="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Are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based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on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iterative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approach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software</a:t>
            </a:r>
            <a:r>
              <a:rPr sz="2000" spc="-3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development</a:t>
            </a:r>
            <a:endParaRPr sz="2000" dirty="0">
              <a:latin typeface="Arial MT"/>
              <a:cs typeface="Arial MT"/>
            </a:endParaRPr>
          </a:p>
          <a:p>
            <a:pPr marL="868044" marR="29845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Are</a:t>
            </a:r>
            <a:r>
              <a:rPr sz="20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intended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deliver</a:t>
            </a:r>
            <a:r>
              <a:rPr sz="20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working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software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quickly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0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evolve</a:t>
            </a: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this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quickly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meet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changing</a:t>
            </a:r>
            <a:r>
              <a:rPr sz="20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requirements.</a:t>
            </a:r>
            <a:endParaRPr sz="2000" dirty="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aim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reduce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overheads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7030A0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software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process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(e.g.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by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limiting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documentation)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7030A0"/>
                </a:solidFill>
                <a:latin typeface="Arial MT"/>
                <a:cs typeface="Arial MT"/>
              </a:rPr>
              <a:t>to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be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able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respond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quickly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changing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requirements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without</a:t>
            </a:r>
            <a:r>
              <a:rPr sz="2400" spc="-1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excessive</a:t>
            </a:r>
            <a:r>
              <a:rPr sz="2400" spc="-1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rework.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25" dirty="0"/>
              <a:t> </a:t>
            </a:r>
            <a:r>
              <a:rPr spc="-10" dirty="0"/>
              <a:t>manifesto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3945B42-2EA4-44D5-876D-23986D826608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07371"/>
            <a:ext cx="8046084" cy="33083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67995" marR="158750" indent="-455930">
              <a:lnSpc>
                <a:spcPts val="2880"/>
              </a:lnSpc>
              <a:spcBef>
                <a:spcPts val="240"/>
              </a:spcBef>
              <a:tabLst>
                <a:tab pos="467995" algn="l"/>
                <a:tab pos="5360670" algn="l"/>
                <a:tab pos="6727190" algn="l"/>
              </a:tabLst>
            </a:pPr>
            <a:r>
              <a:rPr sz="2450" i="1" spc="185" dirty="0">
                <a:solidFill>
                  <a:srgbClr val="FF0000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We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are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uncovering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better</a:t>
            </a:r>
            <a:r>
              <a:rPr sz="2400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ways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developing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software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by</a:t>
            </a:r>
            <a:r>
              <a:rPr sz="2400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doing</a:t>
            </a:r>
            <a:r>
              <a:rPr sz="24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2400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4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helping</a:t>
            </a:r>
            <a:r>
              <a:rPr sz="2400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others</a:t>
            </a:r>
            <a:r>
              <a:rPr sz="24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do</a:t>
            </a:r>
            <a:r>
              <a:rPr sz="2400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Arial"/>
                <a:cs typeface="Arial"/>
              </a:rPr>
              <a:t>it.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	Through</a:t>
            </a:r>
            <a:r>
              <a:rPr sz="2400" i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this</a:t>
            </a:r>
            <a:r>
              <a:rPr sz="2400" i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20" dirty="0">
                <a:solidFill>
                  <a:srgbClr val="FF0000"/>
                </a:solidFill>
                <a:latin typeface="Arial"/>
                <a:cs typeface="Arial"/>
              </a:rPr>
              <a:t>work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we</a:t>
            </a:r>
            <a:r>
              <a:rPr sz="24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have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come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value:</a:t>
            </a:r>
            <a:endParaRPr sz="2400" dirty="0">
              <a:latin typeface="Arial"/>
              <a:cs typeface="Arial"/>
            </a:endParaRPr>
          </a:p>
          <a:p>
            <a:pPr marL="868044" marR="1115695" indent="-248920">
              <a:lnSpc>
                <a:spcPct val="100000"/>
              </a:lnSpc>
              <a:spcBef>
                <a:spcPts val="819"/>
              </a:spcBef>
              <a:buChar char="▪"/>
              <a:tabLst>
                <a:tab pos="868044" algn="l"/>
              </a:tabLst>
            </a:pP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Individuals</a:t>
            </a:r>
            <a:r>
              <a:rPr sz="2000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interactions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over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processes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0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Arial"/>
                <a:cs typeface="Arial"/>
              </a:rPr>
              <a:t>tools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Working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software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over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comprehensive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Arial"/>
                <a:cs typeface="Arial"/>
              </a:rPr>
              <a:t>documentation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Customer</a:t>
            </a:r>
            <a:r>
              <a:rPr sz="20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Arial"/>
                <a:cs typeface="Arial"/>
              </a:rPr>
              <a:t>collaboration</a:t>
            </a:r>
            <a:r>
              <a:rPr sz="20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over</a:t>
            </a:r>
            <a:r>
              <a:rPr sz="20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contract</a:t>
            </a:r>
            <a:r>
              <a:rPr sz="2000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Arial"/>
                <a:cs typeface="Arial"/>
              </a:rPr>
              <a:t>negotiation Responding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0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change</a:t>
            </a:r>
            <a:r>
              <a:rPr sz="20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over</a:t>
            </a:r>
            <a:r>
              <a:rPr sz="20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following</a:t>
            </a:r>
            <a:r>
              <a:rPr sz="2000" i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0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FF0000"/>
                </a:solidFill>
                <a:latin typeface="Arial"/>
                <a:cs typeface="Arial"/>
              </a:rPr>
              <a:t>plan</a:t>
            </a:r>
            <a:endParaRPr sz="2000" dirty="0">
              <a:latin typeface="Arial"/>
              <a:cs typeface="Arial"/>
            </a:endParaRPr>
          </a:p>
          <a:p>
            <a:pPr marL="467995" marR="5080" indent="-455930">
              <a:lnSpc>
                <a:spcPts val="2880"/>
              </a:lnSpc>
              <a:spcBef>
                <a:spcPts val="980"/>
              </a:spcBef>
              <a:tabLst>
                <a:tab pos="467995" algn="l"/>
                <a:tab pos="6374765" algn="l"/>
              </a:tabLst>
            </a:pPr>
            <a:r>
              <a:rPr sz="2450" i="1" spc="185" dirty="0">
                <a:solidFill>
                  <a:srgbClr val="FF0000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That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is,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while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there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value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items</a:t>
            </a:r>
            <a:r>
              <a:rPr sz="24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	the</a:t>
            </a:r>
            <a:r>
              <a:rPr sz="2400" i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right,</a:t>
            </a:r>
            <a:r>
              <a:rPr sz="2400" i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Arial"/>
                <a:cs typeface="Arial"/>
              </a:rPr>
              <a:t>we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value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items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left</a:t>
            </a:r>
            <a:r>
              <a:rPr sz="2400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Arial"/>
                <a:cs typeface="Arial"/>
              </a:rPr>
              <a:t>more.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principles</a:t>
            </a:r>
            <a:r>
              <a:rPr spc="-2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agile</a:t>
            </a:r>
            <a:r>
              <a:rPr spc="-20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DDF21EA3-682D-4C7B-9D06-58F5D7DDFF0B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655377"/>
          <a:ext cx="8271509" cy="4682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Principle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Description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331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involvement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675" marR="5969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Customers</a:t>
                      </a:r>
                      <a:r>
                        <a:rPr sz="1600" spc="46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600" spc="4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600" spc="4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closely</a:t>
                      </a:r>
                      <a:r>
                        <a:rPr sz="1600" spc="4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involved</a:t>
                      </a:r>
                      <a:r>
                        <a:rPr sz="1600" spc="4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throughout</a:t>
                      </a:r>
                      <a:r>
                        <a:rPr sz="1600" spc="4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6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process.</a:t>
                      </a:r>
                      <a:r>
                        <a:rPr sz="1600" spc="2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Their</a:t>
                      </a:r>
                      <a:r>
                        <a:rPr sz="16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role</a:t>
                      </a:r>
                      <a:r>
                        <a:rPr sz="16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provide</a:t>
                      </a:r>
                      <a:r>
                        <a:rPr sz="16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prioritize</a:t>
                      </a:r>
                      <a:r>
                        <a:rPr sz="16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new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requirements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evaluate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iterations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system.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Incremental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delivery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675" marR="59690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developed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increments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customer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specifying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requirements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included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each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increment.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38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People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process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675" marR="6223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skills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recognized</a:t>
                      </a:r>
                      <a:r>
                        <a:rPr sz="16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exploited.</a:t>
                      </a:r>
                      <a:r>
                        <a:rPr sz="1600" spc="229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members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left</a:t>
                      </a:r>
                      <a:r>
                        <a:rPr sz="1600" spc="25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their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own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ways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working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without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prescriptive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processes.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Embrace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change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675" marR="61594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Expect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requirements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change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</a:t>
                      </a:r>
                      <a:r>
                        <a:rPr sz="1600" spc="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design</a:t>
                      </a:r>
                      <a:r>
                        <a:rPr sz="16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accommodate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these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changes.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38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Maintain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simplicity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096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Focus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simplicity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both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being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developed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in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6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process.</a:t>
                      </a:r>
                      <a:r>
                        <a:rPr sz="16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Wherever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possible,</a:t>
                      </a:r>
                      <a:r>
                        <a:rPr sz="16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actively</a:t>
                      </a:r>
                      <a:r>
                        <a:rPr sz="16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eliminate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complexity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from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system.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30" dirty="0"/>
              <a:t> </a:t>
            </a:r>
            <a:r>
              <a:rPr dirty="0"/>
              <a:t>method</a:t>
            </a:r>
            <a:r>
              <a:rPr spc="-25" dirty="0"/>
              <a:t> </a:t>
            </a:r>
            <a:r>
              <a:rPr spc="-10" dirty="0"/>
              <a:t>applicability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809C3D8-77E4-454F-BF6A-25A715AA64E7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17413" y="1613408"/>
            <a:ext cx="8149590" cy="3444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8483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chemeClr val="tx1"/>
                </a:solidFill>
              </a:rPr>
              <a:t>Product</a:t>
            </a:r>
            <a:r>
              <a:rPr sz="2400" spc="-95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development</a:t>
            </a:r>
            <a:r>
              <a:rPr sz="2400" spc="-9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where</a:t>
            </a:r>
            <a:r>
              <a:rPr sz="2400" spc="-9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</a:t>
            </a:r>
            <a:r>
              <a:rPr sz="2400" spc="-9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software</a:t>
            </a:r>
            <a:r>
              <a:rPr sz="2400" spc="-9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company</a:t>
            </a:r>
            <a:r>
              <a:rPr sz="2400" spc="-90" dirty="0">
                <a:solidFill>
                  <a:schemeClr val="tx1"/>
                </a:solidFill>
              </a:rPr>
              <a:t> </a:t>
            </a:r>
            <a:r>
              <a:rPr sz="2400" spc="-25" dirty="0">
                <a:solidFill>
                  <a:schemeClr val="tx1"/>
                </a:solidFill>
              </a:rPr>
              <a:t>is </a:t>
            </a:r>
            <a:r>
              <a:rPr sz="2400" spc="-10" dirty="0">
                <a:solidFill>
                  <a:schemeClr val="tx1"/>
                </a:solidFill>
              </a:rPr>
              <a:t>developing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small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or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spc="-25" dirty="0">
                <a:solidFill>
                  <a:schemeClr val="tx1"/>
                </a:solidFill>
              </a:rPr>
              <a:t>medium-</a:t>
            </a:r>
            <a:r>
              <a:rPr sz="2400" dirty="0">
                <a:solidFill>
                  <a:schemeClr val="tx1"/>
                </a:solidFill>
              </a:rPr>
              <a:t>sized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product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for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sale.</a:t>
            </a:r>
            <a:endParaRPr sz="2400" dirty="0">
              <a:solidFill>
                <a:schemeClr val="tx1"/>
              </a:solidFill>
              <a:latin typeface="Lucida Sans Unicode"/>
              <a:cs typeface="Lucida Sans Unicode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FF0000"/>
                </a:solidFill>
              </a:rPr>
              <a:t>Virtually</a:t>
            </a:r>
            <a:r>
              <a:rPr sz="2000" spc="-60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all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software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products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and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apps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are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now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developed</a:t>
            </a:r>
            <a:r>
              <a:rPr sz="2000" spc="-55" dirty="0">
                <a:solidFill>
                  <a:srgbClr val="FF0000"/>
                </a:solidFill>
              </a:rPr>
              <a:t> </a:t>
            </a:r>
            <a:r>
              <a:rPr sz="2000" spc="-10" dirty="0">
                <a:solidFill>
                  <a:srgbClr val="FF0000"/>
                </a:solidFill>
              </a:rPr>
              <a:t>using </a:t>
            </a:r>
            <a:r>
              <a:rPr sz="2000" dirty="0">
                <a:solidFill>
                  <a:srgbClr val="FF0000"/>
                </a:solidFill>
              </a:rPr>
              <a:t>an</a:t>
            </a:r>
            <a:r>
              <a:rPr sz="2000" spc="-50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agile</a:t>
            </a:r>
            <a:r>
              <a:rPr sz="2000" spc="-50" dirty="0">
                <a:solidFill>
                  <a:srgbClr val="FF0000"/>
                </a:solidFill>
              </a:rPr>
              <a:t> </a:t>
            </a:r>
            <a:r>
              <a:rPr sz="2000" spc="-10" dirty="0">
                <a:solidFill>
                  <a:srgbClr val="FF0000"/>
                </a:solidFill>
              </a:rPr>
              <a:t>approach</a:t>
            </a:r>
            <a:endParaRPr sz="2000" dirty="0"/>
          </a:p>
          <a:p>
            <a:pPr marL="467995" marR="108585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chemeClr val="tx1"/>
                </a:solidFill>
              </a:rPr>
              <a:t>Custom</a:t>
            </a:r>
            <a:r>
              <a:rPr sz="2400" spc="-6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system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development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within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an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organization, </a:t>
            </a:r>
            <a:r>
              <a:rPr sz="2400" dirty="0">
                <a:solidFill>
                  <a:schemeClr val="tx1"/>
                </a:solidFill>
              </a:rPr>
              <a:t>where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there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is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clear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commitment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from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the</a:t>
            </a:r>
            <a:r>
              <a:rPr sz="2400" spc="-5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customer</a:t>
            </a:r>
            <a:r>
              <a:rPr sz="2400" spc="-60" dirty="0">
                <a:solidFill>
                  <a:schemeClr val="tx1"/>
                </a:solidFill>
              </a:rPr>
              <a:t> </a:t>
            </a:r>
            <a:r>
              <a:rPr sz="2400" spc="-25" dirty="0">
                <a:solidFill>
                  <a:schemeClr val="tx1"/>
                </a:solidFill>
              </a:rPr>
              <a:t>to </a:t>
            </a:r>
            <a:r>
              <a:rPr sz="2400" dirty="0">
                <a:solidFill>
                  <a:schemeClr val="tx1"/>
                </a:solidFill>
              </a:rPr>
              <a:t>become</a:t>
            </a:r>
            <a:r>
              <a:rPr sz="2400" spc="-8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involved</a:t>
            </a:r>
            <a:r>
              <a:rPr sz="2400" spc="-8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in</a:t>
            </a:r>
            <a:r>
              <a:rPr sz="2400" spc="-7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the</a:t>
            </a:r>
            <a:r>
              <a:rPr sz="2400" spc="-8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development</a:t>
            </a:r>
            <a:r>
              <a:rPr sz="2400" spc="-8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process</a:t>
            </a:r>
            <a:r>
              <a:rPr sz="2400" spc="-7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and</a:t>
            </a:r>
            <a:r>
              <a:rPr sz="2400" spc="-8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where </a:t>
            </a:r>
            <a:r>
              <a:rPr sz="2400" dirty="0">
                <a:solidFill>
                  <a:schemeClr val="tx1"/>
                </a:solidFill>
              </a:rPr>
              <a:t>there</a:t>
            </a:r>
            <a:r>
              <a:rPr sz="2400" spc="-75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are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few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external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rules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and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regulations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that</a:t>
            </a:r>
            <a:r>
              <a:rPr sz="2400" spc="-7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affect </a:t>
            </a:r>
            <a:r>
              <a:rPr sz="2400" dirty="0">
                <a:solidFill>
                  <a:schemeClr val="tx1"/>
                </a:solidFill>
              </a:rPr>
              <a:t>the</a:t>
            </a:r>
            <a:r>
              <a:rPr sz="2400" spc="-5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software.</a:t>
            </a:r>
            <a:endParaRPr sz="2400" dirty="0">
              <a:solidFill>
                <a:schemeClr val="tx1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0" y="455486"/>
            <a:ext cx="3040380" cy="936153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Extreme</a:t>
            </a:r>
            <a:r>
              <a:rPr spc="-130" dirty="0"/>
              <a:t> </a:t>
            </a:r>
            <a:r>
              <a:rPr spc="-10" dirty="0"/>
              <a:t>programming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B119703D-F355-49CC-8AAF-9EBB6723B49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584147"/>
            <a:ext cx="8123555" cy="322516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7995" marR="621030" indent="-455930" algn="just">
              <a:lnSpc>
                <a:spcPts val="2590"/>
              </a:lnSpc>
              <a:spcBef>
                <a:spcPts val="425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580" dirty="0">
                <a:solidFill>
                  <a:srgbClr val="46424D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very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influential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method,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late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1990s,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introduced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range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 techniques.</a:t>
            </a:r>
            <a:endParaRPr sz="2400">
              <a:latin typeface="Arial MT"/>
              <a:cs typeface="Arial MT"/>
            </a:endParaRPr>
          </a:p>
          <a:p>
            <a:pPr marL="467995" marR="5080" indent="-455930" algn="just">
              <a:lnSpc>
                <a:spcPts val="2590"/>
              </a:lnSpc>
              <a:spcBef>
                <a:spcPts val="1210"/>
              </a:spcBef>
            </a:pPr>
            <a:r>
              <a:rPr sz="2400" spc="28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spc="-60" dirty="0">
                <a:solidFill>
                  <a:srgbClr val="7030A0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Extreme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Programming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(XP)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takes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an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‘extreme’</a:t>
            </a:r>
            <a:r>
              <a:rPr sz="2400" spc="-1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approach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iterative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development.</a:t>
            </a:r>
            <a:endParaRPr sz="2400">
              <a:latin typeface="Arial MT"/>
              <a:cs typeface="Arial MT"/>
            </a:endParaRPr>
          </a:p>
          <a:p>
            <a:pPr marL="868680" indent="-248920" algn="just">
              <a:lnSpc>
                <a:spcPct val="100000"/>
              </a:lnSpc>
              <a:spcBef>
                <a:spcPts val="630"/>
              </a:spcBef>
              <a:buFont typeface="Lucida Sans Unicode"/>
              <a:buChar char="▪"/>
              <a:tabLst>
                <a:tab pos="868680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New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versions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may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be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built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several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times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per</a:t>
            </a:r>
            <a:r>
              <a:rPr sz="2000" spc="-4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day;</a:t>
            </a:r>
            <a:endParaRPr sz="2000">
              <a:latin typeface="Arial MT"/>
              <a:cs typeface="Arial MT"/>
            </a:endParaRPr>
          </a:p>
          <a:p>
            <a:pPr marL="868680" indent="-248920" algn="just">
              <a:lnSpc>
                <a:spcPct val="100000"/>
              </a:lnSpc>
              <a:spcBef>
                <a:spcPts val="359"/>
              </a:spcBef>
              <a:buFont typeface="Lucida Sans Unicode"/>
              <a:buChar char="▪"/>
              <a:tabLst>
                <a:tab pos="868680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Increments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are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delivered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customers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every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2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weeks;</a:t>
            </a:r>
            <a:endParaRPr sz="2000">
              <a:latin typeface="Arial MT"/>
              <a:cs typeface="Arial MT"/>
            </a:endParaRPr>
          </a:p>
          <a:p>
            <a:pPr marL="868044" marR="969010" indent="-248920" algn="just">
              <a:lnSpc>
                <a:spcPts val="2160"/>
              </a:lnSpc>
              <a:spcBef>
                <a:spcPts val="63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All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must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be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run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for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every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build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build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only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accepted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if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run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successfully.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70820"/>
            <a:ext cx="3629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3.2 Agile</a:t>
            </a:r>
            <a:r>
              <a:rPr lang="en-IN" spc="-25" dirty="0" smtClean="0"/>
              <a:t> </a:t>
            </a:r>
            <a:r>
              <a:rPr lang="en-IN" dirty="0" smtClean="0"/>
              <a:t>development</a:t>
            </a:r>
            <a:r>
              <a:rPr lang="en-IN" spc="-15" dirty="0" smtClean="0"/>
              <a:t> </a:t>
            </a:r>
            <a:r>
              <a:rPr lang="en-IN" spc="-10" dirty="0" smtClean="0"/>
              <a:t>techniques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0" dirty="0"/>
              <a:t> </a:t>
            </a:r>
            <a:r>
              <a:rPr dirty="0"/>
              <a:t>extreme</a:t>
            </a:r>
            <a:r>
              <a:rPr spc="-80" dirty="0"/>
              <a:t> </a:t>
            </a:r>
            <a:r>
              <a:rPr dirty="0"/>
              <a:t>programming</a:t>
            </a:r>
            <a:r>
              <a:rPr spc="-80" dirty="0"/>
              <a:t> </a:t>
            </a:r>
            <a:r>
              <a:rPr dirty="0"/>
              <a:t>release</a:t>
            </a:r>
            <a:r>
              <a:rPr spc="-80" dirty="0"/>
              <a:t> </a:t>
            </a:r>
            <a:r>
              <a:rPr spc="-10" dirty="0"/>
              <a:t>cycle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427" y="2372086"/>
            <a:ext cx="6558004" cy="28562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2F8B0B2-DE65-4666-8A01-BFA4C28C409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Extreme</a:t>
            </a:r>
            <a:r>
              <a:rPr spc="-114" dirty="0"/>
              <a:t> </a:t>
            </a:r>
            <a:r>
              <a:rPr dirty="0"/>
              <a:t>programming</a:t>
            </a:r>
            <a:r>
              <a:rPr spc="-110" dirty="0"/>
              <a:t> </a:t>
            </a:r>
            <a:r>
              <a:rPr dirty="0"/>
              <a:t>practices</a:t>
            </a:r>
            <a:r>
              <a:rPr spc="-114" dirty="0"/>
              <a:t> </a:t>
            </a:r>
            <a:r>
              <a:rPr spc="-25" dirty="0"/>
              <a:t>(a)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680D9D43-662E-45E1-B63E-1CBA6EA63D8C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73921"/>
          <a:ext cx="8325484" cy="4823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Principle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practice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Description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348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Incremental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planning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096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Requirements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recorded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story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cards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stories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be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included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release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determined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by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available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their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relative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priority.</a:t>
                      </a:r>
                      <a:r>
                        <a:rPr sz="1600" spc="3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break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these</a:t>
                      </a:r>
                      <a:r>
                        <a:rPr sz="1600" spc="3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stories</a:t>
                      </a:r>
                      <a:r>
                        <a:rPr sz="16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into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‘Tasks’.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See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3.5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3.6.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Small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releases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223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minimal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useful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set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functionality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provides</a:t>
                      </a:r>
                      <a:r>
                        <a:rPr sz="1600" spc="3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business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value</a:t>
                      </a:r>
                      <a:r>
                        <a:rPr sz="1600" spc="3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developed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first.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Releases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frequent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incrementally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add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functionality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first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release.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Simple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design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3500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Enough</a:t>
                      </a:r>
                      <a:r>
                        <a:rPr sz="1600" spc="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design</a:t>
                      </a:r>
                      <a:r>
                        <a:rPr sz="1600" spc="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carried</a:t>
                      </a:r>
                      <a:r>
                        <a:rPr sz="1600" spc="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out</a:t>
                      </a:r>
                      <a:r>
                        <a:rPr sz="16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meet</a:t>
                      </a:r>
                      <a:r>
                        <a:rPr sz="16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current</a:t>
                      </a:r>
                      <a:r>
                        <a:rPr sz="1600" spc="1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requirements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more.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spc="-55" dirty="0">
                          <a:latin typeface="Arial MT"/>
                          <a:cs typeface="Arial MT"/>
                        </a:rPr>
                        <a:t>Test-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first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development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223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An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automated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test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framework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used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write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tests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new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piece</a:t>
                      </a:r>
                      <a:r>
                        <a:rPr sz="1600" spc="41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4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functionality</a:t>
                      </a:r>
                      <a:r>
                        <a:rPr sz="1600" spc="4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before</a:t>
                      </a:r>
                      <a:r>
                        <a:rPr sz="1600" spc="4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600" spc="41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functionality</a:t>
                      </a:r>
                      <a:r>
                        <a:rPr sz="1600" spc="4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itself</a:t>
                      </a:r>
                      <a:r>
                        <a:rPr sz="1600" spc="42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is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implemented.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Refactoring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0960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expected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refactor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code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continuously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as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soon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possible</a:t>
                      </a:r>
                      <a:r>
                        <a:rPr sz="1600" spc="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code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improvements</a:t>
                      </a:r>
                      <a:r>
                        <a:rPr sz="1600" spc="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found.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This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keeps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code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simple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maintainable.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Extreme</a:t>
            </a:r>
            <a:r>
              <a:rPr spc="-114" dirty="0"/>
              <a:t> </a:t>
            </a:r>
            <a:r>
              <a:rPr dirty="0"/>
              <a:t>programming</a:t>
            </a:r>
            <a:r>
              <a:rPr spc="-110" dirty="0"/>
              <a:t> </a:t>
            </a:r>
            <a:r>
              <a:rPr dirty="0"/>
              <a:t>practices</a:t>
            </a:r>
            <a:r>
              <a:rPr spc="-114" dirty="0"/>
              <a:t> </a:t>
            </a:r>
            <a:r>
              <a:rPr spc="-25" dirty="0"/>
              <a:t>(b)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3BF4F9E1-510B-44F0-9C9B-0F524FDE554D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48" y="1984375"/>
          <a:ext cx="8216900" cy="4411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140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Pair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programming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57785">
                        <a:lnSpc>
                          <a:spcPts val="1920"/>
                        </a:lnSpc>
                        <a:tabLst>
                          <a:tab pos="1227455" algn="l"/>
                          <a:tab pos="1789430" algn="l"/>
                          <a:tab pos="2080260" algn="l"/>
                          <a:tab pos="2709545" algn="l"/>
                          <a:tab pos="3644265" algn="l"/>
                          <a:tab pos="4217670" algn="l"/>
                          <a:tab pos="4964430" algn="l"/>
                          <a:tab pos="5527040" algn="l"/>
                        </a:tabLst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pairs,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checking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each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other’s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providing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always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good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job.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Collective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ownership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1594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pairs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areas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system,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that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600" spc="4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islands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expertise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</a:t>
                      </a:r>
                      <a:r>
                        <a:rPr sz="1600" spc="4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4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600" spc="4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take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responsibility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code.</a:t>
                      </a:r>
                      <a:r>
                        <a:rPr sz="16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Anyone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change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anything.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Continuous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integration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4769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soon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task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complete,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integrated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into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whole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system.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After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any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such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integration,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tests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in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pass.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Sustainable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pace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1594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Large</a:t>
                      </a:r>
                      <a:r>
                        <a:rPr sz="1600" spc="2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amounts</a:t>
                      </a:r>
                      <a:r>
                        <a:rPr sz="1600" spc="2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2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overtime</a:t>
                      </a:r>
                      <a:r>
                        <a:rPr sz="1600" spc="2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600" spc="2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600" spc="2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considered</a:t>
                      </a:r>
                      <a:r>
                        <a:rPr sz="1600" spc="2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acceptable</a:t>
                      </a:r>
                      <a:r>
                        <a:rPr sz="1600" spc="2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as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net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effect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often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reduce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code</a:t>
                      </a:r>
                      <a:r>
                        <a:rPr sz="1600" spc="1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quality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medium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term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productivity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005">
                <a:tc>
                  <a:txBody>
                    <a:bodyPr/>
                    <a:lstStyle/>
                    <a:p>
                      <a:pPr marL="66675">
                        <a:lnSpc>
                          <a:spcPts val="1855"/>
                        </a:lnSpc>
                      </a:pPr>
                      <a:r>
                        <a:rPr sz="1600" spc="-20" dirty="0">
                          <a:latin typeface="Arial MT"/>
                          <a:cs typeface="Arial MT"/>
                        </a:rPr>
                        <a:t>On-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site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customer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1594" algn="just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representative</a:t>
                      </a:r>
                      <a:r>
                        <a:rPr sz="1600" spc="2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2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end-user</a:t>
                      </a:r>
                      <a:r>
                        <a:rPr sz="16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2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6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(the</a:t>
                      </a:r>
                      <a:r>
                        <a:rPr sz="1600" spc="2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customer)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600" spc="1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available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full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use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XP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team.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6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an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extreme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programming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process,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member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responsible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600" spc="13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bringing</a:t>
                      </a:r>
                      <a:r>
                        <a:rPr sz="1600" spc="14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system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requirements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implementation.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XP</a:t>
            </a:r>
            <a:r>
              <a:rPr spc="-6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agile</a:t>
            </a:r>
            <a:r>
              <a:rPr spc="-15" dirty="0"/>
              <a:t> </a:t>
            </a:r>
            <a:r>
              <a:rPr spc="-10" dirty="0"/>
              <a:t>principles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98D41809-86A3-407F-A786-1D8529F1F92F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1435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FF0000"/>
                </a:solidFill>
              </a:rPr>
              <a:t>Incremental</a:t>
            </a:r>
            <a:r>
              <a:rPr sz="2400" spc="-90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development</a:t>
            </a:r>
            <a:r>
              <a:rPr sz="2400" spc="-9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is</a:t>
            </a:r>
            <a:r>
              <a:rPr sz="2400" spc="-9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supported</a:t>
            </a:r>
            <a:r>
              <a:rPr sz="2400" spc="-9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through</a:t>
            </a:r>
            <a:r>
              <a:rPr sz="2400" spc="-8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small, </a:t>
            </a:r>
            <a:r>
              <a:rPr sz="2400" dirty="0">
                <a:solidFill>
                  <a:srgbClr val="FF0000"/>
                </a:solidFill>
              </a:rPr>
              <a:t>frequent</a:t>
            </a:r>
            <a:r>
              <a:rPr sz="2400" spc="-7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system</a:t>
            </a:r>
            <a:r>
              <a:rPr sz="2400" spc="-6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releases.</a:t>
            </a:r>
            <a:endParaRPr sz="2400">
              <a:latin typeface="Lucida Sans Unicode"/>
              <a:cs typeface="Lucida Sans Unicode"/>
            </a:endParaRPr>
          </a:p>
          <a:p>
            <a:pPr marL="467995" marR="115697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</a:rPr>
              <a:t>Customer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involvement</a:t>
            </a:r>
            <a:r>
              <a:rPr sz="2400" spc="-7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means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spc="-20" dirty="0">
                <a:solidFill>
                  <a:srgbClr val="FF0000"/>
                </a:solidFill>
              </a:rPr>
              <a:t>full-</a:t>
            </a:r>
            <a:r>
              <a:rPr sz="2400" dirty="0">
                <a:solidFill>
                  <a:srgbClr val="FF0000"/>
                </a:solidFill>
              </a:rPr>
              <a:t>time</a:t>
            </a:r>
            <a:r>
              <a:rPr sz="2400" spc="-70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customer engagement</a:t>
            </a:r>
            <a:r>
              <a:rPr sz="2400" spc="-6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with</a:t>
            </a:r>
            <a:r>
              <a:rPr sz="2400" spc="-6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the</a:t>
            </a:r>
            <a:r>
              <a:rPr sz="2400" spc="-6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team.</a:t>
            </a:r>
            <a:endParaRPr sz="240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</a:rPr>
              <a:t>People</a:t>
            </a:r>
            <a:r>
              <a:rPr sz="2400" spc="-8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not</a:t>
            </a:r>
            <a:r>
              <a:rPr sz="2400" spc="-8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process</a:t>
            </a:r>
            <a:r>
              <a:rPr sz="2400" spc="-8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through</a:t>
            </a:r>
            <a:r>
              <a:rPr sz="2400" spc="-8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pair</a:t>
            </a:r>
            <a:r>
              <a:rPr sz="2400" spc="-8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programming,</a:t>
            </a:r>
            <a:r>
              <a:rPr sz="2400" spc="-80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collective </a:t>
            </a:r>
            <a:r>
              <a:rPr sz="2400" dirty="0">
                <a:solidFill>
                  <a:srgbClr val="FF0000"/>
                </a:solidFill>
              </a:rPr>
              <a:t>ownership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and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a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process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that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avoids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long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working</a:t>
            </a:r>
            <a:r>
              <a:rPr sz="2400" spc="-7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hours.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</a:rPr>
              <a:t>Change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supported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through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regular</a:t>
            </a:r>
            <a:r>
              <a:rPr sz="2400" spc="-9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system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releases.</a:t>
            </a:r>
            <a:endParaRPr sz="2400">
              <a:latin typeface="Lucida Sans Unicode"/>
              <a:cs typeface="Lucida Sans Unicode"/>
            </a:endParaRPr>
          </a:p>
          <a:p>
            <a:pPr marL="467995" marR="58102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FF0000"/>
                </a:solidFill>
              </a:rPr>
              <a:t>Maintaining</a:t>
            </a:r>
            <a:r>
              <a:rPr sz="2400" spc="-10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simplicity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through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constant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spc="-10" dirty="0">
                <a:solidFill>
                  <a:srgbClr val="FF0000"/>
                </a:solidFill>
              </a:rPr>
              <a:t>refactoring</a:t>
            </a:r>
            <a:r>
              <a:rPr sz="2400" spc="-95" dirty="0">
                <a:solidFill>
                  <a:srgbClr val="FF0000"/>
                </a:solidFill>
              </a:rPr>
              <a:t> </a:t>
            </a:r>
            <a:r>
              <a:rPr sz="2400" spc="-25" dirty="0">
                <a:solidFill>
                  <a:srgbClr val="FF0000"/>
                </a:solidFill>
              </a:rPr>
              <a:t>of </a:t>
            </a:r>
            <a:r>
              <a:rPr sz="2400" spc="-10" dirty="0">
                <a:solidFill>
                  <a:srgbClr val="FF0000"/>
                </a:solidFill>
              </a:rPr>
              <a:t>code.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Influential</a:t>
            </a:r>
            <a:r>
              <a:rPr spc="-35" dirty="0"/>
              <a:t> </a:t>
            </a:r>
            <a:r>
              <a:rPr dirty="0"/>
              <a:t>XP</a:t>
            </a:r>
            <a:r>
              <a:rPr spc="-75" dirty="0"/>
              <a:t> </a:t>
            </a:r>
            <a:r>
              <a:rPr spc="-10" dirty="0"/>
              <a:t>practices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EA1D8DC-928D-4DAB-9D9B-A008C4F61866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829550" cy="445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>
                <a:latin typeface="Arial MT"/>
                <a:cs typeface="Arial MT"/>
              </a:rPr>
              <a:t>Extreme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programming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technical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focus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not </a:t>
            </a:r>
            <a:r>
              <a:rPr sz="2400" dirty="0">
                <a:latin typeface="Arial MT"/>
                <a:cs typeface="Arial MT"/>
              </a:rPr>
              <a:t>easy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integrate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management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practice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most </a:t>
            </a:r>
            <a:r>
              <a:rPr sz="2400" spc="-10" dirty="0">
                <a:latin typeface="Arial MT"/>
                <a:cs typeface="Arial MT"/>
              </a:rPr>
              <a:t>organizations.</a:t>
            </a:r>
            <a:endParaRPr sz="2400">
              <a:latin typeface="Arial MT"/>
              <a:cs typeface="Arial MT"/>
            </a:endParaRPr>
          </a:p>
          <a:p>
            <a:pPr marL="467995" marR="60960" indent="-455930" algn="just">
              <a:lnSpc>
                <a:spcPct val="100000"/>
              </a:lnSpc>
              <a:spcBef>
                <a:spcPts val="1200"/>
              </a:spcBef>
            </a:pPr>
            <a:r>
              <a:rPr sz="2400" spc="285" dirty="0">
                <a:latin typeface="Lucida Sans Unicode"/>
                <a:cs typeface="Lucida Sans Unicode"/>
              </a:rPr>
              <a:t>🅧</a:t>
            </a:r>
            <a:r>
              <a:rPr sz="2400" spc="-65" dirty="0">
                <a:latin typeface="Lucida Sans Unicode"/>
                <a:cs typeface="Lucida Sans Unicode"/>
              </a:rPr>
              <a:t>  </a:t>
            </a:r>
            <a:r>
              <a:rPr sz="2400" spc="-20" dirty="0">
                <a:latin typeface="Arial MT"/>
                <a:cs typeface="Arial MT"/>
              </a:rPr>
              <a:t>Consequently,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agile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development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practices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85" dirty="0">
                <a:latin typeface="Arial MT"/>
                <a:cs typeface="Arial MT"/>
              </a:rPr>
              <a:t>XP,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method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originally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defined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widely used.</a:t>
            </a:r>
            <a:endParaRPr sz="24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400" spc="28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spc="-25" dirty="0">
                <a:solidFill>
                  <a:srgbClr val="7030A0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Key</a:t>
            </a:r>
            <a:r>
              <a:rPr sz="24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practices</a:t>
            </a:r>
            <a:endParaRPr sz="24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User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stories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for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specification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Refactoring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60" dirty="0">
                <a:solidFill>
                  <a:srgbClr val="7030A0"/>
                </a:solidFill>
                <a:latin typeface="Arial MT"/>
                <a:cs typeface="Arial MT"/>
              </a:rPr>
              <a:t>Test-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first</a:t>
            </a:r>
            <a:r>
              <a:rPr sz="2000" spc="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development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Pair</a:t>
            </a:r>
            <a:r>
              <a:rPr sz="20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programming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3.2.1 </a:t>
            </a:r>
            <a:r>
              <a:rPr dirty="0" smtClean="0"/>
              <a:t>User</a:t>
            </a:r>
            <a:r>
              <a:rPr spc="-80" dirty="0" smtClean="0"/>
              <a:t> </a:t>
            </a:r>
            <a:r>
              <a:rPr dirty="0"/>
              <a:t>stories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6074406D-BD80-4443-A711-0ABF385FAFB0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17412" y="1613408"/>
            <a:ext cx="8345587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35433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In</a:t>
            </a:r>
            <a:r>
              <a:rPr sz="2400" spc="-45" dirty="0"/>
              <a:t> </a:t>
            </a:r>
            <a:r>
              <a:rPr sz="2400" spc="-85" dirty="0"/>
              <a:t>XP,</a:t>
            </a:r>
            <a:r>
              <a:rPr sz="2400" spc="-40" dirty="0"/>
              <a:t> </a:t>
            </a:r>
            <a:r>
              <a:rPr sz="2400" dirty="0"/>
              <a:t>a</a:t>
            </a:r>
            <a:r>
              <a:rPr sz="2400" spc="-45" dirty="0"/>
              <a:t> </a:t>
            </a:r>
            <a:r>
              <a:rPr sz="2400" dirty="0"/>
              <a:t>customer</a:t>
            </a:r>
            <a:r>
              <a:rPr sz="2400" spc="-40" dirty="0"/>
              <a:t> </a:t>
            </a:r>
            <a:r>
              <a:rPr sz="2400" dirty="0"/>
              <a:t>or</a:t>
            </a:r>
            <a:r>
              <a:rPr sz="2400" spc="-40" dirty="0"/>
              <a:t> </a:t>
            </a:r>
            <a:r>
              <a:rPr sz="2400" dirty="0"/>
              <a:t>user</a:t>
            </a:r>
            <a:r>
              <a:rPr sz="2400" spc="-45" dirty="0"/>
              <a:t> </a:t>
            </a:r>
            <a:r>
              <a:rPr sz="2400" dirty="0"/>
              <a:t>is</a:t>
            </a:r>
            <a:r>
              <a:rPr sz="2400" spc="-40" dirty="0"/>
              <a:t> </a:t>
            </a:r>
            <a:r>
              <a:rPr sz="2400" dirty="0"/>
              <a:t>part</a:t>
            </a:r>
            <a:r>
              <a:rPr sz="2400" spc="-40" dirty="0"/>
              <a:t> </a:t>
            </a:r>
            <a:r>
              <a:rPr sz="2400" dirty="0"/>
              <a:t>of</a:t>
            </a:r>
            <a:r>
              <a:rPr sz="2400" spc="-45" dirty="0"/>
              <a:t> </a:t>
            </a:r>
            <a:r>
              <a:rPr sz="2400" dirty="0"/>
              <a:t>the</a:t>
            </a:r>
            <a:r>
              <a:rPr sz="2400" spc="-40" dirty="0"/>
              <a:t> </a:t>
            </a:r>
            <a:r>
              <a:rPr sz="2400" dirty="0"/>
              <a:t>XP</a:t>
            </a:r>
            <a:r>
              <a:rPr sz="2400" spc="-85" dirty="0"/>
              <a:t> </a:t>
            </a:r>
            <a:r>
              <a:rPr sz="2400" dirty="0"/>
              <a:t>team</a:t>
            </a:r>
            <a:r>
              <a:rPr sz="2400" spc="-40" dirty="0"/>
              <a:t> </a:t>
            </a:r>
            <a:r>
              <a:rPr sz="2400" dirty="0"/>
              <a:t>and</a:t>
            </a:r>
            <a:r>
              <a:rPr sz="2400" spc="-45" dirty="0"/>
              <a:t> </a:t>
            </a:r>
            <a:r>
              <a:rPr sz="2400" spc="-25" dirty="0"/>
              <a:t>is </a:t>
            </a:r>
            <a:r>
              <a:rPr sz="2400" spc="-10" dirty="0"/>
              <a:t>responsible</a:t>
            </a:r>
            <a:r>
              <a:rPr sz="2400" spc="-65" dirty="0"/>
              <a:t> </a:t>
            </a:r>
            <a:r>
              <a:rPr sz="2400" dirty="0"/>
              <a:t>for</a:t>
            </a:r>
            <a:r>
              <a:rPr sz="2400" spc="-55" dirty="0"/>
              <a:t> </a:t>
            </a:r>
            <a:r>
              <a:rPr sz="2400" dirty="0">
                <a:solidFill>
                  <a:srgbClr val="7030A0"/>
                </a:solidFill>
              </a:rPr>
              <a:t>making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decisions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on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requirements</a:t>
            </a:r>
            <a:r>
              <a:rPr sz="2400" spc="-10" dirty="0"/>
              <a:t>.</a:t>
            </a:r>
            <a:endParaRPr sz="2400" dirty="0">
              <a:latin typeface="Lucida Sans Unicode"/>
              <a:cs typeface="Lucida Sans Unicode"/>
            </a:endParaRPr>
          </a:p>
          <a:p>
            <a:pPr marL="467995" marR="72771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User</a:t>
            </a:r>
            <a:r>
              <a:rPr sz="2400" spc="-70" dirty="0"/>
              <a:t> </a:t>
            </a:r>
            <a:r>
              <a:rPr sz="2400" dirty="0">
                <a:solidFill>
                  <a:srgbClr val="7030A0"/>
                </a:solidFill>
              </a:rPr>
              <a:t>requirements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are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expressed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as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user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stor</a:t>
            </a:r>
            <a:r>
              <a:rPr sz="2400" dirty="0"/>
              <a:t>ies</a:t>
            </a:r>
            <a:r>
              <a:rPr sz="2400" spc="-70" dirty="0"/>
              <a:t> </a:t>
            </a:r>
            <a:r>
              <a:rPr sz="2400" spc="-25" dirty="0"/>
              <a:t>or </a:t>
            </a:r>
            <a:r>
              <a:rPr sz="2400" spc="-10" dirty="0"/>
              <a:t>scenarios.</a:t>
            </a:r>
            <a:endParaRPr sz="2400" dirty="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These</a:t>
            </a:r>
            <a:r>
              <a:rPr sz="2400" spc="-70" dirty="0"/>
              <a:t> </a:t>
            </a:r>
            <a:r>
              <a:rPr sz="2400" dirty="0"/>
              <a:t>are</a:t>
            </a:r>
            <a:r>
              <a:rPr sz="2400" spc="-60" dirty="0"/>
              <a:t> </a:t>
            </a:r>
            <a:r>
              <a:rPr sz="2400" dirty="0">
                <a:solidFill>
                  <a:srgbClr val="7030A0"/>
                </a:solidFill>
              </a:rPr>
              <a:t>written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on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cards</a:t>
            </a:r>
            <a:r>
              <a:rPr sz="2400" spc="-55" dirty="0">
                <a:solidFill>
                  <a:srgbClr val="7030A0"/>
                </a:solidFill>
              </a:rPr>
              <a:t> </a:t>
            </a:r>
            <a:r>
              <a:rPr sz="2400" dirty="0"/>
              <a:t>and</a:t>
            </a:r>
            <a:r>
              <a:rPr sz="2400" spc="-70" dirty="0"/>
              <a:t> </a:t>
            </a:r>
            <a:r>
              <a:rPr sz="2400" dirty="0"/>
              <a:t>the</a:t>
            </a:r>
            <a:r>
              <a:rPr sz="2400" spc="-65" dirty="0"/>
              <a:t> </a:t>
            </a:r>
            <a:r>
              <a:rPr sz="2400" spc="-10" dirty="0"/>
              <a:t>development</a:t>
            </a:r>
            <a:r>
              <a:rPr sz="2400" spc="-65" dirty="0"/>
              <a:t> </a:t>
            </a:r>
            <a:r>
              <a:rPr sz="2400" spc="-20" dirty="0"/>
              <a:t>team </a:t>
            </a:r>
            <a:r>
              <a:rPr sz="2400" dirty="0">
                <a:solidFill>
                  <a:srgbClr val="7030A0"/>
                </a:solidFill>
              </a:rPr>
              <a:t>break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them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down</a:t>
            </a:r>
            <a:r>
              <a:rPr sz="2400" spc="-6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into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implementation</a:t>
            </a:r>
            <a:r>
              <a:rPr sz="2400" spc="-6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tasks</a:t>
            </a:r>
            <a:r>
              <a:rPr sz="2400" dirty="0"/>
              <a:t>.</a:t>
            </a:r>
            <a:r>
              <a:rPr sz="2400" spc="-105" dirty="0"/>
              <a:t> </a:t>
            </a:r>
            <a:r>
              <a:rPr sz="2400" dirty="0"/>
              <a:t>These</a:t>
            </a:r>
            <a:r>
              <a:rPr sz="2400" spc="-60" dirty="0"/>
              <a:t> </a:t>
            </a:r>
            <a:r>
              <a:rPr sz="2400" spc="-10" dirty="0"/>
              <a:t>tasks </a:t>
            </a:r>
            <a:r>
              <a:rPr sz="2400" dirty="0"/>
              <a:t>are</a:t>
            </a:r>
            <a:r>
              <a:rPr sz="2400" spc="-55" dirty="0"/>
              <a:t> 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dirty="0"/>
              <a:t>basis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55" dirty="0"/>
              <a:t> </a:t>
            </a:r>
            <a:r>
              <a:rPr sz="2400" dirty="0"/>
              <a:t>schedule</a:t>
            </a:r>
            <a:r>
              <a:rPr sz="2400" spc="-55" dirty="0"/>
              <a:t> </a:t>
            </a:r>
            <a:r>
              <a:rPr sz="2400" dirty="0"/>
              <a:t>and</a:t>
            </a:r>
            <a:r>
              <a:rPr sz="2400" spc="-55" dirty="0"/>
              <a:t> </a:t>
            </a:r>
            <a:r>
              <a:rPr sz="2400" dirty="0"/>
              <a:t>cost</a:t>
            </a:r>
            <a:r>
              <a:rPr sz="2400" spc="-55" dirty="0"/>
              <a:t> </a:t>
            </a:r>
            <a:r>
              <a:rPr sz="2400" spc="-10" dirty="0"/>
              <a:t>estimates.</a:t>
            </a:r>
            <a:endParaRPr sz="2400" dirty="0">
              <a:latin typeface="Lucida Sans Unicode"/>
              <a:cs typeface="Lucida Sans Unicode"/>
            </a:endParaRPr>
          </a:p>
          <a:p>
            <a:pPr marL="467995" marR="35433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The</a:t>
            </a:r>
            <a:r>
              <a:rPr sz="2400" spc="-65" dirty="0"/>
              <a:t> </a:t>
            </a:r>
            <a:r>
              <a:rPr sz="2400" dirty="0">
                <a:solidFill>
                  <a:srgbClr val="7030A0"/>
                </a:solidFill>
              </a:rPr>
              <a:t>customer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chooses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/>
              <a:t>the</a:t>
            </a:r>
            <a:r>
              <a:rPr sz="2400" spc="-70" dirty="0"/>
              <a:t> </a:t>
            </a:r>
            <a:r>
              <a:rPr sz="2400" dirty="0"/>
              <a:t>stories</a:t>
            </a:r>
            <a:r>
              <a:rPr sz="2400" spc="-65" dirty="0"/>
              <a:t> </a:t>
            </a:r>
            <a:r>
              <a:rPr sz="2400" dirty="0"/>
              <a:t>for</a:t>
            </a:r>
            <a:r>
              <a:rPr sz="2400" spc="-70" dirty="0"/>
              <a:t> </a:t>
            </a:r>
            <a:r>
              <a:rPr sz="2400" dirty="0"/>
              <a:t>inclusion</a:t>
            </a:r>
            <a:r>
              <a:rPr sz="2400" spc="-70" dirty="0"/>
              <a:t> </a:t>
            </a:r>
            <a:r>
              <a:rPr sz="2400" dirty="0"/>
              <a:t>in</a:t>
            </a:r>
            <a:r>
              <a:rPr sz="2400" spc="-70" dirty="0"/>
              <a:t> </a:t>
            </a:r>
            <a:r>
              <a:rPr sz="2400" spc="-25" dirty="0"/>
              <a:t>the </a:t>
            </a:r>
            <a:r>
              <a:rPr sz="2400" dirty="0"/>
              <a:t>next</a:t>
            </a:r>
            <a:r>
              <a:rPr sz="2400" spc="-70" dirty="0"/>
              <a:t> </a:t>
            </a:r>
            <a:r>
              <a:rPr sz="2400" dirty="0"/>
              <a:t>release</a:t>
            </a:r>
            <a:r>
              <a:rPr sz="2400" spc="-70" dirty="0"/>
              <a:t> </a:t>
            </a:r>
            <a:r>
              <a:rPr sz="2400" dirty="0"/>
              <a:t>based</a:t>
            </a:r>
            <a:r>
              <a:rPr sz="2400" spc="-70" dirty="0"/>
              <a:t> </a:t>
            </a:r>
            <a:r>
              <a:rPr sz="2400" dirty="0"/>
              <a:t>on</a:t>
            </a:r>
            <a:r>
              <a:rPr sz="2400" spc="-70" dirty="0"/>
              <a:t> </a:t>
            </a:r>
            <a:r>
              <a:rPr sz="2400" dirty="0"/>
              <a:t>their</a:t>
            </a:r>
            <a:r>
              <a:rPr sz="2400" spc="-45" dirty="0"/>
              <a:t> </a:t>
            </a:r>
            <a:r>
              <a:rPr sz="2400" dirty="0">
                <a:solidFill>
                  <a:srgbClr val="7030A0"/>
                </a:solidFill>
              </a:rPr>
              <a:t>priorities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/>
              <a:t>and</a:t>
            </a:r>
            <a:r>
              <a:rPr sz="2400" spc="-70" dirty="0"/>
              <a:t> </a:t>
            </a:r>
            <a:r>
              <a:rPr sz="2400" dirty="0"/>
              <a:t>the</a:t>
            </a:r>
            <a:r>
              <a:rPr sz="2400" spc="-70" dirty="0"/>
              <a:t> </a:t>
            </a:r>
            <a:r>
              <a:rPr sz="2400" spc="-10" dirty="0"/>
              <a:t>schedule </a:t>
            </a:r>
            <a:r>
              <a:rPr sz="2400" spc="-10" dirty="0">
                <a:solidFill>
                  <a:srgbClr val="7030A0"/>
                </a:solidFill>
              </a:rPr>
              <a:t>estimates</a:t>
            </a:r>
            <a:r>
              <a:rPr sz="2400" spc="-10" dirty="0"/>
              <a:t>.</a:t>
            </a:r>
            <a:endParaRPr sz="2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fld id="{2960F5D5-8D7C-492E-AAD6-5123FF0950F2}" type="datetime1">
              <a:rPr lang="en-US" spc="-10" smtClean="0"/>
              <a:t>1/19/2024</a:t>
            </a:fld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IN" spc="-25" smtClean="0"/>
              <a:t>17</a:t>
            </a:fld>
            <a:endParaRPr lang="en-IN" spc="-25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763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100" dirty="0"/>
              <a:t> </a:t>
            </a:r>
            <a:r>
              <a:rPr dirty="0"/>
              <a:t>‘prescribing</a:t>
            </a:r>
            <a:r>
              <a:rPr spc="-10" dirty="0"/>
              <a:t> medication’</a:t>
            </a:r>
            <a:r>
              <a:rPr spc="-145" dirty="0"/>
              <a:t> </a:t>
            </a:r>
            <a:r>
              <a:rPr spc="-10" dirty="0"/>
              <a:t>story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0914" y="1566747"/>
            <a:ext cx="5968293" cy="478960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0C098C21-936F-4402-AFC2-2E1B32D45A22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Examples</a:t>
            </a:r>
            <a:r>
              <a:rPr spc="-75" dirty="0"/>
              <a:t> </a:t>
            </a:r>
            <a:r>
              <a:rPr dirty="0"/>
              <a:t>of</a:t>
            </a:r>
            <a:r>
              <a:rPr spc="-70" dirty="0"/>
              <a:t> </a:t>
            </a:r>
            <a:r>
              <a:rPr dirty="0"/>
              <a:t>task</a:t>
            </a:r>
            <a:r>
              <a:rPr spc="-75" dirty="0"/>
              <a:t> </a:t>
            </a:r>
            <a:r>
              <a:rPr dirty="0"/>
              <a:t>cards</a:t>
            </a:r>
            <a:r>
              <a:rPr spc="-7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prescribing medication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382" y="1760870"/>
            <a:ext cx="6417049" cy="45186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BE5AC23E-80C8-4BFD-93E0-B08F2B6B3DD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 smtClean="0"/>
              <a:t>3.2.2 </a:t>
            </a:r>
            <a:r>
              <a:rPr spc="-10" dirty="0" smtClean="0"/>
              <a:t>Refactoring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48DE3C62-B5D7-482F-9FBE-B28541820AC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7995" marR="5080" indent="-455930">
              <a:lnSpc>
                <a:spcPts val="2590"/>
              </a:lnSpc>
              <a:spcBef>
                <a:spcPts val="425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Conventional</a:t>
            </a:r>
            <a:r>
              <a:rPr sz="2400" spc="-70" dirty="0"/>
              <a:t> </a:t>
            </a:r>
            <a:r>
              <a:rPr sz="2400" dirty="0"/>
              <a:t>wisdom</a:t>
            </a:r>
            <a:r>
              <a:rPr sz="2400" spc="-70" dirty="0"/>
              <a:t> </a:t>
            </a:r>
            <a:r>
              <a:rPr sz="2400" dirty="0"/>
              <a:t>in</a:t>
            </a:r>
            <a:r>
              <a:rPr sz="2400" spc="-70" dirty="0"/>
              <a:t> </a:t>
            </a:r>
            <a:r>
              <a:rPr sz="2400" dirty="0"/>
              <a:t>software</a:t>
            </a:r>
            <a:r>
              <a:rPr sz="2400" spc="-70" dirty="0"/>
              <a:t> </a:t>
            </a:r>
            <a:r>
              <a:rPr sz="2400" spc="-10" dirty="0"/>
              <a:t>engineering</a:t>
            </a:r>
            <a:r>
              <a:rPr sz="2400" spc="-70" dirty="0"/>
              <a:t> </a:t>
            </a:r>
            <a:r>
              <a:rPr sz="2400" dirty="0"/>
              <a:t>is</a:t>
            </a:r>
            <a:r>
              <a:rPr sz="2400" spc="-70" dirty="0"/>
              <a:t> </a:t>
            </a:r>
            <a:r>
              <a:rPr sz="2400" spc="-25" dirty="0"/>
              <a:t>to</a:t>
            </a:r>
            <a:r>
              <a:rPr sz="2400" spc="600" dirty="0"/>
              <a:t> </a:t>
            </a:r>
            <a:r>
              <a:rPr sz="2400" dirty="0"/>
              <a:t>design</a:t>
            </a:r>
            <a:r>
              <a:rPr sz="2400" spc="-70" dirty="0"/>
              <a:t> </a:t>
            </a:r>
            <a:r>
              <a:rPr sz="2400" dirty="0"/>
              <a:t>for</a:t>
            </a:r>
            <a:r>
              <a:rPr sz="2400" spc="-65" dirty="0"/>
              <a:t> </a:t>
            </a:r>
            <a:r>
              <a:rPr sz="2400" dirty="0"/>
              <a:t>change.</a:t>
            </a:r>
            <a:r>
              <a:rPr sz="2400" spc="-70" dirty="0"/>
              <a:t> </a:t>
            </a:r>
            <a:r>
              <a:rPr sz="2400" dirty="0"/>
              <a:t>It</a:t>
            </a:r>
            <a:r>
              <a:rPr sz="2400" spc="-65" dirty="0"/>
              <a:t> </a:t>
            </a:r>
            <a:r>
              <a:rPr sz="2400" dirty="0"/>
              <a:t>is</a:t>
            </a:r>
            <a:r>
              <a:rPr sz="2400" spc="-65" dirty="0"/>
              <a:t> </a:t>
            </a:r>
            <a:r>
              <a:rPr sz="2400" dirty="0"/>
              <a:t>worth</a:t>
            </a:r>
            <a:r>
              <a:rPr sz="2400" spc="-70" dirty="0"/>
              <a:t> </a:t>
            </a:r>
            <a:r>
              <a:rPr sz="2400" dirty="0"/>
              <a:t>spending</a:t>
            </a:r>
            <a:r>
              <a:rPr sz="2400" spc="-65" dirty="0"/>
              <a:t> </a:t>
            </a:r>
            <a:r>
              <a:rPr sz="2400" dirty="0"/>
              <a:t>time</a:t>
            </a:r>
            <a:r>
              <a:rPr sz="2400" spc="-65" dirty="0"/>
              <a:t> </a:t>
            </a:r>
            <a:r>
              <a:rPr sz="2400" dirty="0"/>
              <a:t>and</a:t>
            </a:r>
            <a:r>
              <a:rPr sz="2400" spc="-70" dirty="0"/>
              <a:t> </a:t>
            </a:r>
            <a:r>
              <a:rPr sz="2400" spc="-10" dirty="0"/>
              <a:t>effort anticipating</a:t>
            </a:r>
            <a:r>
              <a:rPr sz="2400" spc="-55" dirty="0"/>
              <a:t> </a:t>
            </a:r>
            <a:r>
              <a:rPr sz="2400" dirty="0"/>
              <a:t>changes</a:t>
            </a:r>
            <a:r>
              <a:rPr sz="2400" spc="-50" dirty="0"/>
              <a:t> </a:t>
            </a:r>
            <a:r>
              <a:rPr sz="2400" dirty="0"/>
              <a:t>as</a:t>
            </a:r>
            <a:r>
              <a:rPr sz="2400" spc="-50" dirty="0"/>
              <a:t> </a:t>
            </a:r>
            <a:r>
              <a:rPr sz="2400" dirty="0"/>
              <a:t>this</a:t>
            </a:r>
            <a:r>
              <a:rPr sz="2400" spc="-50" dirty="0"/>
              <a:t> </a:t>
            </a:r>
            <a:r>
              <a:rPr sz="2400" dirty="0"/>
              <a:t>reduces</a:t>
            </a:r>
            <a:r>
              <a:rPr sz="2400" spc="-50" dirty="0"/>
              <a:t> </a:t>
            </a:r>
            <a:r>
              <a:rPr sz="2400" dirty="0"/>
              <a:t>costs</a:t>
            </a:r>
            <a:r>
              <a:rPr sz="2400" spc="-50" dirty="0"/>
              <a:t> </a:t>
            </a:r>
            <a:r>
              <a:rPr sz="2400" dirty="0"/>
              <a:t>later</a:t>
            </a:r>
            <a:r>
              <a:rPr sz="2400" spc="-50" dirty="0"/>
              <a:t> </a:t>
            </a:r>
            <a:r>
              <a:rPr sz="2400" dirty="0"/>
              <a:t>in</a:t>
            </a:r>
            <a:r>
              <a:rPr sz="2400" spc="-50" dirty="0"/>
              <a:t> </a:t>
            </a:r>
            <a:r>
              <a:rPr sz="2400" dirty="0"/>
              <a:t>the</a:t>
            </a:r>
            <a:r>
              <a:rPr sz="2400" spc="-50" dirty="0"/>
              <a:t> </a:t>
            </a:r>
            <a:r>
              <a:rPr sz="2400" spc="-20" dirty="0"/>
              <a:t>life </a:t>
            </a:r>
            <a:r>
              <a:rPr sz="2400" spc="-10" dirty="0"/>
              <a:t>cycle.</a:t>
            </a:r>
            <a:endParaRPr sz="2400">
              <a:latin typeface="Lucida Sans Unicode"/>
              <a:cs typeface="Lucida Sans Unicode"/>
            </a:endParaRPr>
          </a:p>
          <a:p>
            <a:pPr marL="467995" marR="656590" indent="-455930">
              <a:lnSpc>
                <a:spcPts val="2590"/>
              </a:lnSpc>
              <a:spcBef>
                <a:spcPts val="121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85" dirty="0"/>
              <a:t>XP,</a:t>
            </a:r>
            <a:r>
              <a:rPr sz="2400" spc="-80" dirty="0"/>
              <a:t> </a:t>
            </a:r>
            <a:r>
              <a:rPr sz="2400" spc="-10" dirty="0"/>
              <a:t>however,</a:t>
            </a:r>
            <a:r>
              <a:rPr sz="2400" spc="-80" dirty="0"/>
              <a:t> </a:t>
            </a:r>
            <a:r>
              <a:rPr sz="2400" dirty="0"/>
              <a:t>maintains</a:t>
            </a:r>
            <a:r>
              <a:rPr sz="2400" spc="-75" dirty="0"/>
              <a:t> </a:t>
            </a:r>
            <a:r>
              <a:rPr sz="2400" dirty="0"/>
              <a:t>that</a:t>
            </a:r>
            <a:r>
              <a:rPr sz="2400" spc="-80" dirty="0"/>
              <a:t> </a:t>
            </a:r>
            <a:r>
              <a:rPr sz="2400" dirty="0"/>
              <a:t>this</a:t>
            </a:r>
            <a:r>
              <a:rPr sz="2400" spc="-75" dirty="0"/>
              <a:t> </a:t>
            </a:r>
            <a:r>
              <a:rPr sz="2400" dirty="0"/>
              <a:t>is</a:t>
            </a:r>
            <a:r>
              <a:rPr sz="2400" spc="-80" dirty="0"/>
              <a:t> </a:t>
            </a:r>
            <a:r>
              <a:rPr sz="2400" dirty="0"/>
              <a:t>not</a:t>
            </a:r>
            <a:r>
              <a:rPr sz="2400" spc="-75" dirty="0"/>
              <a:t> </a:t>
            </a:r>
            <a:r>
              <a:rPr sz="2400" dirty="0"/>
              <a:t>worthwhile</a:t>
            </a:r>
            <a:r>
              <a:rPr sz="2400" spc="-80" dirty="0"/>
              <a:t> </a:t>
            </a:r>
            <a:r>
              <a:rPr sz="2400" spc="-25" dirty="0"/>
              <a:t>as </a:t>
            </a:r>
            <a:r>
              <a:rPr sz="2400" dirty="0"/>
              <a:t>changes</a:t>
            </a:r>
            <a:r>
              <a:rPr sz="2400" spc="-80" dirty="0"/>
              <a:t> </a:t>
            </a:r>
            <a:r>
              <a:rPr sz="2400" dirty="0"/>
              <a:t>cannot</a:t>
            </a:r>
            <a:r>
              <a:rPr sz="2400" spc="-80" dirty="0"/>
              <a:t> </a:t>
            </a:r>
            <a:r>
              <a:rPr sz="2400" dirty="0"/>
              <a:t>be</a:t>
            </a:r>
            <a:r>
              <a:rPr sz="2400" spc="-80" dirty="0"/>
              <a:t> </a:t>
            </a:r>
            <a:r>
              <a:rPr sz="2400" dirty="0"/>
              <a:t>reliably</a:t>
            </a:r>
            <a:r>
              <a:rPr sz="2400" spc="-80" dirty="0"/>
              <a:t> </a:t>
            </a:r>
            <a:r>
              <a:rPr sz="2400" spc="-10" dirty="0"/>
              <a:t>anticipated.</a:t>
            </a:r>
            <a:endParaRPr sz="2400">
              <a:latin typeface="Lucida Sans Unicode"/>
              <a:cs typeface="Lucida Sans Unicode"/>
            </a:endParaRPr>
          </a:p>
          <a:p>
            <a:pPr marL="467995" marR="173990" indent="-455930">
              <a:lnSpc>
                <a:spcPts val="259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Rather,</a:t>
            </a:r>
            <a:r>
              <a:rPr sz="2400" spc="-95" dirty="0"/>
              <a:t> </a:t>
            </a:r>
            <a:r>
              <a:rPr sz="2400" dirty="0"/>
              <a:t>it</a:t>
            </a:r>
            <a:r>
              <a:rPr sz="2400" spc="-90" dirty="0"/>
              <a:t> </a:t>
            </a:r>
            <a:r>
              <a:rPr sz="2400" dirty="0"/>
              <a:t>proposes</a:t>
            </a:r>
            <a:r>
              <a:rPr sz="2400" spc="-85" dirty="0"/>
              <a:t> </a:t>
            </a:r>
            <a:r>
              <a:rPr sz="2400" dirty="0">
                <a:solidFill>
                  <a:srgbClr val="7030A0"/>
                </a:solidFill>
              </a:rPr>
              <a:t>constant</a:t>
            </a:r>
            <a:r>
              <a:rPr sz="2400" spc="-9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code</a:t>
            </a:r>
            <a:r>
              <a:rPr sz="2400" spc="-90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improvement </a:t>
            </a:r>
            <a:r>
              <a:rPr sz="2400" dirty="0">
                <a:solidFill>
                  <a:srgbClr val="7030A0"/>
                </a:solidFill>
              </a:rPr>
              <a:t>(refactoring)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to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make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changes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easier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when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they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have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spc="-25" dirty="0">
                <a:solidFill>
                  <a:srgbClr val="7030A0"/>
                </a:solidFill>
              </a:rPr>
              <a:t>to </a:t>
            </a:r>
            <a:r>
              <a:rPr sz="2400" dirty="0">
                <a:solidFill>
                  <a:srgbClr val="7030A0"/>
                </a:solidFill>
              </a:rPr>
              <a:t>be</a:t>
            </a:r>
            <a:r>
              <a:rPr sz="2400" spc="-40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implemented.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Refactoring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635928B2-DFD6-41D6-9918-EC8FD7664B2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950200" cy="377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6324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Programming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look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possible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improvements</a:t>
            </a:r>
            <a:r>
              <a:rPr sz="2400" spc="-1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make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improvements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even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immediate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need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them.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improves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understandability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reduces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need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for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documentation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467995" marR="85090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Changes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are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easier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make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because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code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is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well-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structured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clear.</a:t>
            </a:r>
            <a:endParaRPr sz="2400">
              <a:latin typeface="Arial MT"/>
              <a:cs typeface="Arial MT"/>
            </a:endParaRPr>
          </a:p>
          <a:p>
            <a:pPr marL="467995" marR="127381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However,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changes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requires</a:t>
            </a:r>
            <a:r>
              <a:rPr sz="2400" spc="-10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architecture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refactoring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much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expensive.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Examples</a:t>
            </a:r>
            <a:r>
              <a:rPr spc="-8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spc="-10" dirty="0"/>
              <a:t>refactoring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4AFB0C9E-2987-493A-BCAD-9011E46EFBC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971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25" dirty="0"/>
              <a:t>Re-</a:t>
            </a:r>
            <a:r>
              <a:rPr sz="2400" spc="-10" dirty="0"/>
              <a:t>organization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50" dirty="0"/>
              <a:t> </a:t>
            </a:r>
            <a:r>
              <a:rPr sz="2400" dirty="0"/>
              <a:t>a</a:t>
            </a:r>
            <a:r>
              <a:rPr sz="2400" spc="-40" dirty="0"/>
              <a:t> </a:t>
            </a:r>
            <a:r>
              <a:rPr sz="2400" dirty="0">
                <a:solidFill>
                  <a:srgbClr val="7030A0"/>
                </a:solidFill>
              </a:rPr>
              <a:t>class</a:t>
            </a:r>
            <a:r>
              <a:rPr sz="2400" spc="-5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hierarchy</a:t>
            </a:r>
            <a:r>
              <a:rPr sz="2400" spc="-5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to</a:t>
            </a:r>
            <a:r>
              <a:rPr sz="2400" spc="-5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remove</a:t>
            </a:r>
            <a:r>
              <a:rPr sz="2400" spc="-50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duplicate code.</a:t>
            </a:r>
            <a:endParaRPr sz="240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Tidying</a:t>
            </a:r>
            <a:r>
              <a:rPr sz="2400" spc="-80" dirty="0"/>
              <a:t> </a:t>
            </a:r>
            <a:r>
              <a:rPr sz="2400" dirty="0"/>
              <a:t>up</a:t>
            </a:r>
            <a:r>
              <a:rPr sz="2400" spc="-75" dirty="0"/>
              <a:t> </a:t>
            </a:r>
            <a:r>
              <a:rPr sz="2400" dirty="0"/>
              <a:t>and</a:t>
            </a:r>
            <a:r>
              <a:rPr sz="2400" spc="-70" dirty="0"/>
              <a:t> </a:t>
            </a:r>
            <a:r>
              <a:rPr sz="2400" dirty="0">
                <a:solidFill>
                  <a:srgbClr val="7030A0"/>
                </a:solidFill>
              </a:rPr>
              <a:t>renaming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attributes</a:t>
            </a:r>
            <a:r>
              <a:rPr sz="2400" spc="-7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and</a:t>
            </a:r>
            <a:r>
              <a:rPr sz="2400" spc="-8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methods</a:t>
            </a:r>
            <a:r>
              <a:rPr sz="2400" spc="-60" dirty="0">
                <a:solidFill>
                  <a:srgbClr val="7030A0"/>
                </a:solidFill>
              </a:rPr>
              <a:t> </a:t>
            </a:r>
            <a:r>
              <a:rPr sz="2400" dirty="0"/>
              <a:t>to</a:t>
            </a:r>
            <a:r>
              <a:rPr sz="2400" spc="-80" dirty="0"/>
              <a:t> </a:t>
            </a:r>
            <a:r>
              <a:rPr sz="2400" spc="-20" dirty="0"/>
              <a:t>make </a:t>
            </a:r>
            <a:r>
              <a:rPr sz="2400" dirty="0"/>
              <a:t>them</a:t>
            </a:r>
            <a:r>
              <a:rPr sz="2400" spc="-50" dirty="0"/>
              <a:t> </a:t>
            </a:r>
            <a:r>
              <a:rPr sz="2400" dirty="0"/>
              <a:t>easier</a:t>
            </a:r>
            <a:r>
              <a:rPr sz="2400" spc="-45" dirty="0"/>
              <a:t> </a:t>
            </a:r>
            <a:r>
              <a:rPr sz="2400" dirty="0"/>
              <a:t>to</a:t>
            </a:r>
            <a:r>
              <a:rPr sz="2400" spc="-45" dirty="0"/>
              <a:t> </a:t>
            </a:r>
            <a:r>
              <a:rPr sz="2400" spc="-10" dirty="0"/>
              <a:t>understand.</a:t>
            </a:r>
            <a:endParaRPr sz="2400">
              <a:latin typeface="Lucida Sans Unicode"/>
              <a:cs typeface="Lucida Sans Unicode"/>
            </a:endParaRPr>
          </a:p>
          <a:p>
            <a:pPr marL="467995" marR="29209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spc="-10" dirty="0">
                <a:solidFill>
                  <a:srgbClr val="7030A0"/>
                </a:solidFill>
              </a:rPr>
              <a:t>replacement</a:t>
            </a:r>
            <a:r>
              <a:rPr sz="2400" spc="-6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of</a:t>
            </a:r>
            <a:r>
              <a:rPr sz="2400" spc="-5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inline</a:t>
            </a:r>
            <a:r>
              <a:rPr sz="2400" spc="-6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code</a:t>
            </a:r>
            <a:r>
              <a:rPr sz="2400" spc="-20" dirty="0">
                <a:solidFill>
                  <a:srgbClr val="7030A0"/>
                </a:solidFill>
              </a:rPr>
              <a:t> </a:t>
            </a:r>
            <a:r>
              <a:rPr sz="2400" dirty="0"/>
              <a:t>with</a:t>
            </a:r>
            <a:r>
              <a:rPr sz="2400" spc="-60" dirty="0"/>
              <a:t> </a:t>
            </a:r>
            <a:r>
              <a:rPr sz="2400" dirty="0"/>
              <a:t>calls</a:t>
            </a:r>
            <a:r>
              <a:rPr sz="2400" spc="-55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dirty="0"/>
              <a:t>methods</a:t>
            </a:r>
            <a:r>
              <a:rPr sz="2400" spc="-55" dirty="0"/>
              <a:t> </a:t>
            </a:r>
            <a:r>
              <a:rPr sz="2400" spc="-20" dirty="0"/>
              <a:t>that </a:t>
            </a:r>
            <a:r>
              <a:rPr sz="2400" dirty="0"/>
              <a:t>have</a:t>
            </a:r>
            <a:r>
              <a:rPr sz="2400" spc="-70" dirty="0"/>
              <a:t> </a:t>
            </a:r>
            <a:r>
              <a:rPr sz="2400" dirty="0"/>
              <a:t>been</a:t>
            </a:r>
            <a:r>
              <a:rPr sz="2400" spc="-70" dirty="0"/>
              <a:t> </a:t>
            </a:r>
            <a:r>
              <a:rPr sz="2400" dirty="0"/>
              <a:t>included</a:t>
            </a:r>
            <a:r>
              <a:rPr sz="2400" spc="-70" dirty="0"/>
              <a:t> </a:t>
            </a:r>
            <a:r>
              <a:rPr sz="2400" dirty="0"/>
              <a:t>in</a:t>
            </a:r>
            <a:r>
              <a:rPr sz="2400" spc="-70" dirty="0"/>
              <a:t> </a:t>
            </a:r>
            <a:r>
              <a:rPr sz="2400" dirty="0"/>
              <a:t>a</a:t>
            </a:r>
            <a:r>
              <a:rPr sz="2400" spc="-70" dirty="0"/>
              <a:t> </a:t>
            </a:r>
            <a:r>
              <a:rPr sz="2400" dirty="0"/>
              <a:t>program</a:t>
            </a:r>
            <a:r>
              <a:rPr sz="2400" spc="-70" dirty="0"/>
              <a:t> </a:t>
            </a:r>
            <a:r>
              <a:rPr sz="2400" spc="-10" dirty="0"/>
              <a:t>library.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0" dirty="0" smtClean="0"/>
              <a:t>3.2.3 </a:t>
            </a:r>
            <a:r>
              <a:rPr spc="-50" dirty="0" smtClean="0"/>
              <a:t>Test-</a:t>
            </a:r>
            <a:r>
              <a:rPr dirty="0" smtClean="0"/>
              <a:t>first</a:t>
            </a:r>
            <a:r>
              <a:rPr spc="-25" dirty="0" smtClean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E271C5E4-4B49-40FF-B136-0D3E62295E80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865109" cy="3510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728345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28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spc="-65" dirty="0">
                <a:solidFill>
                  <a:srgbClr val="FF0000"/>
                </a:solidFill>
                <a:latin typeface="Lucida Sans Unicode"/>
                <a:cs typeface="Lucida Sans Unicode"/>
              </a:rPr>
              <a:t>  </a:t>
            </a:r>
            <a:r>
              <a:rPr sz="2400" spc="-35" dirty="0">
                <a:solidFill>
                  <a:srgbClr val="FF0000"/>
                </a:solidFill>
                <a:latin typeface="Arial MT"/>
                <a:cs typeface="Arial MT"/>
              </a:rPr>
              <a:t>Testing</a:t>
            </a:r>
            <a:r>
              <a:rPr sz="24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central</a:t>
            </a:r>
            <a:r>
              <a:rPr sz="24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4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XP</a:t>
            </a:r>
            <a:r>
              <a:rPr sz="240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4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XP</a:t>
            </a:r>
            <a:r>
              <a:rPr sz="240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has</a:t>
            </a:r>
            <a:r>
              <a:rPr sz="24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developed</a:t>
            </a:r>
            <a:r>
              <a:rPr sz="24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Arial MT"/>
                <a:cs typeface="Arial MT"/>
              </a:rPr>
              <a:t>an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approach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where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program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tested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after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every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change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has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been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made.</a:t>
            </a:r>
            <a:endParaRPr sz="24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400" spc="28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spc="-40" dirty="0">
                <a:solidFill>
                  <a:srgbClr val="FF0000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XP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testing</a:t>
            </a:r>
            <a:r>
              <a:rPr sz="24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features:</a:t>
            </a:r>
            <a:endParaRPr sz="24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60" dirty="0">
                <a:solidFill>
                  <a:srgbClr val="FF0000"/>
                </a:solidFill>
                <a:latin typeface="Arial MT"/>
                <a:cs typeface="Arial MT"/>
              </a:rPr>
              <a:t>Test-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first</a:t>
            </a:r>
            <a:r>
              <a:rPr sz="2000" spc="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development.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Incremental</a:t>
            </a:r>
            <a:r>
              <a:rPr sz="2000" spc="-3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test</a:t>
            </a:r>
            <a:r>
              <a:rPr sz="2000" spc="-3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development</a:t>
            </a:r>
            <a:r>
              <a:rPr sz="2000" spc="-3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from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scenarios.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User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involvement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test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development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validation.</a:t>
            </a:r>
            <a:endParaRPr sz="20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Automated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test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harnesses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are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used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run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all</a:t>
            </a:r>
            <a:r>
              <a:rPr sz="2000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component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tests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each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time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that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new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release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built.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Test-</a:t>
            </a:r>
            <a:r>
              <a:rPr dirty="0"/>
              <a:t>driven</a:t>
            </a:r>
            <a:r>
              <a:rPr spc="-7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CECDEEA-5F58-4486-93FA-587F3C1C533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584147"/>
            <a:ext cx="8098155" cy="33508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7995" marR="5080" indent="-455930">
              <a:lnSpc>
                <a:spcPts val="2590"/>
              </a:lnSpc>
              <a:spcBef>
                <a:spcPts val="42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Writing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before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code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clarifies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requirements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implemented.</a:t>
            </a:r>
            <a:endParaRPr sz="2400">
              <a:latin typeface="Arial MT"/>
              <a:cs typeface="Arial MT"/>
            </a:endParaRPr>
          </a:p>
          <a:p>
            <a:pPr marL="467995" marR="164465" indent="-455930">
              <a:lnSpc>
                <a:spcPts val="259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written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programs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rather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data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that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executed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automatically.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includes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check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executed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correctly.</a:t>
            </a:r>
            <a:endParaRPr sz="24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3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Usually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relies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testing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framework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such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as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Junit.</a:t>
            </a:r>
            <a:endParaRPr sz="2000">
              <a:latin typeface="Arial MT"/>
              <a:cs typeface="Arial MT"/>
            </a:endParaRPr>
          </a:p>
          <a:p>
            <a:pPr marL="467995" marR="353695" indent="-455930" algn="just">
              <a:lnSpc>
                <a:spcPts val="2590"/>
              </a:lnSpc>
              <a:spcBef>
                <a:spcPts val="930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-65" dirty="0">
                <a:solidFill>
                  <a:srgbClr val="46424D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previous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new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run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automatically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when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new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functionality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added,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thus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checking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new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functionality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introduced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errors.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Customer</a:t>
            </a:r>
            <a:r>
              <a:rPr spc="-155" dirty="0"/>
              <a:t> </a:t>
            </a:r>
            <a:r>
              <a:rPr spc="-10" dirty="0"/>
              <a:t>involvement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C97C7E37-A4EF-44A6-B283-19789E031EFE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098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dirty="0"/>
              <a:t>role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50" dirty="0"/>
              <a:t> 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dirty="0"/>
              <a:t>customer</a:t>
            </a:r>
            <a:r>
              <a:rPr sz="2400" spc="-50" dirty="0"/>
              <a:t> </a:t>
            </a:r>
            <a:r>
              <a:rPr sz="2400" dirty="0"/>
              <a:t>in</a:t>
            </a:r>
            <a:r>
              <a:rPr sz="2400" spc="-55" dirty="0"/>
              <a:t> 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dirty="0"/>
              <a:t>testing</a:t>
            </a:r>
            <a:r>
              <a:rPr sz="2400" spc="-50" dirty="0"/>
              <a:t> </a:t>
            </a:r>
            <a:r>
              <a:rPr sz="2400" dirty="0"/>
              <a:t>process</a:t>
            </a:r>
            <a:r>
              <a:rPr sz="2400" spc="-55" dirty="0"/>
              <a:t> </a:t>
            </a:r>
            <a:r>
              <a:rPr sz="2400" dirty="0"/>
              <a:t>is</a:t>
            </a:r>
            <a:r>
              <a:rPr sz="2400" spc="-50" dirty="0"/>
              <a:t> </a:t>
            </a:r>
            <a:r>
              <a:rPr sz="2400" dirty="0"/>
              <a:t>to</a:t>
            </a:r>
            <a:r>
              <a:rPr sz="2400" spc="-55" dirty="0"/>
              <a:t> </a:t>
            </a:r>
            <a:r>
              <a:rPr sz="2400" spc="-20" dirty="0"/>
              <a:t>help </a:t>
            </a:r>
            <a:r>
              <a:rPr sz="2400" dirty="0"/>
              <a:t>develop</a:t>
            </a:r>
            <a:r>
              <a:rPr sz="2400" spc="-45" dirty="0"/>
              <a:t> </a:t>
            </a:r>
            <a:r>
              <a:rPr sz="2400" spc="-10" dirty="0">
                <a:solidFill>
                  <a:srgbClr val="7030A0"/>
                </a:solidFill>
              </a:rPr>
              <a:t>acceptance</a:t>
            </a:r>
            <a:r>
              <a:rPr sz="2400" spc="-4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tests</a:t>
            </a:r>
            <a:r>
              <a:rPr sz="2400" spc="-35" dirty="0">
                <a:solidFill>
                  <a:srgbClr val="7030A0"/>
                </a:solidFill>
              </a:rPr>
              <a:t> </a:t>
            </a:r>
            <a:r>
              <a:rPr sz="2400" dirty="0"/>
              <a:t>for</a:t>
            </a:r>
            <a:r>
              <a:rPr sz="2400" spc="-45" dirty="0"/>
              <a:t> </a:t>
            </a:r>
            <a:r>
              <a:rPr sz="2400" dirty="0"/>
              <a:t>the</a:t>
            </a:r>
            <a:r>
              <a:rPr sz="2400" spc="-45" dirty="0"/>
              <a:t> </a:t>
            </a:r>
            <a:r>
              <a:rPr sz="2400" dirty="0"/>
              <a:t>stories</a:t>
            </a:r>
            <a:r>
              <a:rPr sz="2400" spc="-45" dirty="0"/>
              <a:t> </a:t>
            </a:r>
            <a:r>
              <a:rPr sz="2400" dirty="0"/>
              <a:t>that</a:t>
            </a:r>
            <a:r>
              <a:rPr sz="2400" spc="-45" dirty="0"/>
              <a:t> </a:t>
            </a:r>
            <a:r>
              <a:rPr sz="2400" dirty="0"/>
              <a:t>are</a:t>
            </a:r>
            <a:r>
              <a:rPr sz="2400" spc="-45" dirty="0"/>
              <a:t> </a:t>
            </a:r>
            <a:r>
              <a:rPr sz="2400" dirty="0"/>
              <a:t>to</a:t>
            </a:r>
            <a:r>
              <a:rPr sz="2400" spc="-45" dirty="0"/>
              <a:t> </a:t>
            </a:r>
            <a:r>
              <a:rPr sz="2400" spc="-25" dirty="0"/>
              <a:t>be </a:t>
            </a:r>
            <a:r>
              <a:rPr sz="2400" spc="-10" dirty="0"/>
              <a:t>implemented</a:t>
            </a:r>
            <a:r>
              <a:rPr sz="2400" spc="-60" dirty="0"/>
              <a:t> </a:t>
            </a:r>
            <a:r>
              <a:rPr sz="2400" dirty="0"/>
              <a:t>in</a:t>
            </a:r>
            <a:r>
              <a:rPr sz="2400" spc="-55" dirty="0"/>
              <a:t> </a:t>
            </a:r>
            <a:r>
              <a:rPr sz="2400" dirty="0"/>
              <a:t>the</a:t>
            </a:r>
            <a:r>
              <a:rPr sz="2400" spc="-60" dirty="0"/>
              <a:t> </a:t>
            </a:r>
            <a:r>
              <a:rPr sz="2400" dirty="0"/>
              <a:t>next</a:t>
            </a:r>
            <a:r>
              <a:rPr sz="2400" spc="-55" dirty="0"/>
              <a:t> </a:t>
            </a:r>
            <a:r>
              <a:rPr sz="2400" dirty="0"/>
              <a:t>release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60" dirty="0"/>
              <a:t> </a:t>
            </a:r>
            <a:r>
              <a:rPr sz="2400" dirty="0"/>
              <a:t>the</a:t>
            </a:r>
            <a:r>
              <a:rPr sz="2400" spc="-55" dirty="0"/>
              <a:t> </a:t>
            </a:r>
            <a:r>
              <a:rPr sz="2400" spc="-10" dirty="0"/>
              <a:t>system.</a:t>
            </a:r>
            <a:endParaRPr sz="2400">
              <a:latin typeface="Lucida Sans Unicode"/>
              <a:cs typeface="Lucida Sans Unicode"/>
            </a:endParaRPr>
          </a:p>
          <a:p>
            <a:pPr marL="467995" marR="40005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The</a:t>
            </a:r>
            <a:r>
              <a:rPr sz="2400" spc="-50" dirty="0"/>
              <a:t> </a:t>
            </a:r>
            <a:r>
              <a:rPr sz="2400" dirty="0"/>
              <a:t>customer</a:t>
            </a:r>
            <a:r>
              <a:rPr sz="2400" spc="-50" dirty="0"/>
              <a:t> </a:t>
            </a:r>
            <a:r>
              <a:rPr sz="2400" dirty="0"/>
              <a:t>who</a:t>
            </a:r>
            <a:r>
              <a:rPr sz="2400" spc="-50" dirty="0"/>
              <a:t> </a:t>
            </a:r>
            <a:r>
              <a:rPr sz="2400" dirty="0"/>
              <a:t>is</a:t>
            </a:r>
            <a:r>
              <a:rPr sz="2400" spc="-50" dirty="0"/>
              <a:t> </a:t>
            </a:r>
            <a:r>
              <a:rPr sz="2400" dirty="0"/>
              <a:t>part</a:t>
            </a:r>
            <a:r>
              <a:rPr sz="2400" spc="-50" dirty="0"/>
              <a:t> </a:t>
            </a:r>
            <a:r>
              <a:rPr sz="2400" dirty="0"/>
              <a:t>of</a:t>
            </a:r>
            <a:r>
              <a:rPr sz="2400" spc="-45" dirty="0"/>
              <a:t> </a:t>
            </a:r>
            <a:r>
              <a:rPr sz="2400" dirty="0"/>
              <a:t>the</a:t>
            </a:r>
            <a:r>
              <a:rPr sz="2400" spc="-50" dirty="0"/>
              <a:t> </a:t>
            </a:r>
            <a:r>
              <a:rPr sz="2400" dirty="0"/>
              <a:t>team</a:t>
            </a:r>
            <a:r>
              <a:rPr sz="2400" spc="-20" dirty="0"/>
              <a:t> </a:t>
            </a:r>
            <a:r>
              <a:rPr sz="2400" dirty="0">
                <a:solidFill>
                  <a:srgbClr val="7030A0"/>
                </a:solidFill>
              </a:rPr>
              <a:t>writes</a:t>
            </a:r>
            <a:r>
              <a:rPr sz="2400" spc="-5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tests</a:t>
            </a:r>
            <a:r>
              <a:rPr sz="2400" spc="-45" dirty="0">
                <a:solidFill>
                  <a:srgbClr val="7030A0"/>
                </a:solidFill>
              </a:rPr>
              <a:t> </a:t>
            </a:r>
            <a:r>
              <a:rPr sz="2400" spc="-25" dirty="0"/>
              <a:t>as </a:t>
            </a:r>
            <a:r>
              <a:rPr sz="2400" spc="-10" dirty="0"/>
              <a:t>development</a:t>
            </a:r>
            <a:r>
              <a:rPr sz="2400" spc="-70" dirty="0"/>
              <a:t> </a:t>
            </a:r>
            <a:r>
              <a:rPr sz="2400" spc="-20" dirty="0"/>
              <a:t>proceeds.</a:t>
            </a:r>
            <a:r>
              <a:rPr sz="2400" spc="-145" dirty="0"/>
              <a:t> </a:t>
            </a:r>
            <a:r>
              <a:rPr sz="2400" dirty="0"/>
              <a:t>All</a:t>
            </a:r>
            <a:r>
              <a:rPr sz="2400" spc="-45" dirty="0"/>
              <a:t> </a:t>
            </a:r>
            <a:r>
              <a:rPr sz="2400" dirty="0"/>
              <a:t>new</a:t>
            </a:r>
            <a:r>
              <a:rPr sz="2400" spc="-40" dirty="0"/>
              <a:t> </a:t>
            </a:r>
            <a:r>
              <a:rPr sz="2400" dirty="0"/>
              <a:t>code</a:t>
            </a:r>
            <a:r>
              <a:rPr sz="2400" spc="-45" dirty="0"/>
              <a:t> </a:t>
            </a:r>
            <a:r>
              <a:rPr sz="2400" dirty="0"/>
              <a:t>is</a:t>
            </a:r>
            <a:r>
              <a:rPr sz="2400" spc="-40" dirty="0"/>
              <a:t> </a:t>
            </a:r>
            <a:r>
              <a:rPr sz="2400" spc="-10" dirty="0"/>
              <a:t>therefore </a:t>
            </a:r>
            <a:r>
              <a:rPr sz="2400" dirty="0"/>
              <a:t>validated</a:t>
            </a:r>
            <a:r>
              <a:rPr sz="2400" spc="-60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dirty="0"/>
              <a:t>ensure</a:t>
            </a:r>
            <a:r>
              <a:rPr sz="2400" spc="-60" dirty="0"/>
              <a:t> </a:t>
            </a:r>
            <a:r>
              <a:rPr sz="2400" dirty="0"/>
              <a:t>that</a:t>
            </a:r>
            <a:r>
              <a:rPr sz="2400" spc="-60" dirty="0"/>
              <a:t> </a:t>
            </a:r>
            <a:r>
              <a:rPr sz="2400" dirty="0"/>
              <a:t>it</a:t>
            </a:r>
            <a:r>
              <a:rPr sz="2400" spc="-55" dirty="0"/>
              <a:t> </a:t>
            </a:r>
            <a:r>
              <a:rPr sz="2400" dirty="0"/>
              <a:t>is</a:t>
            </a:r>
            <a:r>
              <a:rPr sz="2400" spc="-60" dirty="0"/>
              <a:t> </a:t>
            </a:r>
            <a:r>
              <a:rPr sz="2400" dirty="0"/>
              <a:t>what</a:t>
            </a:r>
            <a:r>
              <a:rPr sz="2400" spc="-60" dirty="0"/>
              <a:t> </a:t>
            </a:r>
            <a:r>
              <a:rPr sz="2400" dirty="0"/>
              <a:t>the</a:t>
            </a:r>
            <a:r>
              <a:rPr sz="2400" spc="-60" dirty="0"/>
              <a:t> </a:t>
            </a:r>
            <a:r>
              <a:rPr sz="2400" dirty="0"/>
              <a:t>customer</a:t>
            </a:r>
            <a:r>
              <a:rPr sz="2400" spc="-55" dirty="0"/>
              <a:t> </a:t>
            </a:r>
            <a:r>
              <a:rPr sz="2400" spc="-10" dirty="0"/>
              <a:t>needs.</a:t>
            </a:r>
            <a:endParaRPr sz="240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However,</a:t>
            </a:r>
            <a:r>
              <a:rPr sz="2400" spc="-100" dirty="0"/>
              <a:t> </a:t>
            </a:r>
            <a:r>
              <a:rPr sz="2400" dirty="0"/>
              <a:t>people</a:t>
            </a:r>
            <a:r>
              <a:rPr sz="2400" spc="-95" dirty="0"/>
              <a:t> </a:t>
            </a:r>
            <a:r>
              <a:rPr sz="2400" dirty="0"/>
              <a:t>adopting</a:t>
            </a:r>
            <a:r>
              <a:rPr sz="2400" spc="-95" dirty="0"/>
              <a:t> </a:t>
            </a:r>
            <a:r>
              <a:rPr sz="2400" dirty="0"/>
              <a:t>the</a:t>
            </a:r>
            <a:r>
              <a:rPr sz="2400" spc="-85" dirty="0"/>
              <a:t> </a:t>
            </a:r>
            <a:r>
              <a:rPr sz="2400" dirty="0">
                <a:solidFill>
                  <a:srgbClr val="7030A0"/>
                </a:solidFill>
              </a:rPr>
              <a:t>customer</a:t>
            </a:r>
            <a:r>
              <a:rPr sz="2400" spc="-9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role</a:t>
            </a:r>
            <a:r>
              <a:rPr sz="2400" spc="-95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have</a:t>
            </a:r>
            <a:r>
              <a:rPr sz="2400" spc="-95" dirty="0">
                <a:solidFill>
                  <a:srgbClr val="7030A0"/>
                </a:solidFill>
              </a:rPr>
              <a:t> </a:t>
            </a:r>
            <a:r>
              <a:rPr sz="2400" spc="-10" dirty="0">
                <a:solidFill>
                  <a:srgbClr val="7030A0"/>
                </a:solidFill>
              </a:rPr>
              <a:t>limited </a:t>
            </a:r>
            <a:r>
              <a:rPr sz="2400" dirty="0">
                <a:solidFill>
                  <a:srgbClr val="7030A0"/>
                </a:solidFill>
              </a:rPr>
              <a:t>time</a:t>
            </a:r>
            <a:r>
              <a:rPr sz="2400" spc="-70" dirty="0">
                <a:solidFill>
                  <a:srgbClr val="7030A0"/>
                </a:solidFill>
              </a:rPr>
              <a:t> </a:t>
            </a:r>
            <a:r>
              <a:rPr sz="2400" dirty="0">
                <a:solidFill>
                  <a:srgbClr val="7030A0"/>
                </a:solidFill>
              </a:rPr>
              <a:t>available</a:t>
            </a:r>
            <a:r>
              <a:rPr sz="2400" spc="-65" dirty="0">
                <a:solidFill>
                  <a:srgbClr val="7030A0"/>
                </a:solidFill>
              </a:rPr>
              <a:t> </a:t>
            </a:r>
            <a:r>
              <a:rPr sz="2400" dirty="0"/>
              <a:t>and</a:t>
            </a:r>
            <a:r>
              <a:rPr sz="2400" spc="-65" dirty="0"/>
              <a:t> </a:t>
            </a:r>
            <a:r>
              <a:rPr sz="2400" dirty="0"/>
              <a:t>so</a:t>
            </a:r>
            <a:r>
              <a:rPr sz="2400" spc="-70" dirty="0"/>
              <a:t> </a:t>
            </a:r>
            <a:r>
              <a:rPr sz="2400" dirty="0"/>
              <a:t>cannot</a:t>
            </a:r>
            <a:r>
              <a:rPr sz="2400" spc="-70" dirty="0"/>
              <a:t> </a:t>
            </a:r>
            <a:r>
              <a:rPr sz="2400" dirty="0"/>
              <a:t>work</a:t>
            </a:r>
            <a:r>
              <a:rPr sz="2400" spc="-65" dirty="0"/>
              <a:t> </a:t>
            </a:r>
            <a:r>
              <a:rPr sz="2400" spc="-20" dirty="0"/>
              <a:t>full-</a:t>
            </a:r>
            <a:r>
              <a:rPr sz="2400" dirty="0"/>
              <a:t>time</a:t>
            </a:r>
            <a:r>
              <a:rPr sz="2400" spc="-70" dirty="0"/>
              <a:t> </a:t>
            </a:r>
            <a:r>
              <a:rPr sz="2400" dirty="0"/>
              <a:t>with</a:t>
            </a:r>
            <a:r>
              <a:rPr sz="2400" spc="-70" dirty="0"/>
              <a:t> </a:t>
            </a:r>
            <a:r>
              <a:rPr sz="2400" spc="-25" dirty="0"/>
              <a:t>the </a:t>
            </a:r>
            <a:r>
              <a:rPr sz="2400" spc="-10" dirty="0"/>
              <a:t>development</a:t>
            </a:r>
            <a:r>
              <a:rPr sz="2400" spc="-65" dirty="0"/>
              <a:t> </a:t>
            </a:r>
            <a:r>
              <a:rPr sz="2400" dirty="0"/>
              <a:t>team.</a:t>
            </a:r>
            <a:r>
              <a:rPr sz="2400" spc="-105" dirty="0"/>
              <a:t> </a:t>
            </a:r>
            <a:r>
              <a:rPr sz="2400" dirty="0"/>
              <a:t>They</a:t>
            </a:r>
            <a:r>
              <a:rPr sz="2400" spc="-65" dirty="0"/>
              <a:t> </a:t>
            </a:r>
            <a:r>
              <a:rPr sz="2400" dirty="0"/>
              <a:t>may</a:t>
            </a:r>
            <a:r>
              <a:rPr sz="2400" spc="-60" dirty="0"/>
              <a:t> </a:t>
            </a:r>
            <a:r>
              <a:rPr sz="2400" dirty="0"/>
              <a:t>feel</a:t>
            </a:r>
            <a:r>
              <a:rPr sz="2400" spc="-65" dirty="0"/>
              <a:t> </a:t>
            </a:r>
            <a:r>
              <a:rPr sz="2400" dirty="0"/>
              <a:t>that</a:t>
            </a:r>
            <a:r>
              <a:rPr sz="2400" spc="-60" dirty="0"/>
              <a:t> </a:t>
            </a:r>
            <a:r>
              <a:rPr sz="2400" dirty="0"/>
              <a:t>providing</a:t>
            </a:r>
            <a:r>
              <a:rPr sz="2400" spc="-65" dirty="0"/>
              <a:t> </a:t>
            </a:r>
            <a:r>
              <a:rPr sz="2400" spc="-25" dirty="0"/>
              <a:t>the </a:t>
            </a:r>
            <a:r>
              <a:rPr sz="2400" dirty="0"/>
              <a:t>requirements</a:t>
            </a:r>
            <a:r>
              <a:rPr sz="2400" spc="-65" dirty="0"/>
              <a:t> </a:t>
            </a:r>
            <a:r>
              <a:rPr sz="2400" dirty="0"/>
              <a:t>was</a:t>
            </a:r>
            <a:r>
              <a:rPr sz="2400" spc="-60" dirty="0"/>
              <a:t> </a:t>
            </a:r>
            <a:r>
              <a:rPr sz="2400" dirty="0"/>
              <a:t>enough</a:t>
            </a:r>
            <a:r>
              <a:rPr sz="2400" spc="-60" dirty="0"/>
              <a:t> </a:t>
            </a:r>
            <a:r>
              <a:rPr sz="2400" dirty="0"/>
              <a:t>of</a:t>
            </a:r>
            <a:r>
              <a:rPr sz="2400" spc="-60" dirty="0"/>
              <a:t> </a:t>
            </a:r>
            <a:r>
              <a:rPr sz="2400" dirty="0"/>
              <a:t>a</a:t>
            </a:r>
            <a:r>
              <a:rPr sz="2400" spc="-60" dirty="0"/>
              <a:t> </a:t>
            </a:r>
            <a:r>
              <a:rPr sz="2400" spc="-10" dirty="0"/>
              <a:t>contribution</a:t>
            </a:r>
            <a:r>
              <a:rPr sz="2400" spc="-60" dirty="0"/>
              <a:t> </a:t>
            </a:r>
            <a:r>
              <a:rPr sz="2400" dirty="0"/>
              <a:t>and</a:t>
            </a:r>
            <a:r>
              <a:rPr sz="2400" spc="-65" dirty="0"/>
              <a:t> </a:t>
            </a:r>
            <a:r>
              <a:rPr sz="2400" dirty="0"/>
              <a:t>so</a:t>
            </a:r>
            <a:r>
              <a:rPr sz="2400" spc="-60" dirty="0"/>
              <a:t> </a:t>
            </a:r>
            <a:r>
              <a:rPr sz="2400" spc="-25" dirty="0"/>
              <a:t>may </a:t>
            </a:r>
            <a:r>
              <a:rPr sz="2400" dirty="0"/>
              <a:t>be</a:t>
            </a:r>
            <a:r>
              <a:rPr sz="2400" spc="-70" dirty="0"/>
              <a:t> </a:t>
            </a:r>
            <a:r>
              <a:rPr sz="2400" dirty="0"/>
              <a:t>reluctant</a:t>
            </a:r>
            <a:r>
              <a:rPr sz="2400" spc="-70" dirty="0"/>
              <a:t> </a:t>
            </a:r>
            <a:r>
              <a:rPr sz="2400" dirty="0"/>
              <a:t>to</a:t>
            </a:r>
            <a:r>
              <a:rPr sz="2400" spc="-65" dirty="0"/>
              <a:t> </a:t>
            </a:r>
            <a:r>
              <a:rPr sz="2400" dirty="0"/>
              <a:t>get</a:t>
            </a:r>
            <a:r>
              <a:rPr sz="2400" spc="-70" dirty="0"/>
              <a:t> </a:t>
            </a:r>
            <a:r>
              <a:rPr sz="2400" dirty="0"/>
              <a:t>involved</a:t>
            </a:r>
            <a:r>
              <a:rPr sz="2400" spc="-65" dirty="0"/>
              <a:t> </a:t>
            </a:r>
            <a:r>
              <a:rPr sz="2400" dirty="0"/>
              <a:t>in</a:t>
            </a:r>
            <a:r>
              <a:rPr sz="2400" spc="-70" dirty="0"/>
              <a:t> </a:t>
            </a:r>
            <a:r>
              <a:rPr sz="2400" dirty="0"/>
              <a:t>the</a:t>
            </a:r>
            <a:r>
              <a:rPr sz="2400" spc="-70" dirty="0"/>
              <a:t> </a:t>
            </a:r>
            <a:r>
              <a:rPr sz="2400" dirty="0"/>
              <a:t>testing</a:t>
            </a:r>
            <a:r>
              <a:rPr sz="2400" spc="-65" dirty="0"/>
              <a:t> </a:t>
            </a:r>
            <a:r>
              <a:rPr sz="2400" spc="-10" dirty="0"/>
              <a:t>process.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Test</a:t>
            </a:r>
            <a:r>
              <a:rPr spc="-70" dirty="0"/>
              <a:t> </a:t>
            </a:r>
            <a:r>
              <a:rPr dirty="0"/>
              <a:t>case</a:t>
            </a:r>
            <a:r>
              <a:rPr spc="-65" dirty="0"/>
              <a:t> </a:t>
            </a:r>
            <a:r>
              <a:rPr dirty="0"/>
              <a:t>description</a:t>
            </a:r>
            <a:r>
              <a:rPr spc="-70" dirty="0"/>
              <a:t> </a:t>
            </a:r>
            <a:r>
              <a:rPr dirty="0"/>
              <a:t>for</a:t>
            </a:r>
            <a:r>
              <a:rPr spc="-65" dirty="0"/>
              <a:t> </a:t>
            </a:r>
            <a:r>
              <a:rPr dirty="0"/>
              <a:t>dose</a:t>
            </a:r>
            <a:r>
              <a:rPr spc="-70" dirty="0"/>
              <a:t> </a:t>
            </a:r>
            <a:r>
              <a:rPr spc="-10" dirty="0"/>
              <a:t>checking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735" y="1950229"/>
            <a:ext cx="7436363" cy="40492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1B1860BB-5688-4F28-BB62-424FACDADA5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Test</a:t>
            </a:r>
            <a:r>
              <a:rPr spc="-140" dirty="0"/>
              <a:t> </a:t>
            </a:r>
            <a:r>
              <a:rPr spc="-10" dirty="0"/>
              <a:t>automation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9759DDF7-2DB3-4964-B081-18C7F071F9C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20380" cy="427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9113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Test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automation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means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written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as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executable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components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before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task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implemented</a:t>
            </a:r>
            <a:endParaRPr sz="2400">
              <a:latin typeface="Arial MT"/>
              <a:cs typeface="Arial MT"/>
            </a:endParaRPr>
          </a:p>
          <a:p>
            <a:pPr marL="868044" marR="7429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testing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components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stand-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alone,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should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simulate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submission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input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tested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check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result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meets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output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specification.</a:t>
            </a:r>
            <a:r>
              <a:rPr sz="2000" spc="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</a:t>
            </a:r>
            <a:r>
              <a:rPr sz="2000" spc="-3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automated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test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framework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(e.g.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Junit)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is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system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that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makes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it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easy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000" spc="-1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write executable</a:t>
            </a:r>
            <a:r>
              <a:rPr sz="2000" spc="-2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and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submit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set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of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for</a:t>
            </a:r>
            <a:r>
              <a:rPr sz="2000" spc="-2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7030A0"/>
                </a:solidFill>
                <a:latin typeface="Arial MT"/>
                <a:cs typeface="Arial MT"/>
              </a:rPr>
              <a:t>execution.</a:t>
            </a:r>
            <a:endParaRPr sz="2000">
              <a:latin typeface="Arial MT"/>
              <a:cs typeface="Arial MT"/>
            </a:endParaRPr>
          </a:p>
          <a:p>
            <a:pPr marL="467995" marR="483870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testing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automated,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always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tests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quickly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easily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executed</a:t>
            </a:r>
            <a:endParaRPr sz="24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Whenever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any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functionality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added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system,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can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run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problems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new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code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introduced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caught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immediately.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Problems</a:t>
            </a:r>
            <a:r>
              <a:rPr spc="-70" dirty="0"/>
              <a:t> </a:t>
            </a:r>
            <a:r>
              <a:rPr dirty="0"/>
              <a:t>with</a:t>
            </a:r>
            <a:r>
              <a:rPr spc="-55" dirty="0"/>
              <a:t> </a:t>
            </a:r>
            <a:r>
              <a:rPr spc="-20" dirty="0"/>
              <a:t>test-</a:t>
            </a:r>
            <a:r>
              <a:rPr dirty="0"/>
              <a:t>first</a:t>
            </a:r>
            <a:r>
              <a:rPr spc="-55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0C3C889E-F55A-40A9-ADCB-ED7C228D4993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810500" cy="435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Programmers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prefer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programming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sometimes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take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short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cuts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writing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tests.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For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example,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write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incomplete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tests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not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check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possible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exceptions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occur.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very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difficult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to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write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incrementally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467995" marR="95885">
              <a:lnSpc>
                <a:spcPct val="100000"/>
              </a:lnSpc>
            </a:pP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example,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complex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user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interface,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often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difficult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write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unit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code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implements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‘display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logic’</a:t>
            </a:r>
            <a:r>
              <a:rPr sz="2400" spc="-1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workflow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between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screens.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difficult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judge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completeness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tests.</a:t>
            </a:r>
            <a:endParaRPr sz="2400">
              <a:latin typeface="Arial MT"/>
              <a:cs typeface="Arial MT"/>
            </a:endParaRPr>
          </a:p>
          <a:p>
            <a:pPr marL="467995" marR="39370">
              <a:lnSpc>
                <a:spcPct val="100000"/>
              </a:lnSpc>
            </a:pP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Although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you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lot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tests,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your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test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provide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complete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coverage.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3.2.4 </a:t>
            </a:r>
            <a:r>
              <a:rPr dirty="0" smtClean="0"/>
              <a:t>Pair</a:t>
            </a:r>
            <a:r>
              <a:rPr spc="-70" dirty="0" smtClean="0"/>
              <a:t> </a:t>
            </a:r>
            <a:r>
              <a:rPr spc="-10" dirty="0"/>
              <a:t>programming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0C18CA75-C620-4B7D-B393-4F16CDFB07C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584147"/>
            <a:ext cx="7983855" cy="3152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7995" marR="546100" indent="-455930">
              <a:lnSpc>
                <a:spcPts val="2590"/>
              </a:lnSpc>
              <a:spcBef>
                <a:spcPts val="42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Pair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programming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programmers</a:t>
            </a:r>
            <a:r>
              <a:rPr sz="2400" spc="-9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working</a:t>
            </a:r>
            <a:r>
              <a:rPr sz="2400" spc="-10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7030A0"/>
                </a:solidFill>
                <a:latin typeface="Arial MT"/>
                <a:cs typeface="Arial MT"/>
              </a:rPr>
              <a:t>in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pairs,</a:t>
            </a:r>
            <a:r>
              <a:rPr sz="2400" spc="-8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developing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code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together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467995" marR="560705" indent="-455930">
              <a:lnSpc>
                <a:spcPts val="259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helps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common</a:t>
            </a:r>
            <a:r>
              <a:rPr sz="2400" spc="-8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ownership</a:t>
            </a:r>
            <a:r>
              <a:rPr sz="2400" spc="-8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of</a:t>
            </a:r>
            <a:r>
              <a:rPr sz="2400" spc="-8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code</a:t>
            </a:r>
            <a:r>
              <a:rPr sz="24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spreads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knowledge</a:t>
            </a:r>
            <a:r>
              <a:rPr sz="2400" spc="-9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across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team.</a:t>
            </a:r>
            <a:endParaRPr sz="2400">
              <a:latin typeface="Arial MT"/>
              <a:cs typeface="Arial MT"/>
            </a:endParaRPr>
          </a:p>
          <a:p>
            <a:pPr marL="467995" marR="190500" indent="-455930">
              <a:lnSpc>
                <a:spcPts val="259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serves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informal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review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process</a:t>
            </a:r>
            <a:r>
              <a:rPr sz="2400" spc="-5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line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code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looked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more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1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person.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ts val="259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encourages</a:t>
            </a:r>
            <a:r>
              <a:rPr sz="2400" spc="-7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refactoring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benefit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improving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code.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Pair</a:t>
            </a:r>
            <a:r>
              <a:rPr spc="-70" dirty="0"/>
              <a:t> </a:t>
            </a:r>
            <a:r>
              <a:rPr spc="-10" dirty="0"/>
              <a:t>programming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9622BD1-40D3-406B-BFB8-6AA9032050E3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59420" cy="450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4400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pair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programming,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programmers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sit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together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at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same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computer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develop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software.</a:t>
            </a:r>
            <a:endParaRPr sz="2400">
              <a:latin typeface="Arial MT"/>
              <a:cs typeface="Arial MT"/>
            </a:endParaRPr>
          </a:p>
          <a:p>
            <a:pPr marL="467995" marR="8191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Pairs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are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created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dynamically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so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that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all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team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members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work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with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each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other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during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development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process.</a:t>
            </a:r>
            <a:endParaRPr sz="2400">
              <a:latin typeface="Arial MT"/>
              <a:cs typeface="Arial MT"/>
            </a:endParaRPr>
          </a:p>
          <a:p>
            <a:pPr marL="467995" marR="16891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sharing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of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knowledge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that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happens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during</a:t>
            </a:r>
            <a:r>
              <a:rPr sz="24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Arial MT"/>
                <a:cs typeface="Arial MT"/>
              </a:rPr>
              <a:t>pair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programming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very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important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as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it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reduces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overall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risks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project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when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team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members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leave.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FF000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Pair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programming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necessarily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inefficient</a:t>
            </a:r>
            <a:r>
              <a:rPr sz="24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there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some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evidence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suggests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pair</a:t>
            </a:r>
            <a:r>
              <a:rPr sz="24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working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together</a:t>
            </a:r>
            <a:r>
              <a:rPr sz="24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more</a:t>
            </a:r>
            <a:r>
              <a:rPr sz="24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efficient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than</a:t>
            </a:r>
            <a:r>
              <a:rPr sz="24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2</a:t>
            </a:r>
            <a:r>
              <a:rPr sz="24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0000"/>
                </a:solidFill>
                <a:latin typeface="Arial MT"/>
                <a:cs typeface="Arial MT"/>
              </a:rPr>
              <a:t>programmers</a:t>
            </a:r>
            <a:r>
              <a:rPr sz="24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working separately.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3.3 </a:t>
            </a:r>
            <a:r>
              <a:rPr dirty="0" smtClean="0"/>
              <a:t>Agile</a:t>
            </a:r>
            <a:r>
              <a:rPr spc="-25" dirty="0" smtClean="0"/>
              <a:t> </a:t>
            </a:r>
            <a:r>
              <a:rPr dirty="0"/>
              <a:t>project</a:t>
            </a:r>
            <a:r>
              <a:rPr spc="-15" dirty="0"/>
              <a:t> </a:t>
            </a:r>
            <a:r>
              <a:rPr spc="-10" dirty="0"/>
              <a:t>management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7B0CF517-DD80-43F4-A6BC-7F383AE208BC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98790" cy="435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585" dirty="0">
                <a:solidFill>
                  <a:srgbClr val="46424D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principal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responsibility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managers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manage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delivered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time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within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planned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budget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project.</a:t>
            </a:r>
            <a:endParaRPr sz="2400">
              <a:latin typeface="Arial MT"/>
              <a:cs typeface="Arial MT"/>
            </a:endParaRPr>
          </a:p>
          <a:p>
            <a:pPr marL="467995" marR="51244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standard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approach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management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is plan-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driven.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Managers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draw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up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plan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project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showing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delivered,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endParaRPr sz="2400">
              <a:latin typeface="Arial MT"/>
              <a:cs typeface="Arial MT"/>
            </a:endParaRPr>
          </a:p>
          <a:p>
            <a:pPr marL="467995" marR="309245">
              <a:lnSpc>
                <a:spcPct val="100000"/>
              </a:lnSpc>
            </a:pP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delivered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will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1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deliverables.</a:t>
            </a:r>
            <a:endParaRPr sz="2400">
              <a:latin typeface="Arial MT"/>
              <a:cs typeface="Arial MT"/>
            </a:endParaRPr>
          </a:p>
          <a:p>
            <a:pPr marL="467995" marR="304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management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different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approach,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adapted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incremental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practices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used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methods.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fld id="{2960F5D5-8D7C-492E-AAD6-5123FF0950F2}" type="datetime1">
              <a:rPr lang="en-US" spc="-10" smtClean="0"/>
              <a:t>1/19/2024</a:t>
            </a:fld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IN" spc="-25" smtClean="0"/>
              <a:t>32</a:t>
            </a:fld>
            <a:endParaRPr lang="en-IN" spc="-25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"/>
            <a:ext cx="8077200" cy="584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Scrum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E661537-B6DB-4734-9BC2-F9C79CCD9770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48320" cy="446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7030A0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7030A0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Scrum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an</a:t>
            </a:r>
            <a:r>
              <a:rPr sz="2400" spc="-5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agile</a:t>
            </a:r>
            <a:r>
              <a:rPr sz="2400" spc="-6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method</a:t>
            </a:r>
            <a:r>
              <a:rPr sz="2400" spc="-4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focuses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managing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iterative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rather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specific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practices.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three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phases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7030A0"/>
                </a:solidFill>
                <a:latin typeface="Arial MT"/>
                <a:cs typeface="Arial MT"/>
              </a:rPr>
              <a:t>in</a:t>
            </a:r>
            <a:r>
              <a:rPr sz="24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7030A0"/>
                </a:solidFill>
                <a:latin typeface="Arial MT"/>
                <a:cs typeface="Arial MT"/>
              </a:rPr>
              <a:t>Scrum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868044" marR="37147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initial</a:t>
            </a:r>
            <a:r>
              <a:rPr sz="20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phase</a:t>
            </a:r>
            <a:r>
              <a:rPr sz="20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is</a:t>
            </a:r>
            <a:r>
              <a:rPr sz="20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an</a:t>
            </a:r>
            <a:r>
              <a:rPr sz="20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outline</a:t>
            </a:r>
            <a:r>
              <a:rPr sz="2000" spc="-70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030A0"/>
                </a:solidFill>
                <a:latin typeface="Arial MT"/>
                <a:cs typeface="Arial MT"/>
              </a:rPr>
              <a:t>planning</a:t>
            </a:r>
            <a:r>
              <a:rPr sz="2000" spc="-65" dirty="0">
                <a:solidFill>
                  <a:srgbClr val="7030A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phase</a:t>
            </a:r>
            <a:r>
              <a:rPr sz="20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0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you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establish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general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objectives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architecture.</a:t>
            </a:r>
            <a:endParaRPr sz="2000">
              <a:latin typeface="Arial MT"/>
              <a:cs typeface="Arial MT"/>
            </a:endParaRPr>
          </a:p>
          <a:p>
            <a:pPr marL="868044" marR="389255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followed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series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sprint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cycles,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cycle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increment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endParaRPr sz="2000">
              <a:latin typeface="Arial MT"/>
              <a:cs typeface="Arial MT"/>
            </a:endParaRPr>
          </a:p>
          <a:p>
            <a:pPr marL="868044" marR="328295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closure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phase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wraps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up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project,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completes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documentation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such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help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frames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user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manuals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assesses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lessons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learned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project.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Scrum</a:t>
            </a:r>
            <a:r>
              <a:rPr spc="-80" dirty="0"/>
              <a:t> </a:t>
            </a:r>
            <a:r>
              <a:rPr dirty="0"/>
              <a:t>terminology</a:t>
            </a:r>
            <a:r>
              <a:rPr spc="-75" dirty="0"/>
              <a:t> </a:t>
            </a:r>
            <a:r>
              <a:rPr spc="-25" dirty="0"/>
              <a:t>(a)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DFA81B4F-5AD8-45AE-BAEE-06A1D37E7774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803400"/>
          <a:ext cx="8229600" cy="455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86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Scrum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Definition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490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team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self-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organizing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group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developers,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more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than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6675" marR="6286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r>
                        <a:rPr sz="1400" spc="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people.</a:t>
                      </a:r>
                      <a:r>
                        <a:rPr sz="1400" spc="6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They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70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responsible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developing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7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other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essential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project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documents.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165">
                <a:tc>
                  <a:txBody>
                    <a:bodyPr/>
                    <a:lstStyle/>
                    <a:p>
                      <a:pPr marL="66675" marR="250825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Potentially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shippable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increment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0960" algn="just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increment</a:t>
                      </a:r>
                      <a:r>
                        <a:rPr sz="1400" spc="1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1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delivered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from</a:t>
                      </a:r>
                      <a:r>
                        <a:rPr sz="1400" spc="1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sprint.</a:t>
                      </a:r>
                      <a:r>
                        <a:rPr sz="1400" spc="1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idea</a:t>
                      </a:r>
                      <a:r>
                        <a:rPr sz="1400" spc="1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1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this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‘potentially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shippable’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means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finished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state</a:t>
                      </a:r>
                      <a:r>
                        <a:rPr sz="14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further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work,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such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400" spc="2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testing,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needed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245" dirty="0">
                          <a:latin typeface="Arial MT"/>
                          <a:cs typeface="Arial MT"/>
                        </a:rPr>
                        <a:t> 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incorporate</a:t>
                      </a:r>
                      <a:r>
                        <a:rPr sz="1400" spc="2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1400" spc="2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into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final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product.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practice,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this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always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achievable.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16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backlog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0325" algn="just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This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list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‘to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do’ items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4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tackle.</a:t>
                      </a:r>
                      <a:r>
                        <a:rPr sz="1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They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may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be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feature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definitions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software,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requirements,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user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stories</a:t>
                      </a:r>
                      <a:r>
                        <a:rPr sz="1400" spc="3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or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descriptions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supplementary</a:t>
                      </a:r>
                      <a:r>
                        <a:rPr sz="14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tasks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needed,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such</a:t>
                      </a:r>
                      <a:r>
                        <a:rPr sz="14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4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architecture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definition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user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documentation.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299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owner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0960" algn="just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An</a:t>
                      </a:r>
                      <a:r>
                        <a:rPr sz="1400" spc="3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individual</a:t>
                      </a:r>
                      <a:r>
                        <a:rPr sz="14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(or</a:t>
                      </a:r>
                      <a:r>
                        <a:rPr sz="14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possibly</a:t>
                      </a:r>
                      <a:r>
                        <a:rPr sz="14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small</a:t>
                      </a:r>
                      <a:r>
                        <a:rPr sz="14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group)</a:t>
                      </a:r>
                      <a:r>
                        <a:rPr sz="14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whose</a:t>
                      </a:r>
                      <a:r>
                        <a:rPr sz="14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job</a:t>
                      </a:r>
                      <a:r>
                        <a:rPr sz="1400" spc="3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3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identify</a:t>
                      </a:r>
                      <a:r>
                        <a:rPr sz="1400" spc="3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product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features</a:t>
                      </a:r>
                      <a:r>
                        <a:rPr sz="14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or</a:t>
                      </a:r>
                      <a:r>
                        <a:rPr sz="14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requirements,</a:t>
                      </a:r>
                      <a:r>
                        <a:rPr sz="1400" spc="2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prioritize</a:t>
                      </a:r>
                      <a:r>
                        <a:rPr sz="14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these</a:t>
                      </a:r>
                      <a:r>
                        <a:rPr sz="14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2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40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2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continuously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review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backlog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ensure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project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continues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critical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business</a:t>
                      </a:r>
                      <a:r>
                        <a:rPr sz="14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needs.</a:t>
                      </a:r>
                      <a:r>
                        <a:rPr sz="1400" spc="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Owner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but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might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also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a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manager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software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company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other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stakeholder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representative.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Scrum</a:t>
            </a:r>
            <a:r>
              <a:rPr spc="-80" dirty="0"/>
              <a:t> </a:t>
            </a:r>
            <a:r>
              <a:rPr dirty="0"/>
              <a:t>terminology</a:t>
            </a:r>
            <a:r>
              <a:rPr spc="-75" dirty="0"/>
              <a:t> </a:t>
            </a:r>
            <a:r>
              <a:rPr spc="-25" dirty="0"/>
              <a:t>(b)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7D482B97-2E7A-4B8B-A85D-4786A1806892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6550" y="1771650"/>
          <a:ext cx="8229600" cy="4443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Scrum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Definition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005">
                <a:tc>
                  <a:txBody>
                    <a:bodyPr/>
                    <a:lstStyle/>
                    <a:p>
                      <a:pPr marL="414020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Scrum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0504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daily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meeting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reviews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progress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prioritizes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work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done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day.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Ideally,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this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short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face-to-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face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meeting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includes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whole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team.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245">
                <a:tc>
                  <a:txBody>
                    <a:bodyPr/>
                    <a:lstStyle/>
                    <a:p>
                      <a:pPr marL="414020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ScrumMaster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85420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ScrumMaster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responsible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ensuring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process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is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followed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guides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effective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use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Scrum.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is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responsible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interfacing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rest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company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ensuring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diverted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outside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interference.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Scrum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developers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adamant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ScrumMaster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thought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project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manager.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Others,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however,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may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always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find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easy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to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see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difference.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14020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Sprint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iteration.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Sprints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usually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2-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4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weeks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long.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165">
                <a:tc>
                  <a:txBody>
                    <a:bodyPr/>
                    <a:lstStyle/>
                    <a:p>
                      <a:pPr marL="414020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Velocity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37160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An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estimate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how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much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backlog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effort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cover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in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sprint.</a:t>
                      </a:r>
                      <a:r>
                        <a:rPr sz="1400" spc="3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Understanding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team’s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velocity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helps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them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estimate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what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covered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sprint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provides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basis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measuring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improving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performance.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Scrum</a:t>
            </a:r>
            <a:r>
              <a:rPr spc="-55" dirty="0"/>
              <a:t> </a:t>
            </a:r>
            <a:r>
              <a:rPr dirty="0"/>
              <a:t>sprint</a:t>
            </a:r>
            <a:r>
              <a:rPr spc="-50" dirty="0"/>
              <a:t> </a:t>
            </a:r>
            <a:r>
              <a:rPr spc="-10" dirty="0"/>
              <a:t>cycle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235200"/>
            <a:ext cx="8159749" cy="32638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962D4B9-64C9-413A-8B9E-77543A81F7C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40" dirty="0"/>
              <a:t> </a:t>
            </a:r>
            <a:r>
              <a:rPr dirty="0"/>
              <a:t>Scrum</a:t>
            </a:r>
            <a:r>
              <a:rPr spc="-40" dirty="0"/>
              <a:t> </a:t>
            </a:r>
            <a:r>
              <a:rPr dirty="0"/>
              <a:t>sprint</a:t>
            </a:r>
            <a:r>
              <a:rPr spc="-40" dirty="0"/>
              <a:t> </a:t>
            </a:r>
            <a:r>
              <a:rPr spc="-10" dirty="0"/>
              <a:t>cycle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65BA0441-390F-473F-8738-B56F05BBDBBF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61008"/>
            <a:ext cx="8032115" cy="30429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Sprints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fixed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length,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normally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2–4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weeks.</a:t>
            </a:r>
            <a:endParaRPr sz="2400">
              <a:latin typeface="Arial MT"/>
              <a:cs typeface="Arial MT"/>
            </a:endParaRPr>
          </a:p>
          <a:p>
            <a:pPr marL="467995" marR="39624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starting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point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planning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backlog,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list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done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project.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selection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phase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who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select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features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functionality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backlog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during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sprint.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0" dirty="0"/>
              <a:t> </a:t>
            </a:r>
            <a:r>
              <a:rPr dirty="0"/>
              <a:t>Sprint</a:t>
            </a:r>
            <a:r>
              <a:rPr spc="-10" dirty="0"/>
              <a:t> cycle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EE533A6E-65B4-4EBC-83C8-EC4D9902E173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84515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209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Once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agreed,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organize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themselves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software.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During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stage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isolated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customer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organization,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communications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channelled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through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so-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called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‘Scrum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master’.</a:t>
            </a:r>
            <a:endParaRPr sz="2400">
              <a:latin typeface="Arial MT"/>
              <a:cs typeface="Arial MT"/>
            </a:endParaRPr>
          </a:p>
          <a:p>
            <a:pPr marL="467995" marR="159766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role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Scrum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master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protect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external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distractions.</a:t>
            </a:r>
            <a:endParaRPr sz="2400">
              <a:latin typeface="Arial MT"/>
              <a:cs typeface="Arial MT"/>
            </a:endParaRPr>
          </a:p>
          <a:p>
            <a:pPr marL="467995" marR="294005" indent="-455930">
              <a:lnSpc>
                <a:spcPct val="100000"/>
              </a:lnSpc>
              <a:spcBef>
                <a:spcPts val="1200"/>
              </a:spcBef>
              <a:tabLst>
                <a:tab pos="535940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end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sprint,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done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reviewed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presented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stakeholders.</a:t>
            </a:r>
            <a:r>
              <a:rPr sz="2400" spc="-114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next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sprint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cycle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then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begins.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Teamwork</a:t>
            </a:r>
            <a:r>
              <a:rPr spc="-65" dirty="0"/>
              <a:t> </a:t>
            </a:r>
            <a:r>
              <a:rPr dirty="0"/>
              <a:t>in</a:t>
            </a:r>
            <a:r>
              <a:rPr spc="-65" dirty="0"/>
              <a:t> </a:t>
            </a:r>
            <a:r>
              <a:rPr spc="-10" dirty="0"/>
              <a:t>Scrum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E1F31AA5-8881-46D6-9AA7-99888F8108AF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32445" cy="450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2222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‘Scrum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master’</a:t>
            </a:r>
            <a:r>
              <a:rPr sz="2400" spc="-1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facilitator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arranges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daily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meetings,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tracks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backlog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done,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records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decisions,</a:t>
            </a:r>
            <a:r>
              <a:rPr sz="2400" spc="-1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measures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progress</a:t>
            </a:r>
            <a:r>
              <a:rPr sz="2400" spc="-1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against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backlog</a:t>
            </a:r>
            <a:r>
              <a:rPr sz="2400" spc="-10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communicates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4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management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outside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team.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attends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short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daily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meetings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(Scrums)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members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share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information,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describe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their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progress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since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last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meeting,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problems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have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arisen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planned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following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day.</a:t>
            </a:r>
            <a:endParaRPr sz="2400">
              <a:latin typeface="Arial MT"/>
              <a:cs typeface="Arial MT"/>
            </a:endParaRPr>
          </a:p>
          <a:p>
            <a:pPr marL="868044" marR="160655" indent="-248920" algn="just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means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everyone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knows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going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on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and,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if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problems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arise,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re-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plan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short-term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cope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with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them.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Scrum</a:t>
            </a:r>
            <a:r>
              <a:rPr spc="-100" dirty="0"/>
              <a:t> </a:t>
            </a:r>
            <a:r>
              <a:rPr spc="-10" dirty="0"/>
              <a:t>benefits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5CE0FD4B-E572-4C2D-AAB2-DA4BBBABAF8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988934" cy="429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33464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broken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down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into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manageable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understandable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chunks.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Unstable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requirements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do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hold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up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progress.</a:t>
            </a:r>
            <a:endParaRPr sz="2400">
              <a:latin typeface="Arial MT"/>
              <a:cs typeface="Arial MT"/>
            </a:endParaRPr>
          </a:p>
          <a:p>
            <a:pPr marL="467995" marR="104330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visibility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everything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consequently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communication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improved.</a:t>
            </a:r>
            <a:endParaRPr sz="2400">
              <a:latin typeface="Arial MT"/>
              <a:cs typeface="Arial MT"/>
            </a:endParaRPr>
          </a:p>
          <a:p>
            <a:pPr marL="467995" marR="6096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on-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time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delivery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increments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gain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feedback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works.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Trust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between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developers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established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positive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culture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created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everyone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expects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succeed.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Distributed</a:t>
            </a:r>
            <a:r>
              <a:rPr spc="-55" dirty="0"/>
              <a:t> </a:t>
            </a:r>
            <a:r>
              <a:rPr spc="-10" dirty="0"/>
              <a:t>Scrum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2" y="788679"/>
            <a:ext cx="7673717" cy="56041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73227A96-78E5-4B55-88F2-6C524534438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3.4 </a:t>
            </a:r>
            <a:r>
              <a:rPr dirty="0" smtClean="0"/>
              <a:t>Scaling</a:t>
            </a:r>
            <a:r>
              <a:rPr spc="-30" dirty="0" smtClean="0"/>
              <a:t> </a:t>
            </a:r>
            <a:r>
              <a:rPr dirty="0"/>
              <a:t>agile</a:t>
            </a:r>
            <a:r>
              <a:rPr spc="-30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066FAFC4-9324-46DE-AA04-D4CD61590FA1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35620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29273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proved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successful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small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medium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sized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small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co-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located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team.</a:t>
            </a:r>
            <a:endParaRPr sz="2400">
              <a:latin typeface="Arial MT"/>
              <a:cs typeface="Arial MT"/>
            </a:endParaRPr>
          </a:p>
          <a:p>
            <a:pPr marL="467995" marR="30861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sometimes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argued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success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these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comes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because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improved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communications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possible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everyone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together.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Scaling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up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changing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cope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larger,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longer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multiple development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teams,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perhaps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working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different locations.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Scaling</a:t>
            </a:r>
            <a:r>
              <a:rPr spc="-35" dirty="0"/>
              <a:t> </a:t>
            </a:r>
            <a:r>
              <a:rPr dirty="0"/>
              <a:t>out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scaling</a:t>
            </a:r>
            <a:r>
              <a:rPr spc="-20" dirty="0"/>
              <a:t> </a:t>
            </a:r>
            <a:r>
              <a:rPr spc="-25" dirty="0"/>
              <a:t>up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7EBEF308-3832-4D5D-A173-7EDEA10D6D48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47879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‘Scaling</a:t>
            </a:r>
            <a:r>
              <a:rPr sz="2400" spc="-85" dirty="0"/>
              <a:t> </a:t>
            </a:r>
            <a:r>
              <a:rPr sz="2400" dirty="0"/>
              <a:t>up’</a:t>
            </a:r>
            <a:r>
              <a:rPr sz="2400" spc="-165" dirty="0"/>
              <a:t> </a:t>
            </a:r>
            <a:r>
              <a:rPr sz="2400" dirty="0"/>
              <a:t>is</a:t>
            </a:r>
            <a:r>
              <a:rPr sz="2400" spc="-85" dirty="0"/>
              <a:t> </a:t>
            </a:r>
            <a:r>
              <a:rPr sz="2400" dirty="0"/>
              <a:t>concerned</a:t>
            </a:r>
            <a:r>
              <a:rPr sz="2400" spc="-85" dirty="0"/>
              <a:t> </a:t>
            </a:r>
            <a:r>
              <a:rPr sz="2400" dirty="0"/>
              <a:t>with</a:t>
            </a:r>
            <a:r>
              <a:rPr sz="2400" spc="-85" dirty="0"/>
              <a:t> </a:t>
            </a:r>
            <a:r>
              <a:rPr sz="2400" dirty="0"/>
              <a:t>using</a:t>
            </a:r>
            <a:r>
              <a:rPr sz="2400" spc="-85" dirty="0"/>
              <a:t> </a:t>
            </a:r>
            <a:r>
              <a:rPr sz="2400" dirty="0"/>
              <a:t>agile</a:t>
            </a:r>
            <a:r>
              <a:rPr sz="2400" spc="-85" dirty="0"/>
              <a:t> </a:t>
            </a:r>
            <a:r>
              <a:rPr sz="2400" dirty="0"/>
              <a:t>methods</a:t>
            </a:r>
            <a:r>
              <a:rPr sz="2400" spc="-85" dirty="0"/>
              <a:t> </a:t>
            </a:r>
            <a:r>
              <a:rPr sz="2400" spc="-25" dirty="0"/>
              <a:t>for </a:t>
            </a:r>
            <a:r>
              <a:rPr sz="2400" spc="-10" dirty="0"/>
              <a:t>developing</a:t>
            </a:r>
            <a:r>
              <a:rPr sz="2400" spc="-70" dirty="0"/>
              <a:t> </a:t>
            </a:r>
            <a:r>
              <a:rPr sz="2400" dirty="0"/>
              <a:t>large</a:t>
            </a:r>
            <a:r>
              <a:rPr sz="2400" spc="-65" dirty="0"/>
              <a:t> </a:t>
            </a:r>
            <a:r>
              <a:rPr sz="2400" dirty="0"/>
              <a:t>software</a:t>
            </a:r>
            <a:r>
              <a:rPr sz="2400" spc="-70" dirty="0"/>
              <a:t> </a:t>
            </a:r>
            <a:r>
              <a:rPr sz="2400" dirty="0"/>
              <a:t>systems</a:t>
            </a:r>
            <a:r>
              <a:rPr sz="2400" spc="-65" dirty="0"/>
              <a:t> </a:t>
            </a:r>
            <a:r>
              <a:rPr sz="2400" dirty="0"/>
              <a:t>that</a:t>
            </a:r>
            <a:r>
              <a:rPr sz="2400" spc="-70" dirty="0"/>
              <a:t> </a:t>
            </a:r>
            <a:r>
              <a:rPr sz="2400" dirty="0"/>
              <a:t>cannot</a:t>
            </a:r>
            <a:r>
              <a:rPr sz="2400" spc="-65" dirty="0"/>
              <a:t> </a:t>
            </a:r>
            <a:r>
              <a:rPr sz="2400" spc="-25" dirty="0"/>
              <a:t>be </a:t>
            </a:r>
            <a:r>
              <a:rPr sz="2400" dirty="0"/>
              <a:t>developed</a:t>
            </a:r>
            <a:r>
              <a:rPr sz="2400" spc="-75" dirty="0"/>
              <a:t> </a:t>
            </a:r>
            <a:r>
              <a:rPr sz="2400" dirty="0"/>
              <a:t>by</a:t>
            </a:r>
            <a:r>
              <a:rPr sz="2400" spc="-70" dirty="0"/>
              <a:t> </a:t>
            </a:r>
            <a:r>
              <a:rPr sz="2400" dirty="0"/>
              <a:t>a</a:t>
            </a:r>
            <a:r>
              <a:rPr sz="2400" spc="-70" dirty="0"/>
              <a:t> </a:t>
            </a:r>
            <a:r>
              <a:rPr sz="2400" dirty="0"/>
              <a:t>small</a:t>
            </a:r>
            <a:r>
              <a:rPr sz="2400" spc="-75" dirty="0"/>
              <a:t> </a:t>
            </a:r>
            <a:r>
              <a:rPr sz="2400" spc="-10" dirty="0"/>
              <a:t>team.</a:t>
            </a:r>
            <a:endParaRPr sz="240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‘Scaling</a:t>
            </a:r>
            <a:r>
              <a:rPr sz="2400" spc="-85" dirty="0"/>
              <a:t> </a:t>
            </a:r>
            <a:r>
              <a:rPr sz="2400" dirty="0"/>
              <a:t>out’</a:t>
            </a:r>
            <a:r>
              <a:rPr sz="2400" spc="-160" dirty="0"/>
              <a:t> </a:t>
            </a:r>
            <a:r>
              <a:rPr sz="2400" dirty="0"/>
              <a:t>is</a:t>
            </a:r>
            <a:r>
              <a:rPr sz="2400" spc="-80" dirty="0"/>
              <a:t> </a:t>
            </a:r>
            <a:r>
              <a:rPr sz="2400" dirty="0"/>
              <a:t>concerned</a:t>
            </a:r>
            <a:r>
              <a:rPr sz="2400" spc="-80" dirty="0"/>
              <a:t> </a:t>
            </a:r>
            <a:r>
              <a:rPr sz="2400" dirty="0"/>
              <a:t>with</a:t>
            </a:r>
            <a:r>
              <a:rPr sz="2400" spc="-80" dirty="0"/>
              <a:t> </a:t>
            </a:r>
            <a:r>
              <a:rPr sz="2400" dirty="0"/>
              <a:t>how</a:t>
            </a:r>
            <a:r>
              <a:rPr sz="2400" spc="-80" dirty="0"/>
              <a:t> </a:t>
            </a:r>
            <a:r>
              <a:rPr sz="2400" dirty="0"/>
              <a:t>agile</a:t>
            </a:r>
            <a:r>
              <a:rPr sz="2400" spc="-80" dirty="0"/>
              <a:t> </a:t>
            </a:r>
            <a:r>
              <a:rPr sz="2400" dirty="0"/>
              <a:t>methods</a:t>
            </a:r>
            <a:r>
              <a:rPr sz="2400" spc="-80" dirty="0"/>
              <a:t> </a:t>
            </a:r>
            <a:r>
              <a:rPr sz="2400" dirty="0"/>
              <a:t>can</a:t>
            </a:r>
            <a:r>
              <a:rPr sz="2400" spc="-80" dirty="0"/>
              <a:t> </a:t>
            </a:r>
            <a:r>
              <a:rPr sz="2400" spc="-25" dirty="0"/>
              <a:t>be </a:t>
            </a:r>
            <a:r>
              <a:rPr sz="2400" dirty="0"/>
              <a:t>introduced</a:t>
            </a:r>
            <a:r>
              <a:rPr sz="2400" spc="-80" dirty="0"/>
              <a:t> </a:t>
            </a:r>
            <a:r>
              <a:rPr sz="2400" dirty="0"/>
              <a:t>across</a:t>
            </a:r>
            <a:r>
              <a:rPr sz="2400" spc="-75" dirty="0"/>
              <a:t> </a:t>
            </a:r>
            <a:r>
              <a:rPr sz="2400" dirty="0"/>
              <a:t>a</a:t>
            </a:r>
            <a:r>
              <a:rPr sz="2400" spc="-75" dirty="0"/>
              <a:t> </a:t>
            </a:r>
            <a:r>
              <a:rPr sz="2400" dirty="0"/>
              <a:t>large</a:t>
            </a:r>
            <a:r>
              <a:rPr sz="2400" spc="-75" dirty="0"/>
              <a:t> </a:t>
            </a:r>
            <a:r>
              <a:rPr sz="2400" spc="-10" dirty="0"/>
              <a:t>organization</a:t>
            </a:r>
            <a:r>
              <a:rPr sz="2400" spc="-80" dirty="0"/>
              <a:t> </a:t>
            </a:r>
            <a:r>
              <a:rPr sz="2400" dirty="0"/>
              <a:t>with</a:t>
            </a:r>
            <a:r>
              <a:rPr sz="2400" spc="-75" dirty="0"/>
              <a:t> </a:t>
            </a:r>
            <a:r>
              <a:rPr sz="2400" dirty="0"/>
              <a:t>many</a:t>
            </a:r>
            <a:r>
              <a:rPr sz="2400" spc="-75" dirty="0"/>
              <a:t> </a:t>
            </a:r>
            <a:r>
              <a:rPr sz="2400" spc="-10" dirty="0"/>
              <a:t>years</a:t>
            </a:r>
            <a:r>
              <a:rPr sz="2400" spc="600" dirty="0"/>
              <a:t> </a:t>
            </a:r>
            <a:r>
              <a:rPr sz="2400" dirty="0"/>
              <a:t>of</a:t>
            </a:r>
            <a:r>
              <a:rPr sz="2400" spc="-75" dirty="0"/>
              <a:t> </a:t>
            </a:r>
            <a:r>
              <a:rPr sz="2400" dirty="0"/>
              <a:t>software</a:t>
            </a:r>
            <a:r>
              <a:rPr sz="2400" spc="-75" dirty="0"/>
              <a:t> </a:t>
            </a:r>
            <a:r>
              <a:rPr sz="2400" spc="-10" dirty="0"/>
              <a:t>development</a:t>
            </a:r>
            <a:r>
              <a:rPr sz="2400" spc="-75" dirty="0"/>
              <a:t> </a:t>
            </a:r>
            <a:r>
              <a:rPr sz="2400" spc="-10" dirty="0"/>
              <a:t>experience.</a:t>
            </a:r>
            <a:endParaRPr sz="2400">
              <a:latin typeface="Lucida Sans Unicode"/>
              <a:cs typeface="Lucida Sans Unicode"/>
            </a:endParaRPr>
          </a:p>
          <a:p>
            <a:pPr marL="467995" marR="25019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When</a:t>
            </a:r>
            <a:r>
              <a:rPr sz="2400" spc="-75" dirty="0"/>
              <a:t> </a:t>
            </a:r>
            <a:r>
              <a:rPr sz="2400" dirty="0"/>
              <a:t>scaling</a:t>
            </a:r>
            <a:r>
              <a:rPr sz="2400" spc="-70" dirty="0"/>
              <a:t> </a:t>
            </a:r>
            <a:r>
              <a:rPr sz="2400" dirty="0"/>
              <a:t>agile</a:t>
            </a:r>
            <a:r>
              <a:rPr sz="2400" spc="-70" dirty="0"/>
              <a:t> </a:t>
            </a:r>
            <a:r>
              <a:rPr sz="2400" dirty="0"/>
              <a:t>methods</a:t>
            </a:r>
            <a:r>
              <a:rPr sz="2400" spc="-75" dirty="0"/>
              <a:t> </a:t>
            </a:r>
            <a:r>
              <a:rPr sz="2400" dirty="0"/>
              <a:t>it</a:t>
            </a:r>
            <a:r>
              <a:rPr sz="2400" spc="-70" dirty="0"/>
              <a:t> </a:t>
            </a:r>
            <a:r>
              <a:rPr sz="2400" dirty="0"/>
              <a:t>is</a:t>
            </a:r>
            <a:r>
              <a:rPr sz="2400" spc="-70" dirty="0"/>
              <a:t> </a:t>
            </a:r>
            <a:r>
              <a:rPr sz="2400" dirty="0"/>
              <a:t>importaant</a:t>
            </a:r>
            <a:r>
              <a:rPr sz="2400" spc="-75" dirty="0"/>
              <a:t> </a:t>
            </a:r>
            <a:r>
              <a:rPr sz="2400" dirty="0"/>
              <a:t>to</a:t>
            </a:r>
            <a:r>
              <a:rPr sz="2400" spc="-70" dirty="0"/>
              <a:t> </a:t>
            </a:r>
            <a:r>
              <a:rPr sz="2400" spc="-10" dirty="0"/>
              <a:t>maintain </a:t>
            </a:r>
            <a:r>
              <a:rPr sz="2400" dirty="0"/>
              <a:t>agile</a:t>
            </a:r>
            <a:r>
              <a:rPr sz="2400" spc="-80" dirty="0"/>
              <a:t> </a:t>
            </a:r>
            <a:r>
              <a:rPr sz="2400" spc="-10" dirty="0"/>
              <a:t>fundamentals:</a:t>
            </a:r>
            <a:endParaRPr sz="2400">
              <a:latin typeface="Lucida Sans Unicode"/>
              <a:cs typeface="Lucida Sans Unicode"/>
            </a:endParaRPr>
          </a:p>
          <a:p>
            <a:pPr marL="868044" marR="105092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/>
              <a:t>Flexible</a:t>
            </a:r>
            <a:r>
              <a:rPr sz="2000" spc="-70" dirty="0"/>
              <a:t> </a:t>
            </a:r>
            <a:r>
              <a:rPr sz="2000" dirty="0"/>
              <a:t>planning,</a:t>
            </a:r>
            <a:r>
              <a:rPr sz="2000" spc="-65" dirty="0"/>
              <a:t> </a:t>
            </a:r>
            <a:r>
              <a:rPr sz="2000" dirty="0"/>
              <a:t>frequent</a:t>
            </a:r>
            <a:r>
              <a:rPr sz="2000" spc="-65" dirty="0"/>
              <a:t> </a:t>
            </a:r>
            <a:r>
              <a:rPr sz="2000" dirty="0"/>
              <a:t>system</a:t>
            </a:r>
            <a:r>
              <a:rPr sz="2000" spc="-65" dirty="0"/>
              <a:t> </a:t>
            </a:r>
            <a:r>
              <a:rPr sz="2000" dirty="0"/>
              <a:t>releases,</a:t>
            </a:r>
            <a:r>
              <a:rPr sz="2000" spc="-65" dirty="0"/>
              <a:t> </a:t>
            </a:r>
            <a:r>
              <a:rPr sz="2000" spc="-10" dirty="0"/>
              <a:t>continuous </a:t>
            </a:r>
            <a:r>
              <a:rPr sz="2000" dirty="0"/>
              <a:t>integration,</a:t>
            </a:r>
            <a:r>
              <a:rPr sz="2000" spc="-50" dirty="0"/>
              <a:t> </a:t>
            </a:r>
            <a:r>
              <a:rPr sz="2000" spc="-10" dirty="0"/>
              <a:t>test-</a:t>
            </a:r>
            <a:r>
              <a:rPr sz="2000" dirty="0"/>
              <a:t>driven</a:t>
            </a:r>
            <a:r>
              <a:rPr sz="2000" spc="-45" dirty="0"/>
              <a:t> </a:t>
            </a:r>
            <a:r>
              <a:rPr sz="2000" dirty="0"/>
              <a:t>development</a:t>
            </a:r>
            <a:r>
              <a:rPr sz="2000" spc="-45" dirty="0"/>
              <a:t> </a:t>
            </a:r>
            <a:r>
              <a:rPr sz="2000" dirty="0"/>
              <a:t>and</a:t>
            </a:r>
            <a:r>
              <a:rPr sz="2000" spc="-50" dirty="0"/>
              <a:t> </a:t>
            </a:r>
            <a:r>
              <a:rPr sz="2000" dirty="0"/>
              <a:t>good</a:t>
            </a:r>
            <a:r>
              <a:rPr sz="2000" spc="-45" dirty="0"/>
              <a:t> </a:t>
            </a:r>
            <a:r>
              <a:rPr sz="2000" spc="-20" dirty="0"/>
              <a:t>team </a:t>
            </a:r>
            <a:r>
              <a:rPr sz="2000" spc="-10" dirty="0"/>
              <a:t>communications.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3.4.1 </a:t>
            </a:r>
            <a:r>
              <a:rPr dirty="0" smtClean="0"/>
              <a:t>Practical</a:t>
            </a:r>
            <a:r>
              <a:rPr spc="-60" dirty="0" smtClean="0"/>
              <a:t> </a:t>
            </a:r>
            <a:r>
              <a:rPr dirty="0"/>
              <a:t>problems</a:t>
            </a:r>
            <a:r>
              <a:rPr spc="-60" dirty="0"/>
              <a:t> </a:t>
            </a:r>
            <a:r>
              <a:rPr dirty="0"/>
              <a:t>with</a:t>
            </a:r>
            <a:r>
              <a:rPr spc="-55" dirty="0"/>
              <a:t> </a:t>
            </a:r>
            <a:r>
              <a:rPr dirty="0"/>
              <a:t>agile</a:t>
            </a:r>
            <a:r>
              <a:rPr spc="-60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3CBFCCAF-9824-4F9F-986C-432459AECD63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67370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28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spc="-65" dirty="0">
                <a:solidFill>
                  <a:srgbClr val="46424D"/>
                </a:solidFill>
                <a:latin typeface="Lucida Sans Unicode"/>
                <a:cs typeface="Lucida Sans Unicode"/>
              </a:rPr>
              <a:t> 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informality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incompatible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with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legal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approach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contract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definition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commonly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used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companies.</a:t>
            </a:r>
            <a:endParaRPr sz="2400">
              <a:latin typeface="Arial MT"/>
              <a:cs typeface="Arial MT"/>
            </a:endParaRPr>
          </a:p>
          <a:p>
            <a:pPr marL="467995" marR="8826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appropriate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new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software development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rather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maintenance.</a:t>
            </a:r>
            <a:r>
              <a:rPr sz="2400" spc="-1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Yet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majority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costs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companies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from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maintaining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their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existing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systems.</a:t>
            </a:r>
            <a:endParaRPr sz="2400">
              <a:latin typeface="Arial MT"/>
              <a:cs typeface="Arial MT"/>
            </a:endParaRPr>
          </a:p>
          <a:p>
            <a:pPr marL="467995" marR="12382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designed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small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co-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located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teams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yet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much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now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worldwide distributed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teams.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Contractual</a:t>
            </a:r>
            <a:r>
              <a:rPr spc="-80" dirty="0"/>
              <a:t> </a:t>
            </a:r>
            <a:r>
              <a:rPr spc="-10" dirty="0"/>
              <a:t>issues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98020729-F09C-421A-97D3-A03AF2F15670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35925" cy="398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9431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contracts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based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around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specification,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out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implemented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developer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system customer.</a:t>
            </a:r>
            <a:endParaRPr sz="2400">
              <a:latin typeface="Arial MT"/>
              <a:cs typeface="Arial MT"/>
            </a:endParaRPr>
          </a:p>
          <a:p>
            <a:pPr marL="467995" marR="32766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However,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precludes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interleaving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specification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norm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development.</a:t>
            </a:r>
            <a:endParaRPr sz="2400">
              <a:latin typeface="Arial MT"/>
              <a:cs typeface="Arial MT"/>
            </a:endParaRPr>
          </a:p>
          <a:p>
            <a:pPr marL="467995" marR="8051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contract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pays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time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rather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than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functionality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required.</a:t>
            </a:r>
            <a:endParaRPr sz="24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However,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seen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high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risk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my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many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legal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departments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because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delivered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cannot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guaranteed.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55" dirty="0"/>
              <a:t> </a:t>
            </a:r>
            <a:r>
              <a:rPr dirty="0"/>
              <a:t>methods</a:t>
            </a:r>
            <a:r>
              <a:rPr spc="-5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software</a:t>
            </a:r>
            <a:r>
              <a:rPr spc="-50" dirty="0"/>
              <a:t> </a:t>
            </a:r>
            <a:r>
              <a:rPr spc="-10" dirty="0"/>
              <a:t>maintenance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C4290DB5-012C-4C37-855F-4388BBF4EAFF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Most</a:t>
            </a:r>
            <a:r>
              <a:rPr sz="2400" spc="-75" dirty="0"/>
              <a:t> </a:t>
            </a:r>
            <a:r>
              <a:rPr sz="2400" dirty="0"/>
              <a:t>organizations</a:t>
            </a:r>
            <a:r>
              <a:rPr sz="2400" spc="-75" dirty="0"/>
              <a:t> </a:t>
            </a:r>
            <a:r>
              <a:rPr sz="2400" dirty="0"/>
              <a:t>spend</a:t>
            </a:r>
            <a:r>
              <a:rPr sz="2400" spc="-70" dirty="0"/>
              <a:t> </a:t>
            </a:r>
            <a:r>
              <a:rPr sz="2400" dirty="0"/>
              <a:t>more</a:t>
            </a:r>
            <a:r>
              <a:rPr sz="2400" spc="-75" dirty="0"/>
              <a:t> </a:t>
            </a:r>
            <a:r>
              <a:rPr sz="2400" dirty="0"/>
              <a:t>on</a:t>
            </a:r>
            <a:r>
              <a:rPr sz="2400" spc="-70" dirty="0"/>
              <a:t> </a:t>
            </a:r>
            <a:r>
              <a:rPr sz="2400" spc="-10" dirty="0"/>
              <a:t>maintaining</a:t>
            </a:r>
            <a:r>
              <a:rPr sz="2400" spc="-75" dirty="0"/>
              <a:t> </a:t>
            </a:r>
            <a:r>
              <a:rPr sz="2400" spc="-10" dirty="0"/>
              <a:t>existing </a:t>
            </a:r>
            <a:r>
              <a:rPr sz="2400" dirty="0"/>
              <a:t>software</a:t>
            </a:r>
            <a:r>
              <a:rPr sz="2400" spc="-75" dirty="0"/>
              <a:t> </a:t>
            </a:r>
            <a:r>
              <a:rPr sz="2400" dirty="0"/>
              <a:t>than</a:t>
            </a:r>
            <a:r>
              <a:rPr sz="2400" spc="-75" dirty="0"/>
              <a:t> </a:t>
            </a:r>
            <a:r>
              <a:rPr sz="2400" dirty="0"/>
              <a:t>they</a:t>
            </a:r>
            <a:r>
              <a:rPr sz="2400" spc="-75" dirty="0"/>
              <a:t> </a:t>
            </a:r>
            <a:r>
              <a:rPr sz="2400" dirty="0"/>
              <a:t>do</a:t>
            </a:r>
            <a:r>
              <a:rPr sz="2400" spc="-75" dirty="0"/>
              <a:t> </a:t>
            </a:r>
            <a:r>
              <a:rPr sz="2400" dirty="0"/>
              <a:t>on</a:t>
            </a:r>
            <a:r>
              <a:rPr sz="2400" spc="-75" dirty="0"/>
              <a:t> </a:t>
            </a:r>
            <a:r>
              <a:rPr sz="2400" dirty="0"/>
              <a:t>new</a:t>
            </a:r>
            <a:r>
              <a:rPr sz="2400" spc="-75" dirty="0"/>
              <a:t> </a:t>
            </a:r>
            <a:r>
              <a:rPr sz="2400" dirty="0"/>
              <a:t>software</a:t>
            </a:r>
            <a:r>
              <a:rPr sz="2400" spc="-75" dirty="0"/>
              <a:t> </a:t>
            </a:r>
            <a:r>
              <a:rPr sz="2400" spc="-10" dirty="0"/>
              <a:t>development.</a:t>
            </a:r>
            <a:r>
              <a:rPr sz="2400" spc="-75" dirty="0"/>
              <a:t> </a:t>
            </a:r>
            <a:r>
              <a:rPr sz="2400" spc="-25" dirty="0"/>
              <a:t>So, </a:t>
            </a:r>
            <a:r>
              <a:rPr sz="2400" dirty="0"/>
              <a:t>if</a:t>
            </a:r>
            <a:r>
              <a:rPr sz="2400" spc="-55" dirty="0"/>
              <a:t> </a:t>
            </a:r>
            <a:r>
              <a:rPr sz="2400" dirty="0"/>
              <a:t>agile</a:t>
            </a:r>
            <a:r>
              <a:rPr sz="2400" spc="-50" dirty="0"/>
              <a:t> </a:t>
            </a:r>
            <a:r>
              <a:rPr sz="2400" dirty="0"/>
              <a:t>methods</a:t>
            </a:r>
            <a:r>
              <a:rPr sz="2400" spc="-55" dirty="0"/>
              <a:t> </a:t>
            </a:r>
            <a:r>
              <a:rPr sz="2400" dirty="0"/>
              <a:t>are</a:t>
            </a:r>
            <a:r>
              <a:rPr sz="2400" spc="-50" dirty="0"/>
              <a:t> </a:t>
            </a:r>
            <a:r>
              <a:rPr sz="2400" dirty="0"/>
              <a:t>to</a:t>
            </a:r>
            <a:r>
              <a:rPr sz="2400" spc="-50" dirty="0"/>
              <a:t> </a:t>
            </a:r>
            <a:r>
              <a:rPr sz="2400" dirty="0"/>
              <a:t>be</a:t>
            </a:r>
            <a:r>
              <a:rPr sz="2400" spc="-55" dirty="0"/>
              <a:t> </a:t>
            </a:r>
            <a:r>
              <a:rPr sz="2400" spc="-10" dirty="0"/>
              <a:t>successful,</a:t>
            </a:r>
            <a:r>
              <a:rPr sz="2400" spc="-50" dirty="0"/>
              <a:t> </a:t>
            </a:r>
            <a:r>
              <a:rPr sz="2400" dirty="0"/>
              <a:t>they</a:t>
            </a:r>
            <a:r>
              <a:rPr sz="2400" spc="-50" dirty="0"/>
              <a:t> </a:t>
            </a:r>
            <a:r>
              <a:rPr sz="2400" dirty="0"/>
              <a:t>have</a:t>
            </a:r>
            <a:r>
              <a:rPr sz="2400" spc="-55" dirty="0"/>
              <a:t> </a:t>
            </a:r>
            <a:r>
              <a:rPr sz="2400" spc="-25" dirty="0"/>
              <a:t>to </a:t>
            </a:r>
            <a:r>
              <a:rPr sz="2400" dirty="0"/>
              <a:t>support</a:t>
            </a:r>
            <a:r>
              <a:rPr sz="2400" spc="-75" dirty="0"/>
              <a:t> </a:t>
            </a:r>
            <a:r>
              <a:rPr sz="2400" spc="-10" dirty="0"/>
              <a:t>maintenance</a:t>
            </a:r>
            <a:r>
              <a:rPr sz="2400" spc="-75" dirty="0"/>
              <a:t> </a:t>
            </a:r>
            <a:r>
              <a:rPr sz="2400" dirty="0"/>
              <a:t>as</a:t>
            </a:r>
            <a:r>
              <a:rPr sz="2400" spc="-70" dirty="0"/>
              <a:t> </a:t>
            </a:r>
            <a:r>
              <a:rPr sz="2400" dirty="0"/>
              <a:t>well</a:t>
            </a:r>
            <a:r>
              <a:rPr sz="2400" spc="-75" dirty="0"/>
              <a:t> </a:t>
            </a:r>
            <a:r>
              <a:rPr sz="2400" dirty="0"/>
              <a:t>as</a:t>
            </a:r>
            <a:r>
              <a:rPr sz="2400" spc="-70" dirty="0"/>
              <a:t> </a:t>
            </a:r>
            <a:r>
              <a:rPr sz="2400" dirty="0"/>
              <a:t>original</a:t>
            </a:r>
            <a:r>
              <a:rPr sz="2400" spc="-75" dirty="0"/>
              <a:t> </a:t>
            </a:r>
            <a:r>
              <a:rPr sz="2400" spc="-10" dirty="0"/>
              <a:t>development.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Two</a:t>
            </a:r>
            <a:r>
              <a:rPr sz="2400" spc="-95" dirty="0"/>
              <a:t> </a:t>
            </a:r>
            <a:r>
              <a:rPr sz="2400" dirty="0"/>
              <a:t>key</a:t>
            </a:r>
            <a:r>
              <a:rPr sz="2400" spc="-95" dirty="0"/>
              <a:t> </a:t>
            </a:r>
            <a:r>
              <a:rPr sz="2400" spc="-10" dirty="0"/>
              <a:t>issues:</a:t>
            </a:r>
            <a:endParaRPr sz="2400">
              <a:latin typeface="Lucida Sans Unicode"/>
              <a:cs typeface="Lucida Sans Unicode"/>
            </a:endParaRPr>
          </a:p>
          <a:p>
            <a:pPr marL="868044" marR="5143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/>
              <a:t>Are</a:t>
            </a:r>
            <a:r>
              <a:rPr sz="2000" spc="-50" dirty="0"/>
              <a:t> </a:t>
            </a:r>
            <a:r>
              <a:rPr sz="2000" dirty="0"/>
              <a:t>systems</a:t>
            </a:r>
            <a:r>
              <a:rPr sz="2000" spc="-45" dirty="0"/>
              <a:t> </a:t>
            </a:r>
            <a:r>
              <a:rPr sz="2000" dirty="0"/>
              <a:t>that</a:t>
            </a:r>
            <a:r>
              <a:rPr sz="2000" spc="-45" dirty="0"/>
              <a:t> </a:t>
            </a:r>
            <a:r>
              <a:rPr sz="2000" dirty="0"/>
              <a:t>are</a:t>
            </a:r>
            <a:r>
              <a:rPr sz="2000" spc="-45" dirty="0"/>
              <a:t> </a:t>
            </a:r>
            <a:r>
              <a:rPr sz="2000" dirty="0"/>
              <a:t>developed</a:t>
            </a:r>
            <a:r>
              <a:rPr sz="2000" spc="-45" dirty="0"/>
              <a:t> </a:t>
            </a:r>
            <a:r>
              <a:rPr sz="2000" dirty="0"/>
              <a:t>using</a:t>
            </a:r>
            <a:r>
              <a:rPr sz="2000" spc="-45" dirty="0"/>
              <a:t> </a:t>
            </a:r>
            <a:r>
              <a:rPr sz="2000" dirty="0"/>
              <a:t>an</a:t>
            </a:r>
            <a:r>
              <a:rPr sz="2000" spc="-45" dirty="0"/>
              <a:t> </a:t>
            </a:r>
            <a:r>
              <a:rPr sz="2000" dirty="0"/>
              <a:t>agile</a:t>
            </a:r>
            <a:r>
              <a:rPr sz="2000" spc="-45" dirty="0"/>
              <a:t> </a:t>
            </a:r>
            <a:r>
              <a:rPr sz="2000" spc="-10" dirty="0"/>
              <a:t>approach maintainable,</a:t>
            </a:r>
            <a:r>
              <a:rPr sz="2000" spc="-45" dirty="0"/>
              <a:t> </a:t>
            </a:r>
            <a:r>
              <a:rPr sz="2000" dirty="0"/>
              <a:t>given</a:t>
            </a:r>
            <a:r>
              <a:rPr sz="2000" spc="-40" dirty="0"/>
              <a:t> </a:t>
            </a:r>
            <a:r>
              <a:rPr sz="2000" dirty="0"/>
              <a:t>the</a:t>
            </a:r>
            <a:r>
              <a:rPr sz="2000" spc="-40" dirty="0"/>
              <a:t> </a:t>
            </a:r>
            <a:r>
              <a:rPr sz="2000" dirty="0"/>
              <a:t>emphasis</a:t>
            </a:r>
            <a:r>
              <a:rPr sz="2000" spc="-45" dirty="0"/>
              <a:t> </a:t>
            </a:r>
            <a:r>
              <a:rPr sz="2000" dirty="0"/>
              <a:t>in</a:t>
            </a:r>
            <a:r>
              <a:rPr sz="2000" spc="-40" dirty="0"/>
              <a:t> </a:t>
            </a:r>
            <a:r>
              <a:rPr sz="2000" dirty="0"/>
              <a:t>the</a:t>
            </a:r>
            <a:r>
              <a:rPr sz="2000" spc="-40" dirty="0"/>
              <a:t> </a:t>
            </a:r>
            <a:r>
              <a:rPr sz="2000" dirty="0"/>
              <a:t>development</a:t>
            </a:r>
            <a:r>
              <a:rPr sz="2000" spc="-45" dirty="0"/>
              <a:t> </a:t>
            </a:r>
            <a:r>
              <a:rPr sz="2000" dirty="0"/>
              <a:t>process</a:t>
            </a:r>
            <a:r>
              <a:rPr sz="2000" spc="-40" dirty="0"/>
              <a:t> </a:t>
            </a:r>
            <a:r>
              <a:rPr sz="2000" spc="-25" dirty="0"/>
              <a:t>of </a:t>
            </a:r>
            <a:r>
              <a:rPr sz="2000" spc="-10" dirty="0"/>
              <a:t>minimizing</a:t>
            </a:r>
            <a:r>
              <a:rPr sz="2000" spc="-40" dirty="0"/>
              <a:t> </a:t>
            </a:r>
            <a:r>
              <a:rPr sz="2000" dirty="0"/>
              <a:t>formal</a:t>
            </a:r>
            <a:r>
              <a:rPr sz="2000" spc="-35" dirty="0"/>
              <a:t> </a:t>
            </a:r>
            <a:r>
              <a:rPr sz="2000" spc="-10" dirty="0"/>
              <a:t>documentation?</a:t>
            </a:r>
            <a:endParaRPr sz="2000"/>
          </a:p>
          <a:p>
            <a:pPr marL="868044" marR="264160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/>
              <a:t>Can</a:t>
            </a:r>
            <a:r>
              <a:rPr sz="2000" spc="-50" dirty="0"/>
              <a:t> </a:t>
            </a:r>
            <a:r>
              <a:rPr sz="2000" dirty="0"/>
              <a:t>agile</a:t>
            </a:r>
            <a:r>
              <a:rPr sz="2000" spc="-50" dirty="0"/>
              <a:t> </a:t>
            </a:r>
            <a:r>
              <a:rPr sz="2000" dirty="0"/>
              <a:t>methods</a:t>
            </a:r>
            <a:r>
              <a:rPr sz="2000" spc="-45" dirty="0"/>
              <a:t> </a:t>
            </a:r>
            <a:r>
              <a:rPr sz="2000" dirty="0"/>
              <a:t>be</a:t>
            </a:r>
            <a:r>
              <a:rPr sz="2000" spc="-50" dirty="0"/>
              <a:t> </a:t>
            </a:r>
            <a:r>
              <a:rPr sz="2000" dirty="0"/>
              <a:t>used</a:t>
            </a:r>
            <a:r>
              <a:rPr sz="2000" spc="-45" dirty="0"/>
              <a:t> </a:t>
            </a:r>
            <a:r>
              <a:rPr sz="2000" dirty="0"/>
              <a:t>effectively</a:t>
            </a:r>
            <a:r>
              <a:rPr sz="2000" spc="-60" dirty="0"/>
              <a:t> </a:t>
            </a:r>
            <a:r>
              <a:rPr sz="2000" dirty="0"/>
              <a:t>for</a:t>
            </a:r>
            <a:r>
              <a:rPr sz="2000" spc="-45" dirty="0"/>
              <a:t> </a:t>
            </a:r>
            <a:r>
              <a:rPr sz="2000" dirty="0"/>
              <a:t>evolving</a:t>
            </a:r>
            <a:r>
              <a:rPr sz="2000" spc="-50" dirty="0"/>
              <a:t> </a:t>
            </a:r>
            <a:r>
              <a:rPr sz="2000" dirty="0"/>
              <a:t>a</a:t>
            </a:r>
            <a:r>
              <a:rPr sz="2000" spc="-45" dirty="0"/>
              <a:t> </a:t>
            </a:r>
            <a:r>
              <a:rPr sz="2000" dirty="0"/>
              <a:t>system</a:t>
            </a:r>
            <a:r>
              <a:rPr sz="2000" spc="-50" dirty="0"/>
              <a:t> </a:t>
            </a:r>
            <a:r>
              <a:rPr sz="2000" spc="-25" dirty="0"/>
              <a:t>in </a:t>
            </a:r>
            <a:r>
              <a:rPr sz="2000" dirty="0"/>
              <a:t>response</a:t>
            </a:r>
            <a:r>
              <a:rPr sz="2000" spc="-40" dirty="0"/>
              <a:t> </a:t>
            </a:r>
            <a:r>
              <a:rPr sz="2000" dirty="0"/>
              <a:t>to</a:t>
            </a:r>
            <a:r>
              <a:rPr sz="2000" spc="-40" dirty="0"/>
              <a:t> </a:t>
            </a:r>
            <a:r>
              <a:rPr sz="2000" dirty="0"/>
              <a:t>customer</a:t>
            </a:r>
            <a:r>
              <a:rPr sz="2000" spc="-35" dirty="0"/>
              <a:t> </a:t>
            </a:r>
            <a:r>
              <a:rPr sz="2000" dirty="0"/>
              <a:t>change</a:t>
            </a:r>
            <a:r>
              <a:rPr sz="2000" spc="-40" dirty="0"/>
              <a:t> </a:t>
            </a:r>
            <a:r>
              <a:rPr sz="2000" spc="-10" dirty="0"/>
              <a:t>requests?</a:t>
            </a:r>
            <a:endParaRPr sz="2000"/>
          </a:p>
          <a:p>
            <a:pPr marL="467995" marR="91440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Problems</a:t>
            </a:r>
            <a:r>
              <a:rPr sz="2400" spc="-75" dirty="0"/>
              <a:t> </a:t>
            </a:r>
            <a:r>
              <a:rPr sz="2400" dirty="0"/>
              <a:t>may</a:t>
            </a:r>
            <a:r>
              <a:rPr sz="2400" spc="-70" dirty="0"/>
              <a:t> </a:t>
            </a:r>
            <a:r>
              <a:rPr sz="2400" dirty="0"/>
              <a:t>arise</a:t>
            </a:r>
            <a:r>
              <a:rPr sz="2400" spc="-75" dirty="0"/>
              <a:t> </a:t>
            </a:r>
            <a:r>
              <a:rPr sz="2400" dirty="0"/>
              <a:t>if</a:t>
            </a:r>
            <a:r>
              <a:rPr sz="2400" spc="-70" dirty="0"/>
              <a:t> </a:t>
            </a:r>
            <a:r>
              <a:rPr sz="2400" dirty="0"/>
              <a:t>original</a:t>
            </a:r>
            <a:r>
              <a:rPr sz="2400" spc="-70" dirty="0"/>
              <a:t> </a:t>
            </a:r>
            <a:r>
              <a:rPr sz="2400" spc="-10" dirty="0"/>
              <a:t>development</a:t>
            </a:r>
            <a:r>
              <a:rPr sz="2400" spc="-75" dirty="0"/>
              <a:t> </a:t>
            </a:r>
            <a:r>
              <a:rPr sz="2400" dirty="0"/>
              <a:t>team</a:t>
            </a:r>
            <a:r>
              <a:rPr sz="2400" spc="-70" dirty="0"/>
              <a:t> </a:t>
            </a:r>
            <a:r>
              <a:rPr sz="2400" spc="-10" dirty="0"/>
              <a:t>cannot </a:t>
            </a:r>
            <a:r>
              <a:rPr sz="2400" dirty="0"/>
              <a:t>be</a:t>
            </a:r>
            <a:r>
              <a:rPr sz="2400" spc="-40" dirty="0"/>
              <a:t> </a:t>
            </a:r>
            <a:r>
              <a:rPr sz="2400" spc="-10" dirty="0"/>
              <a:t>maintained.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25" dirty="0"/>
              <a:t> </a:t>
            </a:r>
            <a:r>
              <a:rPr spc="-10" dirty="0"/>
              <a:t>maintenance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50A11E33-E06F-4217-90E6-1E32BD504A29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73809"/>
            <a:ext cx="7861934" cy="344170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Key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problems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are:</a:t>
            </a:r>
            <a:endParaRPr sz="24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Lack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documentation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Keeping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involved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process</a:t>
            </a:r>
            <a:endParaRPr sz="20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Maintaining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continuity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endParaRPr sz="2000">
              <a:latin typeface="Arial MT"/>
              <a:cs typeface="Arial MT"/>
            </a:endParaRPr>
          </a:p>
          <a:p>
            <a:pPr marL="467995" marR="548005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relies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team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knowing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understanding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done.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long-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lifetime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systems,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real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problem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original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developers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will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always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3.4.2 </a:t>
            </a:r>
            <a:r>
              <a:rPr dirty="0" smtClean="0"/>
              <a:t>Agile</a:t>
            </a:r>
            <a:r>
              <a:rPr spc="-25" dirty="0" smtClean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10" dirty="0"/>
              <a:t>plan-</a:t>
            </a:r>
            <a:r>
              <a:rPr dirty="0"/>
              <a:t>driven</a:t>
            </a:r>
            <a:r>
              <a:rPr spc="-15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F04F9CE9-55F6-4ACA-A4B2-99E38CE5F8A2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365490" cy="437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45529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projects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include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elements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agile processes.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Deciding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balance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depends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on:</a:t>
            </a:r>
            <a:endParaRPr sz="2400">
              <a:latin typeface="Arial MT"/>
              <a:cs typeface="Arial MT"/>
            </a:endParaRPr>
          </a:p>
          <a:p>
            <a:pPr marL="868044" marR="123189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important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very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detailed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specification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design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before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moving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implementation?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If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so,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you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probably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need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use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approach.</a:t>
            </a:r>
            <a:endParaRPr sz="2000">
              <a:latin typeface="Arial MT"/>
              <a:cs typeface="Arial MT"/>
            </a:endParaRPr>
          </a:p>
          <a:p>
            <a:pPr marL="868044" marR="71120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incremental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delivery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strategy,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you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deliver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get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rapid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feedback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them,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realistic?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If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so,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consider</a:t>
            </a:r>
            <a:r>
              <a:rPr sz="20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using</a:t>
            </a:r>
            <a:r>
              <a:rPr sz="20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0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methods.</a:t>
            </a:r>
            <a:endParaRPr sz="20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600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being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developed?</a:t>
            </a:r>
            <a:r>
              <a:rPr sz="2000" spc="-1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methods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effective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developed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small co-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located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communicate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informally.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be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possible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larger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teams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driven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approach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used.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40" dirty="0"/>
              <a:t> </a:t>
            </a:r>
            <a:r>
              <a:rPr dirty="0"/>
              <a:t>principles</a:t>
            </a:r>
            <a:r>
              <a:rPr spc="-4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organizational</a:t>
            </a:r>
            <a:r>
              <a:rPr spc="-40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A5B4F186-DE91-42AE-A4E2-18571781C380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93850"/>
          <a:ext cx="8229600" cy="4009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Principle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Practice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24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involvement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99060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This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depends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having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willing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able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spend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represent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all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stakeholders.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Often,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customer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representatives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have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other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demands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their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cannot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play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full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part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software development.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6675" marR="298450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Where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there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external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stakeholders,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such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regulators,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is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difficult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represent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their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views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agile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team.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80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Embrace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change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73685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Prioritizing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changes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extremely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difficult,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especially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in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systems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there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many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stakeholders.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Typically,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each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stakeholder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gives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different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priorities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different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changes.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16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Incremental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delivery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77165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Rapid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iterations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short-term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planning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does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always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fit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longer-term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planning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cycles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business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planning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marketing.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Marketing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managers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need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know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what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product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features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several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months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advance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prepare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an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effective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marketing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campaign.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40" dirty="0"/>
              <a:t> </a:t>
            </a:r>
            <a:r>
              <a:rPr dirty="0"/>
              <a:t>principles</a:t>
            </a:r>
            <a:r>
              <a:rPr spc="-4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organizational</a:t>
            </a:r>
            <a:r>
              <a:rPr spc="-40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ED06C226-F748-4A05-89D3-BBCFBB2B2D8B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2190750"/>
          <a:ext cx="8229600" cy="186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Principle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Practice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Maintain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simplicity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25730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Under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pressure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from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delivery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schedules,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members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may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have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carry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out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desirable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simplifications.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805">
                <a:tc>
                  <a:txBody>
                    <a:bodyPr/>
                    <a:lstStyle/>
                    <a:p>
                      <a:pPr marL="6667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People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process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27635">
                        <a:lnSpc>
                          <a:spcPts val="16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Individual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members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may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have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suitable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personalities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intense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involvement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typical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agile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methods,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therefore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may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interact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well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other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team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members.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Agile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10" dirty="0"/>
              <a:t>plan-</a:t>
            </a:r>
            <a:r>
              <a:rPr dirty="0"/>
              <a:t>based</a:t>
            </a:r>
            <a:r>
              <a:rPr spc="-10" dirty="0"/>
              <a:t> factors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249" y="2362200"/>
            <a:ext cx="8469607" cy="27304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D29122BC-E3B3-4788-B488-571BDCCC0DAB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System</a:t>
            </a:r>
            <a:r>
              <a:rPr spc="-120" dirty="0"/>
              <a:t> </a:t>
            </a:r>
            <a:r>
              <a:rPr spc="-10" dirty="0"/>
              <a:t>issues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2061C14C-ECA5-4697-9EFA-7C225909A283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73809"/>
            <a:ext cx="8382634" cy="486918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being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developed?</a:t>
            </a:r>
            <a:endParaRPr sz="24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effective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relatively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small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co-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located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team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0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communicate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informally.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type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being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developed?</a:t>
            </a:r>
            <a:endParaRPr sz="2400">
              <a:latin typeface="Arial MT"/>
              <a:cs typeface="Arial MT"/>
            </a:endParaRPr>
          </a:p>
          <a:p>
            <a:pPr marL="868044" marR="14097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lot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analysis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before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implementation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need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fairly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detailed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carry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out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analysis.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expected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lifetime?</a:t>
            </a:r>
            <a:endParaRPr sz="2400">
              <a:latin typeface="Arial MT"/>
              <a:cs typeface="Arial MT"/>
            </a:endParaRPr>
          </a:p>
          <a:p>
            <a:pPr marL="868044" marR="16827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Long-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lifetime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documentation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communicate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intentions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developers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support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team.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subject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external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regulation?</a:t>
            </a:r>
            <a:endParaRPr sz="2400">
              <a:latin typeface="Arial MT"/>
              <a:cs typeface="Arial MT"/>
            </a:endParaRPr>
          </a:p>
          <a:p>
            <a:pPr marL="868044" marR="323850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If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regulated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you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will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probably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produce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detailed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documentation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part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safety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case.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People</a:t>
            </a:r>
            <a:r>
              <a:rPr spc="-3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10" dirty="0"/>
              <a:t>teams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D209B5C0-7E2D-4A20-8580-A69BCE9676DC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78165" cy="3891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7150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good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designers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programmers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team?</a:t>
            </a:r>
            <a:endParaRPr sz="24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Char char="▪"/>
              <a:tabLst>
                <a:tab pos="868044" algn="l"/>
                <a:tab pos="938530" algn="l"/>
              </a:tabLst>
            </a:pPr>
            <a:r>
              <a:rPr sz="20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sometimes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argued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higher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skill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levels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plan-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based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approaches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programmers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simply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translate</a:t>
            </a:r>
            <a:r>
              <a:rPr sz="20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detailed</a:t>
            </a:r>
            <a:r>
              <a:rPr sz="20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into</a:t>
            </a:r>
            <a:r>
              <a:rPr sz="20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code.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organized?</a:t>
            </a:r>
            <a:endParaRPr sz="2400">
              <a:latin typeface="Arial MT"/>
              <a:cs typeface="Arial MT"/>
            </a:endParaRPr>
          </a:p>
          <a:p>
            <a:pPr marL="868044" indent="-248285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documents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required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if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dsitributed.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support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technologies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available?</a:t>
            </a:r>
            <a:endParaRPr sz="2400">
              <a:latin typeface="Arial MT"/>
              <a:cs typeface="Arial MT"/>
            </a:endParaRPr>
          </a:p>
          <a:p>
            <a:pPr marL="868044" marR="121285" indent="-248920">
              <a:lnSpc>
                <a:spcPct val="100000"/>
              </a:lnSpc>
              <a:spcBef>
                <a:spcPts val="91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IDE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support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visualisation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program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analysis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essential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if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documentation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available.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Organizational</a:t>
            </a:r>
            <a:r>
              <a:rPr spc="-80" dirty="0"/>
              <a:t> </a:t>
            </a:r>
            <a:r>
              <a:rPr spc="-10" dirty="0"/>
              <a:t>issues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21B0A89-8F29-4C56-8D60-EC77C19733EE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3511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spc="-10" dirty="0"/>
              <a:t>Traditional</a:t>
            </a:r>
            <a:r>
              <a:rPr sz="2400" spc="-95" dirty="0"/>
              <a:t> </a:t>
            </a:r>
            <a:r>
              <a:rPr sz="2400" spc="-10" dirty="0"/>
              <a:t>engineering</a:t>
            </a:r>
            <a:r>
              <a:rPr sz="2400" spc="-90" dirty="0"/>
              <a:t> </a:t>
            </a:r>
            <a:r>
              <a:rPr sz="2400" dirty="0"/>
              <a:t>organizations</a:t>
            </a:r>
            <a:r>
              <a:rPr sz="2400" spc="-90" dirty="0"/>
              <a:t> </a:t>
            </a:r>
            <a:r>
              <a:rPr sz="2400" dirty="0"/>
              <a:t>have</a:t>
            </a:r>
            <a:r>
              <a:rPr sz="2400" spc="-95" dirty="0"/>
              <a:t> </a:t>
            </a:r>
            <a:r>
              <a:rPr sz="2400" dirty="0"/>
              <a:t>a</a:t>
            </a:r>
            <a:r>
              <a:rPr sz="2400" spc="-90" dirty="0"/>
              <a:t> </a:t>
            </a:r>
            <a:r>
              <a:rPr sz="2400" dirty="0"/>
              <a:t>culture</a:t>
            </a:r>
            <a:r>
              <a:rPr sz="2400" spc="-90" dirty="0"/>
              <a:t> </a:t>
            </a:r>
            <a:r>
              <a:rPr sz="2400" spc="-25" dirty="0"/>
              <a:t>of plan-</a:t>
            </a:r>
            <a:r>
              <a:rPr sz="2400" dirty="0"/>
              <a:t>based</a:t>
            </a:r>
            <a:r>
              <a:rPr sz="2400" spc="-50" dirty="0"/>
              <a:t> </a:t>
            </a:r>
            <a:r>
              <a:rPr sz="2400" spc="-10" dirty="0"/>
              <a:t>development,</a:t>
            </a:r>
            <a:r>
              <a:rPr sz="2400" spc="-45" dirty="0"/>
              <a:t> </a:t>
            </a:r>
            <a:r>
              <a:rPr sz="2400" dirty="0"/>
              <a:t>as</a:t>
            </a:r>
            <a:r>
              <a:rPr sz="2400" spc="-50" dirty="0"/>
              <a:t> </a:t>
            </a:r>
            <a:r>
              <a:rPr sz="2400" dirty="0"/>
              <a:t>this</a:t>
            </a:r>
            <a:r>
              <a:rPr sz="2400" spc="-45" dirty="0"/>
              <a:t> </a:t>
            </a:r>
            <a:r>
              <a:rPr sz="2400" dirty="0"/>
              <a:t>is</a:t>
            </a:r>
            <a:r>
              <a:rPr sz="2400" spc="-50" dirty="0"/>
              <a:t> </a:t>
            </a:r>
            <a:r>
              <a:rPr sz="2400" dirty="0"/>
              <a:t>the</a:t>
            </a:r>
            <a:r>
              <a:rPr sz="2400" spc="-45" dirty="0"/>
              <a:t> </a:t>
            </a:r>
            <a:r>
              <a:rPr sz="2400" dirty="0"/>
              <a:t>norm</a:t>
            </a:r>
            <a:r>
              <a:rPr sz="2400" spc="-50" dirty="0"/>
              <a:t> </a:t>
            </a:r>
            <a:r>
              <a:rPr sz="2400" spc="-25" dirty="0"/>
              <a:t>in </a:t>
            </a:r>
            <a:r>
              <a:rPr sz="2400" spc="-10" dirty="0"/>
              <a:t>engineering.</a:t>
            </a:r>
            <a:endParaRPr sz="2400">
              <a:latin typeface="Lucida Sans Unicode"/>
              <a:cs typeface="Lucida Sans Unicode"/>
            </a:endParaRPr>
          </a:p>
          <a:p>
            <a:pPr marL="467995" marR="105219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Is</a:t>
            </a:r>
            <a:r>
              <a:rPr sz="2400" spc="-70" dirty="0"/>
              <a:t> </a:t>
            </a:r>
            <a:r>
              <a:rPr sz="2400" dirty="0"/>
              <a:t>it</a:t>
            </a:r>
            <a:r>
              <a:rPr sz="2400" spc="-70" dirty="0"/>
              <a:t> </a:t>
            </a:r>
            <a:r>
              <a:rPr sz="2400" dirty="0"/>
              <a:t>standard</a:t>
            </a:r>
            <a:r>
              <a:rPr sz="2400" spc="-70" dirty="0"/>
              <a:t> </a:t>
            </a:r>
            <a:r>
              <a:rPr sz="2400" spc="-10" dirty="0"/>
              <a:t>organizational</a:t>
            </a:r>
            <a:r>
              <a:rPr sz="2400" spc="-70" dirty="0"/>
              <a:t> </a:t>
            </a:r>
            <a:r>
              <a:rPr sz="2400" dirty="0"/>
              <a:t>practice</a:t>
            </a:r>
            <a:r>
              <a:rPr sz="2400" spc="-65" dirty="0"/>
              <a:t> </a:t>
            </a:r>
            <a:r>
              <a:rPr sz="2400" dirty="0"/>
              <a:t>to</a:t>
            </a:r>
            <a:r>
              <a:rPr sz="2400" spc="-70" dirty="0"/>
              <a:t> </a:t>
            </a:r>
            <a:r>
              <a:rPr sz="2400" dirty="0"/>
              <a:t>develop</a:t>
            </a:r>
            <a:r>
              <a:rPr sz="2400" spc="-70" dirty="0"/>
              <a:t> </a:t>
            </a:r>
            <a:r>
              <a:rPr sz="2400" spc="-50" dirty="0"/>
              <a:t>a </a:t>
            </a:r>
            <a:r>
              <a:rPr sz="2400" dirty="0"/>
              <a:t>detailed</a:t>
            </a:r>
            <a:r>
              <a:rPr sz="2400" spc="-65" dirty="0"/>
              <a:t> </a:t>
            </a:r>
            <a:r>
              <a:rPr sz="2400" dirty="0"/>
              <a:t>system</a:t>
            </a:r>
            <a:r>
              <a:rPr sz="2400" spc="-65" dirty="0"/>
              <a:t> </a:t>
            </a:r>
            <a:r>
              <a:rPr sz="2400" spc="-10" dirty="0"/>
              <a:t>specification?</a:t>
            </a:r>
            <a:endParaRPr sz="2400">
              <a:latin typeface="Lucida Sans Unicode"/>
              <a:cs typeface="Lucida Sans Unicode"/>
            </a:endParaRPr>
          </a:p>
          <a:p>
            <a:pPr marL="467995" marR="54356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Will</a:t>
            </a:r>
            <a:r>
              <a:rPr sz="2400" spc="-65" dirty="0"/>
              <a:t> </a:t>
            </a:r>
            <a:r>
              <a:rPr sz="2400" dirty="0"/>
              <a:t>customer</a:t>
            </a:r>
            <a:r>
              <a:rPr sz="2400" spc="-60" dirty="0"/>
              <a:t> </a:t>
            </a:r>
            <a:r>
              <a:rPr sz="2400" spc="-10" dirty="0"/>
              <a:t>representatives</a:t>
            </a:r>
            <a:r>
              <a:rPr sz="2400" spc="-60" dirty="0"/>
              <a:t> </a:t>
            </a:r>
            <a:r>
              <a:rPr sz="2400" dirty="0"/>
              <a:t>be</a:t>
            </a:r>
            <a:r>
              <a:rPr sz="2400" spc="-65" dirty="0"/>
              <a:t> </a:t>
            </a:r>
            <a:r>
              <a:rPr sz="2400" dirty="0"/>
              <a:t>available</a:t>
            </a:r>
            <a:r>
              <a:rPr sz="2400" spc="-60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spc="-10" dirty="0"/>
              <a:t>provide </a:t>
            </a:r>
            <a:r>
              <a:rPr sz="2400" dirty="0"/>
              <a:t>feedback</a:t>
            </a:r>
            <a:r>
              <a:rPr sz="2400" spc="-40" dirty="0"/>
              <a:t> </a:t>
            </a:r>
            <a:r>
              <a:rPr sz="2400" dirty="0"/>
              <a:t>of</a:t>
            </a:r>
            <a:r>
              <a:rPr sz="2400" spc="-40" dirty="0"/>
              <a:t> </a:t>
            </a:r>
            <a:r>
              <a:rPr sz="2400" dirty="0"/>
              <a:t>system</a:t>
            </a:r>
            <a:r>
              <a:rPr sz="2400" spc="-40" dirty="0"/>
              <a:t> </a:t>
            </a:r>
            <a:r>
              <a:rPr sz="2400" spc="-10" dirty="0"/>
              <a:t>increments?</a:t>
            </a:r>
            <a:endParaRPr sz="2400">
              <a:latin typeface="Lucida Sans Unicode"/>
              <a:cs typeface="Lucida Sans Unicode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latin typeface="Lucida Sans Unicode"/>
                <a:cs typeface="Lucida Sans Unicode"/>
              </a:rPr>
              <a:t>🅧</a:t>
            </a:r>
            <a:r>
              <a:rPr sz="2400" dirty="0">
                <a:latin typeface="Lucida Sans Unicode"/>
                <a:cs typeface="Lucida Sans Unicode"/>
              </a:rPr>
              <a:t>	</a:t>
            </a:r>
            <a:r>
              <a:rPr sz="2400" dirty="0"/>
              <a:t>Can</a:t>
            </a:r>
            <a:r>
              <a:rPr sz="2400" spc="-70" dirty="0"/>
              <a:t> </a:t>
            </a:r>
            <a:r>
              <a:rPr sz="2400" dirty="0"/>
              <a:t>informal</a:t>
            </a:r>
            <a:r>
              <a:rPr sz="2400" spc="-65" dirty="0"/>
              <a:t> </a:t>
            </a:r>
            <a:r>
              <a:rPr sz="2400" dirty="0"/>
              <a:t>agile</a:t>
            </a:r>
            <a:r>
              <a:rPr sz="2400" spc="-65" dirty="0"/>
              <a:t> </a:t>
            </a:r>
            <a:r>
              <a:rPr sz="2400" spc="-10" dirty="0"/>
              <a:t>development</a:t>
            </a:r>
            <a:r>
              <a:rPr sz="2400" spc="-70" dirty="0"/>
              <a:t> </a:t>
            </a:r>
            <a:r>
              <a:rPr sz="2400" dirty="0"/>
              <a:t>fit</a:t>
            </a:r>
            <a:r>
              <a:rPr sz="2400" spc="-65" dirty="0"/>
              <a:t> </a:t>
            </a:r>
            <a:r>
              <a:rPr sz="2400" dirty="0"/>
              <a:t>into</a:t>
            </a:r>
            <a:r>
              <a:rPr sz="2400" spc="-65" dirty="0"/>
              <a:t> </a:t>
            </a:r>
            <a:r>
              <a:rPr sz="2400" dirty="0"/>
              <a:t>the</a:t>
            </a:r>
            <a:r>
              <a:rPr sz="2400" spc="-70" dirty="0"/>
              <a:t> </a:t>
            </a:r>
            <a:r>
              <a:rPr sz="2400" spc="-10" dirty="0"/>
              <a:t>organizational </a:t>
            </a:r>
            <a:r>
              <a:rPr sz="2400" dirty="0"/>
              <a:t>culture</a:t>
            </a:r>
            <a:r>
              <a:rPr sz="2400" spc="-85" dirty="0"/>
              <a:t> </a:t>
            </a:r>
            <a:r>
              <a:rPr sz="2400" dirty="0"/>
              <a:t>of</a:t>
            </a:r>
            <a:r>
              <a:rPr sz="2400" spc="-80" dirty="0"/>
              <a:t> </a:t>
            </a:r>
            <a:r>
              <a:rPr sz="2400" dirty="0"/>
              <a:t>detailed</a:t>
            </a:r>
            <a:r>
              <a:rPr sz="2400" spc="-80" dirty="0"/>
              <a:t> </a:t>
            </a:r>
            <a:r>
              <a:rPr sz="2400" spc="-10" dirty="0"/>
              <a:t>documentation?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3.4.3 </a:t>
            </a:r>
            <a:r>
              <a:rPr dirty="0" smtClean="0"/>
              <a:t>Agile</a:t>
            </a:r>
            <a:r>
              <a:rPr spc="-50" dirty="0" smtClean="0"/>
              <a:t> </a:t>
            </a:r>
            <a:r>
              <a:rPr dirty="0"/>
              <a:t>methods</a:t>
            </a:r>
            <a:r>
              <a:rPr spc="-45" dirty="0"/>
              <a:t> </a:t>
            </a:r>
            <a:r>
              <a:rPr dirty="0"/>
              <a:t>for</a:t>
            </a:r>
            <a:r>
              <a:rPr spc="-50" dirty="0"/>
              <a:t> </a:t>
            </a:r>
            <a:r>
              <a:rPr dirty="0"/>
              <a:t>large</a:t>
            </a:r>
            <a:r>
              <a:rPr spc="-45" dirty="0"/>
              <a:t> </a:t>
            </a:r>
            <a:r>
              <a:rPr spc="-10" dirty="0"/>
              <a:t>systems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9F2ED7B3-5DDB-462B-8B0F-766B88C43E3B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26857" y="1614423"/>
            <a:ext cx="8107680" cy="435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8470" marR="5080" indent="-446405">
              <a:lnSpc>
                <a:spcPct val="100000"/>
              </a:lnSpc>
              <a:spcBef>
                <a:spcPts val="1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usually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collections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separate, communicating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systems,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separate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teams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develop</a:t>
            </a:r>
            <a:r>
              <a:rPr sz="2200" spc="-1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46424D"/>
                </a:solidFill>
                <a:latin typeface="Arial MT"/>
                <a:cs typeface="Arial MT"/>
              </a:rPr>
              <a:t>each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46424D"/>
                </a:solidFill>
                <a:latin typeface="Arial MT"/>
                <a:cs typeface="Arial MT"/>
              </a:rPr>
              <a:t>Frequently,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teams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working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different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places,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sometimes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different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time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zones.</a:t>
            </a:r>
            <a:endParaRPr sz="2200">
              <a:latin typeface="Arial MT"/>
              <a:cs typeface="Arial MT"/>
            </a:endParaRPr>
          </a:p>
          <a:p>
            <a:pPr marL="458470" marR="189230" indent="-446405">
              <a:lnSpc>
                <a:spcPct val="100000"/>
              </a:lnSpc>
              <a:spcBef>
                <a:spcPts val="12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‘brownfield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systems’,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include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interact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number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existing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systems.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Many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requirements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concerned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interaction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don’t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really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lend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themselves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flexibility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incremental development.</a:t>
            </a:r>
            <a:endParaRPr sz="2200">
              <a:latin typeface="Arial MT"/>
              <a:cs typeface="Arial MT"/>
            </a:endParaRPr>
          </a:p>
          <a:p>
            <a:pPr marL="458470" marR="237490" indent="-446405">
              <a:lnSpc>
                <a:spcPct val="100000"/>
              </a:lnSpc>
              <a:spcBef>
                <a:spcPts val="12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several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integrated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create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system,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significant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fraction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concerned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46424D"/>
                </a:solidFill>
                <a:latin typeface="Arial MT"/>
                <a:cs typeface="Arial MT"/>
              </a:rPr>
              <a:t>with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configuration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rather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than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original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code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development.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Large</a:t>
            </a:r>
            <a:r>
              <a:rPr spc="-105" dirty="0"/>
              <a:t> </a:t>
            </a:r>
            <a:r>
              <a:rPr dirty="0"/>
              <a:t>system</a:t>
            </a:r>
            <a:r>
              <a:rPr spc="-10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4EDBE6B7-60C0-464C-BBFA-73FE60E678EE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08315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5435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their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processes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are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often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constrained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external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rules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regulations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limiting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way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developed.</a:t>
            </a:r>
            <a:endParaRPr sz="2400">
              <a:latin typeface="Arial MT"/>
              <a:cs typeface="Arial MT"/>
            </a:endParaRPr>
          </a:p>
          <a:p>
            <a:pPr marL="467995" marR="26797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long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procurement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time.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difficult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maintain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coherent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teams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know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about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over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period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as,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inevitably,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people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move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other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jobs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projects.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235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4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usually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diverse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stakeholders.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It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practically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impossible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involve</a:t>
            </a:r>
            <a:r>
              <a:rPr sz="24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4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different</a:t>
            </a:r>
            <a:r>
              <a:rPr sz="24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stakeholders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process.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Factors</a:t>
            </a:r>
            <a:r>
              <a:rPr spc="-75" dirty="0"/>
              <a:t> </a:t>
            </a:r>
            <a:r>
              <a:rPr dirty="0"/>
              <a:t>in</a:t>
            </a:r>
            <a:r>
              <a:rPr spc="-70" dirty="0"/>
              <a:t> </a:t>
            </a:r>
            <a:r>
              <a:rPr dirty="0"/>
              <a:t>large</a:t>
            </a:r>
            <a:r>
              <a:rPr spc="-70" dirty="0"/>
              <a:t> </a:t>
            </a:r>
            <a:r>
              <a:rPr spc="-10" dirty="0"/>
              <a:t>systems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7900" y="1943099"/>
            <a:ext cx="7150099" cy="41203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62246AD4-CB8D-4C63-8CAF-8AAD5A412A05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983" y="1282700"/>
            <a:ext cx="7241248" cy="4838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IBM’s</a:t>
            </a:r>
            <a:r>
              <a:rPr spc="-70" dirty="0"/>
              <a:t> </a:t>
            </a:r>
            <a:r>
              <a:rPr dirty="0"/>
              <a:t>agility</a:t>
            </a:r>
            <a:r>
              <a:rPr spc="-70" dirty="0"/>
              <a:t> </a:t>
            </a:r>
            <a:r>
              <a:rPr dirty="0"/>
              <a:t>at</a:t>
            </a:r>
            <a:r>
              <a:rPr spc="-70" dirty="0"/>
              <a:t> </a:t>
            </a:r>
            <a:r>
              <a:rPr dirty="0"/>
              <a:t>scale</a:t>
            </a:r>
            <a:r>
              <a:rPr spc="-65" dirty="0"/>
              <a:t> </a:t>
            </a:r>
            <a:r>
              <a:rPr spc="-20" dirty="0"/>
              <a:t>model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B314643-CBDA-4940-8CF0-4350EEDCD457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Scaling</a:t>
            </a:r>
            <a:r>
              <a:rPr spc="-35" dirty="0"/>
              <a:t> </a:t>
            </a:r>
            <a:r>
              <a:rPr dirty="0"/>
              <a:t>up</a:t>
            </a:r>
            <a:r>
              <a:rPr spc="-3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dirty="0"/>
              <a:t>large</a:t>
            </a:r>
            <a:r>
              <a:rPr spc="-35" dirty="0"/>
              <a:t> </a:t>
            </a:r>
            <a:r>
              <a:rPr spc="-10" dirty="0"/>
              <a:t>systems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CBFE7D23-1F19-46E0-B1F1-74EFEB51283E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359" marR="1319530" indent="-446405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pc="210" dirty="0">
                <a:latin typeface="Lucida Sans Unicode"/>
                <a:cs typeface="Lucida Sans Unicode"/>
              </a:rPr>
              <a:t>🅧</a:t>
            </a:r>
            <a:r>
              <a:rPr dirty="0">
                <a:latin typeface="Lucida Sans Unicode"/>
                <a:cs typeface="Lucida Sans Unicode"/>
              </a:rPr>
              <a:t>	</a:t>
            </a:r>
            <a:r>
              <a:rPr dirty="0"/>
              <a:t>A</a:t>
            </a:r>
            <a:r>
              <a:rPr spc="-155" dirty="0"/>
              <a:t> </a:t>
            </a:r>
            <a:r>
              <a:rPr dirty="0"/>
              <a:t>completely</a:t>
            </a:r>
            <a:r>
              <a:rPr spc="-95" dirty="0"/>
              <a:t> </a:t>
            </a:r>
            <a:r>
              <a:rPr spc="-10" dirty="0"/>
              <a:t>incremental</a:t>
            </a:r>
            <a:r>
              <a:rPr spc="-70" dirty="0"/>
              <a:t> </a:t>
            </a:r>
            <a:r>
              <a:rPr dirty="0"/>
              <a:t>approach</a:t>
            </a:r>
            <a:r>
              <a:rPr spc="-65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spc="-10" dirty="0"/>
              <a:t>requirements engineering</a:t>
            </a:r>
            <a:r>
              <a:rPr spc="-35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spc="-10" dirty="0"/>
              <a:t>impossible.</a:t>
            </a:r>
          </a:p>
          <a:p>
            <a:pPr marL="467359" marR="1214120" indent="-446405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pc="210" dirty="0">
                <a:latin typeface="Lucida Sans Unicode"/>
                <a:cs typeface="Lucida Sans Unicode"/>
              </a:rPr>
              <a:t>🅧</a:t>
            </a:r>
            <a:r>
              <a:rPr dirty="0">
                <a:latin typeface="Lucida Sans Unicode"/>
                <a:cs typeface="Lucida Sans Unicode"/>
              </a:rPr>
              <a:t>	</a:t>
            </a:r>
            <a:r>
              <a:rPr dirty="0"/>
              <a:t>There</a:t>
            </a:r>
            <a:r>
              <a:rPr spc="-65" dirty="0"/>
              <a:t> </a:t>
            </a:r>
            <a:r>
              <a:rPr dirty="0"/>
              <a:t>cannot</a:t>
            </a:r>
            <a:r>
              <a:rPr spc="-65" dirty="0"/>
              <a:t> </a:t>
            </a:r>
            <a:r>
              <a:rPr dirty="0"/>
              <a:t>be</a:t>
            </a:r>
            <a:r>
              <a:rPr spc="-65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dirty="0"/>
              <a:t>single</a:t>
            </a:r>
            <a:r>
              <a:rPr spc="-65" dirty="0"/>
              <a:t> </a:t>
            </a:r>
            <a:r>
              <a:rPr dirty="0"/>
              <a:t>product</a:t>
            </a:r>
            <a:r>
              <a:rPr spc="-65" dirty="0"/>
              <a:t> </a:t>
            </a:r>
            <a:r>
              <a:rPr dirty="0"/>
              <a:t>owner</a:t>
            </a:r>
            <a:r>
              <a:rPr spc="-65" dirty="0"/>
              <a:t> </a:t>
            </a:r>
            <a:r>
              <a:rPr dirty="0"/>
              <a:t>or</a:t>
            </a:r>
            <a:r>
              <a:rPr spc="-65" dirty="0"/>
              <a:t> </a:t>
            </a:r>
            <a:r>
              <a:rPr spc="-10" dirty="0"/>
              <a:t>customer representative.</a:t>
            </a:r>
          </a:p>
          <a:p>
            <a:pPr marL="467359" marR="5080" indent="-446405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pc="210" dirty="0">
                <a:latin typeface="Lucida Sans Unicode"/>
                <a:cs typeface="Lucida Sans Unicode"/>
              </a:rPr>
              <a:t>🅧</a:t>
            </a:r>
            <a:r>
              <a:rPr dirty="0">
                <a:latin typeface="Lucida Sans Unicode"/>
                <a:cs typeface="Lucida Sans Unicode"/>
              </a:rPr>
              <a:t>	</a:t>
            </a:r>
            <a:r>
              <a:rPr dirty="0"/>
              <a:t>For</a:t>
            </a:r>
            <a:r>
              <a:rPr spc="-55" dirty="0"/>
              <a:t> </a:t>
            </a:r>
            <a:r>
              <a:rPr dirty="0"/>
              <a:t>large</a:t>
            </a:r>
            <a:r>
              <a:rPr spc="-55" dirty="0"/>
              <a:t> </a:t>
            </a:r>
            <a:r>
              <a:rPr dirty="0"/>
              <a:t>systems</a:t>
            </a:r>
            <a:r>
              <a:rPr spc="-55" dirty="0"/>
              <a:t> </a:t>
            </a:r>
            <a:r>
              <a:rPr spc="-10" dirty="0"/>
              <a:t>development,</a:t>
            </a:r>
            <a:r>
              <a:rPr spc="-50" dirty="0"/>
              <a:t> </a:t>
            </a:r>
            <a:r>
              <a:rPr dirty="0"/>
              <a:t>it</a:t>
            </a:r>
            <a:r>
              <a:rPr spc="-55" dirty="0"/>
              <a:t> </a:t>
            </a:r>
            <a:r>
              <a:rPr dirty="0"/>
              <a:t>is</a:t>
            </a:r>
            <a:r>
              <a:rPr spc="-55" dirty="0"/>
              <a:t> </a:t>
            </a:r>
            <a:r>
              <a:rPr dirty="0"/>
              <a:t>not</a:t>
            </a:r>
            <a:r>
              <a:rPr spc="-55" dirty="0"/>
              <a:t> </a:t>
            </a:r>
            <a:r>
              <a:rPr dirty="0"/>
              <a:t>possible</a:t>
            </a:r>
            <a:r>
              <a:rPr spc="-50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focus</a:t>
            </a:r>
            <a:r>
              <a:rPr spc="-55" dirty="0"/>
              <a:t> </a:t>
            </a:r>
            <a:r>
              <a:rPr spc="-20" dirty="0"/>
              <a:t>only </a:t>
            </a:r>
            <a:r>
              <a:rPr dirty="0"/>
              <a:t>on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code</a:t>
            </a:r>
            <a:r>
              <a:rPr spc="-4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system.</a:t>
            </a:r>
          </a:p>
          <a:p>
            <a:pPr marL="467359" marR="46990" indent="-446405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pc="210" dirty="0">
                <a:latin typeface="Lucida Sans Unicode"/>
                <a:cs typeface="Lucida Sans Unicode"/>
              </a:rPr>
              <a:t>🅧</a:t>
            </a:r>
            <a:r>
              <a:rPr dirty="0">
                <a:latin typeface="Lucida Sans Unicode"/>
                <a:cs typeface="Lucida Sans Unicode"/>
              </a:rPr>
              <a:t>	</a:t>
            </a:r>
            <a:r>
              <a:rPr spc="-20" dirty="0"/>
              <a:t>Cross-</a:t>
            </a:r>
            <a:r>
              <a:rPr dirty="0"/>
              <a:t>team</a:t>
            </a:r>
            <a:r>
              <a:rPr spc="-60" dirty="0"/>
              <a:t> </a:t>
            </a:r>
            <a:r>
              <a:rPr spc="-10" dirty="0"/>
              <a:t>communication</a:t>
            </a:r>
            <a:r>
              <a:rPr spc="-55" dirty="0"/>
              <a:t> </a:t>
            </a:r>
            <a:r>
              <a:rPr dirty="0"/>
              <a:t>mechanisms</a:t>
            </a:r>
            <a:r>
              <a:rPr spc="-60" dirty="0"/>
              <a:t> </a:t>
            </a:r>
            <a:r>
              <a:rPr dirty="0"/>
              <a:t>have</a:t>
            </a:r>
            <a:r>
              <a:rPr spc="-55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be</a:t>
            </a:r>
            <a:r>
              <a:rPr spc="-60" dirty="0"/>
              <a:t> </a:t>
            </a:r>
            <a:r>
              <a:rPr spc="-10" dirty="0"/>
              <a:t>designed </a:t>
            </a:r>
            <a:r>
              <a:rPr dirty="0"/>
              <a:t>and</a:t>
            </a:r>
            <a:r>
              <a:rPr spc="-55" dirty="0"/>
              <a:t> </a:t>
            </a:r>
            <a:r>
              <a:rPr spc="-10" dirty="0"/>
              <a:t>used.</a:t>
            </a:r>
          </a:p>
          <a:p>
            <a:pPr marL="467359" marR="80645" indent="-446405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pc="210" dirty="0">
                <a:latin typeface="Lucida Sans Unicode"/>
                <a:cs typeface="Lucida Sans Unicode"/>
              </a:rPr>
              <a:t>🅧</a:t>
            </a:r>
            <a:r>
              <a:rPr dirty="0">
                <a:latin typeface="Lucida Sans Unicode"/>
                <a:cs typeface="Lucida Sans Unicode"/>
              </a:rPr>
              <a:t>	</a:t>
            </a:r>
            <a:r>
              <a:rPr dirty="0"/>
              <a:t>Continuous</a:t>
            </a:r>
            <a:r>
              <a:rPr spc="-70" dirty="0"/>
              <a:t> </a:t>
            </a:r>
            <a:r>
              <a:rPr spc="-10" dirty="0"/>
              <a:t>integration</a:t>
            </a:r>
            <a:r>
              <a:rPr spc="-7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practically</a:t>
            </a:r>
            <a:r>
              <a:rPr spc="-65" dirty="0"/>
              <a:t> </a:t>
            </a:r>
            <a:r>
              <a:rPr spc="-10" dirty="0"/>
              <a:t>impossible.</a:t>
            </a:r>
            <a:r>
              <a:rPr spc="-70" dirty="0"/>
              <a:t> </a:t>
            </a:r>
            <a:r>
              <a:rPr spc="-10" dirty="0"/>
              <a:t>However,</a:t>
            </a:r>
            <a:r>
              <a:rPr spc="-70" dirty="0"/>
              <a:t> </a:t>
            </a:r>
            <a:r>
              <a:rPr dirty="0"/>
              <a:t>it</a:t>
            </a:r>
            <a:r>
              <a:rPr spc="-70" dirty="0"/>
              <a:t> </a:t>
            </a:r>
            <a:r>
              <a:rPr spc="-25" dirty="0"/>
              <a:t>is </a:t>
            </a:r>
            <a:r>
              <a:rPr dirty="0"/>
              <a:t>essential</a:t>
            </a:r>
            <a:r>
              <a:rPr spc="-85" dirty="0"/>
              <a:t> </a:t>
            </a:r>
            <a:r>
              <a:rPr dirty="0"/>
              <a:t>to</a:t>
            </a:r>
            <a:r>
              <a:rPr spc="-85" dirty="0"/>
              <a:t> </a:t>
            </a:r>
            <a:r>
              <a:rPr dirty="0"/>
              <a:t>maintain</a:t>
            </a:r>
            <a:r>
              <a:rPr spc="-85" dirty="0"/>
              <a:t> </a:t>
            </a:r>
            <a:r>
              <a:rPr dirty="0"/>
              <a:t>frequent</a:t>
            </a:r>
            <a:r>
              <a:rPr spc="-85" dirty="0"/>
              <a:t> </a:t>
            </a:r>
            <a:r>
              <a:rPr dirty="0"/>
              <a:t>system</a:t>
            </a:r>
            <a:r>
              <a:rPr spc="-85" dirty="0"/>
              <a:t> </a:t>
            </a:r>
            <a:r>
              <a:rPr dirty="0"/>
              <a:t>builds</a:t>
            </a:r>
            <a:r>
              <a:rPr spc="-85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spc="-10" dirty="0"/>
              <a:t>regular </a:t>
            </a:r>
            <a:r>
              <a:rPr dirty="0"/>
              <a:t>releases</a:t>
            </a:r>
            <a:r>
              <a:rPr spc="-5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spc="-10" dirty="0"/>
              <a:t>system.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Multi-</a:t>
            </a:r>
            <a:r>
              <a:rPr dirty="0"/>
              <a:t>team</a:t>
            </a:r>
            <a:r>
              <a:rPr spc="10" dirty="0"/>
              <a:t> </a:t>
            </a:r>
            <a:r>
              <a:rPr spc="-10" dirty="0"/>
              <a:t>Scrum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AEEDE4FE-725F-4195-B077-0267901116CC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66486"/>
            <a:ext cx="8104505" cy="487616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467995" algn="l"/>
              </a:tabLst>
            </a:pPr>
            <a:r>
              <a:rPr sz="2450" i="1" spc="185" dirty="0">
                <a:solidFill>
                  <a:srgbClr val="46424D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46424D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46424D"/>
                </a:solidFill>
                <a:latin typeface="Arial"/>
                <a:cs typeface="Arial"/>
              </a:rPr>
              <a:t>Role</a:t>
            </a:r>
            <a:r>
              <a:rPr sz="2400" i="1" spc="-70" dirty="0">
                <a:solidFill>
                  <a:srgbClr val="46424D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46424D"/>
                </a:solidFill>
                <a:latin typeface="Arial"/>
                <a:cs typeface="Arial"/>
              </a:rPr>
              <a:t>replication</a:t>
            </a:r>
            <a:endParaRPr sz="2400">
              <a:latin typeface="Arial"/>
              <a:cs typeface="Arial"/>
            </a:endParaRPr>
          </a:p>
          <a:p>
            <a:pPr marL="868044" marR="202565" indent="-248920">
              <a:lnSpc>
                <a:spcPct val="100000"/>
              </a:lnSpc>
              <a:spcBef>
                <a:spcPts val="90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has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Owner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their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component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ScrumMaster.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  <a:tabLst>
                <a:tab pos="467995" algn="l"/>
              </a:tabLst>
            </a:pPr>
            <a:r>
              <a:rPr sz="2450" i="1" spc="185" dirty="0">
                <a:solidFill>
                  <a:srgbClr val="46424D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46424D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46424D"/>
                </a:solidFill>
                <a:latin typeface="Arial"/>
                <a:cs typeface="Arial"/>
              </a:rPr>
              <a:t>Product</a:t>
            </a:r>
            <a:r>
              <a:rPr sz="2400" i="1" spc="-120" dirty="0">
                <a:solidFill>
                  <a:srgbClr val="46424D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46424D"/>
                </a:solidFill>
                <a:latin typeface="Arial"/>
                <a:cs typeface="Arial"/>
              </a:rPr>
              <a:t>architects</a:t>
            </a:r>
            <a:endParaRPr sz="2400">
              <a:latin typeface="Arial"/>
              <a:cs typeface="Arial"/>
            </a:endParaRPr>
          </a:p>
          <a:p>
            <a:pPr marL="868044" marR="5080" indent="-248920">
              <a:lnSpc>
                <a:spcPct val="100000"/>
              </a:lnSpc>
              <a:spcBef>
                <a:spcPts val="90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chooses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architect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architects collaborate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design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evolve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overall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architecture.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  <a:tabLst>
                <a:tab pos="467995" algn="l"/>
              </a:tabLst>
            </a:pPr>
            <a:r>
              <a:rPr sz="2450" i="1" spc="185" dirty="0">
                <a:solidFill>
                  <a:srgbClr val="46424D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46424D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46424D"/>
                </a:solidFill>
                <a:latin typeface="Arial"/>
                <a:cs typeface="Arial"/>
              </a:rPr>
              <a:t>Release</a:t>
            </a:r>
            <a:r>
              <a:rPr sz="2400" i="1" spc="-125" dirty="0">
                <a:solidFill>
                  <a:srgbClr val="46424D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46424D"/>
                </a:solidFill>
                <a:latin typeface="Arial"/>
                <a:cs typeface="Arial"/>
              </a:rPr>
              <a:t>alignment</a:t>
            </a:r>
            <a:endParaRPr sz="2400">
              <a:latin typeface="Arial"/>
              <a:cs typeface="Arial"/>
            </a:endParaRPr>
          </a:p>
          <a:p>
            <a:pPr marL="868044" marR="370840" indent="-248920">
              <a:lnSpc>
                <a:spcPct val="100000"/>
              </a:lnSpc>
              <a:spcBef>
                <a:spcPts val="90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dates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product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releases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from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aligned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so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demonstrable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produced.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  <a:tabLst>
                <a:tab pos="467995" algn="l"/>
              </a:tabLst>
            </a:pPr>
            <a:r>
              <a:rPr sz="2450" i="1" spc="185" dirty="0">
                <a:solidFill>
                  <a:srgbClr val="46424D"/>
                </a:solidFill>
                <a:latin typeface="Arial"/>
                <a:cs typeface="Arial"/>
              </a:rPr>
              <a:t>🅧</a:t>
            </a:r>
            <a:r>
              <a:rPr sz="2450" i="1" dirty="0">
                <a:solidFill>
                  <a:srgbClr val="46424D"/>
                </a:solidFill>
                <a:latin typeface="Arial"/>
                <a:cs typeface="Arial"/>
              </a:rPr>
              <a:t>	</a:t>
            </a:r>
            <a:r>
              <a:rPr sz="2400" i="1" dirty="0">
                <a:solidFill>
                  <a:srgbClr val="46424D"/>
                </a:solidFill>
                <a:latin typeface="Arial"/>
                <a:cs typeface="Arial"/>
              </a:rPr>
              <a:t>Scrum</a:t>
            </a:r>
            <a:r>
              <a:rPr sz="2400" i="1" spc="-45" dirty="0">
                <a:solidFill>
                  <a:srgbClr val="46424D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46424D"/>
                </a:solidFill>
                <a:latin typeface="Arial"/>
                <a:cs typeface="Arial"/>
              </a:rPr>
              <a:t>of</a:t>
            </a:r>
            <a:r>
              <a:rPr sz="2400" i="1" spc="-40" dirty="0">
                <a:solidFill>
                  <a:srgbClr val="46424D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46424D"/>
                </a:solidFill>
                <a:latin typeface="Arial"/>
                <a:cs typeface="Arial"/>
              </a:rPr>
              <a:t>Scrums</a:t>
            </a:r>
            <a:endParaRPr sz="2400">
              <a:latin typeface="Arial"/>
              <a:cs typeface="Arial"/>
            </a:endParaRPr>
          </a:p>
          <a:p>
            <a:pPr marL="868044" marR="229235" indent="-248920">
              <a:lnSpc>
                <a:spcPct val="100000"/>
              </a:lnSpc>
              <a:spcBef>
                <a:spcPts val="905"/>
              </a:spcBef>
              <a:buFont typeface="Lucida Sans Unicode"/>
              <a:buChar char="▪"/>
              <a:tabLst>
                <a:tab pos="868044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daily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Scrum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Scrums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where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representatives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from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meet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discuss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progressand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plan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done.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55486"/>
            <a:ext cx="6320155" cy="566821"/>
          </a:xfrm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3.4.4 </a:t>
            </a:r>
            <a:r>
              <a:rPr dirty="0" smtClean="0"/>
              <a:t>Agile</a:t>
            </a:r>
            <a:r>
              <a:rPr spc="-60" dirty="0" smtClean="0"/>
              <a:t> </a:t>
            </a:r>
            <a:r>
              <a:rPr dirty="0"/>
              <a:t>methods</a:t>
            </a:r>
            <a:r>
              <a:rPr spc="-55" dirty="0"/>
              <a:t> </a:t>
            </a:r>
            <a:r>
              <a:rPr dirty="0"/>
              <a:t>across</a:t>
            </a:r>
            <a:r>
              <a:rPr spc="-55" dirty="0"/>
              <a:t> </a:t>
            </a:r>
            <a:r>
              <a:rPr spc="-10" dirty="0"/>
              <a:t>organizations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338A929E-EA21-46B1-9684-0BCFA3F9214B}" type="datetime1">
              <a:rPr lang="en-US" spc="-10" smtClean="0"/>
              <a:t>1/19/2024</a:t>
            </a:fld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26857" y="1614423"/>
            <a:ext cx="8355965" cy="450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8470" marR="5080" indent="-446405">
              <a:lnSpc>
                <a:spcPct val="100000"/>
              </a:lnSpc>
              <a:spcBef>
                <a:spcPts val="1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managers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who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do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experience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methods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reluctant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accept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risk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new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approach.</a:t>
            </a:r>
            <a:endParaRPr sz="2200">
              <a:latin typeface="Arial MT"/>
              <a:cs typeface="Arial MT"/>
            </a:endParaRPr>
          </a:p>
          <a:p>
            <a:pPr marL="458470" marR="159385" indent="-446405">
              <a:lnSpc>
                <a:spcPct val="100000"/>
              </a:lnSpc>
              <a:spcBef>
                <a:spcPts val="12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200" spc="-9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organizations</a:t>
            </a:r>
            <a:r>
              <a:rPr sz="22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often</a:t>
            </a:r>
            <a:r>
              <a:rPr sz="22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2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quality</a:t>
            </a:r>
            <a:r>
              <a:rPr sz="22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procedures</a:t>
            </a:r>
            <a:r>
              <a:rPr sz="2200" spc="-9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standards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all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projects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expected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follow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and,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because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their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bureaucratic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nature,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likely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2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incompatible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methods.</a:t>
            </a:r>
            <a:endParaRPr sz="2200">
              <a:latin typeface="Arial MT"/>
              <a:cs typeface="Arial MT"/>
            </a:endParaRPr>
          </a:p>
          <a:p>
            <a:pPr marL="458470" marR="174625" indent="-446405">
              <a:lnSpc>
                <a:spcPct val="100000"/>
              </a:lnSpc>
              <a:spcBef>
                <a:spcPts val="12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methods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seem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work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best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team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members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200" spc="-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5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relatively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high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skill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level.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However,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within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large</a:t>
            </a:r>
            <a:r>
              <a:rPr sz="2200" spc="-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organizations,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2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likely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wide</a:t>
            </a:r>
            <a:r>
              <a:rPr sz="22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range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skills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2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abilities.</a:t>
            </a:r>
            <a:endParaRPr sz="2200">
              <a:latin typeface="Arial MT"/>
              <a:cs typeface="Arial MT"/>
            </a:endParaRPr>
          </a:p>
          <a:p>
            <a:pPr marL="458470" marR="36195" indent="-446405">
              <a:lnSpc>
                <a:spcPct val="100000"/>
              </a:lnSpc>
              <a:spcBef>
                <a:spcPts val="1200"/>
              </a:spcBef>
              <a:tabLst>
                <a:tab pos="458470" algn="l"/>
              </a:tabLst>
            </a:pPr>
            <a:r>
              <a:rPr sz="2200" spc="210" dirty="0">
                <a:solidFill>
                  <a:srgbClr val="46424D"/>
                </a:solidFill>
                <a:latin typeface="Lucida Sans Unicode"/>
                <a:cs typeface="Lucida Sans Unicode"/>
              </a:rPr>
              <a:t>🅧</a:t>
            </a:r>
            <a:r>
              <a:rPr sz="2200" dirty="0">
                <a:solidFill>
                  <a:srgbClr val="46424D"/>
                </a:solidFill>
                <a:latin typeface="Lucida Sans Unicode"/>
                <a:cs typeface="Lucida Sans Unicode"/>
              </a:rPr>
              <a:t>	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There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may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cultural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resistance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200" spc="-8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methods,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especially</a:t>
            </a:r>
            <a:r>
              <a:rPr sz="2200" spc="-8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25" dirty="0">
                <a:solidFill>
                  <a:srgbClr val="46424D"/>
                </a:solidFill>
                <a:latin typeface="Arial MT"/>
                <a:cs typeface="Arial MT"/>
              </a:rPr>
              <a:t>in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those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organizations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long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history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200" spc="-6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using conventional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6424D"/>
                </a:solidFill>
                <a:latin typeface="Arial MT"/>
                <a:cs typeface="Arial MT"/>
              </a:rPr>
              <a:t>systems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engineering</a:t>
            </a:r>
            <a:r>
              <a:rPr sz="2200" spc="-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46424D"/>
                </a:solidFill>
                <a:latin typeface="Arial MT"/>
                <a:cs typeface="Arial MT"/>
              </a:rPr>
              <a:t>processes.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</TotalTime>
  <Words>1683</Words>
  <Application>Microsoft Office PowerPoint</Application>
  <PresentationFormat>On-screen Show (4:3)</PresentationFormat>
  <Paragraphs>440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Arial MT</vt:lpstr>
      <vt:lpstr>Calibri</vt:lpstr>
      <vt:lpstr>Lucida Sans Unicode</vt:lpstr>
      <vt:lpstr>Times New Roman</vt:lpstr>
      <vt:lpstr>Office Theme</vt:lpstr>
      <vt:lpstr>Unit-5   Agile development techniques</vt:lpstr>
      <vt:lpstr>3.1 Agile methods </vt:lpstr>
      <vt:lpstr>Agile development</vt:lpstr>
      <vt:lpstr>Plan-driven and agile development</vt:lpstr>
      <vt:lpstr>Plan-driven and agile development</vt:lpstr>
      <vt:lpstr>Agile methods</vt:lpstr>
      <vt:lpstr>Agile manifesto</vt:lpstr>
      <vt:lpstr>The principles of agile methods</vt:lpstr>
      <vt:lpstr>Agile method applicability</vt:lpstr>
      <vt:lpstr>Extreme programming</vt:lpstr>
      <vt:lpstr>The extreme programming release cycle</vt:lpstr>
      <vt:lpstr>Extreme programming practices (a)</vt:lpstr>
      <vt:lpstr>Extreme programming practices (b)</vt:lpstr>
      <vt:lpstr>XP and agile principles</vt:lpstr>
      <vt:lpstr>Influential XP practices</vt:lpstr>
      <vt:lpstr>3.2.1 User stories for requirements</vt:lpstr>
      <vt:lpstr>PowerPoint Presentation</vt:lpstr>
      <vt:lpstr>A ‘prescribing medication’ story</vt:lpstr>
      <vt:lpstr>Examples of task cards for prescribing medication</vt:lpstr>
      <vt:lpstr>3.2.2 Refactoring</vt:lpstr>
      <vt:lpstr>Refactoring</vt:lpstr>
      <vt:lpstr>Examples of refactoring</vt:lpstr>
      <vt:lpstr>3.2.3 Test-first development</vt:lpstr>
      <vt:lpstr>Test-driven development</vt:lpstr>
      <vt:lpstr>Customer involvement</vt:lpstr>
      <vt:lpstr>Test case description for dose checking</vt:lpstr>
      <vt:lpstr>Test automation</vt:lpstr>
      <vt:lpstr>Problems with test-first development</vt:lpstr>
      <vt:lpstr>3.2.4 Pair programming</vt:lpstr>
      <vt:lpstr>Pair programming</vt:lpstr>
      <vt:lpstr>3.3 Agile project management</vt:lpstr>
      <vt:lpstr>PowerPoint Presentation</vt:lpstr>
      <vt:lpstr>Scrum</vt:lpstr>
      <vt:lpstr>Scrum terminology (a)</vt:lpstr>
      <vt:lpstr>Scrum terminology (b)</vt:lpstr>
      <vt:lpstr>Scrum sprint cycle</vt:lpstr>
      <vt:lpstr>The Scrum sprint cycle</vt:lpstr>
      <vt:lpstr>The Sprint cycle</vt:lpstr>
      <vt:lpstr>Teamwork in Scrum</vt:lpstr>
      <vt:lpstr>Scrum benefits</vt:lpstr>
      <vt:lpstr>Distributed Scrum</vt:lpstr>
      <vt:lpstr>3.4 Scaling agile methods</vt:lpstr>
      <vt:lpstr>Scaling out and scaling up</vt:lpstr>
      <vt:lpstr>3.4.1 Practical problems with agile methods</vt:lpstr>
      <vt:lpstr>Contractual issues</vt:lpstr>
      <vt:lpstr>Agile methods and software maintenance</vt:lpstr>
      <vt:lpstr>Agile maintenance</vt:lpstr>
      <vt:lpstr>3.4.2 Agile and plan-driven methods</vt:lpstr>
      <vt:lpstr>Agile principles and organizational practice</vt:lpstr>
      <vt:lpstr>Agile principles and organizational practice</vt:lpstr>
      <vt:lpstr>Agile and plan-based factors</vt:lpstr>
      <vt:lpstr>System issues</vt:lpstr>
      <vt:lpstr>People and teams</vt:lpstr>
      <vt:lpstr>Organizational issues</vt:lpstr>
      <vt:lpstr>3.4.3 Agile methods for large systems</vt:lpstr>
      <vt:lpstr>Large system development</vt:lpstr>
      <vt:lpstr>Factors in large systems</vt:lpstr>
      <vt:lpstr>IBM’s agility at scale model</vt:lpstr>
      <vt:lpstr>Scaling up to large systems</vt:lpstr>
      <vt:lpstr>Multi-team Scrum</vt:lpstr>
      <vt:lpstr>3.4.4 Agile methods across organizations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Ch3. Agile SW Dev.pptx</dc:title>
  <cp:lastModifiedBy>Admin</cp:lastModifiedBy>
  <cp:revision>4</cp:revision>
  <dcterms:created xsi:type="dcterms:W3CDTF">2024-01-20T04:34:05Z</dcterms:created>
  <dcterms:modified xsi:type="dcterms:W3CDTF">2024-01-20T06:36:58Z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