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CF774-BEB3-4483-ABC8-1138DF4DEBAC}" type="datetimeFigureOut">
              <a:rPr lang="en-IN" smtClean="0"/>
              <a:t>25-01-2024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FD6E3-1158-4B5B-B4D3-B66A7515C5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6785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Chapter</a:t>
            </a:r>
            <a:r>
              <a:rPr spc="-20" dirty="0"/>
              <a:t> </a:t>
            </a:r>
            <a:r>
              <a:rPr spc="-5" dirty="0"/>
              <a:t>23</a:t>
            </a:r>
            <a:r>
              <a:rPr spc="-15" dirty="0"/>
              <a:t> </a:t>
            </a:r>
            <a:r>
              <a:rPr spc="-10" dirty="0"/>
              <a:t>Project</a:t>
            </a:r>
            <a:r>
              <a:rPr spc="-15" dirty="0"/>
              <a:t> </a:t>
            </a:r>
            <a:r>
              <a:rPr spc="-5" dirty="0"/>
              <a:t>Planning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46424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Chapter</a:t>
            </a:r>
            <a:r>
              <a:rPr spc="-20" dirty="0"/>
              <a:t> </a:t>
            </a:r>
            <a:r>
              <a:rPr spc="-5" dirty="0"/>
              <a:t>23</a:t>
            </a:r>
            <a:r>
              <a:rPr spc="-15" dirty="0"/>
              <a:t> </a:t>
            </a:r>
            <a:r>
              <a:rPr spc="-10" dirty="0"/>
              <a:t>Project</a:t>
            </a:r>
            <a:r>
              <a:rPr spc="-15" dirty="0"/>
              <a:t> </a:t>
            </a:r>
            <a:r>
              <a:rPr spc="-5" dirty="0"/>
              <a:t>Planning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46424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Chapter</a:t>
            </a:r>
            <a:r>
              <a:rPr spc="-20" dirty="0"/>
              <a:t> </a:t>
            </a:r>
            <a:r>
              <a:rPr spc="-5" dirty="0"/>
              <a:t>23</a:t>
            </a:r>
            <a:r>
              <a:rPr spc="-15" dirty="0"/>
              <a:t> </a:t>
            </a:r>
            <a:r>
              <a:rPr spc="-10" dirty="0"/>
              <a:t>Project</a:t>
            </a:r>
            <a:r>
              <a:rPr spc="-15" dirty="0"/>
              <a:t> </a:t>
            </a:r>
            <a:r>
              <a:rPr spc="-5" dirty="0"/>
              <a:t>Planning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46424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Chapter</a:t>
            </a:r>
            <a:r>
              <a:rPr spc="-20" dirty="0"/>
              <a:t> </a:t>
            </a:r>
            <a:r>
              <a:rPr spc="-5" dirty="0"/>
              <a:t>23</a:t>
            </a:r>
            <a:r>
              <a:rPr spc="-15" dirty="0"/>
              <a:t> </a:t>
            </a:r>
            <a:r>
              <a:rPr spc="-10" dirty="0"/>
              <a:t>Project</a:t>
            </a:r>
            <a:r>
              <a:rPr spc="-15" dirty="0"/>
              <a:t> </a:t>
            </a:r>
            <a:r>
              <a:rPr spc="-5" dirty="0"/>
              <a:t>Planning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Chapter</a:t>
            </a:r>
            <a:r>
              <a:rPr spc="-20" dirty="0"/>
              <a:t> </a:t>
            </a:r>
            <a:r>
              <a:rPr spc="-5" dirty="0"/>
              <a:t>23</a:t>
            </a:r>
            <a:r>
              <a:rPr spc="-15" dirty="0"/>
              <a:t> </a:t>
            </a:r>
            <a:r>
              <a:rPr spc="-10" dirty="0"/>
              <a:t>Project</a:t>
            </a:r>
            <a:r>
              <a:rPr spc="-15" dirty="0"/>
              <a:t> </a:t>
            </a:r>
            <a:r>
              <a:rPr spc="-5" dirty="0"/>
              <a:t>Planning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4500" y="1386526"/>
            <a:ext cx="7411205" cy="10698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7200" y="1419225"/>
            <a:ext cx="7306309" cy="1905"/>
          </a:xfrm>
          <a:custGeom>
            <a:avLst/>
            <a:gdLst/>
            <a:ahLst/>
            <a:cxnLst/>
            <a:rect l="l" t="t" r="r" b="b"/>
            <a:pathLst>
              <a:path w="7306309" h="1905">
                <a:moveTo>
                  <a:pt x="0" y="0"/>
                </a:moveTo>
                <a:lnTo>
                  <a:pt x="7305804" y="1587"/>
                </a:lnTo>
              </a:path>
            </a:pathLst>
          </a:custGeom>
          <a:ln w="25399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50432" y="213186"/>
            <a:ext cx="923793" cy="121935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4500" y="1384938"/>
            <a:ext cx="8322426" cy="106988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57200" y="1417637"/>
            <a:ext cx="8217534" cy="1905"/>
          </a:xfrm>
          <a:custGeom>
            <a:avLst/>
            <a:gdLst/>
            <a:ahLst/>
            <a:cxnLst/>
            <a:rect l="l" t="t" r="r" b="b"/>
            <a:pathLst>
              <a:path w="8217534" h="1905">
                <a:moveTo>
                  <a:pt x="0" y="1587"/>
                </a:moveTo>
                <a:lnTo>
                  <a:pt x="8217025" y="0"/>
                </a:lnTo>
              </a:path>
            </a:pathLst>
          </a:custGeom>
          <a:ln w="25399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0225" y="638366"/>
            <a:ext cx="808355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46424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26941" y="2628095"/>
            <a:ext cx="5774055" cy="2756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98738" y="6466776"/>
            <a:ext cx="174434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Chapter</a:t>
            </a:r>
            <a:r>
              <a:rPr spc="-20" dirty="0"/>
              <a:t> </a:t>
            </a:r>
            <a:r>
              <a:rPr spc="-5" dirty="0"/>
              <a:t>23</a:t>
            </a:r>
            <a:r>
              <a:rPr spc="-15" dirty="0"/>
              <a:t> </a:t>
            </a:r>
            <a:r>
              <a:rPr spc="-10" dirty="0"/>
              <a:t>Project</a:t>
            </a:r>
            <a:r>
              <a:rPr spc="-15" dirty="0"/>
              <a:t> </a:t>
            </a:r>
            <a:r>
              <a:rPr spc="-5" dirty="0"/>
              <a:t>Planning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0225" y="6466776"/>
            <a:ext cx="760094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08491" y="6466776"/>
            <a:ext cx="230504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8825" y="2657665"/>
            <a:ext cx="4319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Project</a:t>
            </a:r>
            <a:r>
              <a:rPr spc="-25" dirty="0" smtClean="0"/>
              <a:t> </a:t>
            </a:r>
            <a:r>
              <a:rPr spc="-5" dirty="0"/>
              <a:t>planning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8408491" y="6466776"/>
            <a:ext cx="2311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2235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Topics</a:t>
            </a:r>
            <a:r>
              <a:rPr spc="-85" dirty="0"/>
              <a:t> </a:t>
            </a:r>
            <a:r>
              <a:rPr spc="-5" dirty="0"/>
              <a:t>covered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8408491" y="6466776"/>
            <a:ext cx="2311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413" y="1461008"/>
            <a:ext cx="3935095" cy="1582484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 smtClean="0">
                <a:solidFill>
                  <a:srgbClr val="46424D"/>
                </a:solidFill>
                <a:latin typeface="Segoe UI Symbol"/>
                <a:cs typeface="Segoe UI Symbol"/>
              </a:rPr>
              <a:t>✧</a:t>
            </a: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scheduling</a:t>
            </a:r>
            <a:endParaRPr sz="24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planning</a:t>
            </a:r>
            <a:endParaRPr sz="24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endParaRPr sz="24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95885" y="2747670"/>
            <a:ext cx="27476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Project</a:t>
            </a:r>
            <a:r>
              <a:rPr spc="-90" dirty="0"/>
              <a:t> </a:t>
            </a:r>
            <a:r>
              <a:rPr spc="-5" dirty="0"/>
              <a:t>scheduling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8408491" y="6466776"/>
            <a:ext cx="2311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27476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Project</a:t>
            </a:r>
            <a:r>
              <a:rPr spc="-90" dirty="0"/>
              <a:t> </a:t>
            </a:r>
            <a:r>
              <a:rPr spc="-5" dirty="0"/>
              <a:t>scheduling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8408491" y="6466776"/>
            <a:ext cx="2311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4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54670" cy="398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21970" indent="-455930" algn="just">
              <a:lnSpc>
                <a:spcPct val="100000"/>
              </a:lnSpc>
              <a:spcBef>
                <a:spcPts val="100"/>
              </a:spcBef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Project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scheduling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is the process of deciding how 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work in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project will be organized as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separate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tasks,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when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how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these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tasks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will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executed.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You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estimate 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calendar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time needed to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complete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each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task, the 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effort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required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and who will work on the tasks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have been identified.</a:t>
            </a:r>
            <a:endParaRPr sz="2400">
              <a:latin typeface="Arial MT"/>
              <a:cs typeface="Arial MT"/>
            </a:endParaRPr>
          </a:p>
          <a:p>
            <a:pPr marL="467995" marR="17970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80" dirty="0">
                <a:solidFill>
                  <a:srgbClr val="46424D"/>
                </a:solidFill>
                <a:latin typeface="Arial MT"/>
                <a:cs typeface="Arial MT"/>
              </a:rPr>
              <a:t>You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also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have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estimate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resources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needed to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complete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each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task,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such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as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disk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space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required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on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server,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 time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required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on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specialized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hardware,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such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as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simulator,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what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travel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budget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will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41357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Project</a:t>
            </a:r>
            <a:r>
              <a:rPr spc="-50" dirty="0"/>
              <a:t> </a:t>
            </a:r>
            <a:r>
              <a:rPr spc="-5" dirty="0"/>
              <a:t>scheduling</a:t>
            </a:r>
            <a:r>
              <a:rPr spc="-45" dirty="0"/>
              <a:t> </a:t>
            </a:r>
            <a:r>
              <a:rPr spc="-5" dirty="0"/>
              <a:t>activities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8408491" y="6466776"/>
            <a:ext cx="2311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5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7940675" cy="3408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08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Split project into tasks and estimate time and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resources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required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complete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each task.</a:t>
            </a:r>
            <a:endParaRPr sz="2400">
              <a:latin typeface="Arial MT"/>
              <a:cs typeface="Arial MT"/>
            </a:endParaRPr>
          </a:p>
          <a:p>
            <a:pPr marL="467995" marR="145986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Organize</a:t>
            </a:r>
            <a:r>
              <a:rPr sz="24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tasks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concurrently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make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optimal </a:t>
            </a:r>
            <a:r>
              <a:rPr sz="2400" spc="-6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use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of workforce.</a:t>
            </a:r>
            <a:endParaRPr sz="2400">
              <a:latin typeface="Arial MT"/>
              <a:cs typeface="Arial MT"/>
            </a:endParaRPr>
          </a:p>
          <a:p>
            <a:pPr marL="467995" marR="508634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Minimize</a:t>
            </a:r>
            <a:r>
              <a:rPr sz="2400" spc="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task</a:t>
            </a:r>
            <a:r>
              <a:rPr sz="2400" spc="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dependencies</a:t>
            </a:r>
            <a:r>
              <a:rPr sz="2400" spc="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7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avoid</a:t>
            </a:r>
            <a:r>
              <a:rPr sz="2400" spc="7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delays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caused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by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one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task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waiting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another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complete.</a:t>
            </a:r>
            <a:endParaRPr sz="2400">
              <a:latin typeface="Arial MT"/>
              <a:cs typeface="Arial MT"/>
            </a:endParaRPr>
          </a:p>
          <a:p>
            <a:pPr marL="467995" marR="138493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Dependent on project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managers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intuition and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experience.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4605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The</a:t>
            </a:r>
            <a:r>
              <a:rPr spc="-40" dirty="0"/>
              <a:t> </a:t>
            </a:r>
            <a:r>
              <a:rPr spc="-5" dirty="0"/>
              <a:t>project</a:t>
            </a:r>
            <a:r>
              <a:rPr spc="-35" dirty="0"/>
              <a:t> </a:t>
            </a:r>
            <a:r>
              <a:rPr spc="-5" dirty="0"/>
              <a:t>scheduling</a:t>
            </a:r>
            <a:r>
              <a:rPr spc="-30" dirty="0"/>
              <a:t> </a:t>
            </a:r>
            <a:r>
              <a:rPr spc="-5" dirty="0"/>
              <a:t>process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339" y="2639943"/>
            <a:ext cx="7594515" cy="145718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8408491" y="6466776"/>
            <a:ext cx="2311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6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3116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Scheduling</a:t>
            </a:r>
            <a:r>
              <a:rPr spc="-90" dirty="0"/>
              <a:t> </a:t>
            </a:r>
            <a:r>
              <a:rPr spc="-5" dirty="0"/>
              <a:t>problems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8408491" y="6466776"/>
            <a:ext cx="2311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061959" cy="3408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15240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Estimating the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difficulty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of problems and hence 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cost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developing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solution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 is hard.</a:t>
            </a:r>
            <a:endParaRPr sz="2400">
              <a:latin typeface="Arial MT"/>
              <a:cs typeface="Arial MT"/>
            </a:endParaRPr>
          </a:p>
          <a:p>
            <a:pPr marL="467995" marR="21272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Productivity is not proportional to the number of people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working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on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 task.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Adding people to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late project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makes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it later because of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communication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overheads.</a:t>
            </a:r>
            <a:endParaRPr sz="2400">
              <a:latin typeface="Arial MT"/>
              <a:cs typeface="Arial MT"/>
            </a:endParaRPr>
          </a:p>
          <a:p>
            <a:pPr marL="467995" marR="124015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unexpected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always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happens.</a:t>
            </a:r>
            <a:r>
              <a:rPr sz="2400" spc="-1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Always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allow </a:t>
            </a:r>
            <a:r>
              <a:rPr sz="2400" spc="-6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contingency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in planning.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3286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Schedule</a:t>
            </a:r>
            <a:r>
              <a:rPr spc="-90" dirty="0"/>
              <a:t> </a:t>
            </a:r>
            <a:r>
              <a:rPr spc="-5" dirty="0"/>
              <a:t>presentation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8408491" y="6466776"/>
            <a:ext cx="2311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7989570" cy="4455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32448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Graphical notations are normally used to illustrate the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schedule.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These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show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 project breakdown into tasks. </a:t>
            </a:r>
            <a:r>
              <a:rPr sz="2400" spc="-60" dirty="0">
                <a:solidFill>
                  <a:srgbClr val="46424D"/>
                </a:solidFill>
                <a:latin typeface="Arial MT"/>
                <a:cs typeface="Arial MT"/>
              </a:rPr>
              <a:t>Tasks 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should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not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too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small.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They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should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take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about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week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or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two.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Calendar-based</a:t>
            </a:r>
            <a:endParaRPr sz="2400">
              <a:latin typeface="Arial MT"/>
              <a:cs typeface="Arial MT"/>
            </a:endParaRPr>
          </a:p>
          <a:p>
            <a:pPr marL="868044" marR="568325" indent="-248920" algn="just">
              <a:lnSpc>
                <a:spcPct val="100000"/>
              </a:lnSpc>
              <a:spcBef>
                <a:spcPts val="915"/>
              </a:spcBef>
              <a:buFont typeface="Segoe UI Symbol"/>
              <a:buChar char="▪"/>
              <a:tabLst>
                <a:tab pos="868680" algn="l"/>
              </a:tabLst>
            </a:pP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Bar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charts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most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commonly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used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representation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for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project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schedules.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They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show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schedule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as activities or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resources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against time.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Activity</a:t>
            </a:r>
            <a:r>
              <a:rPr sz="2400" spc="-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networks</a:t>
            </a:r>
            <a:endParaRPr sz="2400">
              <a:latin typeface="Arial MT"/>
              <a:cs typeface="Arial MT"/>
            </a:endParaRPr>
          </a:p>
          <a:p>
            <a:pPr marL="868044" indent="-248920">
              <a:lnSpc>
                <a:spcPct val="100000"/>
              </a:lnSpc>
              <a:spcBef>
                <a:spcPts val="915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Show</a:t>
            </a:r>
            <a:r>
              <a:rPr sz="20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task</a:t>
            </a:r>
            <a:r>
              <a:rPr sz="20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dependencies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2359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Project</a:t>
            </a:r>
            <a:r>
              <a:rPr spc="-90" dirty="0"/>
              <a:t> </a:t>
            </a:r>
            <a:r>
              <a:rPr spc="-5" dirty="0"/>
              <a:t>activites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8408491" y="6466776"/>
            <a:ext cx="2311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9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60384" cy="293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activities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(tasks)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basic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planning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element.</a:t>
            </a:r>
            <a:endParaRPr sz="2400">
              <a:latin typeface="Arial MT"/>
              <a:cs typeface="Arial MT"/>
            </a:endParaRPr>
          </a:p>
          <a:p>
            <a:pPr marL="467995">
              <a:lnSpc>
                <a:spcPct val="100000"/>
              </a:lnSpc>
            </a:pP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Each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activity</a:t>
            </a:r>
            <a:r>
              <a:rPr sz="24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has:</a:t>
            </a:r>
            <a:endParaRPr sz="2400">
              <a:latin typeface="Arial MT"/>
              <a:cs typeface="Arial MT"/>
            </a:endParaRPr>
          </a:p>
          <a:p>
            <a:pPr marL="868044" indent="-248920">
              <a:lnSpc>
                <a:spcPct val="100000"/>
              </a:lnSpc>
              <a:spcBef>
                <a:spcPts val="915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duration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calendar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days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or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months,</a:t>
            </a:r>
            <a:endParaRPr sz="2000">
              <a:latin typeface="Arial MT"/>
              <a:cs typeface="Arial MT"/>
            </a:endParaRPr>
          </a:p>
          <a:p>
            <a:pPr marL="868044" marR="350520" indent="-248920">
              <a:lnSpc>
                <a:spcPct val="100000"/>
              </a:lnSpc>
              <a:spcBef>
                <a:spcPts val="600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an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effort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estimate, which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shows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 number of person-days or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person-months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to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complete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 work,</a:t>
            </a:r>
            <a:endParaRPr sz="2000">
              <a:latin typeface="Arial MT"/>
              <a:cs typeface="Arial MT"/>
            </a:endParaRPr>
          </a:p>
          <a:p>
            <a:pPr marL="868044" indent="-248920">
              <a:lnSpc>
                <a:spcPct val="100000"/>
              </a:lnSpc>
              <a:spcBef>
                <a:spcPts val="600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deadline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by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which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activity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should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complete,</a:t>
            </a:r>
            <a:endParaRPr sz="2000">
              <a:latin typeface="Arial MT"/>
              <a:cs typeface="Arial MT"/>
            </a:endParaRPr>
          </a:p>
          <a:p>
            <a:pPr marL="868044" marR="5080" indent="-248920">
              <a:lnSpc>
                <a:spcPct val="100000"/>
              </a:lnSpc>
              <a:spcBef>
                <a:spcPts val="600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defined end-point, which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might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be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document, the holding of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review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meeting,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successful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 execution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all tests,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etc.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4070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Milestones</a:t>
            </a:r>
            <a:r>
              <a:rPr spc="-50" dirty="0"/>
              <a:t> </a:t>
            </a:r>
            <a:r>
              <a:rPr spc="-5" dirty="0"/>
              <a:t>and</a:t>
            </a:r>
            <a:r>
              <a:rPr spc="-50" dirty="0"/>
              <a:t> </a:t>
            </a:r>
            <a:r>
              <a:rPr spc="-5" dirty="0"/>
              <a:t>deliverables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8408491" y="6466776"/>
            <a:ext cx="2311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10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013700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1968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Milestones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are points in 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schedule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against which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you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can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assess progress, for example, the handover of 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system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testing.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Deliverables are work products that are delivered to 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customer,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e.g.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requirements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document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524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Tasks,</a:t>
            </a:r>
            <a:r>
              <a:rPr spc="-30" dirty="0"/>
              <a:t> </a:t>
            </a:r>
            <a:r>
              <a:rPr spc="-5" dirty="0"/>
              <a:t>durations,</a:t>
            </a:r>
            <a:r>
              <a:rPr spc="-35" dirty="0"/>
              <a:t> </a:t>
            </a:r>
            <a:r>
              <a:rPr spc="-5" dirty="0"/>
              <a:t>and</a:t>
            </a:r>
            <a:r>
              <a:rPr spc="-30" dirty="0"/>
              <a:t> </a:t>
            </a:r>
            <a:r>
              <a:rPr spc="-5" dirty="0"/>
              <a:t>dependencies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593850"/>
          <a:ext cx="8265160" cy="50293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1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5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8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9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1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-35" dirty="0">
                          <a:latin typeface="Arial"/>
                          <a:cs typeface="Arial"/>
                        </a:rPr>
                        <a:t>Task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287655" marR="316230" indent="40068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Effort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 (person-days)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Duration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(days)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Dependencies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9"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T1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15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10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9"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T2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8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15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9"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T3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15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T1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(M1)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9"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T4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10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9"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10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T2,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T4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(M3)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9"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T6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10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T1,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T2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(M4)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9"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T7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25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T1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(M1)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9"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T8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75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25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T4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(M2)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9"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T9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10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15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T3,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T6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(M5)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9"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T10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15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T7,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T8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(M6)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9"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45" dirty="0">
                          <a:latin typeface="Arial MT"/>
                          <a:cs typeface="Arial MT"/>
                        </a:rPr>
                        <a:t>T11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10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10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T9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(M7)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E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9"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T12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85725">
                        <a:lnSpc>
                          <a:spcPts val="1175"/>
                        </a:lnSpc>
                      </a:pPr>
                      <a:r>
                        <a:rPr sz="1200" spc="-5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10/12/2014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164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20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algn="r">
                        <a:lnSpc>
                          <a:spcPts val="1175"/>
                        </a:lnSpc>
                      </a:pPr>
                      <a:r>
                        <a:rPr sz="1200" spc="-5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Ch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10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34925">
                        <a:lnSpc>
                          <a:spcPts val="1175"/>
                        </a:lnSpc>
                      </a:pPr>
                      <a:r>
                        <a:rPr sz="1200" spc="-1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apter</a:t>
                      </a:r>
                      <a:r>
                        <a:rPr sz="1200" spc="-2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23</a:t>
                      </a:r>
                      <a:r>
                        <a:rPr sz="1200" spc="-15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200" spc="-15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Planning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tc>
                  <a:txBody>
                    <a:bodyPr/>
                    <a:lstStyle/>
                    <a:p>
                      <a:pPr marL="810895">
                        <a:lnSpc>
                          <a:spcPts val="1645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T10,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T11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(M8)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R="78105" algn="r">
                        <a:lnSpc>
                          <a:spcPts val="1175"/>
                        </a:lnSpc>
                      </a:pPr>
                      <a:r>
                        <a:rPr sz="1200" spc="-5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lang="en-US" spc="-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25126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Activity</a:t>
            </a:r>
            <a:r>
              <a:rPr spc="-50" dirty="0"/>
              <a:t> </a:t>
            </a:r>
            <a:r>
              <a:rPr spc="-5" dirty="0"/>
              <a:t>bar</a:t>
            </a:r>
            <a:r>
              <a:rPr spc="-50" dirty="0"/>
              <a:t> </a:t>
            </a:r>
            <a:r>
              <a:rPr spc="-5" dirty="0"/>
              <a:t>chart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500" y="1600200"/>
            <a:ext cx="6115373" cy="502448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3035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Staff</a:t>
            </a:r>
            <a:r>
              <a:rPr spc="-50" dirty="0"/>
              <a:t> </a:t>
            </a:r>
            <a:r>
              <a:rPr spc="-5" dirty="0"/>
              <a:t>allocation</a:t>
            </a:r>
            <a:r>
              <a:rPr spc="-45" dirty="0"/>
              <a:t> </a:t>
            </a:r>
            <a:r>
              <a:rPr spc="-5" dirty="0"/>
              <a:t>chart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6388" y="1735823"/>
            <a:ext cx="6234043" cy="462052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9466" y="2780801"/>
            <a:ext cx="2122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Agile</a:t>
            </a:r>
            <a:r>
              <a:rPr spc="-85" dirty="0"/>
              <a:t> </a:t>
            </a:r>
            <a:r>
              <a:rPr spc="-5" dirty="0"/>
              <a:t>planning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2122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Agile</a:t>
            </a:r>
            <a:r>
              <a:rPr spc="-85" dirty="0"/>
              <a:t> </a:t>
            </a:r>
            <a:r>
              <a:rPr spc="-5" dirty="0"/>
              <a:t>planning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040370" cy="430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5626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Agile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methods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of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software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development are iterative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approaches where 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software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is developed and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delivered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customers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 in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increments.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Unlike plan-driven approaches, the functionality of these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increments is not planned in advance but is decided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during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development.</a:t>
            </a:r>
            <a:endParaRPr sz="2400">
              <a:latin typeface="Arial MT"/>
              <a:cs typeface="Arial MT"/>
            </a:endParaRPr>
          </a:p>
          <a:p>
            <a:pPr marL="868044" marR="407670" indent="-248920">
              <a:lnSpc>
                <a:spcPct val="100000"/>
              </a:lnSpc>
              <a:spcBef>
                <a:spcPts val="915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 decision on what to include in an increment depends on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progress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and on the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customer’s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 priorities.</a:t>
            </a:r>
            <a:endParaRPr sz="2000">
              <a:latin typeface="Arial MT"/>
              <a:cs typeface="Arial MT"/>
            </a:endParaRPr>
          </a:p>
          <a:p>
            <a:pPr marL="467995" marR="57785" indent="-45593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customer’s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priorities and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requirements change so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it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makes sense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to have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flexible plan that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can </a:t>
            </a:r>
            <a:r>
              <a:rPr sz="2400" spc="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accommodate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these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changes.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31705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Agile</a:t>
            </a:r>
            <a:r>
              <a:rPr spc="-50" dirty="0"/>
              <a:t> </a:t>
            </a:r>
            <a:r>
              <a:rPr spc="-5" dirty="0"/>
              <a:t>planning</a:t>
            </a:r>
            <a:r>
              <a:rPr spc="-50" dirty="0"/>
              <a:t> </a:t>
            </a:r>
            <a:r>
              <a:rPr spc="-5" dirty="0"/>
              <a:t>stages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55940" cy="2372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60960" indent="-455930" algn="just">
              <a:lnSpc>
                <a:spcPct val="100000"/>
              </a:lnSpc>
              <a:spcBef>
                <a:spcPts val="100"/>
              </a:spcBef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Release planning, which looks ahead for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several months </a:t>
            </a:r>
            <a:r>
              <a:rPr sz="2400" spc="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and decides on the features that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should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be included in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release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of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system.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Iteration planning, which has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 shorter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term outlook, and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focuses on planning the next increment of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 system.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This </a:t>
            </a:r>
            <a:r>
              <a:rPr sz="2400" spc="-66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typically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2-4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weeks of work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team.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4288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Approaches</a:t>
            </a:r>
            <a:r>
              <a:rPr spc="-35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spc="-5" dirty="0"/>
              <a:t>agile</a:t>
            </a:r>
            <a:r>
              <a:rPr spc="-35" dirty="0"/>
              <a:t> </a:t>
            </a:r>
            <a:r>
              <a:rPr spc="-5" dirty="0"/>
              <a:t>planning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473809"/>
            <a:ext cx="7497445" cy="3421379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Planning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Scrum</a:t>
            </a:r>
            <a:endParaRPr sz="2400">
              <a:latin typeface="Arial MT"/>
              <a:cs typeface="Arial MT"/>
            </a:endParaRPr>
          </a:p>
          <a:p>
            <a:pPr marL="868044" indent="-248920">
              <a:lnSpc>
                <a:spcPct val="100000"/>
              </a:lnSpc>
              <a:spcBef>
                <a:spcPts val="915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Covered</a:t>
            </a:r>
            <a:r>
              <a:rPr sz="20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Chapter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3</a:t>
            </a:r>
            <a:endParaRPr sz="2000">
              <a:latin typeface="Arial MT"/>
              <a:cs typeface="Arial MT"/>
            </a:endParaRPr>
          </a:p>
          <a:p>
            <a:pPr marL="467995" marR="166370" indent="-45593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Based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on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managing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backlog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(things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to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be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done)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with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daily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reviews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progress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problems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4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planning</a:t>
            </a:r>
            <a:r>
              <a:rPr sz="24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game</a:t>
            </a:r>
            <a:endParaRPr sz="2400">
              <a:latin typeface="Arial MT"/>
              <a:cs typeface="Arial MT"/>
            </a:endParaRPr>
          </a:p>
          <a:p>
            <a:pPr marL="868044" indent="-248920">
              <a:lnSpc>
                <a:spcPct val="100000"/>
              </a:lnSpc>
              <a:spcBef>
                <a:spcPts val="915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Developed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originally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as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part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Extreme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Programming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(XP)</a:t>
            </a:r>
            <a:endParaRPr sz="2000">
              <a:latin typeface="Arial MT"/>
              <a:cs typeface="Arial MT"/>
            </a:endParaRPr>
          </a:p>
          <a:p>
            <a:pPr marL="868044" marR="5080" indent="-248920">
              <a:lnSpc>
                <a:spcPct val="100000"/>
              </a:lnSpc>
              <a:spcBef>
                <a:spcPts val="600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Dependent on user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stories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as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 measure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of progress in the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project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3132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00"/>
                </a:solidFill>
              </a:rPr>
              <a:t>Story-based</a:t>
            </a:r>
            <a:r>
              <a:rPr spc="-9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planning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36301" y="1615440"/>
            <a:ext cx="8129905" cy="398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8945" marR="88265" indent="-436880">
              <a:lnSpc>
                <a:spcPct val="100000"/>
              </a:lnSpc>
              <a:spcBef>
                <a:spcPts val="100"/>
              </a:spcBef>
              <a:tabLst>
                <a:tab pos="448945" algn="l"/>
              </a:tabLst>
            </a:pPr>
            <a:r>
              <a:rPr sz="2000" spc="105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 planning game is based on user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stories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that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reflect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 features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should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 be included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in the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system.</a:t>
            </a:r>
            <a:endParaRPr sz="2000">
              <a:latin typeface="Arial MT"/>
              <a:cs typeface="Arial MT"/>
            </a:endParaRPr>
          </a:p>
          <a:p>
            <a:pPr marL="448945" marR="360680" indent="-436880">
              <a:lnSpc>
                <a:spcPct val="100000"/>
              </a:lnSpc>
              <a:spcBef>
                <a:spcPts val="1200"/>
              </a:spcBef>
              <a:tabLst>
                <a:tab pos="448945" algn="l"/>
              </a:tabLst>
            </a:pPr>
            <a:r>
              <a:rPr sz="2000" spc="105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 project team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read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and discuss the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stories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rank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them in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order of the amount of time they think it will take to implement the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6424D"/>
                </a:solidFill>
                <a:latin typeface="Arial MT"/>
                <a:cs typeface="Arial MT"/>
              </a:rPr>
              <a:t>story.</a:t>
            </a:r>
            <a:endParaRPr sz="2000">
              <a:latin typeface="Arial MT"/>
              <a:cs typeface="Arial MT"/>
            </a:endParaRPr>
          </a:p>
          <a:p>
            <a:pPr marL="448945" marR="207645" indent="-436880">
              <a:lnSpc>
                <a:spcPct val="100000"/>
              </a:lnSpc>
              <a:spcBef>
                <a:spcPts val="1200"/>
              </a:spcBef>
              <a:tabLst>
                <a:tab pos="448945" algn="l"/>
              </a:tabLst>
            </a:pPr>
            <a:r>
              <a:rPr sz="2000" spc="105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Stories are assigned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‘effort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points’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reflecting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their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size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difficulty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implementation</a:t>
            </a:r>
            <a:endParaRPr sz="2000">
              <a:latin typeface="Arial MT"/>
              <a:cs typeface="Arial MT"/>
            </a:endParaRPr>
          </a:p>
          <a:p>
            <a:pPr marL="448945" marR="5080" indent="-436880">
              <a:lnSpc>
                <a:spcPct val="100000"/>
              </a:lnSpc>
              <a:spcBef>
                <a:spcPts val="1200"/>
              </a:spcBef>
              <a:tabLst>
                <a:tab pos="448945" algn="l"/>
              </a:tabLst>
            </a:pPr>
            <a:r>
              <a:rPr sz="2000" spc="105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 number of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effort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points implemented per day is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measured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giving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an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estimate of the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team’s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 ‘velocity’</a:t>
            </a:r>
            <a:endParaRPr sz="2000">
              <a:latin typeface="Arial MT"/>
              <a:cs typeface="Arial MT"/>
            </a:endParaRPr>
          </a:p>
          <a:p>
            <a:pPr marL="448945" marR="349250" indent="-436880">
              <a:lnSpc>
                <a:spcPct val="100000"/>
              </a:lnSpc>
              <a:spcBef>
                <a:spcPts val="1200"/>
              </a:spcBef>
              <a:tabLst>
                <a:tab pos="448945" algn="l"/>
              </a:tabLst>
            </a:pPr>
            <a:r>
              <a:rPr sz="2000" spc="105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This allows the total 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effort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required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to implement the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system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to be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estimated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2795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The</a:t>
            </a:r>
            <a:r>
              <a:rPr spc="-55" dirty="0"/>
              <a:t> </a:t>
            </a:r>
            <a:r>
              <a:rPr spc="-5" dirty="0"/>
              <a:t>planning</a:t>
            </a:r>
            <a:r>
              <a:rPr spc="-50" dirty="0"/>
              <a:t> </a:t>
            </a:r>
            <a:r>
              <a:rPr spc="-5" dirty="0"/>
              <a:t>game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965" y="2714486"/>
            <a:ext cx="8225176" cy="102814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4438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Release</a:t>
            </a:r>
            <a:r>
              <a:rPr spc="-35" dirty="0"/>
              <a:t> </a:t>
            </a:r>
            <a:r>
              <a:rPr spc="-5" dirty="0"/>
              <a:t>and</a:t>
            </a:r>
            <a:r>
              <a:rPr spc="-30" dirty="0"/>
              <a:t> </a:t>
            </a:r>
            <a:r>
              <a:rPr spc="-5" dirty="0"/>
              <a:t>iteration</a:t>
            </a:r>
            <a:r>
              <a:rPr spc="-35" dirty="0"/>
              <a:t> </a:t>
            </a:r>
            <a:r>
              <a:rPr spc="-5" dirty="0"/>
              <a:t>planning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090534" cy="3622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10477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Release planning involves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selecting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and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refining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stories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that will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reflect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 features to be implemented in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 release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of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 system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and the order in which 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stories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should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be implemented.</a:t>
            </a:r>
            <a:endParaRPr sz="2400">
              <a:latin typeface="Arial MT"/>
              <a:cs typeface="Arial MT"/>
            </a:endParaRPr>
          </a:p>
          <a:p>
            <a:pPr marL="467995" marR="16954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Stories to be implemented in each iteration are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chosen,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with the number of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stories reflecting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 time to deliver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an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iteration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(usually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2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 or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3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 weeks).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 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team’s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velocity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is used to guide 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choice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of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stories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that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they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can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delivered within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an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iteration.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2204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Task</a:t>
            </a:r>
            <a:r>
              <a:rPr spc="-80" dirty="0"/>
              <a:t> </a:t>
            </a:r>
            <a:r>
              <a:rPr spc="-5" dirty="0"/>
              <a:t>allocation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69275" cy="4439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6832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During the task planning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stage,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 developers break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down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stories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into development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tasks.</a:t>
            </a:r>
            <a:endParaRPr sz="2400">
              <a:latin typeface="Arial MT"/>
              <a:cs typeface="Arial MT"/>
            </a:endParaRPr>
          </a:p>
          <a:p>
            <a:pPr marL="868044" indent="-248920">
              <a:lnSpc>
                <a:spcPct val="100000"/>
              </a:lnSpc>
              <a:spcBef>
                <a:spcPts val="915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000" spc="-1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development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task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should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take</a:t>
            </a:r>
            <a:r>
              <a:rPr sz="20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4–16</a:t>
            </a:r>
            <a:r>
              <a:rPr sz="20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hours.</a:t>
            </a:r>
            <a:endParaRPr sz="2000">
              <a:latin typeface="Arial MT"/>
              <a:cs typeface="Arial MT"/>
            </a:endParaRPr>
          </a:p>
          <a:p>
            <a:pPr marL="868044" marR="387350" indent="-248920">
              <a:lnSpc>
                <a:spcPct val="100000"/>
              </a:lnSpc>
              <a:spcBef>
                <a:spcPts val="600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All of the tasks that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must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be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completed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to implement all of the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stories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in that iteration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are listed.</a:t>
            </a:r>
            <a:endParaRPr sz="2000">
              <a:latin typeface="Arial MT"/>
              <a:cs typeface="Arial MT"/>
            </a:endParaRPr>
          </a:p>
          <a:p>
            <a:pPr marL="868044" marR="104775" indent="-248920">
              <a:lnSpc>
                <a:spcPct val="100000"/>
              </a:lnSpc>
              <a:spcBef>
                <a:spcPts val="600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 individual developers then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sign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up for the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specific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tasks that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they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will implement.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Benefits</a:t>
            </a:r>
            <a:r>
              <a:rPr sz="2400" spc="-3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of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this</a:t>
            </a:r>
            <a:r>
              <a:rPr sz="2400" spc="-3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approach:</a:t>
            </a:r>
            <a:endParaRPr sz="2400">
              <a:latin typeface="Arial MT"/>
              <a:cs typeface="Arial MT"/>
            </a:endParaRPr>
          </a:p>
          <a:p>
            <a:pPr marL="868044" marR="5080" indent="-248920">
              <a:lnSpc>
                <a:spcPct val="100000"/>
              </a:lnSpc>
              <a:spcBef>
                <a:spcPts val="915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 whole team gets an overview of the tasks to be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completed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in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an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iteration.</a:t>
            </a:r>
            <a:endParaRPr sz="2000">
              <a:latin typeface="Arial MT"/>
              <a:cs typeface="Arial MT"/>
            </a:endParaRPr>
          </a:p>
          <a:p>
            <a:pPr marL="868044" marR="88265" indent="-248920">
              <a:lnSpc>
                <a:spcPct val="100000"/>
              </a:lnSpc>
              <a:spcBef>
                <a:spcPts val="600"/>
              </a:spcBef>
              <a:buFont typeface="Segoe UI Symbol"/>
              <a:buChar char="▪"/>
              <a:tabLst>
                <a:tab pos="868044" algn="l"/>
                <a:tab pos="868680" algn="l"/>
              </a:tabLst>
            </a:pP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Developers have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a sense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of ownership in these tasks and this is </a:t>
            </a:r>
            <a:r>
              <a:rPr sz="2000" spc="-54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likely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to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motivate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them to </a:t>
            </a:r>
            <a:r>
              <a:rPr sz="2000" dirty="0">
                <a:solidFill>
                  <a:srgbClr val="46424D"/>
                </a:solidFill>
                <a:latin typeface="Arial MT"/>
                <a:cs typeface="Arial MT"/>
              </a:rPr>
              <a:t>complete</a:t>
            </a:r>
            <a:r>
              <a:rPr sz="20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6424D"/>
                </a:solidFill>
                <a:latin typeface="Arial MT"/>
                <a:cs typeface="Arial MT"/>
              </a:rPr>
              <a:t>the task.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2542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Software</a:t>
            </a:r>
            <a:r>
              <a:rPr spc="-90" dirty="0"/>
              <a:t> </a:t>
            </a:r>
            <a:r>
              <a:rPr spc="-5" dirty="0"/>
              <a:t>delivery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7990840" cy="2524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253365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A</a:t>
            </a:r>
            <a:r>
              <a:rPr sz="2400" spc="-15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software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increment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always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delivered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at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end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of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each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project iteration.</a:t>
            </a:r>
            <a:endParaRPr sz="2400">
              <a:latin typeface="Arial MT"/>
              <a:cs typeface="Arial MT"/>
            </a:endParaRPr>
          </a:p>
          <a:p>
            <a:pPr marL="467995" marR="5080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If the features to be included in the increment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cannot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be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completed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in the time allowed, 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scope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of the work is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reduced.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delivery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schedule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is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never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extended.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225" y="638366"/>
            <a:ext cx="37261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Agile</a:t>
            </a:r>
            <a:r>
              <a:rPr spc="-45" dirty="0"/>
              <a:t> </a:t>
            </a:r>
            <a:r>
              <a:rPr spc="-5" dirty="0"/>
              <a:t>planning</a:t>
            </a:r>
            <a:r>
              <a:rPr spc="-50" dirty="0"/>
              <a:t> </a:t>
            </a:r>
            <a:r>
              <a:rPr spc="-5" dirty="0"/>
              <a:t>difficulties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34984" cy="3256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464820" indent="-45593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Agile planning is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reliant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on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customer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involvement and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6424D"/>
                </a:solidFill>
                <a:latin typeface="Arial MT"/>
                <a:cs typeface="Arial MT"/>
              </a:rPr>
              <a:t>availability.</a:t>
            </a:r>
            <a:endParaRPr sz="2400">
              <a:latin typeface="Arial MT"/>
              <a:cs typeface="Arial MT"/>
            </a:endParaRPr>
          </a:p>
          <a:p>
            <a:pPr marL="467995" marR="19240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This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can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be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difficult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to arrange, as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customer </a:t>
            </a:r>
            <a:r>
              <a:rPr sz="2400" spc="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representatives sometimes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have to prioritize other work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and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are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not available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for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the</a:t>
            </a:r>
            <a:r>
              <a:rPr sz="2400" spc="-1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planning game.</a:t>
            </a:r>
            <a:endParaRPr sz="2400">
              <a:latin typeface="Arial MT"/>
              <a:cs typeface="Arial MT"/>
            </a:endParaRPr>
          </a:p>
          <a:p>
            <a:pPr marL="467995" marR="5080" indent="-455930" algn="just">
              <a:lnSpc>
                <a:spcPct val="100000"/>
              </a:lnSpc>
              <a:spcBef>
                <a:spcPts val="1200"/>
              </a:spcBef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Furthermore,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some customers may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be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more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familiar with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traditional project plans and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may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find it 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difficult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to engage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in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an agile planning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process.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9197" y="638366"/>
            <a:ext cx="3965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Agile</a:t>
            </a:r>
            <a:r>
              <a:rPr spc="-45" dirty="0"/>
              <a:t> </a:t>
            </a:r>
            <a:r>
              <a:rPr spc="-5" dirty="0"/>
              <a:t>planning</a:t>
            </a:r>
            <a:r>
              <a:rPr spc="-50" dirty="0"/>
              <a:t> </a:t>
            </a:r>
            <a:r>
              <a:rPr spc="-5" dirty="0"/>
              <a:t>applicability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pc="-5" smtClean="0"/>
              <a:t>10/12/2014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17413" y="1613408"/>
            <a:ext cx="8124825" cy="3103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080" indent="-455930" algn="just">
              <a:lnSpc>
                <a:spcPct val="100000"/>
              </a:lnSpc>
              <a:spcBef>
                <a:spcPts val="100"/>
              </a:spcBef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Agile planning works well with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small, stable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development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teams that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can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get together and discuss 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stories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to be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implemented.</a:t>
            </a:r>
            <a:endParaRPr sz="2400">
              <a:latin typeface="Arial MT"/>
              <a:cs typeface="Arial MT"/>
            </a:endParaRPr>
          </a:p>
          <a:p>
            <a:pPr marL="467995" marR="50165" indent="-455930">
              <a:lnSpc>
                <a:spcPct val="100000"/>
              </a:lnSpc>
              <a:spcBef>
                <a:spcPts val="1200"/>
              </a:spcBef>
              <a:tabLst>
                <a:tab pos="467995" algn="l"/>
              </a:tabLst>
            </a:pPr>
            <a:r>
              <a:rPr sz="2400" spc="130" dirty="0">
                <a:solidFill>
                  <a:srgbClr val="46424D"/>
                </a:solidFill>
                <a:latin typeface="Segoe UI Symbol"/>
                <a:cs typeface="Segoe UI Symbol"/>
              </a:rPr>
              <a:t>✧	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However,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where teams are large and/or geographically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distributed, or when team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membership changes </a:t>
            </a:r>
            <a:r>
              <a:rPr sz="2400" spc="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6424D"/>
                </a:solidFill>
                <a:latin typeface="Arial MT"/>
                <a:cs typeface="Arial MT"/>
              </a:rPr>
              <a:t>frequently,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it is practically impossible for everyone to be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involved in the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collaborative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planning that is essential for </a:t>
            </a:r>
            <a:r>
              <a:rPr sz="2400" spc="-655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agile</a:t>
            </a:r>
            <a:r>
              <a:rPr sz="2400" spc="-10" dirty="0">
                <a:solidFill>
                  <a:srgbClr val="46424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6424D"/>
                </a:solidFill>
                <a:latin typeface="Arial MT"/>
                <a:cs typeface="Arial MT"/>
              </a:rPr>
              <a:t>project </a:t>
            </a:r>
            <a:r>
              <a:rPr sz="2400" dirty="0">
                <a:solidFill>
                  <a:srgbClr val="46424D"/>
                </a:solidFill>
                <a:latin typeface="Arial MT"/>
                <a:cs typeface="Arial MT"/>
              </a:rPr>
              <a:t>management.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295</Words>
  <Application>Microsoft Office PowerPoint</Application>
  <PresentationFormat>On-screen Show (4:3)</PresentationFormat>
  <Paragraphs>173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Arial MT</vt:lpstr>
      <vt:lpstr>Calibri</vt:lpstr>
      <vt:lpstr>Segoe UI Symbol</vt:lpstr>
      <vt:lpstr>Times New Roman</vt:lpstr>
      <vt:lpstr>Office Theme</vt:lpstr>
      <vt:lpstr>Project planning</vt:lpstr>
      <vt:lpstr>Topics covered</vt:lpstr>
      <vt:lpstr>Project scheduling</vt:lpstr>
      <vt:lpstr>Project scheduling</vt:lpstr>
      <vt:lpstr>Project scheduling activities</vt:lpstr>
      <vt:lpstr>The project scheduling process</vt:lpstr>
      <vt:lpstr>Scheduling problems</vt:lpstr>
      <vt:lpstr>Schedule presentation</vt:lpstr>
      <vt:lpstr>Project activites</vt:lpstr>
      <vt:lpstr>Milestones and deliverables</vt:lpstr>
      <vt:lpstr>Tasks, durations, and dependencies</vt:lpstr>
      <vt:lpstr>Activity bar chart</vt:lpstr>
      <vt:lpstr>Staff allocation chart</vt:lpstr>
      <vt:lpstr>Agile planning</vt:lpstr>
      <vt:lpstr>Agile planning</vt:lpstr>
      <vt:lpstr>Agile planning stages</vt:lpstr>
      <vt:lpstr>Approaches to agile planning</vt:lpstr>
      <vt:lpstr>Story-based planning</vt:lpstr>
      <vt:lpstr>The planning game</vt:lpstr>
      <vt:lpstr>Release and iteration planning</vt:lpstr>
      <vt:lpstr>Task allocation</vt:lpstr>
      <vt:lpstr>Software delivery</vt:lpstr>
      <vt:lpstr>Agile planning difficulties</vt:lpstr>
      <vt:lpstr>Agile planning applicability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Ch23 Project planning.pptx</dc:title>
  <dc:creator>Admin</dc:creator>
  <cp:lastModifiedBy>Admin</cp:lastModifiedBy>
  <cp:revision>3</cp:revision>
  <dcterms:created xsi:type="dcterms:W3CDTF">2024-01-25T10:30:34Z</dcterms:created>
  <dcterms:modified xsi:type="dcterms:W3CDTF">2024-01-25T10:34:54Z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