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Lst>
  <p:sldSz cy="6858000" cx="9144000"/>
  <p:notesSz cx="6858000" cy="9144000"/>
  <p:embeddedFontLst>
    <p:embeddedFont>
      <p:font typeface="Inter"/>
      <p:regular r:id="rId120"/>
      <p:bold r:id="rId121"/>
    </p:embeddedFont>
    <p:embeddedFont>
      <p:font typeface="Content"/>
      <p:regular r:id="rId122"/>
      <p:bold r:id="rId123"/>
    </p:embeddedFont>
    <p:embeddedFont>
      <p:font typeface="Gill Sans"/>
      <p:regular r:id="rId124"/>
      <p:bold r:id="rId1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121" Type="http://schemas.openxmlformats.org/officeDocument/2006/relationships/font" Target="fonts/Inter-bold.fntdata"/><Relationship Id="rId25" Type="http://schemas.openxmlformats.org/officeDocument/2006/relationships/slide" Target="slides/slide20.xml"/><Relationship Id="rId120" Type="http://schemas.openxmlformats.org/officeDocument/2006/relationships/font" Target="fonts/Inter-regular.fntdata"/><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GillSans-bold.fntdata"/><Relationship Id="rId29" Type="http://schemas.openxmlformats.org/officeDocument/2006/relationships/slide" Target="slides/slide24.xml"/><Relationship Id="rId124" Type="http://schemas.openxmlformats.org/officeDocument/2006/relationships/font" Target="fonts/GillSans-regular.fntdata"/><Relationship Id="rId123" Type="http://schemas.openxmlformats.org/officeDocument/2006/relationships/font" Target="fonts/Content-bold.fntdata"/><Relationship Id="rId122" Type="http://schemas.openxmlformats.org/officeDocument/2006/relationships/font" Target="fonts/Content-regular.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3" name="Google Shape;603;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8" name="Google Shape;628;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7" name="Google Shape;637;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5" name="Google Shape;655;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5" name="Google Shape;665;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8" name="Google Shape;678;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2" name="Google Shape;692;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8" name="Google Shape;698;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3" name="Google Shape;703;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0" name="Google Shape;710;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0" name="Google Shape;720;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1" name="Google Shape;721;p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4" name="Google Shape;734;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0" name="Google Shape;740;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6" name="Google Shape;746;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0" name="Google Shape;760;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7" name="Google Shape;767;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2" name="Google Shape;782;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9" name="Google Shape;789;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6" name="Google Shape;796;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1" name="Google Shape;801;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6" name="Google Shape;806;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3" name="Google Shape;813;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8" name="Google Shape;818;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5" name="Google Shape;825;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0" name="Google Shape;830;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6" name="Google Shape;836;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3" name="Google Shape;843;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9" name="Google Shape;849;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6" name="Google Shape;856;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p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1" name="Google Shape;861;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6" name="Google Shape;866;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1" name="Google Shape;871;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6" name="Google Shape;876;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1" name="Google Shape;881;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7" name="Google Shape;887;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2" name="Google Shape;892;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p1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4" name="Google Shape;904;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p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0" name="Google Shape;910;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6" name="Google Shape;916;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2" name="Google Shape;922;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1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8" name="Google Shape;928;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p1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3" name="Google Shape;933;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1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9" name="Google Shape;939;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p1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6" name="Google Shape;946;p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1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9" name="Google Shape;959;p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p1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5" name="Google Shape;965;p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p1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1" name="Google Shape;971;p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9" name="Shape 19"/>
        <p:cNvGrpSpPr/>
        <p:nvPr/>
      </p:nvGrpSpPr>
      <p:grpSpPr>
        <a:xfrm>
          <a:off x="0" y="0"/>
          <a:ext cx="0" cy="0"/>
          <a:chOff x="0" y="0"/>
          <a:chExt cx="0" cy="0"/>
        </a:xfrm>
      </p:grpSpPr>
      <p:sp>
        <p:nvSpPr>
          <p:cNvPr id="20" name="Google Shape;20;p2"/>
          <p:cNvSpPr/>
          <p:nvPr/>
        </p:nvSpPr>
        <p:spPr>
          <a:xfrm>
            <a:off x="-2" y="4664147"/>
            <a:ext cx="9151089" cy="0"/>
          </a:xfrm>
          <a:prstGeom prst="rtTriangle">
            <a:avLst/>
          </a:prstGeom>
          <a:gradFill>
            <a:gsLst>
              <a:gs pos="0">
                <a:srgbClr val="007795"/>
              </a:gs>
              <a:gs pos="55000">
                <a:srgbClr val="47BBE0"/>
              </a:gs>
              <a:gs pos="100000">
                <a:srgbClr val="007795"/>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21" name="Google Shape;21;p2"/>
          <p:cNvSpPr txBox="1"/>
          <p:nvPr>
            <p:ph type="ctrTitle"/>
          </p:nvPr>
        </p:nvSpPr>
        <p:spPr>
          <a:xfrm>
            <a:off x="685800" y="1752601"/>
            <a:ext cx="7772400" cy="1829761"/>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chemeClr val="dk2"/>
              </a:buClr>
              <a:buSzPts val="4800"/>
              <a:buFont typeface="Lucida Sans"/>
              <a:buNone/>
              <a:defRPr b="1"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
          <p:cNvSpPr txBox="1"/>
          <p:nvPr>
            <p:ph idx="1" type="subTitle"/>
          </p:nvPr>
        </p:nvSpPr>
        <p:spPr>
          <a:xfrm>
            <a:off x="685800" y="3611607"/>
            <a:ext cx="7772400" cy="1199704"/>
          </a:xfrm>
          <a:prstGeom prst="rect">
            <a:avLst/>
          </a:prstGeom>
          <a:noFill/>
          <a:ln>
            <a:noFill/>
          </a:ln>
        </p:spPr>
        <p:txBody>
          <a:bodyPr anchorCtr="0" anchor="t" bIns="45700" lIns="45700" spcFirstLastPara="1" rIns="45700" wrap="square" tIns="45700">
            <a:normAutofit/>
          </a:bodyPr>
          <a:lstStyle>
            <a:lvl1pPr lvl="0" marR="64008" algn="r">
              <a:spcBef>
                <a:spcPts val="400"/>
              </a:spcBef>
              <a:spcAft>
                <a:spcPts val="0"/>
              </a:spcAft>
              <a:buSzPts val="1836"/>
              <a:buNone/>
              <a:defRPr>
                <a:solidFill>
                  <a:schemeClr val="dk2"/>
                </a:solidFill>
              </a:defRPr>
            </a:lvl1pPr>
            <a:lvl2pPr lvl="1" algn="ctr">
              <a:spcBef>
                <a:spcPts val="324"/>
              </a:spcBef>
              <a:spcAft>
                <a:spcPts val="0"/>
              </a:spcAft>
              <a:buSzPts val="1800"/>
              <a:buNone/>
              <a:defRPr/>
            </a:lvl2pPr>
            <a:lvl3pPr lvl="2" algn="ctr">
              <a:spcBef>
                <a:spcPts val="350"/>
              </a:spcBef>
              <a:spcAft>
                <a:spcPts val="0"/>
              </a:spcAft>
              <a:buSzPts val="1800"/>
              <a:buNone/>
              <a:defRPr/>
            </a:lvl3pPr>
            <a:lvl4pPr lvl="3" algn="ctr">
              <a:spcBef>
                <a:spcPts val="350"/>
              </a:spcBef>
              <a:spcAft>
                <a:spcPts val="0"/>
              </a:spcAft>
              <a:buSzPts val="1800"/>
              <a:buNone/>
              <a:defRPr/>
            </a:lvl4pPr>
            <a:lvl5pPr lvl="4" algn="ctr">
              <a:spcBef>
                <a:spcPts val="350"/>
              </a:spcBef>
              <a:spcAft>
                <a:spcPts val="0"/>
              </a:spcAft>
              <a:buSzPts val="1800"/>
              <a:buNone/>
              <a:defRPr/>
            </a:lvl5pPr>
            <a:lvl6pPr lvl="5" algn="ctr">
              <a:spcBef>
                <a:spcPts val="350"/>
              </a:spcBef>
              <a:spcAft>
                <a:spcPts val="0"/>
              </a:spcAft>
              <a:buSzPts val="1800"/>
              <a:buNone/>
              <a:defRPr/>
            </a:lvl6pPr>
            <a:lvl7pPr lvl="6" algn="ctr">
              <a:spcBef>
                <a:spcPts val="350"/>
              </a:spcBef>
              <a:spcAft>
                <a:spcPts val="0"/>
              </a:spcAft>
              <a:buSzPts val="1800"/>
              <a:buNone/>
              <a:defRPr/>
            </a:lvl7pPr>
            <a:lvl8pPr lvl="7" algn="ctr">
              <a:spcBef>
                <a:spcPts val="350"/>
              </a:spcBef>
              <a:spcAft>
                <a:spcPts val="0"/>
              </a:spcAft>
              <a:buSzPts val="1800"/>
              <a:buNone/>
              <a:defRPr/>
            </a:lvl8pPr>
            <a:lvl9pPr lvl="8" algn="ctr">
              <a:spcBef>
                <a:spcPts val="350"/>
              </a:spcBef>
              <a:spcAft>
                <a:spcPts val="0"/>
              </a:spcAft>
              <a:buSzPts val="1800"/>
              <a:buNone/>
              <a:defRPr/>
            </a:lvl9pPr>
          </a:lstStyle>
          <a:p/>
        </p:txBody>
      </p:sp>
      <p:grpSp>
        <p:nvGrpSpPr>
          <p:cNvPr id="23" name="Google Shape;23;p2"/>
          <p:cNvGrpSpPr/>
          <p:nvPr/>
        </p:nvGrpSpPr>
        <p:grpSpPr>
          <a:xfrm>
            <a:off x="-3765" y="4953000"/>
            <a:ext cx="9147765" cy="1912088"/>
            <a:chOff x="-3765" y="4832896"/>
            <a:chExt cx="9147765" cy="2032192"/>
          </a:xfrm>
        </p:grpSpPr>
        <p:sp>
          <p:nvSpPr>
            <p:cNvPr id="24" name="Google Shape;24;p2"/>
            <p:cNvSpPr/>
            <p:nvPr/>
          </p:nvSpPr>
          <p:spPr>
            <a:xfrm>
              <a:off x="1687513" y="4832896"/>
              <a:ext cx="7456487" cy="518816"/>
            </a:xfrm>
            <a:custGeom>
              <a:rect b="b" l="l" r="r" t="t"/>
              <a:pathLst>
                <a:path extrusionOk="0" h="367" w="4697">
                  <a:moveTo>
                    <a:pt x="4697" y="0"/>
                  </a:moveTo>
                  <a:lnTo>
                    <a:pt x="4697" y="367"/>
                  </a:lnTo>
                  <a:lnTo>
                    <a:pt x="0" y="218"/>
                  </a:lnTo>
                  <a:lnTo>
                    <a:pt x="4697" y="0"/>
                  </a:lnTo>
                  <a:close/>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5" name="Google Shape;25;p2"/>
            <p:cNvSpPr/>
            <p:nvPr/>
          </p:nvSpPr>
          <p:spPr>
            <a:xfrm>
              <a:off x="35443" y="5135526"/>
              <a:ext cx="9108557" cy="838200"/>
            </a:xfrm>
            <a:custGeom>
              <a:rect b="b" l="l" r="r" t="t"/>
              <a:pathLst>
                <a:path extrusionOk="0" h="528" w="5760">
                  <a:moveTo>
                    <a:pt x="0" y="0"/>
                  </a:moveTo>
                  <a:lnTo>
                    <a:pt x="5760" y="0"/>
                  </a:lnTo>
                  <a:lnTo>
                    <a:pt x="5760" y="528"/>
                  </a:lnTo>
                  <a:lnTo>
                    <a:pt x="48" y="0"/>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6" name="Google Shape;26;p2"/>
            <p:cNvSpPr/>
            <p:nvPr/>
          </p:nvSpPr>
          <p:spPr>
            <a:xfrm>
              <a:off x="0" y="4883888"/>
              <a:ext cx="9144000" cy="1981200"/>
            </a:xfrm>
            <a:custGeom>
              <a:rect b="b" l="l" r="r" t="t"/>
              <a:pathLst>
                <a:path extrusionOk="0" h="1248" w="5760">
                  <a:moveTo>
                    <a:pt x="0" y="0"/>
                  </a:moveTo>
                  <a:lnTo>
                    <a:pt x="0" y="1248"/>
                  </a:lnTo>
                  <a:lnTo>
                    <a:pt x="5760" y="1248"/>
                  </a:lnTo>
                  <a:lnTo>
                    <a:pt x="5760" y="528"/>
                  </a:lnTo>
                  <a:lnTo>
                    <a:pt x="0" y="0"/>
                  </a:lnTo>
                  <a:close/>
                </a:path>
              </a:pathLst>
            </a:cu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cxnSp>
          <p:nvCxnSpPr>
            <p:cNvPr id="27" name="Google Shape;27;p2"/>
            <p:cNvCxnSpPr/>
            <p:nvPr/>
          </p:nvCxnSpPr>
          <p:spPr>
            <a:xfrm>
              <a:off x="-3765" y="4880373"/>
              <a:ext cx="9147765" cy="839943"/>
            </a:xfrm>
            <a:prstGeom prst="straightConnector1">
              <a:avLst/>
            </a:prstGeom>
            <a:noFill/>
            <a:ln cap="flat" cmpd="sng" w="12050">
              <a:solidFill>
                <a:srgbClr val="93C5D8"/>
              </a:solidFill>
              <a:prstDash val="solid"/>
              <a:miter lim="800000"/>
              <a:headEnd len="sm" w="sm" type="none"/>
              <a:tailEnd len="sm" w="sm" type="none"/>
            </a:ln>
          </p:spPr>
        </p:cxnSp>
      </p:grpSp>
      <p:sp>
        <p:nvSpPr>
          <p:cNvPr id="28" name="Google Shape;28;p2"/>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solidFill>
                  <a:srgbClr val="E7F0F4"/>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sz="1000">
                <a:solidFill>
                  <a:srgbClr val="FFFFFF"/>
                </a:solidFill>
                <a:latin typeface="Lucida Sans"/>
                <a:ea typeface="Lucida Sans"/>
                <a:cs typeface="Lucida Sans"/>
                <a:sym typeface="Lucida Sans"/>
              </a:defRPr>
            </a:lvl1pPr>
            <a:lvl2pPr indent="0" lvl="1" marL="0" algn="r">
              <a:spcBef>
                <a:spcPts val="0"/>
              </a:spcBef>
              <a:buNone/>
              <a:defRPr b="0" sz="1000">
                <a:solidFill>
                  <a:srgbClr val="FFFFFF"/>
                </a:solidFill>
                <a:latin typeface="Lucida Sans"/>
                <a:ea typeface="Lucida Sans"/>
                <a:cs typeface="Lucida Sans"/>
                <a:sym typeface="Lucida Sans"/>
              </a:defRPr>
            </a:lvl2pPr>
            <a:lvl3pPr indent="0" lvl="2" marL="0" algn="r">
              <a:spcBef>
                <a:spcPts val="0"/>
              </a:spcBef>
              <a:buNone/>
              <a:defRPr b="0" sz="1000">
                <a:solidFill>
                  <a:srgbClr val="FFFFFF"/>
                </a:solidFill>
                <a:latin typeface="Lucida Sans"/>
                <a:ea typeface="Lucida Sans"/>
                <a:cs typeface="Lucida Sans"/>
                <a:sym typeface="Lucida Sans"/>
              </a:defRPr>
            </a:lvl3pPr>
            <a:lvl4pPr indent="0" lvl="3" marL="0" algn="r">
              <a:spcBef>
                <a:spcPts val="0"/>
              </a:spcBef>
              <a:buNone/>
              <a:defRPr b="0" sz="1000">
                <a:solidFill>
                  <a:srgbClr val="FFFFFF"/>
                </a:solidFill>
                <a:latin typeface="Lucida Sans"/>
                <a:ea typeface="Lucida Sans"/>
                <a:cs typeface="Lucida Sans"/>
                <a:sym typeface="Lucida Sans"/>
              </a:defRPr>
            </a:lvl4pPr>
            <a:lvl5pPr indent="0" lvl="4" marL="0" algn="r">
              <a:spcBef>
                <a:spcPts val="0"/>
              </a:spcBef>
              <a:buNone/>
              <a:defRPr b="0" sz="1000">
                <a:solidFill>
                  <a:srgbClr val="FFFFFF"/>
                </a:solidFill>
                <a:latin typeface="Lucida Sans"/>
                <a:ea typeface="Lucida Sans"/>
                <a:cs typeface="Lucida Sans"/>
                <a:sym typeface="Lucida Sans"/>
              </a:defRPr>
            </a:lvl5pPr>
            <a:lvl6pPr indent="0" lvl="5" marL="0" algn="r">
              <a:spcBef>
                <a:spcPts val="0"/>
              </a:spcBef>
              <a:buNone/>
              <a:defRPr b="0" sz="1000">
                <a:solidFill>
                  <a:srgbClr val="FFFFFF"/>
                </a:solidFill>
                <a:latin typeface="Lucida Sans"/>
                <a:ea typeface="Lucida Sans"/>
                <a:cs typeface="Lucida Sans"/>
                <a:sym typeface="Lucida Sans"/>
              </a:defRPr>
            </a:lvl6pPr>
            <a:lvl7pPr indent="0" lvl="6" marL="0" algn="r">
              <a:spcBef>
                <a:spcPts val="0"/>
              </a:spcBef>
              <a:buNone/>
              <a:defRPr b="0" sz="1000">
                <a:solidFill>
                  <a:srgbClr val="FFFFFF"/>
                </a:solidFill>
                <a:latin typeface="Lucida Sans"/>
                <a:ea typeface="Lucida Sans"/>
                <a:cs typeface="Lucida Sans"/>
                <a:sym typeface="Lucida Sans"/>
              </a:defRPr>
            </a:lvl7pPr>
            <a:lvl8pPr indent="0" lvl="7" marL="0" algn="r">
              <a:spcBef>
                <a:spcPts val="0"/>
              </a:spcBef>
              <a:buNone/>
              <a:defRPr b="0" sz="1000">
                <a:solidFill>
                  <a:srgbClr val="FFFFFF"/>
                </a:solidFill>
                <a:latin typeface="Lucida Sans"/>
                <a:ea typeface="Lucida Sans"/>
                <a:cs typeface="Lucida Sans"/>
                <a:sym typeface="Lucida Sans"/>
              </a:defRPr>
            </a:lvl8pPr>
            <a:lvl9pPr indent="0" lvl="8" marL="0" algn="r">
              <a:spcBef>
                <a:spcPts val="0"/>
              </a:spcBef>
              <a:buNone/>
              <a:defRPr b="0" sz="1000">
                <a:solidFill>
                  <a:srgbClr val="FFFFFF"/>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3"/>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33" name="Google Shape;33;p3"/>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6" name="Google Shape;36;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 name="Shape 37"/>
        <p:cNvGrpSpPr/>
        <p:nvPr/>
      </p:nvGrpSpPr>
      <p:grpSpPr>
        <a:xfrm>
          <a:off x="0" y="0"/>
          <a:ext cx="0" cy="0"/>
          <a:chOff x="0" y="0"/>
          <a:chExt cx="0" cy="0"/>
        </a:xfrm>
      </p:grpSpPr>
      <p:sp>
        <p:nvSpPr>
          <p:cNvPr id="38" name="Google Shape;38;p4"/>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4"/>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chemeClr val="lt1"/>
            </a:gs>
            <a:gs pos="40000">
              <a:schemeClr val="lt1"/>
            </a:gs>
            <a:gs pos="100000">
              <a:srgbClr val="D1D1D1"/>
            </a:gs>
          </a:gsLst>
          <a:path path="circle">
            <a:fillToRect b="100%" l="100%"/>
          </a:path>
          <a:tileRect r="-100%" t="-100%"/>
        </a:gradFill>
      </p:bgPr>
    </p:bg>
    <p:spTree>
      <p:nvGrpSpPr>
        <p:cNvPr id="41" name="Shape 41"/>
        <p:cNvGrpSpPr/>
        <p:nvPr/>
      </p:nvGrpSpPr>
      <p:grpSpPr>
        <a:xfrm>
          <a:off x="0" y="0"/>
          <a:ext cx="0" cy="0"/>
          <a:chOff x="0" y="0"/>
          <a:chExt cx="0" cy="0"/>
        </a:xfrm>
      </p:grpSpPr>
      <p:sp>
        <p:nvSpPr>
          <p:cNvPr id="42" name="Google Shape;42;p5"/>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5" name="Google Shape;4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B1B1B1"/>
            </a:gs>
            <a:gs pos="40000">
              <a:srgbClr val="9E9E9E"/>
            </a:gs>
            <a:gs pos="100000">
              <a:schemeClr val="dk1"/>
            </a:gs>
          </a:gsLst>
          <a:path path="circle">
            <a:fillToRect b="100%" l="100%"/>
          </a:path>
          <a:tileRect r="-100%" t="-100%"/>
        </a:gradFill>
      </p:bgPr>
    </p:bg>
    <p:spTree>
      <p:nvGrpSpPr>
        <p:cNvPr id="46" name="Shape 46"/>
        <p:cNvGrpSpPr/>
        <p:nvPr/>
      </p:nvGrpSpPr>
      <p:grpSpPr>
        <a:xfrm>
          <a:off x="0" y="0"/>
          <a:ext cx="0" cy="0"/>
          <a:chOff x="0" y="0"/>
          <a:chExt cx="0" cy="0"/>
        </a:xfrm>
      </p:grpSpPr>
      <p:sp>
        <p:nvSpPr>
          <p:cNvPr id="47" name="Google Shape;47;p6"/>
          <p:cNvSpPr txBox="1"/>
          <p:nvPr>
            <p:ph type="title"/>
          </p:nvPr>
        </p:nvSpPr>
        <p:spPr>
          <a:xfrm>
            <a:off x="722376" y="1059712"/>
            <a:ext cx="7772400" cy="18288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chemeClr val="lt2"/>
              </a:buClr>
              <a:buSzPts val="4800"/>
              <a:buFont typeface="Lucida Sans"/>
              <a:buNone/>
              <a:defRPr b="1" sz="48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6"/>
          <p:cNvSpPr txBox="1"/>
          <p:nvPr>
            <p:ph idx="1" type="body"/>
          </p:nvPr>
        </p:nvSpPr>
        <p:spPr>
          <a:xfrm>
            <a:off x="3922713" y="2931712"/>
            <a:ext cx="4572000" cy="1454888"/>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1564"/>
              <a:buNone/>
              <a:defRPr sz="2300">
                <a:solidFill>
                  <a:schemeClr val="lt1"/>
                </a:solidFill>
              </a:defRPr>
            </a:lvl1pPr>
            <a:lvl2pPr indent="-228600" lvl="1" marL="914400" algn="l">
              <a:spcBef>
                <a:spcPts val="324"/>
              </a:spcBef>
              <a:spcAft>
                <a:spcPts val="0"/>
              </a:spcAft>
              <a:buSzPts val="1800"/>
              <a:buNone/>
              <a:defRPr sz="1800">
                <a:solidFill>
                  <a:schemeClr val="lt1"/>
                </a:solidFill>
              </a:defRPr>
            </a:lvl2pPr>
            <a:lvl3pPr indent="-228600" lvl="2" marL="1371600" algn="l">
              <a:spcBef>
                <a:spcPts val="350"/>
              </a:spcBef>
              <a:spcAft>
                <a:spcPts val="0"/>
              </a:spcAft>
              <a:buSzPts val="1600"/>
              <a:buNone/>
              <a:defRPr sz="1600">
                <a:solidFill>
                  <a:schemeClr val="lt1"/>
                </a:solidFill>
              </a:defRPr>
            </a:lvl3pPr>
            <a:lvl4pPr indent="-228600" lvl="3" marL="1828800" algn="l">
              <a:spcBef>
                <a:spcPts val="350"/>
              </a:spcBef>
              <a:spcAft>
                <a:spcPts val="0"/>
              </a:spcAft>
              <a:buSzPts val="1400"/>
              <a:buNone/>
              <a:defRPr sz="1400">
                <a:solidFill>
                  <a:schemeClr val="lt1"/>
                </a:solidFill>
              </a:defRPr>
            </a:lvl4pPr>
            <a:lvl5pPr indent="-228600" lvl="4" marL="2286000" algn="l">
              <a:spcBef>
                <a:spcPts val="350"/>
              </a:spcBef>
              <a:spcAft>
                <a:spcPts val="0"/>
              </a:spcAft>
              <a:buSzPts val="1400"/>
              <a:buNone/>
              <a:defRPr sz="1400">
                <a:solidFill>
                  <a:schemeClr val="lt1"/>
                </a:solidFill>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49" name="Google Shape;49;p6"/>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2" name="Google Shape;52;p6"/>
          <p:cNvSpPr/>
          <p:nvPr/>
        </p:nvSpPr>
        <p:spPr>
          <a:xfrm>
            <a:off x="3636680" y="3005472"/>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53" name="Google Shape;53;p6"/>
          <p:cNvSpPr/>
          <p:nvPr/>
        </p:nvSpPr>
        <p:spPr>
          <a:xfrm>
            <a:off x="3450264" y="3005472"/>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gradFill>
          <a:gsLst>
            <a:gs pos="0">
              <a:srgbClr val="B1B1B1"/>
            </a:gs>
            <a:gs pos="40000">
              <a:srgbClr val="9E9E9E"/>
            </a:gs>
            <a:gs pos="100000">
              <a:schemeClr val="dk1"/>
            </a:gs>
          </a:gsLst>
          <a:path path="circle">
            <a:fillToRect b="100%" l="100%"/>
          </a:path>
          <a:tileRect r="-100%" t="-100%"/>
        </a:gradFill>
      </p:bgPr>
    </p:bg>
    <p:spTree>
      <p:nvGrpSpPr>
        <p:cNvPr id="54" name="Shape 54"/>
        <p:cNvGrpSpPr/>
        <p:nvPr/>
      </p:nvGrpSpPr>
      <p:grpSpPr>
        <a:xfrm>
          <a:off x="0" y="0"/>
          <a:ext cx="0" cy="0"/>
          <a:chOff x="0" y="0"/>
          <a:chExt cx="0" cy="0"/>
        </a:xfrm>
      </p:grpSpPr>
      <p:sp>
        <p:nvSpPr>
          <p:cNvPr id="55" name="Google Shape;55;p7"/>
          <p:cNvSpPr txBox="1"/>
          <p:nvPr>
            <p:ph idx="1" type="body"/>
          </p:nvPr>
        </p:nvSpPr>
        <p:spPr>
          <a:xfrm>
            <a:off x="457200" y="1481328"/>
            <a:ext cx="4038600" cy="4525963"/>
          </a:xfrm>
          <a:prstGeom prst="rect">
            <a:avLst/>
          </a:prstGeom>
          <a:noFill/>
          <a:ln>
            <a:noFill/>
          </a:ln>
        </p:spPr>
        <p:txBody>
          <a:bodyPr anchorCtr="0" anchor="t" bIns="45700" lIns="91425" spcFirstLastPara="1" rIns="91425" wrap="square" tIns="45700">
            <a:normAutofit/>
          </a:bodyPr>
          <a:lstStyle>
            <a:lvl1pPr indent="-349504" lvl="0" marL="457200" algn="l">
              <a:spcBef>
                <a:spcPts val="400"/>
              </a:spcBef>
              <a:spcAft>
                <a:spcPts val="0"/>
              </a:spcAft>
              <a:buSzPts val="1904"/>
              <a:buChar char="🞂"/>
              <a:defRPr sz="2800"/>
            </a:lvl1pPr>
            <a:lvl2pPr indent="-381000" lvl="1" marL="914400" algn="l">
              <a:spcBef>
                <a:spcPts val="324"/>
              </a:spcBef>
              <a:spcAft>
                <a:spcPts val="0"/>
              </a:spcAft>
              <a:buSzPts val="2400"/>
              <a:buChar char="◦"/>
              <a:defRPr sz="2400"/>
            </a:lvl2pPr>
            <a:lvl3pPr indent="-355600" lvl="2" marL="1371600" algn="l">
              <a:spcBef>
                <a:spcPts val="350"/>
              </a:spcBef>
              <a:spcAft>
                <a:spcPts val="0"/>
              </a:spcAft>
              <a:buSzPts val="2000"/>
              <a:buChar char="●"/>
              <a:defRPr sz="2000"/>
            </a:lvl3pPr>
            <a:lvl4pPr indent="-342900" lvl="3" marL="1828800" algn="l">
              <a:spcBef>
                <a:spcPts val="350"/>
              </a:spcBef>
              <a:spcAft>
                <a:spcPts val="0"/>
              </a:spcAft>
              <a:buSzPts val="1800"/>
              <a:buChar char="●"/>
              <a:defRPr sz="1800"/>
            </a:lvl4pPr>
            <a:lvl5pPr indent="-342900" lvl="4" marL="2286000" algn="l">
              <a:spcBef>
                <a:spcPts val="350"/>
              </a:spcBef>
              <a:spcAft>
                <a:spcPts val="0"/>
              </a:spcAft>
              <a:buSzPts val="1800"/>
              <a:buChar char="●"/>
              <a:defRPr sz="18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6" name="Google Shape;56;p7"/>
          <p:cNvSpPr txBox="1"/>
          <p:nvPr>
            <p:ph idx="2" type="body"/>
          </p:nvPr>
        </p:nvSpPr>
        <p:spPr>
          <a:xfrm>
            <a:off x="4648200" y="1481328"/>
            <a:ext cx="4038600" cy="4525963"/>
          </a:xfrm>
          <a:prstGeom prst="rect">
            <a:avLst/>
          </a:prstGeom>
          <a:noFill/>
          <a:ln>
            <a:noFill/>
          </a:ln>
        </p:spPr>
        <p:txBody>
          <a:bodyPr anchorCtr="0" anchor="t" bIns="45700" lIns="91425" spcFirstLastPara="1" rIns="91425" wrap="square" tIns="45700">
            <a:normAutofit/>
          </a:bodyPr>
          <a:lstStyle>
            <a:lvl1pPr indent="-349504" lvl="0" marL="457200" algn="l">
              <a:spcBef>
                <a:spcPts val="400"/>
              </a:spcBef>
              <a:spcAft>
                <a:spcPts val="0"/>
              </a:spcAft>
              <a:buSzPts val="1904"/>
              <a:buChar char="🞂"/>
              <a:defRPr sz="2800"/>
            </a:lvl1pPr>
            <a:lvl2pPr indent="-381000" lvl="1" marL="914400" algn="l">
              <a:spcBef>
                <a:spcPts val="324"/>
              </a:spcBef>
              <a:spcAft>
                <a:spcPts val="0"/>
              </a:spcAft>
              <a:buSzPts val="2400"/>
              <a:buChar char="◦"/>
              <a:defRPr sz="2400"/>
            </a:lvl2pPr>
            <a:lvl3pPr indent="-355600" lvl="2" marL="1371600" algn="l">
              <a:spcBef>
                <a:spcPts val="350"/>
              </a:spcBef>
              <a:spcAft>
                <a:spcPts val="0"/>
              </a:spcAft>
              <a:buSzPts val="2000"/>
              <a:buChar char="●"/>
              <a:defRPr sz="2000"/>
            </a:lvl3pPr>
            <a:lvl4pPr indent="-342900" lvl="3" marL="1828800" algn="l">
              <a:spcBef>
                <a:spcPts val="350"/>
              </a:spcBef>
              <a:spcAft>
                <a:spcPts val="0"/>
              </a:spcAft>
              <a:buSzPts val="1800"/>
              <a:buChar char="●"/>
              <a:defRPr sz="1800"/>
            </a:lvl4pPr>
            <a:lvl5pPr indent="-342900" lvl="4" marL="2286000" algn="l">
              <a:spcBef>
                <a:spcPts val="350"/>
              </a:spcBef>
              <a:spcAft>
                <a:spcPts val="0"/>
              </a:spcAft>
              <a:buSzPts val="1800"/>
              <a:buChar char="●"/>
              <a:defRPr sz="18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7" name="Google Shape;57;p7"/>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7"/>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bg>
      <p:bgPr>
        <a:blipFill rotWithShape="1">
          <a:blip r:embed="rId2">
            <a:alphaModFix/>
          </a:blip>
          <a:tile algn="tl" flip="none" tx="0" sx="50000" ty="0" sy="50000"/>
        </a:blipFill>
      </p:bgPr>
    </p:bg>
    <p:spTree>
      <p:nvGrpSpPr>
        <p:cNvPr id="61" name="Shape 61"/>
        <p:cNvGrpSpPr/>
        <p:nvPr/>
      </p:nvGrpSpPr>
      <p:grpSpPr>
        <a:xfrm>
          <a:off x="0" y="0"/>
          <a:ext cx="0" cy="0"/>
          <a:chOff x="0" y="0"/>
          <a:chExt cx="0" cy="0"/>
        </a:xfrm>
      </p:grpSpPr>
      <p:sp>
        <p:nvSpPr>
          <p:cNvPr id="62" name="Google Shape;62;p8"/>
          <p:cNvSpPr txBox="1"/>
          <p:nvPr>
            <p:ph type="title"/>
          </p:nvPr>
        </p:nvSpPr>
        <p:spPr>
          <a:xfrm>
            <a:off x="457200" y="273050"/>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100"/>
              <a:buFont typeface="Lucida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8"/>
          <p:cNvSpPr txBox="1"/>
          <p:nvPr>
            <p:ph idx="1" type="body"/>
          </p:nvPr>
        </p:nvSpPr>
        <p:spPr>
          <a:xfrm>
            <a:off x="457200" y="5410200"/>
            <a:ext cx="4040188"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normAutofit/>
          </a:bodyPr>
          <a:lstStyle>
            <a:lvl1pPr indent="-228600" lvl="0" marL="457200" algn="l">
              <a:spcBef>
                <a:spcPts val="400"/>
              </a:spcBef>
              <a:spcAft>
                <a:spcPts val="0"/>
              </a:spcAft>
              <a:buSzPts val="1632"/>
              <a:buNone/>
              <a:defRPr b="0" sz="2400">
                <a:solidFill>
                  <a:schemeClr val="lt1"/>
                </a:solidFill>
              </a:defRPr>
            </a:lvl1pPr>
            <a:lvl2pPr indent="-228600" lvl="1" marL="914400" algn="l">
              <a:spcBef>
                <a:spcPts val="324"/>
              </a:spcBef>
              <a:spcAft>
                <a:spcPts val="0"/>
              </a:spcAft>
              <a:buSzPts val="2000"/>
              <a:buNone/>
              <a:defRPr b="1" sz="2000"/>
            </a:lvl2pPr>
            <a:lvl3pPr indent="-228600" lvl="2" marL="1371600" algn="l">
              <a:spcBef>
                <a:spcPts val="350"/>
              </a:spcBef>
              <a:spcAft>
                <a:spcPts val="0"/>
              </a:spcAft>
              <a:buSzPts val="1800"/>
              <a:buNone/>
              <a:defRPr b="1" sz="1800"/>
            </a:lvl3pPr>
            <a:lvl4pPr indent="-228600" lvl="3" marL="1828800" algn="l">
              <a:spcBef>
                <a:spcPts val="350"/>
              </a:spcBef>
              <a:spcAft>
                <a:spcPts val="0"/>
              </a:spcAft>
              <a:buSzPts val="1600"/>
              <a:buNone/>
              <a:defRPr b="1" sz="1600"/>
            </a:lvl4pPr>
            <a:lvl5pPr indent="-228600" lvl="4" marL="2286000" algn="l">
              <a:spcBef>
                <a:spcPts val="350"/>
              </a:spcBef>
              <a:spcAft>
                <a:spcPts val="0"/>
              </a:spcAft>
              <a:buSzPts val="1600"/>
              <a:buNone/>
              <a:defRPr b="1"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4" name="Google Shape;64;p8"/>
          <p:cNvSpPr txBox="1"/>
          <p:nvPr>
            <p:ph idx="2" type="body"/>
          </p:nvPr>
        </p:nvSpPr>
        <p:spPr>
          <a:xfrm>
            <a:off x="4645026" y="5410200"/>
            <a:ext cx="4041775"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normAutofit/>
          </a:bodyPr>
          <a:lstStyle>
            <a:lvl1pPr indent="-228600" lvl="0" marL="457200" algn="l">
              <a:spcBef>
                <a:spcPts val="400"/>
              </a:spcBef>
              <a:spcAft>
                <a:spcPts val="0"/>
              </a:spcAft>
              <a:buSzPts val="1632"/>
              <a:buNone/>
              <a:defRPr b="0" sz="2400">
                <a:solidFill>
                  <a:schemeClr val="lt1"/>
                </a:solidFill>
              </a:defRPr>
            </a:lvl1pPr>
            <a:lvl2pPr indent="-228600" lvl="1" marL="914400" algn="l">
              <a:spcBef>
                <a:spcPts val="324"/>
              </a:spcBef>
              <a:spcAft>
                <a:spcPts val="0"/>
              </a:spcAft>
              <a:buSzPts val="2000"/>
              <a:buNone/>
              <a:defRPr b="1" sz="2000"/>
            </a:lvl2pPr>
            <a:lvl3pPr indent="-228600" lvl="2" marL="1371600" algn="l">
              <a:spcBef>
                <a:spcPts val="350"/>
              </a:spcBef>
              <a:spcAft>
                <a:spcPts val="0"/>
              </a:spcAft>
              <a:buSzPts val="1800"/>
              <a:buNone/>
              <a:defRPr b="1" sz="1800"/>
            </a:lvl3pPr>
            <a:lvl4pPr indent="-228600" lvl="3" marL="1828800" algn="l">
              <a:spcBef>
                <a:spcPts val="350"/>
              </a:spcBef>
              <a:spcAft>
                <a:spcPts val="0"/>
              </a:spcAft>
              <a:buSzPts val="1600"/>
              <a:buNone/>
              <a:defRPr b="1" sz="1600"/>
            </a:lvl4pPr>
            <a:lvl5pPr indent="-228600" lvl="4" marL="2286000" algn="l">
              <a:spcBef>
                <a:spcPts val="350"/>
              </a:spcBef>
              <a:spcAft>
                <a:spcPts val="0"/>
              </a:spcAft>
              <a:buSzPts val="1600"/>
              <a:buNone/>
              <a:defRPr b="1"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5" name="Google Shape;65;p8"/>
          <p:cNvSpPr txBox="1"/>
          <p:nvPr>
            <p:ph idx="3" type="body"/>
          </p:nvPr>
        </p:nvSpPr>
        <p:spPr>
          <a:xfrm>
            <a:off x="457200" y="1444294"/>
            <a:ext cx="4040188" cy="3941763"/>
          </a:xfrm>
          <a:prstGeom prst="rect">
            <a:avLst/>
          </a:prstGeom>
          <a:noFill/>
          <a:ln>
            <a:noFill/>
          </a:ln>
        </p:spPr>
        <p:txBody>
          <a:bodyPr anchorCtr="0" anchor="t" bIns="45700" lIns="91425" spcFirstLastPara="1" rIns="91425" wrap="square" tIns="45700">
            <a:normAutofit/>
          </a:bodyPr>
          <a:lstStyle>
            <a:lvl1pPr indent="-332232" lvl="0" marL="457200" algn="l">
              <a:spcBef>
                <a:spcPts val="400"/>
              </a:spcBef>
              <a:spcAft>
                <a:spcPts val="0"/>
              </a:spcAft>
              <a:buSzPts val="1632"/>
              <a:buChar char="🞂"/>
              <a:defRPr sz="2400"/>
            </a:lvl1pPr>
            <a:lvl2pPr indent="-355600" lvl="1" marL="914400" algn="l">
              <a:spcBef>
                <a:spcPts val="324"/>
              </a:spcBef>
              <a:spcAft>
                <a:spcPts val="0"/>
              </a:spcAft>
              <a:buSzPts val="2000"/>
              <a:buChar char="◦"/>
              <a:defRPr sz="2000"/>
            </a:lvl2pPr>
            <a:lvl3pPr indent="-342900" lvl="2" marL="1371600" algn="l">
              <a:spcBef>
                <a:spcPts val="350"/>
              </a:spcBef>
              <a:spcAft>
                <a:spcPts val="0"/>
              </a:spcAft>
              <a:buSzPts val="1800"/>
              <a:buChar char="●"/>
              <a:defRPr sz="1800"/>
            </a:lvl3pPr>
            <a:lvl4pPr indent="-330200" lvl="3" marL="1828800" algn="l">
              <a:spcBef>
                <a:spcPts val="350"/>
              </a:spcBef>
              <a:spcAft>
                <a:spcPts val="0"/>
              </a:spcAft>
              <a:buSzPts val="1600"/>
              <a:buChar char="●"/>
              <a:defRPr sz="1600"/>
            </a:lvl4pPr>
            <a:lvl5pPr indent="-330200" lvl="4" marL="2286000" algn="l">
              <a:spcBef>
                <a:spcPts val="350"/>
              </a:spcBef>
              <a:spcAft>
                <a:spcPts val="0"/>
              </a:spcAft>
              <a:buSzPts val="1600"/>
              <a:buChar char="●"/>
              <a:defRPr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6" name="Google Shape;66;p8"/>
          <p:cNvSpPr txBox="1"/>
          <p:nvPr>
            <p:ph idx="4" type="body"/>
          </p:nvPr>
        </p:nvSpPr>
        <p:spPr>
          <a:xfrm>
            <a:off x="4645025" y="1444294"/>
            <a:ext cx="4041775" cy="3941763"/>
          </a:xfrm>
          <a:prstGeom prst="rect">
            <a:avLst/>
          </a:prstGeom>
          <a:noFill/>
          <a:ln>
            <a:noFill/>
          </a:ln>
        </p:spPr>
        <p:txBody>
          <a:bodyPr anchorCtr="0" anchor="t" bIns="45700" lIns="91425" spcFirstLastPara="1" rIns="91425" wrap="square" tIns="45700">
            <a:normAutofit/>
          </a:bodyPr>
          <a:lstStyle>
            <a:lvl1pPr indent="-332232" lvl="0" marL="457200" algn="l">
              <a:spcBef>
                <a:spcPts val="0"/>
              </a:spcBef>
              <a:spcAft>
                <a:spcPts val="0"/>
              </a:spcAft>
              <a:buSzPts val="1632"/>
              <a:buChar char="🞂"/>
              <a:defRPr sz="2400"/>
            </a:lvl1pPr>
            <a:lvl2pPr indent="-355600" lvl="1" marL="914400" algn="l">
              <a:spcBef>
                <a:spcPts val="324"/>
              </a:spcBef>
              <a:spcAft>
                <a:spcPts val="0"/>
              </a:spcAft>
              <a:buSzPts val="2000"/>
              <a:buChar char="◦"/>
              <a:defRPr sz="2000"/>
            </a:lvl2pPr>
            <a:lvl3pPr indent="-342900" lvl="2" marL="1371600" algn="l">
              <a:spcBef>
                <a:spcPts val="350"/>
              </a:spcBef>
              <a:spcAft>
                <a:spcPts val="0"/>
              </a:spcAft>
              <a:buSzPts val="1800"/>
              <a:buChar char="●"/>
              <a:defRPr sz="1800"/>
            </a:lvl3pPr>
            <a:lvl4pPr indent="-330200" lvl="3" marL="1828800" algn="l">
              <a:spcBef>
                <a:spcPts val="350"/>
              </a:spcBef>
              <a:spcAft>
                <a:spcPts val="0"/>
              </a:spcAft>
              <a:buSzPts val="1600"/>
              <a:buChar char="●"/>
              <a:defRPr sz="1600"/>
            </a:lvl4pPr>
            <a:lvl5pPr indent="-330200" lvl="4" marL="2286000" algn="l">
              <a:spcBef>
                <a:spcPts val="350"/>
              </a:spcBef>
              <a:spcAft>
                <a:spcPts val="0"/>
              </a:spcAft>
              <a:buSzPts val="1600"/>
              <a:buChar char="●"/>
              <a:defRPr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7" name="Google Shape;67;p8"/>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8"/>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8"/>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bg>
      <p:bgPr>
        <a:gradFill>
          <a:gsLst>
            <a:gs pos="0">
              <a:srgbClr val="B1B1B1"/>
            </a:gs>
            <a:gs pos="40000">
              <a:srgbClr val="9E9E9E"/>
            </a:gs>
            <a:gs pos="100000">
              <a:schemeClr val="dk1"/>
            </a:gs>
          </a:gsLst>
          <a:path path="circle">
            <a:fillToRect b="100%" l="100%"/>
          </a:path>
          <a:tileRect r="-100%" t="-100%"/>
        </a:gradFill>
      </p:bgPr>
    </p:bg>
    <p:spTree>
      <p:nvGrpSpPr>
        <p:cNvPr id="70" name="Shape 70"/>
        <p:cNvGrpSpPr/>
        <p:nvPr/>
      </p:nvGrpSpPr>
      <p:grpSpPr>
        <a:xfrm>
          <a:off x="0" y="0"/>
          <a:ext cx="0" cy="0"/>
          <a:chOff x="0" y="0"/>
          <a:chExt cx="0" cy="0"/>
        </a:xfrm>
      </p:grpSpPr>
      <p:sp>
        <p:nvSpPr>
          <p:cNvPr id="71" name="Google Shape;71;p9"/>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9"/>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9"/>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4" name="Google Shape;7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blipFill rotWithShape="1">
          <a:blip r:embed="rId2">
            <a:alphaModFix/>
          </a:blip>
          <a:tile algn="tl" flip="none" tx="0" sx="50000" ty="0" sy="50000"/>
        </a:blipFill>
      </p:bgPr>
    </p:bg>
    <p:spTree>
      <p:nvGrpSpPr>
        <p:cNvPr id="75" name="Shape 75"/>
        <p:cNvGrpSpPr/>
        <p:nvPr/>
      </p:nvGrpSpPr>
      <p:grpSpPr>
        <a:xfrm>
          <a:off x="0" y="0"/>
          <a:ext cx="0" cy="0"/>
          <a:chOff x="0" y="0"/>
          <a:chExt cx="0" cy="0"/>
        </a:xfrm>
      </p:grpSpPr>
      <p:sp>
        <p:nvSpPr>
          <p:cNvPr id="76" name="Google Shape;76;p10"/>
          <p:cNvSpPr txBox="1"/>
          <p:nvPr>
            <p:ph type="title"/>
          </p:nvPr>
        </p:nvSpPr>
        <p:spPr>
          <a:xfrm>
            <a:off x="914400" y="4876800"/>
            <a:ext cx="7481776"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Clr>
                <a:schemeClr val="accent1"/>
              </a:buClr>
              <a:buSzPts val="2500"/>
              <a:buFont typeface="Lucida Sans"/>
              <a:buNone/>
              <a:defRPr b="0" sz="2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0"/>
          <p:cNvSpPr txBox="1"/>
          <p:nvPr>
            <p:ph idx="1" type="body"/>
          </p:nvPr>
        </p:nvSpPr>
        <p:spPr>
          <a:xfrm>
            <a:off x="4419600" y="5355102"/>
            <a:ext cx="3974592" cy="914400"/>
          </a:xfrm>
          <a:prstGeom prst="rect">
            <a:avLst/>
          </a:prstGeom>
          <a:noFill/>
          <a:ln>
            <a:noFill/>
          </a:ln>
        </p:spPr>
        <p:txBody>
          <a:bodyPr anchorCtr="0" anchor="t" bIns="45700" lIns="91425" spcFirstLastPara="1" rIns="91425" wrap="square" tIns="45700">
            <a:normAutofit/>
          </a:bodyPr>
          <a:lstStyle>
            <a:lvl1pPr indent="-228600" lvl="0" marL="457200" algn="r">
              <a:spcBef>
                <a:spcPts val="400"/>
              </a:spcBef>
              <a:spcAft>
                <a:spcPts val="0"/>
              </a:spcAft>
              <a:buSzPts val="1088"/>
              <a:buNone/>
              <a:defRPr sz="1600"/>
            </a:lvl1pPr>
            <a:lvl2pPr indent="-228600" lvl="1" marL="914400" algn="l">
              <a:spcBef>
                <a:spcPts val="324"/>
              </a:spcBef>
              <a:spcAft>
                <a:spcPts val="0"/>
              </a:spcAft>
              <a:buSzPts val="1200"/>
              <a:buNone/>
              <a:defRPr sz="1200"/>
            </a:lvl2pPr>
            <a:lvl3pPr indent="-228600" lvl="2" marL="1371600" algn="l">
              <a:spcBef>
                <a:spcPts val="350"/>
              </a:spcBef>
              <a:spcAft>
                <a:spcPts val="0"/>
              </a:spcAft>
              <a:buSzPts val="1000"/>
              <a:buNone/>
              <a:defRPr sz="1000"/>
            </a:lvl3pPr>
            <a:lvl4pPr indent="-228600" lvl="3" marL="1828800" algn="l">
              <a:spcBef>
                <a:spcPts val="350"/>
              </a:spcBef>
              <a:spcAft>
                <a:spcPts val="0"/>
              </a:spcAft>
              <a:buSzPts val="900"/>
              <a:buNone/>
              <a:defRPr sz="900"/>
            </a:lvl4pPr>
            <a:lvl5pPr indent="-228600" lvl="4" marL="2286000" algn="l">
              <a:spcBef>
                <a:spcPts val="350"/>
              </a:spcBef>
              <a:spcAft>
                <a:spcPts val="0"/>
              </a:spcAft>
              <a:buSzPts val="900"/>
              <a:buNone/>
              <a:defRPr sz="9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78" name="Google Shape;78;p10"/>
          <p:cNvSpPr txBox="1"/>
          <p:nvPr>
            <p:ph idx="2" type="body"/>
          </p:nvPr>
        </p:nvSpPr>
        <p:spPr>
          <a:xfrm>
            <a:off x="914400" y="274320"/>
            <a:ext cx="7479792" cy="4572000"/>
          </a:xfrm>
          <a:prstGeom prst="rect">
            <a:avLst/>
          </a:prstGeom>
          <a:noFill/>
          <a:ln>
            <a:noFill/>
          </a:ln>
        </p:spPr>
        <p:txBody>
          <a:bodyPr anchorCtr="0" anchor="t" bIns="45700" lIns="91425" spcFirstLastPara="1" rIns="91425" wrap="square" tIns="45700">
            <a:normAutofit/>
          </a:bodyPr>
          <a:lstStyle>
            <a:lvl1pPr indent="-366776" lvl="0" marL="457200" algn="l">
              <a:spcBef>
                <a:spcPts val="400"/>
              </a:spcBef>
              <a:spcAft>
                <a:spcPts val="0"/>
              </a:spcAft>
              <a:buSzPts val="2176"/>
              <a:buChar char="🞂"/>
              <a:defRPr sz="3200"/>
            </a:lvl1pPr>
            <a:lvl2pPr indent="-406400" lvl="1" marL="914400" algn="l">
              <a:spcBef>
                <a:spcPts val="324"/>
              </a:spcBef>
              <a:spcAft>
                <a:spcPts val="0"/>
              </a:spcAft>
              <a:buSzPts val="2800"/>
              <a:buChar char="◦"/>
              <a:defRPr sz="2800"/>
            </a:lvl2pPr>
            <a:lvl3pPr indent="-381000" lvl="2" marL="1371600" algn="l">
              <a:spcBef>
                <a:spcPts val="350"/>
              </a:spcBef>
              <a:spcAft>
                <a:spcPts val="0"/>
              </a:spcAft>
              <a:buSzPts val="2400"/>
              <a:buChar char="●"/>
              <a:defRPr sz="2400"/>
            </a:lvl3pPr>
            <a:lvl4pPr indent="-355600" lvl="3" marL="1828800" algn="l">
              <a:spcBef>
                <a:spcPts val="350"/>
              </a:spcBef>
              <a:spcAft>
                <a:spcPts val="0"/>
              </a:spcAft>
              <a:buSzPts val="2000"/>
              <a:buChar char="●"/>
              <a:defRPr sz="2000"/>
            </a:lvl4pPr>
            <a:lvl5pPr indent="-355600" lvl="4" marL="2286000" algn="l">
              <a:spcBef>
                <a:spcPts val="350"/>
              </a:spcBef>
              <a:spcAft>
                <a:spcPts val="0"/>
              </a:spcAft>
              <a:buSzPts val="2000"/>
              <a:buChar char="●"/>
              <a:defRPr sz="20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79" name="Google Shape;79;p10"/>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0"/>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0"/>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gradFill>
          <a:gsLst>
            <a:gs pos="0">
              <a:srgbClr val="B1B1B1"/>
            </a:gs>
            <a:gs pos="40000">
              <a:srgbClr val="9E9E9E"/>
            </a:gs>
            <a:gs pos="100000">
              <a:schemeClr val="dk1"/>
            </a:gs>
          </a:gsLst>
          <a:path path="circle">
            <a:fillToRect b="100%" l="100%"/>
          </a:path>
          <a:tileRect r="-100%" t="-100%"/>
        </a:gradFill>
      </p:bgPr>
    </p:bg>
    <p:spTree>
      <p:nvGrpSpPr>
        <p:cNvPr id="82" name="Shape 82"/>
        <p:cNvGrpSpPr/>
        <p:nvPr/>
      </p:nvGrpSpPr>
      <p:grpSpPr>
        <a:xfrm>
          <a:off x="0" y="0"/>
          <a:ext cx="0" cy="0"/>
          <a:chOff x="0" y="0"/>
          <a:chExt cx="0" cy="0"/>
        </a:xfrm>
      </p:grpSpPr>
      <p:sp>
        <p:nvSpPr>
          <p:cNvPr id="83" name="Google Shape;83;p11"/>
          <p:cNvSpPr txBox="1"/>
          <p:nvPr>
            <p:ph idx="1" type="body"/>
          </p:nvPr>
        </p:nvSpPr>
        <p:spPr>
          <a:xfrm>
            <a:off x="1141232" y="5443402"/>
            <a:ext cx="7162800" cy="648232"/>
          </a:xfrm>
          <a:prstGeom prst="rect">
            <a:avLst/>
          </a:prstGeom>
          <a:noFill/>
          <a:ln>
            <a:noFill/>
          </a:ln>
        </p:spPr>
        <p:txBody>
          <a:bodyPr anchorCtr="0" anchor="t" bIns="45700" lIns="91425" spcFirstLastPara="1" rIns="91425" wrap="square" tIns="0">
            <a:normAutofit/>
          </a:bodyPr>
          <a:lstStyle>
            <a:lvl1pPr indent="-228600" lvl="0" marL="457200" marR="18288" algn="r">
              <a:spcBef>
                <a:spcPts val="400"/>
              </a:spcBef>
              <a:spcAft>
                <a:spcPts val="0"/>
              </a:spcAft>
              <a:buSzPts val="952"/>
              <a:buNone/>
              <a:defRPr sz="1400"/>
            </a:lvl1pPr>
            <a:lvl2pPr indent="-304800" lvl="1" marL="914400" algn="l">
              <a:spcBef>
                <a:spcPts val="324"/>
              </a:spcBef>
              <a:spcAft>
                <a:spcPts val="0"/>
              </a:spcAft>
              <a:buSzPts val="1200"/>
              <a:buChar char="◦"/>
              <a:defRPr sz="1200"/>
            </a:lvl2pPr>
            <a:lvl3pPr indent="-292100" lvl="2" marL="1371600" algn="l">
              <a:spcBef>
                <a:spcPts val="350"/>
              </a:spcBef>
              <a:spcAft>
                <a:spcPts val="0"/>
              </a:spcAft>
              <a:buSzPts val="1000"/>
              <a:buChar char="●"/>
              <a:defRPr sz="1000"/>
            </a:lvl3pPr>
            <a:lvl4pPr indent="-285750" lvl="3" marL="1828800" algn="l">
              <a:spcBef>
                <a:spcPts val="350"/>
              </a:spcBef>
              <a:spcAft>
                <a:spcPts val="0"/>
              </a:spcAft>
              <a:buSzPts val="900"/>
              <a:buChar char="●"/>
              <a:defRPr sz="900"/>
            </a:lvl4pPr>
            <a:lvl5pPr indent="-285750" lvl="4" marL="2286000" algn="l">
              <a:spcBef>
                <a:spcPts val="350"/>
              </a:spcBef>
              <a:spcAft>
                <a:spcPts val="0"/>
              </a:spcAft>
              <a:buSzPts val="900"/>
              <a:buChar char="●"/>
              <a:defRPr sz="9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84" name="Google Shape;84;p11"/>
          <p:cNvSpPr/>
          <p:nvPr>
            <p:ph idx="2" type="pic"/>
          </p:nvPr>
        </p:nvSpPr>
        <p:spPr>
          <a:xfrm>
            <a:off x="228600" y="189968"/>
            <a:ext cx="8686800" cy="4389120"/>
          </a:xfrm>
          <a:prstGeom prst="rect">
            <a:avLst/>
          </a:prstGeom>
          <a:solidFill>
            <a:schemeClr val="dk2"/>
          </a:solidFill>
          <a:ln cap="flat" cmpd="sng" w="9525">
            <a:solidFill>
              <a:schemeClr val="dk1"/>
            </a:solidFill>
            <a:prstDash val="solid"/>
            <a:round/>
            <a:headEnd len="sm" w="sm" type="none"/>
            <a:tailEnd len="sm" w="sm" type="none"/>
          </a:ln>
        </p:spPr>
      </p:sp>
      <p:sp>
        <p:nvSpPr>
          <p:cNvPr id="85" name="Google Shape;85;p11"/>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1"/>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1"/>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sz="1000">
                <a:solidFill>
                  <a:schemeClr val="lt1"/>
                </a:solidFill>
                <a:latin typeface="Lucida Sans"/>
                <a:ea typeface="Lucida Sans"/>
                <a:cs typeface="Lucida Sans"/>
                <a:sym typeface="Lucida Sans"/>
              </a:defRPr>
            </a:lvl1pPr>
            <a:lvl2pPr indent="0" lvl="1" marL="0" algn="r">
              <a:spcBef>
                <a:spcPts val="0"/>
              </a:spcBef>
              <a:buNone/>
              <a:defRPr b="0" sz="1000">
                <a:solidFill>
                  <a:schemeClr val="lt1"/>
                </a:solidFill>
                <a:latin typeface="Lucida Sans"/>
                <a:ea typeface="Lucida Sans"/>
                <a:cs typeface="Lucida Sans"/>
                <a:sym typeface="Lucida Sans"/>
              </a:defRPr>
            </a:lvl2pPr>
            <a:lvl3pPr indent="0" lvl="2" marL="0" algn="r">
              <a:spcBef>
                <a:spcPts val="0"/>
              </a:spcBef>
              <a:buNone/>
              <a:defRPr b="0" sz="1000">
                <a:solidFill>
                  <a:schemeClr val="lt1"/>
                </a:solidFill>
                <a:latin typeface="Lucida Sans"/>
                <a:ea typeface="Lucida Sans"/>
                <a:cs typeface="Lucida Sans"/>
                <a:sym typeface="Lucida Sans"/>
              </a:defRPr>
            </a:lvl3pPr>
            <a:lvl4pPr indent="0" lvl="3" marL="0" algn="r">
              <a:spcBef>
                <a:spcPts val="0"/>
              </a:spcBef>
              <a:buNone/>
              <a:defRPr b="0" sz="1000">
                <a:solidFill>
                  <a:schemeClr val="lt1"/>
                </a:solidFill>
                <a:latin typeface="Lucida Sans"/>
                <a:ea typeface="Lucida Sans"/>
                <a:cs typeface="Lucida Sans"/>
                <a:sym typeface="Lucida Sans"/>
              </a:defRPr>
            </a:lvl4pPr>
            <a:lvl5pPr indent="0" lvl="4" marL="0" algn="r">
              <a:spcBef>
                <a:spcPts val="0"/>
              </a:spcBef>
              <a:buNone/>
              <a:defRPr b="0" sz="1000">
                <a:solidFill>
                  <a:schemeClr val="lt1"/>
                </a:solidFill>
                <a:latin typeface="Lucida Sans"/>
                <a:ea typeface="Lucida Sans"/>
                <a:cs typeface="Lucida Sans"/>
                <a:sym typeface="Lucida Sans"/>
              </a:defRPr>
            </a:lvl5pPr>
            <a:lvl6pPr indent="0" lvl="5" marL="0" algn="r">
              <a:spcBef>
                <a:spcPts val="0"/>
              </a:spcBef>
              <a:buNone/>
              <a:defRPr b="0" sz="1000">
                <a:solidFill>
                  <a:schemeClr val="lt1"/>
                </a:solidFill>
                <a:latin typeface="Lucida Sans"/>
                <a:ea typeface="Lucida Sans"/>
                <a:cs typeface="Lucida Sans"/>
                <a:sym typeface="Lucida Sans"/>
              </a:defRPr>
            </a:lvl6pPr>
            <a:lvl7pPr indent="0" lvl="6" marL="0" algn="r">
              <a:spcBef>
                <a:spcPts val="0"/>
              </a:spcBef>
              <a:buNone/>
              <a:defRPr b="0" sz="1000">
                <a:solidFill>
                  <a:schemeClr val="lt1"/>
                </a:solidFill>
                <a:latin typeface="Lucida Sans"/>
                <a:ea typeface="Lucida Sans"/>
                <a:cs typeface="Lucida Sans"/>
                <a:sym typeface="Lucida Sans"/>
              </a:defRPr>
            </a:lvl7pPr>
            <a:lvl8pPr indent="0" lvl="7" marL="0" algn="r">
              <a:spcBef>
                <a:spcPts val="0"/>
              </a:spcBef>
              <a:buNone/>
              <a:defRPr b="0" sz="1000">
                <a:solidFill>
                  <a:schemeClr val="lt1"/>
                </a:solidFill>
                <a:latin typeface="Lucida Sans"/>
                <a:ea typeface="Lucida Sans"/>
                <a:cs typeface="Lucida Sans"/>
                <a:sym typeface="Lucida Sans"/>
              </a:defRPr>
            </a:lvl8pPr>
            <a:lvl9pPr indent="0" lvl="8" marL="0" algn="r">
              <a:spcBef>
                <a:spcPts val="0"/>
              </a:spcBef>
              <a:buNone/>
              <a:defRPr b="0" sz="1000">
                <a:solidFill>
                  <a:schemeClr val="lt1"/>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11"/>
          <p:cNvSpPr txBox="1"/>
          <p:nvPr>
            <p:ph type="title"/>
          </p:nvPr>
        </p:nvSpPr>
        <p:spPr>
          <a:xfrm>
            <a:off x="228600" y="4865122"/>
            <a:ext cx="8075432" cy="562672"/>
          </a:xfrm>
          <a:prstGeom prst="rect">
            <a:avLst/>
          </a:prstGeom>
          <a:noFill/>
          <a:ln>
            <a:noFill/>
          </a:ln>
        </p:spPr>
        <p:txBody>
          <a:bodyPr anchorCtr="0" anchor="t" bIns="45700" lIns="91425" spcFirstLastPara="1" rIns="91425" wrap="square" tIns="45700">
            <a:normAutofit/>
          </a:bodyPr>
          <a:lstStyle>
            <a:lvl1pPr lvl="0" marR="0" algn="r">
              <a:spcBef>
                <a:spcPts val="0"/>
              </a:spcBef>
              <a:spcAft>
                <a:spcPts val="0"/>
              </a:spcAft>
              <a:buClr>
                <a:schemeClr val="accent1"/>
              </a:buClr>
              <a:buSzPts val="3000"/>
              <a:buFont typeface="Lucida Sans"/>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1"/>
          <p:cNvSpPr/>
          <p:nvPr/>
        </p:nvSpPr>
        <p:spPr>
          <a:xfrm>
            <a:off x="499273" y="5944936"/>
            <a:ext cx="4940624" cy="921076"/>
          </a:xfrm>
          <a:custGeom>
            <a:rect b="b" l="l" r="r" t="t"/>
            <a:pathLst>
              <a:path extrusionOk="0" h="337" w="7485">
                <a:moveTo>
                  <a:pt x="0" y="2"/>
                </a:moveTo>
                <a:lnTo>
                  <a:pt x="7485" y="337"/>
                </a:lnTo>
                <a:lnTo>
                  <a:pt x="5558" y="337"/>
                </a:lnTo>
                <a:lnTo>
                  <a:pt x="1" y="0"/>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90" name="Google Shape;90;p11"/>
          <p:cNvSpPr/>
          <p:nvPr/>
        </p:nvSpPr>
        <p:spPr>
          <a:xfrm>
            <a:off x="485717" y="5939011"/>
            <a:ext cx="3690451" cy="933450"/>
          </a:xfrm>
          <a:custGeom>
            <a:rect b="b" l="l" r="r" t="t"/>
            <a:pathLst>
              <a:path extrusionOk="0" h="588" w="5591">
                <a:moveTo>
                  <a:pt x="0" y="0"/>
                </a:moveTo>
                <a:lnTo>
                  <a:pt x="5591" y="585"/>
                </a:lnTo>
                <a:lnTo>
                  <a:pt x="4415" y="588"/>
                </a:lnTo>
                <a:lnTo>
                  <a:pt x="12" y="4"/>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91" name="Google Shape;91;p11"/>
          <p:cNvSpPr/>
          <p:nvPr/>
        </p:nvSpPr>
        <p:spPr>
          <a:xfrm>
            <a:off x="-6042" y="5791253"/>
            <a:ext cx="3402314" cy="1080868"/>
          </a:xfrm>
          <a:prstGeom prst="rtTriangle">
            <a:avLst/>
          </a:pr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cxnSp>
        <p:nvCxnSpPr>
          <p:cNvPr id="92" name="Google Shape;92;p11"/>
          <p:cNvCxnSpPr/>
          <p:nvPr/>
        </p:nvCxnSpPr>
        <p:spPr>
          <a:xfrm>
            <a:off x="-9237" y="5787738"/>
            <a:ext cx="3405509" cy="1084383"/>
          </a:xfrm>
          <a:prstGeom prst="straightConnector1">
            <a:avLst/>
          </a:prstGeom>
          <a:noFill/>
          <a:ln cap="flat" cmpd="sng" w="12050">
            <a:solidFill>
              <a:srgbClr val="93C5D8"/>
            </a:solidFill>
            <a:prstDash val="solid"/>
            <a:miter lim="800000"/>
            <a:headEnd len="sm" w="sm" type="none"/>
            <a:tailEnd len="sm" w="sm" type="none"/>
          </a:ln>
        </p:spPr>
      </p:cxnSp>
      <p:sp>
        <p:nvSpPr>
          <p:cNvPr id="93" name="Google Shape;93;p11"/>
          <p:cNvSpPr/>
          <p:nvPr/>
        </p:nvSpPr>
        <p:spPr>
          <a:xfrm>
            <a:off x="8664112" y="4988440"/>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94" name="Google Shape;94;p11"/>
          <p:cNvSpPr/>
          <p:nvPr/>
        </p:nvSpPr>
        <p:spPr>
          <a:xfrm>
            <a:off x="8477696" y="4988440"/>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5" name="Shape 95"/>
        <p:cNvGrpSpPr/>
        <p:nvPr/>
      </p:nvGrpSpPr>
      <p:grpSpPr>
        <a:xfrm>
          <a:off x="0" y="0"/>
          <a:ext cx="0" cy="0"/>
          <a:chOff x="0" y="0"/>
          <a:chExt cx="0" cy="0"/>
        </a:xfrm>
      </p:grpSpPr>
      <p:sp>
        <p:nvSpPr>
          <p:cNvPr id="96" name="Google Shape;96;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2"/>
          <p:cNvSpPr txBox="1"/>
          <p:nvPr>
            <p:ph idx="1" type="body"/>
          </p:nvPr>
        </p:nvSpPr>
        <p:spPr>
          <a:xfrm rot="5400000">
            <a:off x="2378965" y="-440435"/>
            <a:ext cx="4386071" cy="8229600"/>
          </a:xfrm>
          <a:prstGeom prst="rect">
            <a:avLst/>
          </a:prstGeom>
          <a:noFill/>
          <a:ln>
            <a:noFill/>
          </a:ln>
        </p:spPr>
        <p:txBody>
          <a:bodyPr anchorCtr="0" anchor="t" bIns="45700" lIns="91425" spcFirstLastPara="1" rIns="91425" wrap="square" tIns="45700">
            <a:norm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98" name="Google Shape;98;p12"/>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2"/>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1" name="Shape 101"/>
        <p:cNvGrpSpPr/>
        <p:nvPr/>
      </p:nvGrpSpPr>
      <p:grpSpPr>
        <a:xfrm>
          <a:off x="0" y="0"/>
          <a:ext cx="0" cy="0"/>
          <a:chOff x="0" y="0"/>
          <a:chExt cx="0" cy="0"/>
        </a:xfrm>
      </p:grpSpPr>
      <p:sp>
        <p:nvSpPr>
          <p:cNvPr id="102" name="Google Shape;102;p13"/>
          <p:cNvSpPr txBox="1"/>
          <p:nvPr>
            <p:ph type="title"/>
          </p:nvPr>
        </p:nvSpPr>
        <p:spPr>
          <a:xfrm rot="5400000">
            <a:off x="4936367" y="2182286"/>
            <a:ext cx="5592761" cy="177747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3"/>
          <p:cNvSpPr txBox="1"/>
          <p:nvPr>
            <p:ph idx="1" type="body"/>
          </p:nvPr>
        </p:nvSpPr>
        <p:spPr>
          <a:xfrm rot="5400000">
            <a:off x="823120" y="-91279"/>
            <a:ext cx="5592760" cy="6324600"/>
          </a:xfrm>
          <a:prstGeom prst="rect">
            <a:avLst/>
          </a:prstGeom>
          <a:noFill/>
          <a:ln>
            <a:noFill/>
          </a:ln>
        </p:spPr>
        <p:txBody>
          <a:bodyPr anchorCtr="0" anchor="t" bIns="45700" lIns="91425" spcFirstLastPara="1" rIns="91425" wrap="square" tIns="45700">
            <a:norm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104" name="Google Shape;104;p13"/>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3"/>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499273" y="5944936"/>
            <a:ext cx="4940624" cy="921076"/>
          </a:xfrm>
          <a:custGeom>
            <a:rect b="b" l="l" r="r" t="t"/>
            <a:pathLst>
              <a:path extrusionOk="0" h="337" w="7485">
                <a:moveTo>
                  <a:pt x="0" y="2"/>
                </a:moveTo>
                <a:lnTo>
                  <a:pt x="7485" y="337"/>
                </a:lnTo>
                <a:lnTo>
                  <a:pt x="5558" y="337"/>
                </a:lnTo>
                <a:lnTo>
                  <a:pt x="1" y="0"/>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11" name="Google Shape;11;p1"/>
          <p:cNvSpPr/>
          <p:nvPr/>
        </p:nvSpPr>
        <p:spPr>
          <a:xfrm>
            <a:off x="485717" y="5939011"/>
            <a:ext cx="3690451" cy="933450"/>
          </a:xfrm>
          <a:custGeom>
            <a:rect b="b" l="l" r="r" t="t"/>
            <a:pathLst>
              <a:path extrusionOk="0" h="588" w="5591">
                <a:moveTo>
                  <a:pt x="0" y="0"/>
                </a:moveTo>
                <a:lnTo>
                  <a:pt x="5591" y="585"/>
                </a:lnTo>
                <a:lnTo>
                  <a:pt x="4415" y="588"/>
                </a:lnTo>
                <a:lnTo>
                  <a:pt x="12" y="4"/>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12" name="Google Shape;12;p1"/>
          <p:cNvSpPr/>
          <p:nvPr/>
        </p:nvSpPr>
        <p:spPr>
          <a:xfrm>
            <a:off x="-6042" y="5791253"/>
            <a:ext cx="3402314" cy="1080868"/>
          </a:xfrm>
          <a:prstGeom prst="rtTriangle">
            <a:avLst/>
          </a:prstGeom>
          <a:blipFill rotWithShape="1">
            <a:blip r:embed="rId1">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cxnSp>
        <p:nvCxnSpPr>
          <p:cNvPr id="13" name="Google Shape;13;p1"/>
          <p:cNvCxnSpPr/>
          <p:nvPr/>
        </p:nvCxnSpPr>
        <p:spPr>
          <a:xfrm>
            <a:off x="-9237" y="5787738"/>
            <a:ext cx="3405509" cy="1084383"/>
          </a:xfrm>
          <a:prstGeom prst="straightConnector1">
            <a:avLst/>
          </a:prstGeom>
          <a:noFill/>
          <a:ln cap="flat" cmpd="sng" w="12050">
            <a:solidFill>
              <a:srgbClr val="93C5D8"/>
            </a:solidFill>
            <a:prstDash val="solid"/>
            <a:miter lim="800000"/>
            <a:headEnd len="sm" w="sm" type="none"/>
            <a:tailEnd len="sm" w="sm" type="none"/>
          </a:ln>
        </p:spPr>
      </p:cxnSp>
      <p:sp>
        <p:nvSpPr>
          <p:cNvPr id="14" name="Google Shape;14;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4100"/>
              <a:buFont typeface="Lucida Sans"/>
              <a:buNone/>
              <a:defRPr b="1" i="0" sz="4100" u="none" cap="none" strike="noStrike">
                <a:solidFill>
                  <a:schemeClr val="dk2"/>
                </a:solidFill>
                <a:latin typeface="Lucida Sans"/>
                <a:ea typeface="Lucida Sans"/>
                <a:cs typeface="Lucida Sans"/>
                <a:sym typeface="Lucida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lvl1pPr indent="-345186" lvl="0" marL="457200" marR="0" rtl="0" algn="l">
              <a:spcBef>
                <a:spcPts val="400"/>
              </a:spcBef>
              <a:spcAft>
                <a:spcPts val="0"/>
              </a:spcAft>
              <a:buClr>
                <a:schemeClr val="accent1"/>
              </a:buClr>
              <a:buSzPts val="1836"/>
              <a:buFont typeface="Noto Sans Symbols"/>
              <a:buChar char="🞂"/>
              <a:defRPr b="0" i="0" sz="2700" u="none" cap="none" strike="noStrike">
                <a:solidFill>
                  <a:schemeClr val="dk1"/>
                </a:solidFill>
                <a:latin typeface="Lucida Sans"/>
                <a:ea typeface="Lucida Sans"/>
                <a:cs typeface="Lucida Sans"/>
                <a:sym typeface="Lucida Sans"/>
              </a:defRPr>
            </a:lvl1pPr>
            <a:lvl2pPr indent="-374650" lvl="1" marL="914400" marR="0" rtl="0" algn="l">
              <a:spcBef>
                <a:spcPts val="324"/>
              </a:spcBef>
              <a:spcAft>
                <a:spcPts val="0"/>
              </a:spcAft>
              <a:buClr>
                <a:schemeClr val="accent1"/>
              </a:buClr>
              <a:buSzPts val="2300"/>
              <a:buFont typeface="Verdana"/>
              <a:buChar char="◦"/>
              <a:defRPr b="0" i="0" sz="2300" u="none" cap="none" strike="noStrike">
                <a:solidFill>
                  <a:schemeClr val="dk1"/>
                </a:solidFill>
                <a:latin typeface="Lucida Sans"/>
                <a:ea typeface="Lucida Sans"/>
                <a:cs typeface="Lucida Sans"/>
                <a:sym typeface="Lucida Sans"/>
              </a:defRPr>
            </a:lvl2pPr>
            <a:lvl3pPr indent="-361950" lvl="2" marL="1371600" marR="0" rtl="0" algn="l">
              <a:spcBef>
                <a:spcPts val="350"/>
              </a:spcBef>
              <a:spcAft>
                <a:spcPts val="0"/>
              </a:spcAft>
              <a:buClr>
                <a:schemeClr val="accent2"/>
              </a:buClr>
              <a:buSzPts val="2100"/>
              <a:buFont typeface="Noto Sans Symbols"/>
              <a:buChar char="●"/>
              <a:defRPr b="0" i="0" sz="2100" u="none" cap="none" strike="noStrike">
                <a:solidFill>
                  <a:schemeClr val="dk1"/>
                </a:solidFill>
                <a:latin typeface="Lucida Sans"/>
                <a:ea typeface="Lucida Sans"/>
                <a:cs typeface="Lucida Sans"/>
                <a:sym typeface="Lucida Sans"/>
              </a:defRPr>
            </a:lvl3pPr>
            <a:lvl4pPr indent="-349250" lvl="3" marL="1828800" marR="0" rtl="0" algn="l">
              <a:spcBef>
                <a:spcPts val="350"/>
              </a:spcBef>
              <a:spcAft>
                <a:spcPts val="0"/>
              </a:spcAft>
              <a:buClr>
                <a:schemeClr val="accent2"/>
              </a:buClr>
              <a:buSzPts val="1900"/>
              <a:buFont typeface="Noto Sans Symbols"/>
              <a:buChar char="●"/>
              <a:defRPr b="0" i="0" sz="1900" u="none" cap="none" strike="noStrike">
                <a:solidFill>
                  <a:schemeClr val="dk1"/>
                </a:solidFill>
                <a:latin typeface="Lucida Sans"/>
                <a:ea typeface="Lucida Sans"/>
                <a:cs typeface="Lucida Sans"/>
                <a:sym typeface="Lucida Sans"/>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Lucida Sans"/>
                <a:ea typeface="Lucida Sans"/>
                <a:cs typeface="Lucida Sans"/>
                <a:sym typeface="Lucida Sans"/>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Lucida Sans"/>
                <a:ea typeface="Lucida Sans"/>
                <a:cs typeface="Lucida Sans"/>
                <a:sym typeface="Lucida Sans"/>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9pPr>
          </a:lstStyle>
          <a:p/>
        </p:txBody>
      </p:sp>
      <p:sp>
        <p:nvSpPr>
          <p:cNvPr id="16" name="Google Shape;16;p1"/>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sz="1000">
                <a:solidFill>
                  <a:schemeClr val="dk1"/>
                </a:solidFill>
                <a:latin typeface="Lucida Sans"/>
                <a:ea typeface="Lucida Sans"/>
                <a:cs typeface="Lucida Sans"/>
                <a:sym typeface="Lucida Sans"/>
              </a:defRPr>
            </a:lvl1pPr>
            <a:lvl2pPr lvl="1"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2pPr>
            <a:lvl3pPr lvl="2"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3pPr>
            <a:lvl4pPr lvl="3"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4pPr>
            <a:lvl5pPr lvl="4"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5pPr>
            <a:lvl6pPr lvl="5"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6pPr>
            <a:lvl7pPr lvl="6"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7pPr>
            <a:lvl8pPr lvl="7"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8pPr>
            <a:lvl9pPr lvl="8"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9pPr>
          </a:lstStyle>
          <a:p/>
        </p:txBody>
      </p:sp>
      <p:sp>
        <p:nvSpPr>
          <p:cNvPr id="17" name="Google Shape;17;p1"/>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noAutofit/>
          </a:bodyPr>
          <a:lstStyle>
            <a:lvl1pPr lvl="0" marR="0" rtl="0" algn="r">
              <a:spcBef>
                <a:spcPts val="0"/>
              </a:spcBef>
              <a:spcAft>
                <a:spcPts val="0"/>
              </a:spcAft>
              <a:buSzPts val="1400"/>
              <a:buNone/>
              <a:defRPr sz="1000">
                <a:solidFill>
                  <a:schemeClr val="dk1"/>
                </a:solidFill>
                <a:latin typeface="Lucida Sans"/>
                <a:ea typeface="Lucida Sans"/>
                <a:cs typeface="Lucida Sans"/>
                <a:sym typeface="Lucida Sans"/>
              </a:defRPr>
            </a:lvl1pPr>
            <a:lvl2pPr lvl="1"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2pPr>
            <a:lvl3pPr lvl="2"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3pPr>
            <a:lvl4pPr lvl="3"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4pPr>
            <a:lvl5pPr lvl="4"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5pPr>
            <a:lvl6pPr lvl="5"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6pPr>
            <a:lvl7pPr lvl="6"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7pPr>
            <a:lvl8pPr lvl="7"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8pPr>
            <a:lvl9pPr lvl="8"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9pPr>
          </a:lstStyle>
          <a:p/>
        </p:txBody>
      </p:sp>
      <p:sp>
        <p:nvSpPr>
          <p:cNvPr id="18" name="Google Shape;18;p1"/>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u="none">
                <a:solidFill>
                  <a:schemeClr val="dk1"/>
                </a:solidFill>
                <a:latin typeface="Lucida Sans"/>
                <a:ea typeface="Lucida Sans"/>
                <a:cs typeface="Lucida Sans"/>
                <a:sym typeface="Lucida Sans"/>
              </a:defRPr>
            </a:lvl1pPr>
            <a:lvl2pPr indent="0" lvl="1" marL="0" marR="0" rtl="0" algn="r">
              <a:spcBef>
                <a:spcPts val="0"/>
              </a:spcBef>
              <a:buNone/>
              <a:defRPr b="0" sz="1000" u="none">
                <a:solidFill>
                  <a:schemeClr val="dk1"/>
                </a:solidFill>
                <a:latin typeface="Lucida Sans"/>
                <a:ea typeface="Lucida Sans"/>
                <a:cs typeface="Lucida Sans"/>
                <a:sym typeface="Lucida Sans"/>
              </a:defRPr>
            </a:lvl2pPr>
            <a:lvl3pPr indent="0" lvl="2" marL="0" marR="0" rtl="0" algn="r">
              <a:spcBef>
                <a:spcPts val="0"/>
              </a:spcBef>
              <a:buNone/>
              <a:defRPr b="0" sz="1000" u="none">
                <a:solidFill>
                  <a:schemeClr val="dk1"/>
                </a:solidFill>
                <a:latin typeface="Lucida Sans"/>
                <a:ea typeface="Lucida Sans"/>
                <a:cs typeface="Lucida Sans"/>
                <a:sym typeface="Lucida Sans"/>
              </a:defRPr>
            </a:lvl3pPr>
            <a:lvl4pPr indent="0" lvl="3" marL="0" marR="0" rtl="0" algn="r">
              <a:spcBef>
                <a:spcPts val="0"/>
              </a:spcBef>
              <a:buNone/>
              <a:defRPr b="0" sz="1000" u="none">
                <a:solidFill>
                  <a:schemeClr val="dk1"/>
                </a:solidFill>
                <a:latin typeface="Lucida Sans"/>
                <a:ea typeface="Lucida Sans"/>
                <a:cs typeface="Lucida Sans"/>
                <a:sym typeface="Lucida Sans"/>
              </a:defRPr>
            </a:lvl4pPr>
            <a:lvl5pPr indent="0" lvl="4" marL="0" marR="0" rtl="0" algn="r">
              <a:spcBef>
                <a:spcPts val="0"/>
              </a:spcBef>
              <a:buNone/>
              <a:defRPr b="0" sz="1000" u="none">
                <a:solidFill>
                  <a:schemeClr val="dk1"/>
                </a:solidFill>
                <a:latin typeface="Lucida Sans"/>
                <a:ea typeface="Lucida Sans"/>
                <a:cs typeface="Lucida Sans"/>
                <a:sym typeface="Lucida Sans"/>
              </a:defRPr>
            </a:lvl5pPr>
            <a:lvl6pPr indent="0" lvl="5" marL="0" marR="0" rtl="0" algn="r">
              <a:spcBef>
                <a:spcPts val="0"/>
              </a:spcBef>
              <a:buNone/>
              <a:defRPr b="0" sz="1000" u="none">
                <a:solidFill>
                  <a:schemeClr val="dk1"/>
                </a:solidFill>
                <a:latin typeface="Lucida Sans"/>
                <a:ea typeface="Lucida Sans"/>
                <a:cs typeface="Lucida Sans"/>
                <a:sym typeface="Lucida Sans"/>
              </a:defRPr>
            </a:lvl6pPr>
            <a:lvl7pPr indent="0" lvl="6" marL="0" marR="0" rtl="0" algn="r">
              <a:spcBef>
                <a:spcPts val="0"/>
              </a:spcBef>
              <a:buNone/>
              <a:defRPr b="0" sz="1000" u="none">
                <a:solidFill>
                  <a:schemeClr val="dk1"/>
                </a:solidFill>
                <a:latin typeface="Lucida Sans"/>
                <a:ea typeface="Lucida Sans"/>
                <a:cs typeface="Lucida Sans"/>
                <a:sym typeface="Lucida Sans"/>
              </a:defRPr>
            </a:lvl7pPr>
            <a:lvl8pPr indent="0" lvl="7" marL="0" marR="0" rtl="0" algn="r">
              <a:spcBef>
                <a:spcPts val="0"/>
              </a:spcBef>
              <a:buNone/>
              <a:defRPr b="0" sz="1000" u="none">
                <a:solidFill>
                  <a:schemeClr val="dk1"/>
                </a:solidFill>
                <a:latin typeface="Lucida Sans"/>
                <a:ea typeface="Lucida Sans"/>
                <a:cs typeface="Lucida Sans"/>
                <a:sym typeface="Lucida Sans"/>
              </a:defRPr>
            </a:lvl8pPr>
            <a:lvl9pPr indent="0" lvl="8" marL="0" marR="0" rtl="0" algn="r">
              <a:spcBef>
                <a:spcPts val="0"/>
              </a:spcBef>
              <a:buNone/>
              <a:defRPr b="0" sz="1000" u="none">
                <a:solidFill>
                  <a:schemeClr val="dk1"/>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youtube.com/watch?v=KhJgh9Yy0_w" TargetMode="Externa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image" Target="../media/image23.png"/><Relationship Id="rId5"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8.png"/><Relationship Id="rId4" Type="http://schemas.openxmlformats.org/officeDocument/2006/relationships/image" Target="../media/image24.jpg"/><Relationship Id="rId5" Type="http://schemas.openxmlformats.org/officeDocument/2006/relationships/image" Target="../media/image3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1" Type="http://schemas.openxmlformats.org/officeDocument/2006/relationships/image" Target="../media/image40.png"/><Relationship Id="rId10" Type="http://schemas.openxmlformats.org/officeDocument/2006/relationships/image" Target="../media/image37.png"/><Relationship Id="rId13" Type="http://schemas.openxmlformats.org/officeDocument/2006/relationships/image" Target="../media/image44.png"/><Relationship Id="rId12"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png"/><Relationship Id="rId4" Type="http://schemas.openxmlformats.org/officeDocument/2006/relationships/image" Target="../media/image17.png"/><Relationship Id="rId9" Type="http://schemas.openxmlformats.org/officeDocument/2006/relationships/image" Target="../media/image34.png"/><Relationship Id="rId15" Type="http://schemas.openxmlformats.org/officeDocument/2006/relationships/image" Target="../media/image43.png"/><Relationship Id="rId14" Type="http://schemas.openxmlformats.org/officeDocument/2006/relationships/image" Target="../media/image42.png"/><Relationship Id="rId5" Type="http://schemas.openxmlformats.org/officeDocument/2006/relationships/image" Target="../media/image28.png"/><Relationship Id="rId6" Type="http://schemas.openxmlformats.org/officeDocument/2006/relationships/image" Target="../media/image41.png"/><Relationship Id="rId7" Type="http://schemas.openxmlformats.org/officeDocument/2006/relationships/image" Target="../media/image21.png"/><Relationship Id="rId8"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4.jpg"/><Relationship Id="rId4" Type="http://schemas.openxmlformats.org/officeDocument/2006/relationships/image" Target="../media/image5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5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6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6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6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6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6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64.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66.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6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6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7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7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7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6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7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7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8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7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78.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77.png"/><Relationship Id="rId4" Type="http://schemas.openxmlformats.org/officeDocument/2006/relationships/image" Target="../media/image9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8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8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7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8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8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93.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8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86.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image" Target="../media/image9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95.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8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85.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90.png"/><Relationship Id="rId4" Type="http://schemas.openxmlformats.org/officeDocument/2006/relationships/image" Target="../media/image89.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96.png"/><Relationship Id="rId4" Type="http://schemas.openxmlformats.org/officeDocument/2006/relationships/image" Target="../media/image9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4"/>
          <p:cNvSpPr txBox="1"/>
          <p:nvPr>
            <p:ph type="ctrTitle"/>
          </p:nvPr>
        </p:nvSpPr>
        <p:spPr>
          <a:xfrm>
            <a:off x="660797" y="428625"/>
            <a:ext cx="7772400" cy="1829761"/>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2"/>
              </a:buClr>
              <a:buSzPts val="4800"/>
              <a:buFont typeface="Lucida Sans"/>
              <a:buNone/>
            </a:pPr>
            <a:r>
              <a:rPr lang="en-US"/>
              <a:t>UNIT 1</a:t>
            </a:r>
            <a:endParaRPr/>
          </a:p>
        </p:txBody>
      </p:sp>
      <p:sp>
        <p:nvSpPr>
          <p:cNvPr id="112" name="Google Shape;112;p14"/>
          <p:cNvSpPr txBox="1"/>
          <p:nvPr>
            <p:ph idx="1" type="subTitle"/>
          </p:nvPr>
        </p:nvSpPr>
        <p:spPr>
          <a:xfrm>
            <a:off x="1371600" y="4125516"/>
            <a:ext cx="7772400" cy="1199704"/>
          </a:xfrm>
          <a:prstGeom prst="rect">
            <a:avLst/>
          </a:prstGeom>
          <a:noFill/>
          <a:ln>
            <a:noFill/>
          </a:ln>
        </p:spPr>
        <p:txBody>
          <a:bodyPr anchorCtr="0" anchor="t" bIns="45700" lIns="45700" spcFirstLastPara="1" rIns="45700" wrap="square" tIns="45700">
            <a:normAutofit fontScale="92500" lnSpcReduction="20000"/>
          </a:bodyPr>
          <a:lstStyle/>
          <a:p>
            <a:pPr indent="0" lvl="0" marL="0" rtl="0" algn="r">
              <a:spcBef>
                <a:spcPts val="0"/>
              </a:spcBef>
              <a:spcAft>
                <a:spcPts val="0"/>
              </a:spcAft>
              <a:buSzPct val="68000"/>
              <a:buNone/>
            </a:pPr>
            <a:r>
              <a:rPr lang="en-US"/>
              <a:t>Shobana T S</a:t>
            </a:r>
            <a:endParaRPr/>
          </a:p>
          <a:p>
            <a:pPr indent="0" lvl="0" marL="0" rtl="0" algn="r">
              <a:spcBef>
                <a:spcPts val="400"/>
              </a:spcBef>
              <a:spcAft>
                <a:spcPts val="0"/>
              </a:spcAft>
              <a:buSzPct val="68000"/>
              <a:buNone/>
            </a:pPr>
            <a:r>
              <a:rPr lang="en-US"/>
              <a:t>Assistant Professor</a:t>
            </a:r>
            <a:endParaRPr/>
          </a:p>
          <a:p>
            <a:pPr indent="0" lvl="0" marL="0" rtl="0" algn="r">
              <a:spcBef>
                <a:spcPts val="400"/>
              </a:spcBef>
              <a:spcAft>
                <a:spcPts val="0"/>
              </a:spcAft>
              <a:buSzPct val="68000"/>
              <a:buNone/>
            </a:pPr>
            <a:r>
              <a:rPr lang="en-US"/>
              <a:t>Dept. of ISE, BMSCE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5"/>
          <p:cNvSpPr txBox="1"/>
          <p:nvPr>
            <p:ph type="ctrTitle"/>
          </p:nvPr>
        </p:nvSpPr>
        <p:spPr>
          <a:xfrm>
            <a:off x="685800" y="1752601"/>
            <a:ext cx="7772400" cy="1829761"/>
          </a:xfrm>
          <a:prstGeom prst="rect">
            <a:avLst/>
          </a:prstGeom>
          <a:noFill/>
          <a:ln>
            <a:noFill/>
          </a:ln>
        </p:spPr>
        <p:txBody>
          <a:bodyPr anchorCtr="0" anchor="b" bIns="45700" lIns="91425" spcFirstLastPara="1" rIns="91425" wrap="square" tIns="45700">
            <a:normAutofit fontScale="90000"/>
          </a:bodyPr>
          <a:lstStyle/>
          <a:p>
            <a:pPr indent="0" lvl="0" marL="0" rtl="0" algn="r">
              <a:spcBef>
                <a:spcPts val="0"/>
              </a:spcBef>
              <a:spcAft>
                <a:spcPts val="0"/>
              </a:spcAft>
              <a:buClr>
                <a:schemeClr val="dk2"/>
              </a:buClr>
              <a:buSzPct val="100000"/>
              <a:buFont typeface="Lucida Sans"/>
              <a:buNone/>
            </a:pPr>
            <a:r>
              <a:rPr lang="en-US"/>
              <a:t>The Machine Learning Landscape</a:t>
            </a:r>
            <a:br>
              <a:rPr lang="en-US"/>
            </a:br>
            <a:r>
              <a:rPr lang="en-US"/>
              <a:t>PART 1</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6"/>
          <p:cNvSpPr txBox="1"/>
          <p:nvPr>
            <p:ph idx="1" type="body"/>
          </p:nvPr>
        </p:nvSpPr>
        <p:spPr>
          <a:xfrm>
            <a:off x="628650" y="1825625"/>
            <a:ext cx="3758996" cy="4351338"/>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020"/>
              <a:buChar char="🞂"/>
            </a:pPr>
            <a:r>
              <a:rPr lang="en-US" sz="1500"/>
              <a:t>Data is new oil</a:t>
            </a:r>
            <a:endParaRPr/>
          </a:p>
          <a:p>
            <a:pPr indent="-256032" lvl="0" marL="365760" rtl="0" algn="l">
              <a:spcBef>
                <a:spcPts val="400"/>
              </a:spcBef>
              <a:spcAft>
                <a:spcPts val="0"/>
              </a:spcAft>
              <a:buSzPts val="1020"/>
              <a:buChar char="🞂"/>
            </a:pPr>
            <a:r>
              <a:rPr lang="en-US" sz="1500"/>
              <a:t>Battle for ownership of data to drive benefits from it – Google, Microsoft, Facebook, twitter.</a:t>
            </a:r>
            <a:endParaRPr/>
          </a:p>
          <a:p>
            <a:pPr indent="-256032" lvl="0" marL="365760" rtl="0" algn="l">
              <a:spcBef>
                <a:spcPts val="400"/>
              </a:spcBef>
              <a:spcAft>
                <a:spcPts val="0"/>
              </a:spcAft>
              <a:buSzPts val="1020"/>
              <a:buChar char="🞂"/>
            </a:pPr>
            <a:r>
              <a:rPr lang="en-US" sz="1500"/>
              <a:t>180 zettabytes of data by 2025</a:t>
            </a:r>
            <a:endParaRPr/>
          </a:p>
          <a:p>
            <a:pPr indent="-256032" lvl="0" marL="365760" rtl="0" algn="l">
              <a:spcBef>
                <a:spcPts val="400"/>
              </a:spcBef>
              <a:spcAft>
                <a:spcPts val="0"/>
              </a:spcAft>
              <a:buSzPts val="1020"/>
              <a:buChar char="🞂"/>
            </a:pPr>
            <a:r>
              <a:rPr lang="en-US" sz="1500"/>
              <a:t>Real-time flows of often unstructured data from social media and all types of sensors. </a:t>
            </a:r>
            <a:endParaRPr/>
          </a:p>
          <a:p>
            <a:pPr indent="-256032" lvl="0" marL="365760" rtl="0" algn="l">
              <a:spcBef>
                <a:spcPts val="400"/>
              </a:spcBef>
              <a:spcAft>
                <a:spcPts val="0"/>
              </a:spcAft>
              <a:buSzPts val="1020"/>
              <a:buChar char="🞂"/>
            </a:pPr>
            <a:r>
              <a:rPr lang="en-US" sz="1500"/>
              <a:t>Using real-time data they create personalized models/applications using AL, ML such as Google translate, Alexa. </a:t>
            </a:r>
            <a:endParaRPr/>
          </a:p>
          <a:p>
            <a:pPr indent="-256032" lvl="0" marL="365760" rtl="0" algn="l">
              <a:spcBef>
                <a:spcPts val="400"/>
              </a:spcBef>
              <a:spcAft>
                <a:spcPts val="0"/>
              </a:spcAft>
              <a:buSzPts val="1020"/>
              <a:buChar char="🞂"/>
            </a:pPr>
            <a:r>
              <a:rPr lang="en-US" sz="1500"/>
              <a:t>This creates a “cognitive” services, some of which are revenue-generating.</a:t>
            </a:r>
            <a:endParaRPr/>
          </a:p>
          <a:p>
            <a:pPr indent="-139446" lvl="0" marL="365760" rtl="0" algn="l">
              <a:spcBef>
                <a:spcPts val="400"/>
              </a:spcBef>
              <a:spcAft>
                <a:spcPts val="0"/>
              </a:spcAft>
              <a:buSzPts val="1836"/>
              <a:buNone/>
            </a:pPr>
            <a:r>
              <a:t/>
            </a:r>
            <a:endParaRPr/>
          </a:p>
        </p:txBody>
      </p:sp>
      <p:sp>
        <p:nvSpPr>
          <p:cNvPr id="123" name="Google Shape;123;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Intro to Machine Learning</a:t>
            </a:r>
            <a:endParaRPr/>
          </a:p>
        </p:txBody>
      </p:sp>
      <p:sp>
        <p:nvSpPr>
          <p:cNvPr id="124" name="Google Shape;124;p16"/>
          <p:cNvSpPr txBox="1"/>
          <p:nvPr/>
        </p:nvSpPr>
        <p:spPr>
          <a:xfrm>
            <a:off x="4387646" y="1690688"/>
            <a:ext cx="3758996" cy="4351338"/>
          </a:xfrm>
          <a:prstGeom prst="rect">
            <a:avLst/>
          </a:prstGeom>
          <a:noFill/>
          <a:ln>
            <a:noFill/>
          </a:ln>
        </p:spPr>
        <p:txBody>
          <a:bodyPr anchorCtr="0" anchor="t" bIns="38375" lIns="76775" spcFirstLastPara="1" rIns="76775" wrap="square" tIns="38375">
            <a:normAutofit/>
          </a:bodyPr>
          <a:lstStyle/>
          <a:p>
            <a:pPr indent="-50800" lvl="0" marL="228600" marR="0" rtl="0" algn="l">
              <a:lnSpc>
                <a:spcPct val="90000"/>
              </a:lnSpc>
              <a:spcBef>
                <a:spcPts val="0"/>
              </a:spcBef>
              <a:spcAft>
                <a:spcPts val="0"/>
              </a:spcAft>
              <a:buClr>
                <a:schemeClr val="dk1"/>
              </a:buClr>
              <a:buSzPts val="2800"/>
              <a:buFont typeface="Arial"/>
              <a:buNone/>
            </a:pPr>
            <a:r>
              <a:t/>
            </a:r>
            <a:endParaRPr sz="2800">
              <a:solidFill>
                <a:schemeClr val="dk1"/>
              </a:solidFill>
              <a:latin typeface="Lucida Sans"/>
              <a:ea typeface="Lucida Sans"/>
              <a:cs typeface="Lucida Sans"/>
              <a:sym typeface="Lucida Sans"/>
            </a:endParaRPr>
          </a:p>
        </p:txBody>
      </p:sp>
      <p:sp>
        <p:nvSpPr>
          <p:cNvPr id="125" name="Google Shape;125;p16"/>
          <p:cNvSpPr/>
          <p:nvPr/>
        </p:nvSpPr>
        <p:spPr>
          <a:xfrm>
            <a:off x="5353664" y="2165106"/>
            <a:ext cx="1626583" cy="1120878"/>
          </a:xfrm>
          <a:prstGeom prst="hexagon">
            <a:avLst>
              <a:gd fmla="val 25000" name="adj"/>
              <a:gd fmla="val 115470" name="vf"/>
            </a:avLst>
          </a:prstGeom>
          <a:solidFill>
            <a:schemeClr val="accent6"/>
          </a:solidFill>
          <a:ln cap="flat" cmpd="thickThin" w="55000">
            <a:solidFill>
              <a:srgbClr val="5B2B36"/>
            </a:solidFill>
            <a:prstDash val="solid"/>
            <a:round/>
            <a:headEnd len="sm" w="sm" type="none"/>
            <a:tailEnd len="sm" w="sm" type="none"/>
          </a:ln>
        </p:spPr>
        <p:txBody>
          <a:bodyPr anchorCtr="0" anchor="ctr" bIns="38375" lIns="76775" spcFirstLastPara="1" rIns="76775" wrap="square" tIns="38375">
            <a:noAutofit/>
          </a:bodyPr>
          <a:lstStyle/>
          <a:p>
            <a:pPr indent="0" lvl="0" marL="0" marR="0" rtl="0" algn="ctr">
              <a:spcBef>
                <a:spcPts val="0"/>
              </a:spcBef>
              <a:spcAft>
                <a:spcPts val="0"/>
              </a:spcAft>
              <a:buNone/>
            </a:pPr>
            <a:r>
              <a:rPr lang="en-US" sz="1200">
                <a:solidFill>
                  <a:schemeClr val="lt1"/>
                </a:solidFill>
                <a:latin typeface="Lucida Sans"/>
                <a:ea typeface="Lucida Sans"/>
                <a:cs typeface="Lucida Sans"/>
                <a:sym typeface="Lucida Sans"/>
              </a:rPr>
              <a:t>These users generate more data</a:t>
            </a:r>
            <a:endParaRPr sz="1200">
              <a:solidFill>
                <a:schemeClr val="lt1"/>
              </a:solidFill>
              <a:latin typeface="Lucida Sans"/>
              <a:ea typeface="Lucida Sans"/>
              <a:cs typeface="Lucida Sans"/>
              <a:sym typeface="Lucida Sans"/>
            </a:endParaRPr>
          </a:p>
        </p:txBody>
      </p:sp>
      <p:sp>
        <p:nvSpPr>
          <p:cNvPr id="126" name="Google Shape;126;p16"/>
          <p:cNvSpPr/>
          <p:nvPr/>
        </p:nvSpPr>
        <p:spPr>
          <a:xfrm>
            <a:off x="5556856" y="3438448"/>
            <a:ext cx="1220200" cy="855818"/>
          </a:xfrm>
          <a:prstGeom prst="hexagon">
            <a:avLst>
              <a:gd fmla="val 25000" name="adj"/>
              <a:gd fmla="val 115470" name="vf"/>
            </a:avLst>
          </a:prstGeom>
          <a:solidFill>
            <a:schemeClr val="accent4"/>
          </a:solidFill>
          <a:ln cap="flat" cmpd="thickThin" w="55000">
            <a:solidFill>
              <a:srgbClr val="294872"/>
            </a:solidFill>
            <a:prstDash val="solid"/>
            <a:round/>
            <a:headEnd len="sm" w="sm" type="none"/>
            <a:tailEnd len="sm" w="sm" type="none"/>
          </a:ln>
        </p:spPr>
        <p:txBody>
          <a:bodyPr anchorCtr="0" anchor="ctr" bIns="38375" lIns="76775" spcFirstLastPara="1" rIns="76775" wrap="square" tIns="38375">
            <a:noAutofit/>
          </a:bodyPr>
          <a:lstStyle/>
          <a:p>
            <a:pPr indent="0" lvl="0" marL="0" marR="0" rtl="0" algn="ctr">
              <a:spcBef>
                <a:spcPts val="0"/>
              </a:spcBef>
              <a:spcAft>
                <a:spcPts val="0"/>
              </a:spcAft>
              <a:buNone/>
            </a:pPr>
            <a:r>
              <a:rPr lang="en-US" sz="1200">
                <a:solidFill>
                  <a:schemeClr val="lt1"/>
                </a:solidFill>
                <a:latin typeface="Lucida Sans"/>
                <a:ea typeface="Lucida Sans"/>
                <a:cs typeface="Lucida Sans"/>
                <a:sym typeface="Lucida Sans"/>
              </a:rPr>
              <a:t>Data Network Effect</a:t>
            </a:r>
            <a:endParaRPr sz="1200">
              <a:solidFill>
                <a:schemeClr val="lt1"/>
              </a:solidFill>
              <a:latin typeface="Lucida Sans"/>
              <a:ea typeface="Lucida Sans"/>
              <a:cs typeface="Lucida Sans"/>
              <a:sym typeface="Lucida Sans"/>
            </a:endParaRPr>
          </a:p>
        </p:txBody>
      </p:sp>
      <p:sp>
        <p:nvSpPr>
          <p:cNvPr id="127" name="Google Shape;127;p16"/>
          <p:cNvSpPr/>
          <p:nvPr/>
        </p:nvSpPr>
        <p:spPr>
          <a:xfrm>
            <a:off x="6826525" y="3285984"/>
            <a:ext cx="1733740" cy="1160745"/>
          </a:xfrm>
          <a:prstGeom prst="hexagon">
            <a:avLst>
              <a:gd fmla="val 25000" name="adj"/>
              <a:gd fmla="val 115470" name="vf"/>
            </a:avLst>
          </a:prstGeom>
          <a:solidFill>
            <a:schemeClr val="accent2"/>
          </a:solidFill>
          <a:ln cap="flat" cmpd="thickThin" w="63500">
            <a:solidFill>
              <a:schemeClr val="lt1"/>
            </a:solidFill>
            <a:prstDash val="solid"/>
            <a:round/>
            <a:headEnd len="sm" w="sm" type="none"/>
            <a:tailEnd len="sm" w="sm" type="none"/>
          </a:ln>
          <a:effectLst>
            <a:outerShdw blurRad="50800" rotWithShape="0" dir="5400000" dist="38100">
              <a:srgbClr val="000000">
                <a:alpha val="34901"/>
              </a:srgbClr>
            </a:outerShdw>
          </a:effectLst>
        </p:spPr>
        <p:txBody>
          <a:bodyPr anchorCtr="0" anchor="ctr" bIns="38375" lIns="76775" spcFirstLastPara="1" rIns="76775" wrap="square" tIns="38375">
            <a:noAutofit/>
          </a:bodyPr>
          <a:lstStyle/>
          <a:p>
            <a:pPr indent="0" lvl="0" marL="0" marR="0" rtl="0" algn="ctr">
              <a:spcBef>
                <a:spcPts val="0"/>
              </a:spcBef>
              <a:spcAft>
                <a:spcPts val="0"/>
              </a:spcAft>
              <a:buNone/>
            </a:pPr>
            <a:r>
              <a:rPr lang="en-US" sz="1200">
                <a:solidFill>
                  <a:schemeClr val="lt1"/>
                </a:solidFill>
                <a:latin typeface="Lucida Sans"/>
                <a:ea typeface="Lucida Sans"/>
                <a:cs typeface="Lucida Sans"/>
                <a:sym typeface="Lucida Sans"/>
              </a:rPr>
              <a:t>This helps improve personalized services</a:t>
            </a:r>
            <a:endParaRPr sz="1200">
              <a:solidFill>
                <a:schemeClr val="lt1"/>
              </a:solidFill>
              <a:latin typeface="Lucida Sans"/>
              <a:ea typeface="Lucida Sans"/>
              <a:cs typeface="Lucida Sans"/>
              <a:sym typeface="Lucida Sans"/>
            </a:endParaRPr>
          </a:p>
        </p:txBody>
      </p:sp>
      <p:sp>
        <p:nvSpPr>
          <p:cNvPr id="128" name="Google Shape;128;p16"/>
          <p:cNvSpPr/>
          <p:nvPr/>
        </p:nvSpPr>
        <p:spPr>
          <a:xfrm>
            <a:off x="5483786" y="4446729"/>
            <a:ext cx="1459170" cy="1120878"/>
          </a:xfrm>
          <a:prstGeom prst="hexagon">
            <a:avLst>
              <a:gd fmla="val 25000" name="adj"/>
              <a:gd fmla="val 115470" name="vf"/>
            </a:avLst>
          </a:prstGeom>
          <a:solidFill>
            <a:schemeClr val="accent3"/>
          </a:solidFill>
          <a:ln cap="flat" cmpd="thickThin" w="55000">
            <a:solidFill>
              <a:srgbClr val="AB4813"/>
            </a:solidFill>
            <a:prstDash val="solid"/>
            <a:round/>
            <a:headEnd len="sm" w="sm" type="none"/>
            <a:tailEnd len="sm" w="sm" type="none"/>
          </a:ln>
        </p:spPr>
        <p:txBody>
          <a:bodyPr anchorCtr="0" anchor="ctr" bIns="38375" lIns="76775" spcFirstLastPara="1" rIns="76775" wrap="square" tIns="38375">
            <a:noAutofit/>
          </a:bodyPr>
          <a:lstStyle/>
          <a:p>
            <a:pPr indent="0" lvl="0" marL="0" marR="0" rtl="0" algn="ctr">
              <a:spcBef>
                <a:spcPts val="0"/>
              </a:spcBef>
              <a:spcAft>
                <a:spcPts val="0"/>
              </a:spcAft>
              <a:buNone/>
            </a:pPr>
            <a:r>
              <a:rPr lang="en-US" sz="1200">
                <a:solidFill>
                  <a:schemeClr val="lt1"/>
                </a:solidFill>
                <a:latin typeface="Lucida Sans"/>
                <a:ea typeface="Lucida Sans"/>
                <a:cs typeface="Lucida Sans"/>
                <a:sym typeface="Lucida Sans"/>
              </a:rPr>
              <a:t>This attracts even more users</a:t>
            </a:r>
            <a:endParaRPr sz="1200">
              <a:solidFill>
                <a:schemeClr val="lt1"/>
              </a:solidFill>
              <a:latin typeface="Lucida Sans"/>
              <a:ea typeface="Lucida Sans"/>
              <a:cs typeface="Lucida Sans"/>
              <a:sym typeface="Lucid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7"/>
          <p:cNvSpPr txBox="1"/>
          <p:nvPr>
            <p:ph type="title"/>
          </p:nvPr>
        </p:nvSpPr>
        <p:spPr>
          <a:xfrm>
            <a:off x="894755" y="153591"/>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Data – the new asset class</a:t>
            </a:r>
            <a:endParaRPr/>
          </a:p>
        </p:txBody>
      </p:sp>
      <p:pic>
        <p:nvPicPr>
          <p:cNvPr id="134" name="Google Shape;134;p17"/>
          <p:cNvPicPr preferRelativeResize="0"/>
          <p:nvPr/>
        </p:nvPicPr>
        <p:blipFill rotWithShape="1">
          <a:blip r:embed="rId3">
            <a:alphaModFix/>
          </a:blip>
          <a:srcRect b="0" l="0" r="0" t="0"/>
          <a:stretch/>
        </p:blipFill>
        <p:spPr>
          <a:xfrm>
            <a:off x="1303734" y="1285875"/>
            <a:ext cx="6265069" cy="4895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8"/>
          <p:cNvSpPr txBox="1"/>
          <p:nvPr>
            <p:ph idx="1" type="body"/>
          </p:nvPr>
        </p:nvSpPr>
        <p:spPr>
          <a:xfrm>
            <a:off x="683568" y="908720"/>
            <a:ext cx="5383508" cy="2879678"/>
          </a:xfrm>
          <a:prstGeom prst="rect">
            <a:avLst/>
          </a:prstGeom>
          <a:noFill/>
          <a:ln>
            <a:noFill/>
          </a:ln>
        </p:spPr>
        <p:txBody>
          <a:bodyPr anchorCtr="0" anchor="t" bIns="45700" lIns="91425" spcFirstLastPara="1" rIns="91425" wrap="square" tIns="45700">
            <a:normAutofit lnSpcReduction="10000"/>
          </a:bodyPr>
          <a:lstStyle/>
          <a:p>
            <a:pPr indent="-256032" lvl="0" marL="365760" rtl="0" algn="l">
              <a:spcBef>
                <a:spcPts val="0"/>
              </a:spcBef>
              <a:spcAft>
                <a:spcPts val="0"/>
              </a:spcAft>
              <a:buSzPts val="1156"/>
              <a:buChar char="🞂"/>
            </a:pPr>
            <a:r>
              <a:rPr lang="en-US" sz="1700"/>
              <a:t>Intelligence in Machines: simulating human intelligence</a:t>
            </a:r>
            <a:endParaRPr/>
          </a:p>
          <a:p>
            <a:pPr indent="-182625" lvl="0" marL="365760" rtl="0" algn="l">
              <a:spcBef>
                <a:spcPts val="400"/>
              </a:spcBef>
              <a:spcAft>
                <a:spcPts val="0"/>
              </a:spcAft>
              <a:buSzPts val="1156"/>
              <a:buNone/>
            </a:pPr>
            <a:r>
              <a:t/>
            </a:r>
            <a:endParaRPr sz="1700"/>
          </a:p>
          <a:p>
            <a:pPr indent="-256032" lvl="0" marL="365760" rtl="0" algn="just">
              <a:spcBef>
                <a:spcPts val="400"/>
              </a:spcBef>
              <a:spcAft>
                <a:spcPts val="0"/>
              </a:spcAft>
              <a:buSzPts val="1156"/>
              <a:buChar char="🞂"/>
            </a:pPr>
            <a:r>
              <a:rPr b="1" lang="en-US" sz="1700"/>
              <a:t>Application: </a:t>
            </a:r>
            <a:r>
              <a:rPr lang="en-US" sz="1700"/>
              <a:t>Robotics, Computer Vision, Image Recognition, Chatbots – Natural Language Processing (NLP), Text Analysis, Data Mining, Self-Driving Cars, Fraud detection in Banking</a:t>
            </a:r>
            <a:endParaRPr/>
          </a:p>
          <a:p>
            <a:pPr indent="-182625" lvl="0" marL="365760" rtl="0" algn="just">
              <a:spcBef>
                <a:spcPts val="400"/>
              </a:spcBef>
              <a:spcAft>
                <a:spcPts val="0"/>
              </a:spcAft>
              <a:buSzPts val="1156"/>
              <a:buNone/>
            </a:pPr>
            <a:r>
              <a:t/>
            </a:r>
            <a:endParaRPr sz="1700"/>
          </a:p>
          <a:p>
            <a:pPr indent="-256032" lvl="0" marL="365760" rtl="0" algn="l">
              <a:spcBef>
                <a:spcPts val="400"/>
              </a:spcBef>
              <a:spcAft>
                <a:spcPts val="0"/>
              </a:spcAft>
              <a:buSzPts val="1156"/>
              <a:buChar char="🞂"/>
            </a:pPr>
            <a:r>
              <a:rPr b="1" lang="en-US" sz="1700"/>
              <a:t>Examples: </a:t>
            </a:r>
            <a:r>
              <a:rPr lang="en-US" sz="1700"/>
              <a:t>Alexa Chatbot, Google Assistance on Android phone, Google Translators</a:t>
            </a:r>
            <a:endParaRPr sz="1700"/>
          </a:p>
        </p:txBody>
      </p:sp>
      <p:sp>
        <p:nvSpPr>
          <p:cNvPr id="140" name="Google Shape;140;p18"/>
          <p:cNvSpPr txBox="1"/>
          <p:nvPr>
            <p:ph type="title"/>
          </p:nvPr>
        </p:nvSpPr>
        <p:spPr>
          <a:xfrm>
            <a:off x="471348" y="633"/>
            <a:ext cx="8229600" cy="85010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100"/>
              <a:buFont typeface="Lucida Sans"/>
              <a:buNone/>
            </a:pPr>
            <a:r>
              <a:rPr lang="en-US"/>
              <a:t>Artificial Intelligence</a:t>
            </a:r>
            <a:endParaRPr/>
          </a:p>
        </p:txBody>
      </p:sp>
      <p:pic>
        <p:nvPicPr>
          <p:cNvPr id="141" name="Google Shape;141;p18"/>
          <p:cNvPicPr preferRelativeResize="0"/>
          <p:nvPr/>
        </p:nvPicPr>
        <p:blipFill rotWithShape="1">
          <a:blip r:embed="rId3">
            <a:alphaModFix/>
          </a:blip>
          <a:srcRect b="0" l="0" r="0" t="0"/>
          <a:stretch/>
        </p:blipFill>
        <p:spPr>
          <a:xfrm>
            <a:off x="6539974" y="1450963"/>
            <a:ext cx="2328748" cy="1747389"/>
          </a:xfrm>
          <a:prstGeom prst="rect">
            <a:avLst/>
          </a:prstGeom>
          <a:noFill/>
          <a:ln>
            <a:noFill/>
          </a:ln>
        </p:spPr>
      </p:pic>
      <p:sp>
        <p:nvSpPr>
          <p:cNvPr id="142" name="Google Shape;142;p18"/>
          <p:cNvSpPr txBox="1"/>
          <p:nvPr/>
        </p:nvSpPr>
        <p:spPr>
          <a:xfrm>
            <a:off x="6588224" y="1008510"/>
            <a:ext cx="2232248" cy="442453"/>
          </a:xfrm>
          <a:prstGeom prst="rect">
            <a:avLst/>
          </a:prstGeom>
          <a:noFill/>
          <a:ln>
            <a:noFill/>
          </a:ln>
        </p:spPr>
        <p:txBody>
          <a:bodyPr anchorCtr="0" anchor="t" bIns="38375" lIns="76775" spcFirstLastPara="1" rIns="76775" wrap="square" tIns="38375">
            <a:normAutofit fontScale="92500"/>
          </a:bodyPr>
          <a:lstStyle/>
          <a:p>
            <a:pPr indent="0" lvl="0" marL="0" marR="0" rtl="0" algn="l">
              <a:lnSpc>
                <a:spcPct val="90000"/>
              </a:lnSpc>
              <a:spcBef>
                <a:spcPts val="0"/>
              </a:spcBef>
              <a:spcAft>
                <a:spcPts val="0"/>
              </a:spcAft>
              <a:buClr>
                <a:schemeClr val="dk1"/>
              </a:buClr>
              <a:buSzPct val="100000"/>
              <a:buFont typeface="Arial"/>
              <a:buNone/>
            </a:pPr>
            <a:r>
              <a:rPr lang="en-US" sz="1700">
                <a:solidFill>
                  <a:schemeClr val="dk1"/>
                </a:solidFill>
                <a:latin typeface="Lucida Sans"/>
                <a:ea typeface="Lucida Sans"/>
                <a:cs typeface="Lucida Sans"/>
                <a:sym typeface="Lucida Sans"/>
              </a:rPr>
              <a:t>Source : IBM Watson</a:t>
            </a:r>
            <a:endParaRPr sz="1700">
              <a:solidFill>
                <a:schemeClr val="dk1"/>
              </a:solidFill>
              <a:latin typeface="Lucida Sans"/>
              <a:ea typeface="Lucida Sans"/>
              <a:cs typeface="Lucida Sans"/>
              <a:sym typeface="Lucida Sans"/>
            </a:endParaRPr>
          </a:p>
        </p:txBody>
      </p:sp>
      <p:pic>
        <p:nvPicPr>
          <p:cNvPr id="143" name="Google Shape;143;p18"/>
          <p:cNvPicPr preferRelativeResize="0"/>
          <p:nvPr/>
        </p:nvPicPr>
        <p:blipFill rotWithShape="1">
          <a:blip r:embed="rId4">
            <a:alphaModFix/>
          </a:blip>
          <a:srcRect b="0" l="0" r="0" t="0"/>
          <a:stretch/>
        </p:blipFill>
        <p:spPr>
          <a:xfrm>
            <a:off x="2831037" y="3933056"/>
            <a:ext cx="3901204" cy="28935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9"/>
          <p:cNvSpPr txBox="1"/>
          <p:nvPr>
            <p:ph idx="1" type="body"/>
          </p:nvPr>
        </p:nvSpPr>
        <p:spPr>
          <a:xfrm>
            <a:off x="628650" y="1446609"/>
            <a:ext cx="5765006" cy="2946797"/>
          </a:xfrm>
          <a:prstGeom prst="rect">
            <a:avLst/>
          </a:prstGeom>
          <a:noFill/>
          <a:ln>
            <a:noFill/>
          </a:ln>
        </p:spPr>
        <p:txBody>
          <a:bodyPr anchorCtr="0" anchor="t" bIns="45700" lIns="91425" spcFirstLastPara="1" rIns="91425" wrap="square" tIns="45700">
            <a:normAutofit fontScale="92500" lnSpcReduction="20000"/>
          </a:bodyPr>
          <a:lstStyle/>
          <a:p>
            <a:pPr indent="-256053" lvl="0" marL="365760" rtl="0" algn="just">
              <a:spcBef>
                <a:spcPts val="0"/>
              </a:spcBef>
              <a:spcAft>
                <a:spcPts val="0"/>
              </a:spcAft>
              <a:buSzPct val="68000"/>
              <a:buChar char="🞂"/>
            </a:pPr>
            <a:r>
              <a:rPr lang="en-US"/>
              <a:t>Branch of field of Artificial Intelligence</a:t>
            </a:r>
            <a:endParaRPr/>
          </a:p>
          <a:p>
            <a:pPr indent="-256053" lvl="0" marL="365760" rtl="0" algn="just">
              <a:spcBef>
                <a:spcPts val="400"/>
              </a:spcBef>
              <a:spcAft>
                <a:spcPts val="0"/>
              </a:spcAft>
              <a:buSzPct val="68000"/>
              <a:buChar char="🞂"/>
            </a:pPr>
            <a:r>
              <a:rPr lang="en-US"/>
              <a:t>Machines learn by observing historical data.</a:t>
            </a:r>
            <a:endParaRPr/>
          </a:p>
          <a:p>
            <a:pPr indent="-256053" lvl="0" marL="365760" rtl="0" algn="just">
              <a:spcBef>
                <a:spcPts val="400"/>
              </a:spcBef>
              <a:spcAft>
                <a:spcPts val="0"/>
              </a:spcAft>
              <a:buSzPct val="68000"/>
              <a:buChar char="🞂"/>
            </a:pPr>
            <a:r>
              <a:rPr lang="en-US"/>
              <a:t>Build algorithms that allow computers to learn to perform tasks.</a:t>
            </a:r>
            <a:endParaRPr/>
          </a:p>
          <a:p>
            <a:pPr indent="-256053" lvl="0" marL="365760" rtl="0" algn="just">
              <a:spcBef>
                <a:spcPts val="400"/>
              </a:spcBef>
              <a:spcAft>
                <a:spcPts val="0"/>
              </a:spcAft>
              <a:buSzPct val="68000"/>
              <a:buChar char="🞂"/>
            </a:pPr>
            <a:r>
              <a:rPr lang="en-US"/>
              <a:t>ML makes machine intelligent</a:t>
            </a:r>
            <a:endParaRPr/>
          </a:p>
        </p:txBody>
      </p:sp>
      <p:sp>
        <p:nvSpPr>
          <p:cNvPr id="149" name="Google Shape;149;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100"/>
              <a:buFont typeface="Lucida Sans"/>
              <a:buNone/>
            </a:pPr>
            <a:r>
              <a:rPr lang="en-US"/>
              <a:t>Machine Learning</a:t>
            </a:r>
            <a:endParaRPr/>
          </a:p>
        </p:txBody>
      </p:sp>
      <p:pic>
        <p:nvPicPr>
          <p:cNvPr id="150" name="Google Shape;150;p19"/>
          <p:cNvPicPr preferRelativeResize="0"/>
          <p:nvPr/>
        </p:nvPicPr>
        <p:blipFill rotWithShape="1">
          <a:blip r:embed="rId3">
            <a:alphaModFix/>
          </a:blip>
          <a:srcRect b="0" l="0" r="0" t="0"/>
          <a:stretch/>
        </p:blipFill>
        <p:spPr>
          <a:xfrm>
            <a:off x="6715125" y="1768078"/>
            <a:ext cx="1593056" cy="2028825"/>
          </a:xfrm>
          <a:prstGeom prst="rect">
            <a:avLst/>
          </a:prstGeom>
          <a:noFill/>
          <a:ln>
            <a:noFill/>
          </a:ln>
        </p:spPr>
      </p:pic>
      <p:pic>
        <p:nvPicPr>
          <p:cNvPr id="151" name="Google Shape;151;p19"/>
          <p:cNvPicPr preferRelativeResize="0"/>
          <p:nvPr/>
        </p:nvPicPr>
        <p:blipFill rotWithShape="1">
          <a:blip r:embed="rId4">
            <a:alphaModFix/>
          </a:blip>
          <a:srcRect b="0" l="0" r="0" t="0"/>
          <a:stretch/>
        </p:blipFill>
        <p:spPr>
          <a:xfrm>
            <a:off x="6240289" y="4125516"/>
            <a:ext cx="2903711" cy="23976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20"/>
          <p:cNvPicPr preferRelativeResize="0"/>
          <p:nvPr/>
        </p:nvPicPr>
        <p:blipFill rotWithShape="1">
          <a:blip r:embed="rId3">
            <a:alphaModFix/>
          </a:blip>
          <a:srcRect b="0" l="0" r="0" t="0"/>
          <a:stretch/>
        </p:blipFill>
        <p:spPr>
          <a:xfrm>
            <a:off x="2469059" y="2200053"/>
            <a:ext cx="4205883" cy="2457896"/>
          </a:xfrm>
          <a:prstGeom prst="rect">
            <a:avLst/>
          </a:prstGeom>
          <a:noFill/>
          <a:ln>
            <a:noFill/>
          </a:ln>
        </p:spPr>
      </p:pic>
      <p:pic>
        <p:nvPicPr>
          <p:cNvPr id="157" name="Google Shape;157;p20"/>
          <p:cNvPicPr preferRelativeResize="0"/>
          <p:nvPr/>
        </p:nvPicPr>
        <p:blipFill rotWithShape="1">
          <a:blip r:embed="rId4">
            <a:alphaModFix/>
          </a:blip>
          <a:srcRect b="0" l="0" r="0" t="0"/>
          <a:stretch/>
        </p:blipFill>
        <p:spPr>
          <a:xfrm>
            <a:off x="1760265" y="321469"/>
            <a:ext cx="5578822" cy="119211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pic>
        <p:nvPicPr>
          <p:cNvPr id="163" name="Google Shape;163;p21"/>
          <p:cNvPicPr preferRelativeResize="0"/>
          <p:nvPr/>
        </p:nvPicPr>
        <p:blipFill rotWithShape="1">
          <a:blip r:embed="rId3">
            <a:alphaModFix/>
          </a:blip>
          <a:srcRect b="0" l="0" r="0" t="0"/>
          <a:stretch/>
        </p:blipFill>
        <p:spPr>
          <a:xfrm>
            <a:off x="497662" y="347665"/>
            <a:ext cx="8193186" cy="54923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22"/>
          <p:cNvPicPr preferRelativeResize="0"/>
          <p:nvPr/>
        </p:nvPicPr>
        <p:blipFill rotWithShape="1">
          <a:blip r:embed="rId3">
            <a:alphaModFix/>
          </a:blip>
          <a:srcRect b="0" l="0" r="0" t="0"/>
          <a:stretch/>
        </p:blipFill>
        <p:spPr>
          <a:xfrm>
            <a:off x="600833" y="647365"/>
            <a:ext cx="7088624" cy="51926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3"/>
          <p:cNvPicPr preferRelativeResize="0"/>
          <p:nvPr/>
        </p:nvPicPr>
        <p:blipFill rotWithShape="1">
          <a:blip r:embed="rId3">
            <a:alphaModFix/>
          </a:blip>
          <a:srcRect b="0" l="0" r="0" t="0"/>
          <a:stretch/>
        </p:blipFill>
        <p:spPr>
          <a:xfrm>
            <a:off x="1303734" y="309564"/>
            <a:ext cx="5893594" cy="520898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4"/>
          <p:cNvSpPr txBox="1"/>
          <p:nvPr>
            <p:ph idx="1" type="body"/>
          </p:nvPr>
        </p:nvSpPr>
        <p:spPr>
          <a:xfrm>
            <a:off x="457200" y="1481328"/>
            <a:ext cx="8229600" cy="4525963"/>
          </a:xfrm>
          <a:prstGeom prst="rect">
            <a:avLst/>
          </a:prstGeom>
          <a:blipFill rotWithShape="1">
            <a:blip r:embed="rId3">
              <a:alphaModFix/>
            </a:blip>
            <a:stretch>
              <a:fillRect b="0" l="0" r="0" t="0"/>
            </a:stretch>
          </a:blipFill>
          <a:ln>
            <a:noFill/>
          </a:ln>
        </p:spPr>
        <p:txBody>
          <a:bodyPr anchorCtr="0" anchor="t" bIns="0" lIns="0" spcFirstLastPara="1" rIns="0" wrap="square" tIns="0">
            <a:normAutofit/>
          </a:bodyPr>
          <a:lstStyle/>
          <a:p>
            <a:pPr indent="-139446" lvl="0" marL="365760" rtl="0" algn="l">
              <a:spcBef>
                <a:spcPts val="0"/>
              </a:spcBef>
              <a:spcAft>
                <a:spcPts val="0"/>
              </a:spcAft>
              <a:buSzPts val="1836"/>
              <a:buNone/>
            </a:pPr>
            <a:r>
              <a:t/>
            </a:r>
            <a:endParaRPr/>
          </a:p>
        </p:txBody>
      </p:sp>
      <p:sp>
        <p:nvSpPr>
          <p:cNvPr id="179" name="Google Shape;179;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606060"/>
              </a:buClr>
              <a:buSzPct val="100000"/>
              <a:buFont typeface="Gill Sans"/>
              <a:buNone/>
            </a:pPr>
            <a:r>
              <a:rPr lang="en-US" sz="4200">
                <a:solidFill>
                  <a:srgbClr val="606060"/>
                </a:solidFill>
                <a:latin typeface="Gill Sans"/>
                <a:ea typeface="Gill Sans"/>
                <a:cs typeface="Gill Sans"/>
                <a:sym typeface="Gill Sans"/>
              </a:rPr>
              <a:t>Accurate results in Google Search</a:t>
            </a:r>
            <a:br>
              <a:rPr lang="en-US" sz="4200">
                <a:latin typeface="Gill Sans"/>
                <a:ea typeface="Gill Sans"/>
                <a:cs typeface="Gill Sans"/>
                <a:sym typeface="Gill Sans"/>
              </a:rPr>
            </a:b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5"/>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020"/>
              <a:buChar char="🞂"/>
            </a:pPr>
            <a:r>
              <a:rPr lang="en-US" sz="1500">
                <a:latin typeface="Times New Roman"/>
                <a:ea typeface="Times New Roman"/>
                <a:cs typeface="Times New Roman"/>
                <a:sym typeface="Times New Roman"/>
              </a:rPr>
              <a:t>Machine Learning is the science (and art) of programming computers so they can </a:t>
            </a:r>
            <a:r>
              <a:rPr i="1" lang="en-US" sz="1500">
                <a:latin typeface="Times"/>
                <a:ea typeface="Times"/>
                <a:cs typeface="Times"/>
                <a:sym typeface="Times"/>
              </a:rPr>
              <a:t>learn from data</a:t>
            </a:r>
            <a:r>
              <a:rPr lang="en-US" sz="1500">
                <a:latin typeface="Times New Roman"/>
                <a:ea typeface="Times New Roman"/>
                <a:cs typeface="Times New Roman"/>
                <a:sym typeface="Times New Roman"/>
              </a:rPr>
              <a:t>.</a:t>
            </a:r>
            <a:endParaRPr/>
          </a:p>
          <a:p>
            <a:pPr indent="-191262" lvl="0" marL="365760" rtl="0" algn="l">
              <a:spcBef>
                <a:spcPts val="400"/>
              </a:spcBef>
              <a:spcAft>
                <a:spcPts val="0"/>
              </a:spcAft>
              <a:buSzPts val="1020"/>
              <a:buNone/>
            </a:pPr>
            <a:r>
              <a:t/>
            </a:r>
            <a:endParaRPr sz="1500">
              <a:latin typeface="Times New Roman"/>
              <a:ea typeface="Times New Roman"/>
              <a:cs typeface="Times New Roman"/>
              <a:sym typeface="Times New Roman"/>
            </a:endParaRPr>
          </a:p>
          <a:p>
            <a:pPr indent="-256032" lvl="0" marL="365760" rtl="0" algn="l">
              <a:spcBef>
                <a:spcPts val="400"/>
              </a:spcBef>
              <a:spcAft>
                <a:spcPts val="0"/>
              </a:spcAft>
              <a:buSzPts val="1020"/>
              <a:buChar char="🞂"/>
            </a:pPr>
            <a:r>
              <a:rPr i="1" lang="en-US" sz="1500">
                <a:latin typeface="Times"/>
                <a:ea typeface="Times"/>
                <a:cs typeface="Times"/>
                <a:sym typeface="Times"/>
              </a:rPr>
              <a:t>[Machine Learning is the] field of study that gives computers the ability to learn without being explicitly programmed.</a:t>
            </a:r>
            <a:endParaRPr/>
          </a:p>
          <a:p>
            <a:pPr indent="0" lvl="0" marL="0" rtl="0" algn="l">
              <a:spcBef>
                <a:spcPts val="400"/>
              </a:spcBef>
              <a:spcAft>
                <a:spcPts val="0"/>
              </a:spcAft>
              <a:buSzPts val="1020"/>
              <a:buNone/>
            </a:pPr>
            <a:r>
              <a:rPr lang="en-US" sz="1500">
                <a:latin typeface="Times New Roman"/>
                <a:ea typeface="Times New Roman"/>
                <a:cs typeface="Times New Roman"/>
                <a:sym typeface="Times New Roman"/>
              </a:rPr>
              <a:t>						—Arthur Samuel, 1959</a:t>
            </a:r>
            <a:endParaRPr/>
          </a:p>
          <a:p>
            <a:pPr indent="0" lvl="0" marL="0" rtl="0" algn="l">
              <a:spcBef>
                <a:spcPts val="400"/>
              </a:spcBef>
              <a:spcAft>
                <a:spcPts val="0"/>
              </a:spcAft>
              <a:buSzPts val="1020"/>
              <a:buNone/>
            </a:pPr>
            <a:r>
              <a:t/>
            </a:r>
            <a:endParaRPr sz="1500">
              <a:latin typeface="Times New Roman"/>
              <a:ea typeface="Times New Roman"/>
              <a:cs typeface="Times New Roman"/>
              <a:sym typeface="Times New Roman"/>
            </a:endParaRPr>
          </a:p>
          <a:p>
            <a:pPr indent="-256032" lvl="0" marL="365760" rtl="0" algn="l">
              <a:spcBef>
                <a:spcPts val="400"/>
              </a:spcBef>
              <a:spcAft>
                <a:spcPts val="0"/>
              </a:spcAft>
              <a:buSzPts val="1020"/>
              <a:buChar char="🞂"/>
            </a:pPr>
            <a:r>
              <a:rPr i="1" lang="en-US" sz="1500">
                <a:latin typeface="Times"/>
                <a:ea typeface="Times"/>
                <a:cs typeface="Times"/>
                <a:sym typeface="Times"/>
              </a:rPr>
              <a:t>A computer program is said to learn from experience E with respect to some task T and some performance measure P, if its performance on T, as measured by P, improves with experience E.</a:t>
            </a:r>
            <a:endParaRPr/>
          </a:p>
          <a:p>
            <a:pPr indent="0" lvl="0" marL="0" rtl="0" algn="l">
              <a:spcBef>
                <a:spcPts val="400"/>
              </a:spcBef>
              <a:spcAft>
                <a:spcPts val="0"/>
              </a:spcAft>
              <a:buSzPts val="1020"/>
              <a:buNone/>
            </a:pPr>
            <a:r>
              <a:rPr lang="en-US" sz="1500">
                <a:latin typeface="Times New Roman"/>
                <a:ea typeface="Times New Roman"/>
                <a:cs typeface="Times New Roman"/>
                <a:sym typeface="Times New Roman"/>
              </a:rPr>
              <a:t>						—Tom Mitchell, 1997</a:t>
            </a:r>
            <a:endParaRPr/>
          </a:p>
        </p:txBody>
      </p:sp>
      <p:sp>
        <p:nvSpPr>
          <p:cNvPr id="185" name="Google Shape;185;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b="1" lang="en-US"/>
              <a:t>What is Machine Learning</a:t>
            </a:r>
            <a:endParaRPr b="1"/>
          </a:p>
        </p:txBody>
      </p:sp>
      <p:sp>
        <p:nvSpPr>
          <p:cNvPr id="186" name="Google Shape;186;p25"/>
          <p:cNvSpPr/>
          <p:nvPr/>
        </p:nvSpPr>
        <p:spPr>
          <a:xfrm>
            <a:off x="3286125" y="4768453"/>
            <a:ext cx="1986188" cy="1625906"/>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6"/>
          <p:cNvSpPr txBox="1"/>
          <p:nvPr/>
        </p:nvSpPr>
        <p:spPr>
          <a:xfrm>
            <a:off x="660797" y="589360"/>
            <a:ext cx="5513384" cy="5115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3200">
                <a:solidFill>
                  <a:srgbClr val="606060"/>
                </a:solidFill>
                <a:latin typeface="Gill Sans"/>
                <a:ea typeface="Gill Sans"/>
                <a:cs typeface="Gill Sans"/>
                <a:sym typeface="Gill Sans"/>
              </a:rPr>
              <a:t>What Is Machine Learning?</a:t>
            </a:r>
            <a:endParaRPr sz="3200">
              <a:solidFill>
                <a:schemeClr val="dk1"/>
              </a:solidFill>
              <a:latin typeface="Gill Sans"/>
              <a:ea typeface="Gill Sans"/>
              <a:cs typeface="Gill Sans"/>
              <a:sym typeface="Gill Sans"/>
            </a:endParaRPr>
          </a:p>
        </p:txBody>
      </p:sp>
      <p:sp>
        <p:nvSpPr>
          <p:cNvPr id="192" name="Google Shape;192;p26"/>
          <p:cNvSpPr txBox="1"/>
          <p:nvPr>
            <p:ph idx="11" type="ftr"/>
          </p:nvPr>
        </p:nvSpPr>
        <p:spPr>
          <a:xfrm>
            <a:off x="319478" y="6542937"/>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t/>
            </a:r>
            <a:endParaRPr/>
          </a:p>
        </p:txBody>
      </p:sp>
      <p:sp>
        <p:nvSpPr>
          <p:cNvPr id="193" name="Google Shape;193;p26"/>
          <p:cNvSpPr txBox="1"/>
          <p:nvPr/>
        </p:nvSpPr>
        <p:spPr>
          <a:xfrm>
            <a:off x="887376" y="2983994"/>
            <a:ext cx="7702983" cy="5115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3200">
                <a:solidFill>
                  <a:srgbClr val="606060"/>
                </a:solidFill>
                <a:latin typeface="Gill Sans"/>
                <a:ea typeface="Gill Sans"/>
                <a:cs typeface="Gill Sans"/>
                <a:sym typeface="Gill Sans"/>
              </a:rPr>
              <a:t>Let us understand it with real use case...</a:t>
            </a:r>
            <a:endParaRPr sz="3200">
              <a:solidFill>
                <a:schemeClr val="dk1"/>
              </a:solidFill>
              <a:latin typeface="Gill Sans"/>
              <a:ea typeface="Gill Sans"/>
              <a:cs typeface="Gill Sans"/>
              <a:sym typeface="Gill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7"/>
          <p:cNvSpPr/>
          <p:nvPr/>
        </p:nvSpPr>
        <p:spPr>
          <a:xfrm>
            <a:off x="875109" y="482203"/>
            <a:ext cx="5357813" cy="562654"/>
          </a:xfrm>
          <a:prstGeom prst="rect">
            <a:avLst/>
          </a:prstGeom>
          <a:noFill/>
          <a:ln>
            <a:noFill/>
          </a:ln>
        </p:spPr>
        <p:txBody>
          <a:bodyPr anchorCtr="0" anchor="t" bIns="32125" lIns="64275" spcFirstLastPara="1" rIns="64275" wrap="square" tIns="32125">
            <a:noAutofit/>
          </a:bodyPr>
          <a:lstStyle/>
          <a:p>
            <a:pPr indent="0" lvl="0" marL="0" marR="0" rtl="0" algn="l">
              <a:spcBef>
                <a:spcPts val="0"/>
              </a:spcBef>
              <a:spcAft>
                <a:spcPts val="0"/>
              </a:spcAft>
              <a:buNone/>
            </a:pPr>
            <a:r>
              <a:rPr lang="en-US" sz="3200">
                <a:solidFill>
                  <a:srgbClr val="606060"/>
                </a:solidFill>
                <a:latin typeface="Gill Sans"/>
                <a:ea typeface="Gill Sans"/>
                <a:cs typeface="Gill Sans"/>
                <a:sym typeface="Gill Sans"/>
              </a:rPr>
              <a:t>Have</a:t>
            </a:r>
            <a:r>
              <a:rPr lang="en-US" sz="1800">
                <a:solidFill>
                  <a:schemeClr val="dk1"/>
                </a:solidFill>
                <a:latin typeface="Lucida Sans"/>
                <a:ea typeface="Lucida Sans"/>
                <a:cs typeface="Lucida Sans"/>
                <a:sym typeface="Lucida Sans"/>
              </a:rPr>
              <a:t> </a:t>
            </a:r>
            <a:r>
              <a:rPr lang="en-US" sz="3200">
                <a:solidFill>
                  <a:srgbClr val="606060"/>
                </a:solidFill>
                <a:latin typeface="Gill Sans"/>
                <a:ea typeface="Gill Sans"/>
                <a:cs typeface="Gill Sans"/>
                <a:sym typeface="Gill Sans"/>
              </a:rPr>
              <a:t>You</a:t>
            </a:r>
            <a:r>
              <a:rPr lang="en-US" sz="1800">
                <a:solidFill>
                  <a:schemeClr val="dk1"/>
                </a:solidFill>
                <a:latin typeface="Lucida Sans"/>
                <a:ea typeface="Lucida Sans"/>
                <a:cs typeface="Lucida Sans"/>
                <a:sym typeface="Lucida Sans"/>
              </a:rPr>
              <a:t> </a:t>
            </a:r>
            <a:r>
              <a:rPr lang="en-US" sz="3200">
                <a:solidFill>
                  <a:srgbClr val="606060"/>
                </a:solidFill>
                <a:latin typeface="Gill Sans"/>
                <a:ea typeface="Gill Sans"/>
                <a:cs typeface="Gill Sans"/>
                <a:sym typeface="Gill Sans"/>
              </a:rPr>
              <a:t>Played Mario?</a:t>
            </a:r>
            <a:endParaRPr/>
          </a:p>
        </p:txBody>
      </p:sp>
      <p:sp>
        <p:nvSpPr>
          <p:cNvPr id="199" name="Google Shape;199;p27"/>
          <p:cNvSpPr/>
          <p:nvPr/>
        </p:nvSpPr>
        <p:spPr>
          <a:xfrm>
            <a:off x="1643062" y="1660922"/>
            <a:ext cx="5157788" cy="3375422"/>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00" name="Google Shape;200;p27"/>
          <p:cNvSpPr txBox="1"/>
          <p:nvPr/>
        </p:nvSpPr>
        <p:spPr>
          <a:xfrm>
            <a:off x="1625203" y="5036344"/>
            <a:ext cx="4554141" cy="132127"/>
          </a:xfrm>
          <a:prstGeom prst="rect">
            <a:avLst/>
          </a:prstGeom>
          <a:noFill/>
          <a:ln>
            <a:noFill/>
          </a:ln>
        </p:spPr>
        <p:txBody>
          <a:bodyPr anchorCtr="0" anchor="t" bIns="0" lIns="0" spcFirstLastPara="1" rIns="0" wrap="square" tIns="8925">
            <a:spAutoFit/>
          </a:bodyPr>
          <a:lstStyle/>
          <a:p>
            <a:pPr indent="0" lvl="0" marL="8929" marR="0" rtl="0" algn="ctr">
              <a:spcBef>
                <a:spcPts val="0"/>
              </a:spcBef>
              <a:spcAft>
                <a:spcPts val="0"/>
              </a:spcAft>
              <a:buNone/>
            </a:pPr>
            <a:r>
              <a:rPr b="1" lang="en-US" sz="800">
                <a:solidFill>
                  <a:srgbClr val="606060"/>
                </a:solidFill>
                <a:latin typeface="Gill Sans"/>
                <a:ea typeface="Gill Sans"/>
                <a:cs typeface="Gill Sans"/>
                <a:sym typeface="Gill Sans"/>
              </a:rPr>
              <a:t>How much time did it take you to learn &amp; win the princess?</a:t>
            </a:r>
            <a:endParaRPr sz="800">
              <a:solidFill>
                <a:schemeClr val="dk1"/>
              </a:solidFill>
              <a:latin typeface="Gill Sans"/>
              <a:ea typeface="Gill Sans"/>
              <a:cs typeface="Gill Sans"/>
              <a:sym typeface="Gill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200"/>
              <a:buFont typeface="Lucida Sans"/>
              <a:buNone/>
            </a:pPr>
            <a:r>
              <a:rPr lang="en-US" sz="4200"/>
              <a:t>How About Automating it?</a:t>
            </a:r>
            <a:endParaRPr/>
          </a:p>
        </p:txBody>
      </p:sp>
      <p:sp>
        <p:nvSpPr>
          <p:cNvPr id="206" name="Google Shape;206;p28">
            <a:hlinkClick r:id="rId3"/>
          </p:cNvPr>
          <p:cNvSpPr/>
          <p:nvPr/>
        </p:nvSpPr>
        <p:spPr>
          <a:xfrm>
            <a:off x="982266" y="1500188"/>
            <a:ext cx="7286625" cy="4446984"/>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9"/>
          <p:cNvSpPr txBox="1"/>
          <p:nvPr/>
        </p:nvSpPr>
        <p:spPr>
          <a:xfrm>
            <a:off x="875110" y="696516"/>
            <a:ext cx="4777010" cy="1366342"/>
          </a:xfrm>
          <a:prstGeom prst="rect">
            <a:avLst/>
          </a:prstGeom>
          <a:noFill/>
          <a:ln>
            <a:noFill/>
          </a:ln>
        </p:spPr>
        <p:txBody>
          <a:bodyPr anchorCtr="0" anchor="t" bIns="0" lIns="0" spcFirstLastPara="1" rIns="0" wrap="square" tIns="159325">
            <a:spAutoFit/>
          </a:bodyPr>
          <a:lstStyle/>
          <a:p>
            <a:pPr indent="0" lvl="0" marL="13676" marR="0" rtl="0" algn="l">
              <a:spcBef>
                <a:spcPts val="0"/>
              </a:spcBef>
              <a:spcAft>
                <a:spcPts val="0"/>
              </a:spcAft>
              <a:buNone/>
            </a:pPr>
            <a:r>
              <a:rPr lang="en-US" sz="2000">
                <a:solidFill>
                  <a:srgbClr val="606060"/>
                </a:solidFill>
                <a:latin typeface="Gill Sans"/>
                <a:ea typeface="Gill Sans"/>
                <a:cs typeface="Gill Sans"/>
                <a:sym typeface="Gill Sans"/>
              </a:rPr>
              <a:t>What do we need to</a:t>
            </a:r>
            <a:endParaRPr sz="2000">
              <a:solidFill>
                <a:schemeClr val="dk1"/>
              </a:solidFill>
              <a:latin typeface="Gill Sans"/>
              <a:ea typeface="Gill Sans"/>
              <a:cs typeface="Gill Sans"/>
              <a:sym typeface="Gill Sans"/>
            </a:endParaRPr>
          </a:p>
          <a:p>
            <a:pPr indent="-395242" lvl="0" marL="506020" marR="0" rtl="0" algn="l">
              <a:spcBef>
                <a:spcPts val="1147"/>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Gather Data</a:t>
            </a:r>
            <a:endParaRPr sz="2000">
              <a:solidFill>
                <a:schemeClr val="dk1"/>
              </a:solidFill>
              <a:latin typeface="Gill Sans"/>
              <a:ea typeface="Gill Sans"/>
              <a:cs typeface="Gill Sans"/>
              <a:sym typeface="Gill Sans"/>
            </a:endParaRPr>
          </a:p>
          <a:p>
            <a:pPr indent="-395242" lvl="0" marL="506020" marR="0" rtl="0" algn="l">
              <a:spcBef>
                <a:spcPts val="1147"/>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And automatically solving the problem?</a:t>
            </a:r>
            <a:endParaRPr sz="2000">
              <a:solidFill>
                <a:schemeClr val="dk1"/>
              </a:solidFill>
              <a:latin typeface="Gill Sans"/>
              <a:ea typeface="Gill Sans"/>
              <a:cs typeface="Gill Sans"/>
              <a:sym typeface="Gill Sans"/>
            </a:endParaRPr>
          </a:p>
        </p:txBody>
      </p:sp>
      <p:sp>
        <p:nvSpPr>
          <p:cNvPr id="212" name="Google Shape;212;p29"/>
          <p:cNvSpPr/>
          <p:nvPr/>
        </p:nvSpPr>
        <p:spPr>
          <a:xfrm>
            <a:off x="5144879" y="3589734"/>
            <a:ext cx="2481074" cy="1506898"/>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13" name="Google Shape;213;p29"/>
          <p:cNvSpPr/>
          <p:nvPr/>
        </p:nvSpPr>
        <p:spPr>
          <a:xfrm>
            <a:off x="2234228" y="3696891"/>
            <a:ext cx="1764899" cy="1399742"/>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14" name="Google Shape;214;p29"/>
          <p:cNvSpPr txBox="1"/>
          <p:nvPr/>
        </p:nvSpPr>
        <p:spPr>
          <a:xfrm>
            <a:off x="2559249" y="4021105"/>
            <a:ext cx="1238418" cy="59810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3800">
                <a:solidFill>
                  <a:srgbClr val="FFFFFF"/>
                </a:solidFill>
                <a:latin typeface="Gill Sans"/>
                <a:ea typeface="Gill Sans"/>
                <a:cs typeface="Gill Sans"/>
                <a:sym typeface="Gill Sans"/>
              </a:rPr>
              <a:t>Data</a:t>
            </a:r>
            <a:endParaRPr sz="3800">
              <a:solidFill>
                <a:schemeClr val="dk1"/>
              </a:solidFill>
              <a:latin typeface="Gill Sans"/>
              <a:ea typeface="Gill Sans"/>
              <a:cs typeface="Gill Sans"/>
              <a:sym typeface="Gill Sans"/>
            </a:endParaRPr>
          </a:p>
        </p:txBody>
      </p:sp>
      <p:sp>
        <p:nvSpPr>
          <p:cNvPr id="215" name="Google Shape;215;p29"/>
          <p:cNvSpPr txBox="1"/>
          <p:nvPr>
            <p:ph idx="11" type="ftr"/>
          </p:nvPr>
        </p:nvSpPr>
        <p:spPr>
          <a:xfrm>
            <a:off x="319478" y="6542937"/>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t/>
            </a:r>
            <a:endParaRPr/>
          </a:p>
        </p:txBody>
      </p:sp>
      <p:sp>
        <p:nvSpPr>
          <p:cNvPr id="216" name="Google Shape;216;p29"/>
          <p:cNvSpPr txBox="1"/>
          <p:nvPr/>
        </p:nvSpPr>
        <p:spPr>
          <a:xfrm>
            <a:off x="3940959" y="2478745"/>
            <a:ext cx="4113619" cy="2617888"/>
          </a:xfrm>
          <a:prstGeom prst="rect">
            <a:avLst/>
          </a:prstGeom>
          <a:noFill/>
          <a:ln>
            <a:noFill/>
          </a:ln>
        </p:spPr>
        <p:txBody>
          <a:bodyPr anchorCtr="0" anchor="t" bIns="0" lIns="0" spcFirstLastPara="1" rIns="0" wrap="square" tIns="13675">
            <a:spAutoFit/>
          </a:bodyPr>
          <a:lstStyle/>
          <a:p>
            <a:pPr indent="0" lvl="0" marL="41029" marR="0" rtl="0" algn="l">
              <a:spcBef>
                <a:spcPts val="0"/>
              </a:spcBef>
              <a:spcAft>
                <a:spcPts val="0"/>
              </a:spcAft>
              <a:buNone/>
            </a:pPr>
            <a:r>
              <a:rPr baseline="-25000" lang="en-US" sz="25400">
                <a:solidFill>
                  <a:srgbClr val="606060"/>
                </a:solidFill>
                <a:latin typeface="Gill Sans"/>
                <a:ea typeface="Gill Sans"/>
                <a:cs typeface="Gill Sans"/>
                <a:sym typeface="Gill Sans"/>
              </a:rPr>
              <a:t>+</a:t>
            </a:r>
            <a:r>
              <a:rPr lang="en-US" sz="3800">
                <a:solidFill>
                  <a:srgbClr val="FFFFFF"/>
                </a:solidFill>
                <a:latin typeface="Gill Sans"/>
                <a:ea typeface="Gill Sans"/>
                <a:cs typeface="Gill Sans"/>
                <a:sym typeface="Gill Sans"/>
              </a:rPr>
              <a:t>Intelligence</a:t>
            </a:r>
            <a:endParaRPr sz="3800">
              <a:solidFill>
                <a:schemeClr val="dk1"/>
              </a:solidFill>
              <a:latin typeface="Gill Sans"/>
              <a:ea typeface="Gill Sans"/>
              <a:cs typeface="Gill Sans"/>
              <a:sym typeface="Gill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0"/>
          <p:cNvSpPr txBox="1"/>
          <p:nvPr>
            <p:ph type="title"/>
          </p:nvPr>
        </p:nvSpPr>
        <p:spPr>
          <a:xfrm>
            <a:off x="344487" y="484176"/>
            <a:ext cx="3346708" cy="51154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Gather Data</a:t>
            </a:r>
            <a:endParaRPr/>
          </a:p>
        </p:txBody>
      </p:sp>
      <p:sp>
        <p:nvSpPr>
          <p:cNvPr id="222" name="Google Shape;222;p30"/>
          <p:cNvSpPr/>
          <p:nvPr/>
        </p:nvSpPr>
        <p:spPr>
          <a:xfrm>
            <a:off x="814030" y="2461791"/>
            <a:ext cx="1761600" cy="234899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23" name="Google Shape;223;p30"/>
          <p:cNvSpPr txBox="1"/>
          <p:nvPr/>
        </p:nvSpPr>
        <p:spPr>
          <a:xfrm>
            <a:off x="814030" y="3284952"/>
            <a:ext cx="1586117" cy="63056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4000">
                <a:solidFill>
                  <a:srgbClr val="FFFFFF"/>
                </a:solidFill>
                <a:latin typeface="Gill Sans"/>
                <a:ea typeface="Gill Sans"/>
                <a:cs typeface="Gill Sans"/>
                <a:sym typeface="Gill Sans"/>
              </a:rPr>
              <a:t>Collect</a:t>
            </a:r>
            <a:endParaRPr sz="4000">
              <a:solidFill>
                <a:schemeClr val="dk1"/>
              </a:solidFill>
              <a:latin typeface="Gill Sans"/>
              <a:ea typeface="Gill Sans"/>
              <a:cs typeface="Gill Sans"/>
              <a:sym typeface="Gill Sans"/>
            </a:endParaRPr>
          </a:p>
        </p:txBody>
      </p:sp>
      <p:sp>
        <p:nvSpPr>
          <p:cNvPr id="224" name="Google Shape;224;p30"/>
          <p:cNvSpPr/>
          <p:nvPr/>
        </p:nvSpPr>
        <p:spPr>
          <a:xfrm>
            <a:off x="3607594" y="2487191"/>
            <a:ext cx="1845200" cy="234899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25" name="Google Shape;225;p30"/>
          <p:cNvSpPr txBox="1"/>
          <p:nvPr/>
        </p:nvSpPr>
        <p:spPr>
          <a:xfrm>
            <a:off x="3606701" y="3310443"/>
            <a:ext cx="1794420" cy="63056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4000">
                <a:solidFill>
                  <a:srgbClr val="FFFFFF"/>
                </a:solidFill>
                <a:latin typeface="Gill Sans"/>
                <a:ea typeface="Gill Sans"/>
                <a:cs typeface="Gill Sans"/>
                <a:sym typeface="Gill Sans"/>
              </a:rPr>
              <a:t>Cleaning</a:t>
            </a:r>
            <a:endParaRPr sz="4000">
              <a:solidFill>
                <a:schemeClr val="dk1"/>
              </a:solidFill>
              <a:latin typeface="Gill Sans"/>
              <a:ea typeface="Gill Sans"/>
              <a:cs typeface="Gill Sans"/>
              <a:sym typeface="Gill Sans"/>
            </a:endParaRPr>
          </a:p>
        </p:txBody>
      </p:sp>
      <p:sp>
        <p:nvSpPr>
          <p:cNvPr id="226" name="Google Shape;226;p30"/>
          <p:cNvSpPr/>
          <p:nvPr/>
        </p:nvSpPr>
        <p:spPr>
          <a:xfrm>
            <a:off x="6568356" y="2461791"/>
            <a:ext cx="1761599" cy="234899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27" name="Google Shape;227;p30"/>
          <p:cNvSpPr txBox="1"/>
          <p:nvPr/>
        </p:nvSpPr>
        <p:spPr>
          <a:xfrm>
            <a:off x="6697840" y="3261309"/>
            <a:ext cx="1632114" cy="63056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4000">
                <a:solidFill>
                  <a:srgbClr val="FFFFFF"/>
                </a:solidFill>
                <a:latin typeface="Gill Sans"/>
                <a:ea typeface="Gill Sans"/>
                <a:cs typeface="Gill Sans"/>
                <a:sym typeface="Gill Sans"/>
              </a:rPr>
              <a:t>Process</a:t>
            </a:r>
            <a:endParaRPr sz="4000">
              <a:solidFill>
                <a:schemeClr val="dk1"/>
              </a:solidFill>
              <a:latin typeface="Gill Sans"/>
              <a:ea typeface="Gill Sans"/>
              <a:cs typeface="Gill Sans"/>
              <a:sym typeface="Gill Sans"/>
            </a:endParaRPr>
          </a:p>
        </p:txBody>
      </p:sp>
      <p:sp>
        <p:nvSpPr>
          <p:cNvPr id="228" name="Google Shape;228;p30"/>
          <p:cNvSpPr/>
          <p:nvPr/>
        </p:nvSpPr>
        <p:spPr>
          <a:xfrm>
            <a:off x="2963580" y="3318786"/>
            <a:ext cx="476400" cy="635039"/>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29" name="Google Shape;229;p30"/>
          <p:cNvSpPr/>
          <p:nvPr/>
        </p:nvSpPr>
        <p:spPr>
          <a:xfrm>
            <a:off x="5865953" y="3344187"/>
            <a:ext cx="476399" cy="635039"/>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1"/>
          <p:cNvSpPr txBox="1"/>
          <p:nvPr>
            <p:ph type="title"/>
          </p:nvPr>
        </p:nvSpPr>
        <p:spPr>
          <a:xfrm>
            <a:off x="344487" y="484176"/>
            <a:ext cx="4924029" cy="51154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Collect Data - IOT</a:t>
            </a:r>
            <a:endParaRPr/>
          </a:p>
        </p:txBody>
      </p:sp>
      <p:sp>
        <p:nvSpPr>
          <p:cNvPr id="235" name="Google Shape;235;p31"/>
          <p:cNvSpPr/>
          <p:nvPr/>
        </p:nvSpPr>
        <p:spPr>
          <a:xfrm>
            <a:off x="684803" y="1704421"/>
            <a:ext cx="1471799" cy="268631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36" name="Google Shape;236;p31"/>
          <p:cNvSpPr/>
          <p:nvPr/>
        </p:nvSpPr>
        <p:spPr>
          <a:xfrm>
            <a:off x="2780366" y="1730890"/>
            <a:ext cx="2633099" cy="2633399"/>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37" name="Google Shape;237;p31"/>
          <p:cNvSpPr/>
          <p:nvPr/>
        </p:nvSpPr>
        <p:spPr>
          <a:xfrm>
            <a:off x="6037116" y="1730890"/>
            <a:ext cx="2422499" cy="2633399"/>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38" name="Google Shape;238;p31"/>
          <p:cNvSpPr txBox="1"/>
          <p:nvPr/>
        </p:nvSpPr>
        <p:spPr>
          <a:xfrm>
            <a:off x="1780437" y="4690754"/>
            <a:ext cx="2570480" cy="937139"/>
          </a:xfrm>
          <a:prstGeom prst="rect">
            <a:avLst/>
          </a:prstGeom>
          <a:noFill/>
          <a:ln>
            <a:noFill/>
          </a:ln>
        </p:spPr>
        <p:txBody>
          <a:bodyPr anchorCtr="0" anchor="t" bIns="0" lIns="0" spcFirstLastPara="1" rIns="0" wrap="square" tIns="13675">
            <a:spAutoFit/>
          </a:bodyPr>
          <a:lstStyle/>
          <a:p>
            <a:pPr indent="0" lvl="0" marL="0" marR="0" rtl="0" algn="ctr">
              <a:spcBef>
                <a:spcPts val="0"/>
              </a:spcBef>
              <a:spcAft>
                <a:spcPts val="0"/>
              </a:spcAft>
              <a:buNone/>
            </a:pPr>
            <a:r>
              <a:rPr b="1" lang="en-US" sz="2000">
                <a:solidFill>
                  <a:srgbClr val="606060"/>
                </a:solidFill>
                <a:latin typeface="Gill Sans"/>
                <a:ea typeface="Gill Sans"/>
                <a:cs typeface="Gill Sans"/>
                <a:sym typeface="Gill Sans"/>
              </a:rPr>
              <a:t>Phone &amp; Devices</a:t>
            </a:r>
            <a:endParaRPr sz="2000">
              <a:solidFill>
                <a:schemeClr val="dk1"/>
              </a:solidFill>
              <a:latin typeface="Gill Sans"/>
              <a:ea typeface="Gill Sans"/>
              <a:cs typeface="Gill Sans"/>
              <a:sym typeface="Gill Sans"/>
            </a:endParaRPr>
          </a:p>
          <a:p>
            <a:pPr indent="0" lvl="0" marL="0" marR="0" rtl="0" algn="ctr">
              <a:spcBef>
                <a:spcPts val="16"/>
              </a:spcBef>
              <a:spcAft>
                <a:spcPts val="0"/>
              </a:spcAft>
              <a:buNone/>
            </a:pPr>
            <a:r>
              <a:rPr lang="en-US" sz="2000">
                <a:solidFill>
                  <a:srgbClr val="606060"/>
                </a:solidFill>
                <a:latin typeface="Gill Sans"/>
                <a:ea typeface="Gill Sans"/>
                <a:cs typeface="Gill Sans"/>
                <a:sym typeface="Gill Sans"/>
              </a:rPr>
              <a:t>Cheaper, faster and smaller</a:t>
            </a:r>
            <a:endParaRPr sz="2000">
              <a:solidFill>
                <a:schemeClr val="dk1"/>
              </a:solidFill>
              <a:latin typeface="Gill Sans"/>
              <a:ea typeface="Gill Sans"/>
              <a:cs typeface="Gill Sans"/>
              <a:sym typeface="Gill Sans"/>
            </a:endParaRPr>
          </a:p>
        </p:txBody>
      </p:sp>
      <p:sp>
        <p:nvSpPr>
          <p:cNvPr id="239" name="Google Shape;239;p31"/>
          <p:cNvSpPr txBox="1"/>
          <p:nvPr/>
        </p:nvSpPr>
        <p:spPr>
          <a:xfrm>
            <a:off x="6306634" y="4690754"/>
            <a:ext cx="1879600" cy="937139"/>
          </a:xfrm>
          <a:prstGeom prst="rect">
            <a:avLst/>
          </a:prstGeom>
          <a:noFill/>
          <a:ln>
            <a:noFill/>
          </a:ln>
        </p:spPr>
        <p:txBody>
          <a:bodyPr anchorCtr="0" anchor="t" bIns="0" lIns="0" spcFirstLastPara="1" rIns="0" wrap="square" tIns="13675">
            <a:spAutoFit/>
          </a:bodyPr>
          <a:lstStyle/>
          <a:p>
            <a:pPr indent="0" lvl="0" marL="1368" marR="0" rtl="0" algn="ctr">
              <a:spcBef>
                <a:spcPts val="0"/>
              </a:spcBef>
              <a:spcAft>
                <a:spcPts val="0"/>
              </a:spcAft>
              <a:buNone/>
            </a:pPr>
            <a:r>
              <a:rPr b="1" lang="en-US" sz="2000">
                <a:solidFill>
                  <a:srgbClr val="606060"/>
                </a:solidFill>
                <a:latin typeface="Gill Sans"/>
                <a:ea typeface="Gill Sans"/>
                <a:cs typeface="Gill Sans"/>
                <a:sym typeface="Gill Sans"/>
              </a:rPr>
              <a:t>Connectivity</a:t>
            </a:r>
            <a:endParaRPr sz="2000">
              <a:solidFill>
                <a:schemeClr val="dk1"/>
              </a:solidFill>
              <a:latin typeface="Gill Sans"/>
              <a:ea typeface="Gill Sans"/>
              <a:cs typeface="Gill Sans"/>
              <a:sym typeface="Gill Sans"/>
            </a:endParaRPr>
          </a:p>
          <a:p>
            <a:pPr indent="0" lvl="0" marL="0" marR="0" rtl="0" algn="ctr">
              <a:spcBef>
                <a:spcPts val="16"/>
              </a:spcBef>
              <a:spcAft>
                <a:spcPts val="0"/>
              </a:spcAft>
              <a:buNone/>
            </a:pPr>
            <a:r>
              <a:rPr lang="en-US" sz="2000">
                <a:solidFill>
                  <a:srgbClr val="606060"/>
                </a:solidFill>
                <a:latin typeface="Gill Sans"/>
                <a:ea typeface="Gill Sans"/>
                <a:cs typeface="Gill Sans"/>
                <a:sym typeface="Gill Sans"/>
              </a:rPr>
              <a:t>Wifi, 4G, NFC, GPS</a:t>
            </a:r>
            <a:endParaRPr sz="2000">
              <a:solidFill>
                <a:schemeClr val="dk1"/>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2"/>
          <p:cNvSpPr txBox="1"/>
          <p:nvPr/>
        </p:nvSpPr>
        <p:spPr>
          <a:xfrm>
            <a:off x="1464469" y="426330"/>
            <a:ext cx="5620544" cy="511542"/>
          </a:xfrm>
          <a:prstGeom prst="rect">
            <a:avLst/>
          </a:prstGeom>
          <a:noFill/>
          <a:ln>
            <a:noFill/>
          </a:ln>
        </p:spPr>
        <p:txBody>
          <a:bodyPr anchorCtr="0" anchor="t" bIns="0" lIns="0" spcFirstLastPara="1" rIns="0" wrap="square" tIns="13675">
            <a:spAutoFit/>
          </a:bodyPr>
          <a:lstStyle/>
          <a:p>
            <a:pPr indent="0" lvl="0" marL="13676" marR="0" rtl="0" algn="ctr">
              <a:spcBef>
                <a:spcPts val="0"/>
              </a:spcBef>
              <a:spcAft>
                <a:spcPts val="0"/>
              </a:spcAft>
              <a:buNone/>
            </a:pPr>
            <a:r>
              <a:rPr lang="en-US" sz="3200">
                <a:solidFill>
                  <a:srgbClr val="606060"/>
                </a:solidFill>
                <a:latin typeface="Gill Sans"/>
                <a:ea typeface="Gill Sans"/>
                <a:cs typeface="Gill Sans"/>
                <a:sym typeface="Gill Sans"/>
              </a:rPr>
              <a:t>Intelligence - Traditional vs ML.</a:t>
            </a:r>
            <a:endParaRPr sz="3200">
              <a:solidFill>
                <a:schemeClr val="dk1"/>
              </a:solidFill>
              <a:latin typeface="Gill Sans"/>
              <a:ea typeface="Gill Sans"/>
              <a:cs typeface="Gill Sans"/>
              <a:sym typeface="Gill Sans"/>
            </a:endParaRPr>
          </a:p>
        </p:txBody>
      </p:sp>
      <p:sp>
        <p:nvSpPr>
          <p:cNvPr id="245" name="Google Shape;245;p32"/>
          <p:cNvSpPr txBox="1"/>
          <p:nvPr/>
        </p:nvSpPr>
        <p:spPr>
          <a:xfrm>
            <a:off x="1789100" y="3837989"/>
            <a:ext cx="6426212" cy="5115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3200">
                <a:solidFill>
                  <a:srgbClr val="606060"/>
                </a:solidFill>
                <a:latin typeface="Gill Sans"/>
                <a:ea typeface="Gill Sans"/>
                <a:cs typeface="Gill Sans"/>
                <a:sym typeface="Gill Sans"/>
              </a:rPr>
              <a:t>How you would write a spam filter?</a:t>
            </a:r>
            <a:endParaRPr sz="3200">
              <a:solidFill>
                <a:schemeClr val="dk1"/>
              </a:solidFill>
              <a:latin typeface="Gill Sans"/>
              <a:ea typeface="Gill Sans"/>
              <a:cs typeface="Gill Sans"/>
              <a:sym typeface="Gill Sans"/>
            </a:endParaRPr>
          </a:p>
        </p:txBody>
      </p:sp>
      <p:grpSp>
        <p:nvGrpSpPr>
          <p:cNvPr id="246" name="Google Shape;246;p32"/>
          <p:cNvGrpSpPr/>
          <p:nvPr/>
        </p:nvGrpSpPr>
        <p:grpSpPr>
          <a:xfrm>
            <a:off x="3919325" y="2137964"/>
            <a:ext cx="1305338" cy="1462829"/>
            <a:chOff x="3919325" y="1781637"/>
            <a:chExt cx="1305338" cy="1219024"/>
          </a:xfrm>
        </p:grpSpPr>
        <p:sp>
          <p:nvSpPr>
            <p:cNvPr id="247" name="Google Shape;247;p32"/>
            <p:cNvSpPr/>
            <p:nvPr/>
          </p:nvSpPr>
          <p:spPr>
            <a:xfrm>
              <a:off x="3919325" y="1781637"/>
              <a:ext cx="1219024" cy="1219024"/>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48" name="Google Shape;248;p32"/>
            <p:cNvSpPr/>
            <p:nvPr/>
          </p:nvSpPr>
          <p:spPr>
            <a:xfrm>
              <a:off x="4748662" y="1858710"/>
              <a:ext cx="476001" cy="476001"/>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3"/>
          <p:cNvSpPr txBox="1"/>
          <p:nvPr>
            <p:ph type="title"/>
          </p:nvPr>
        </p:nvSpPr>
        <p:spPr>
          <a:xfrm>
            <a:off x="345583" y="482204"/>
            <a:ext cx="8338674" cy="51154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Intelligence - Spam Filter - Traditional Approach</a:t>
            </a:r>
            <a:endParaRPr sz="3200"/>
          </a:p>
        </p:txBody>
      </p:sp>
      <p:grpSp>
        <p:nvGrpSpPr>
          <p:cNvPr id="254" name="Google Shape;254;p33"/>
          <p:cNvGrpSpPr/>
          <p:nvPr/>
        </p:nvGrpSpPr>
        <p:grpSpPr>
          <a:xfrm>
            <a:off x="811429" y="1553766"/>
            <a:ext cx="7521249" cy="4232559"/>
            <a:chOff x="811425" y="975175"/>
            <a:chExt cx="7521249" cy="4329949"/>
          </a:xfrm>
        </p:grpSpPr>
        <p:sp>
          <p:nvSpPr>
            <p:cNvPr id="255" name="Google Shape;255;p33"/>
            <p:cNvSpPr/>
            <p:nvPr/>
          </p:nvSpPr>
          <p:spPr>
            <a:xfrm>
              <a:off x="811425" y="975175"/>
              <a:ext cx="7521249" cy="432994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56" name="Google Shape;256;p33"/>
            <p:cNvSpPr/>
            <p:nvPr/>
          </p:nvSpPr>
          <p:spPr>
            <a:xfrm>
              <a:off x="3801049" y="2468450"/>
              <a:ext cx="331470" cy="321945"/>
            </a:xfrm>
            <a:custGeom>
              <a:rect b="b" l="l" r="r" t="t"/>
              <a:pathLst>
                <a:path extrusionOk="0" h="321944" w="331470">
                  <a:moveTo>
                    <a:pt x="165449" y="321899"/>
                  </a:moveTo>
                  <a:lnTo>
                    <a:pt x="121466" y="316150"/>
                  </a:lnTo>
                  <a:lnTo>
                    <a:pt x="81944" y="299925"/>
                  </a:lnTo>
                  <a:lnTo>
                    <a:pt x="48459" y="274758"/>
                  </a:lnTo>
                  <a:lnTo>
                    <a:pt x="22588" y="242184"/>
                  </a:lnTo>
                  <a:lnTo>
                    <a:pt x="5910" y="203736"/>
                  </a:lnTo>
                  <a:lnTo>
                    <a:pt x="0" y="160949"/>
                  </a:lnTo>
                  <a:lnTo>
                    <a:pt x="5910" y="118163"/>
                  </a:lnTo>
                  <a:lnTo>
                    <a:pt x="22588" y="79715"/>
                  </a:lnTo>
                  <a:lnTo>
                    <a:pt x="48459" y="47141"/>
                  </a:lnTo>
                  <a:lnTo>
                    <a:pt x="81944" y="21974"/>
                  </a:lnTo>
                  <a:lnTo>
                    <a:pt x="121466" y="5749"/>
                  </a:lnTo>
                  <a:lnTo>
                    <a:pt x="165449" y="0"/>
                  </a:lnTo>
                  <a:lnTo>
                    <a:pt x="197878" y="3121"/>
                  </a:lnTo>
                  <a:lnTo>
                    <a:pt x="257241" y="27041"/>
                  </a:lnTo>
                  <a:lnTo>
                    <a:pt x="303102" y="71654"/>
                  </a:lnTo>
                  <a:lnTo>
                    <a:pt x="327691" y="129403"/>
                  </a:lnTo>
                  <a:lnTo>
                    <a:pt x="330899" y="160949"/>
                  </a:lnTo>
                  <a:lnTo>
                    <a:pt x="324989" y="203736"/>
                  </a:lnTo>
                  <a:lnTo>
                    <a:pt x="308311" y="242184"/>
                  </a:lnTo>
                  <a:lnTo>
                    <a:pt x="282440" y="274758"/>
                  </a:lnTo>
                  <a:lnTo>
                    <a:pt x="248955" y="299925"/>
                  </a:lnTo>
                  <a:lnTo>
                    <a:pt x="209433" y="316150"/>
                  </a:lnTo>
                  <a:lnTo>
                    <a:pt x="165449" y="321899"/>
                  </a:lnTo>
                  <a:close/>
                </a:path>
              </a:pathLst>
            </a:custGeom>
            <a:solidFill>
              <a:srgbClr val="C9C3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57" name="Google Shape;257;p33"/>
            <p:cNvSpPr/>
            <p:nvPr/>
          </p:nvSpPr>
          <p:spPr>
            <a:xfrm>
              <a:off x="3801049" y="2468450"/>
              <a:ext cx="331470" cy="321945"/>
            </a:xfrm>
            <a:custGeom>
              <a:rect b="b" l="l" r="r" t="t"/>
              <a:pathLst>
                <a:path extrusionOk="0" h="321944" w="331470">
                  <a:moveTo>
                    <a:pt x="0" y="160949"/>
                  </a:moveTo>
                  <a:lnTo>
                    <a:pt x="5910" y="118163"/>
                  </a:lnTo>
                  <a:lnTo>
                    <a:pt x="22588" y="79715"/>
                  </a:lnTo>
                  <a:lnTo>
                    <a:pt x="48459" y="47141"/>
                  </a:lnTo>
                  <a:lnTo>
                    <a:pt x="81944" y="21974"/>
                  </a:lnTo>
                  <a:lnTo>
                    <a:pt x="121466" y="5749"/>
                  </a:lnTo>
                  <a:lnTo>
                    <a:pt x="165449" y="0"/>
                  </a:lnTo>
                  <a:lnTo>
                    <a:pt x="228764" y="12251"/>
                  </a:lnTo>
                  <a:lnTo>
                    <a:pt x="282440" y="47141"/>
                  </a:lnTo>
                  <a:lnTo>
                    <a:pt x="318305" y="99357"/>
                  </a:lnTo>
                  <a:lnTo>
                    <a:pt x="330899" y="160949"/>
                  </a:lnTo>
                  <a:lnTo>
                    <a:pt x="324989" y="203736"/>
                  </a:lnTo>
                  <a:lnTo>
                    <a:pt x="308311" y="242184"/>
                  </a:lnTo>
                  <a:lnTo>
                    <a:pt x="282440" y="274758"/>
                  </a:lnTo>
                  <a:lnTo>
                    <a:pt x="248955" y="299925"/>
                  </a:lnTo>
                  <a:lnTo>
                    <a:pt x="209433" y="316150"/>
                  </a:lnTo>
                  <a:lnTo>
                    <a:pt x="165449" y="321899"/>
                  </a:lnTo>
                  <a:lnTo>
                    <a:pt x="121466" y="316150"/>
                  </a:lnTo>
                  <a:lnTo>
                    <a:pt x="81944" y="299925"/>
                  </a:lnTo>
                  <a:lnTo>
                    <a:pt x="48459" y="274758"/>
                  </a:lnTo>
                  <a:lnTo>
                    <a:pt x="22588" y="242184"/>
                  </a:lnTo>
                  <a:lnTo>
                    <a:pt x="5910" y="203736"/>
                  </a:lnTo>
                  <a:lnTo>
                    <a:pt x="0" y="160949"/>
                  </a:lnTo>
                  <a:close/>
                </a:path>
              </a:pathLst>
            </a:custGeom>
            <a:noFill/>
            <a:ln cap="flat" cmpd="sng" w="9525">
              <a:solidFill>
                <a:srgbClr val="5B585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grpSp>
      <p:sp>
        <p:nvSpPr>
          <p:cNvPr id="258" name="Google Shape;258;p33"/>
          <p:cNvSpPr txBox="1"/>
          <p:nvPr/>
        </p:nvSpPr>
        <p:spPr>
          <a:xfrm>
            <a:off x="3922534" y="3005777"/>
            <a:ext cx="124460" cy="2446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500">
                <a:solidFill>
                  <a:schemeClr val="dk1"/>
                </a:solidFill>
                <a:latin typeface="Arial"/>
                <a:ea typeface="Arial"/>
                <a:cs typeface="Arial"/>
                <a:sym typeface="Arial"/>
              </a:rPr>
              <a:t>2</a:t>
            </a:r>
            <a:endParaRPr sz="1500">
              <a:solidFill>
                <a:schemeClr val="dk1"/>
              </a:solidFill>
              <a:latin typeface="Arial"/>
              <a:ea typeface="Arial"/>
              <a:cs typeface="Arial"/>
              <a:sym typeface="Arial"/>
            </a:endParaRPr>
          </a:p>
        </p:txBody>
      </p:sp>
      <p:grpSp>
        <p:nvGrpSpPr>
          <p:cNvPr id="259" name="Google Shape;259;p33"/>
          <p:cNvGrpSpPr/>
          <p:nvPr/>
        </p:nvGrpSpPr>
        <p:grpSpPr>
          <a:xfrm>
            <a:off x="1574455" y="2962138"/>
            <a:ext cx="331470" cy="386334"/>
            <a:chOff x="1574450" y="2468449"/>
            <a:chExt cx="331470" cy="321945"/>
          </a:xfrm>
        </p:grpSpPr>
        <p:sp>
          <p:nvSpPr>
            <p:cNvPr id="260" name="Google Shape;260;p33"/>
            <p:cNvSpPr/>
            <p:nvPr/>
          </p:nvSpPr>
          <p:spPr>
            <a:xfrm>
              <a:off x="1574450" y="2468449"/>
              <a:ext cx="331470" cy="321945"/>
            </a:xfrm>
            <a:custGeom>
              <a:rect b="b" l="l" r="r" t="t"/>
              <a:pathLst>
                <a:path extrusionOk="0" h="321944" w="331469">
                  <a:moveTo>
                    <a:pt x="165449" y="321899"/>
                  </a:moveTo>
                  <a:lnTo>
                    <a:pt x="121466" y="316150"/>
                  </a:lnTo>
                  <a:lnTo>
                    <a:pt x="81944" y="299925"/>
                  </a:lnTo>
                  <a:lnTo>
                    <a:pt x="48459" y="274758"/>
                  </a:lnTo>
                  <a:lnTo>
                    <a:pt x="22588" y="242184"/>
                  </a:lnTo>
                  <a:lnTo>
                    <a:pt x="5910" y="203736"/>
                  </a:lnTo>
                  <a:lnTo>
                    <a:pt x="0" y="160949"/>
                  </a:lnTo>
                  <a:lnTo>
                    <a:pt x="5910" y="118163"/>
                  </a:lnTo>
                  <a:lnTo>
                    <a:pt x="22588" y="79715"/>
                  </a:lnTo>
                  <a:lnTo>
                    <a:pt x="48459" y="47141"/>
                  </a:lnTo>
                  <a:lnTo>
                    <a:pt x="81944" y="21974"/>
                  </a:lnTo>
                  <a:lnTo>
                    <a:pt x="121466" y="5749"/>
                  </a:lnTo>
                  <a:lnTo>
                    <a:pt x="165449" y="0"/>
                  </a:lnTo>
                  <a:lnTo>
                    <a:pt x="197878" y="3121"/>
                  </a:lnTo>
                  <a:lnTo>
                    <a:pt x="257241" y="27041"/>
                  </a:lnTo>
                  <a:lnTo>
                    <a:pt x="303102" y="71654"/>
                  </a:lnTo>
                  <a:lnTo>
                    <a:pt x="327691" y="129403"/>
                  </a:lnTo>
                  <a:lnTo>
                    <a:pt x="330899" y="160949"/>
                  </a:lnTo>
                  <a:lnTo>
                    <a:pt x="324989" y="203736"/>
                  </a:lnTo>
                  <a:lnTo>
                    <a:pt x="308311" y="242184"/>
                  </a:lnTo>
                  <a:lnTo>
                    <a:pt x="282440" y="274758"/>
                  </a:lnTo>
                  <a:lnTo>
                    <a:pt x="248955" y="299925"/>
                  </a:lnTo>
                  <a:lnTo>
                    <a:pt x="209433" y="316150"/>
                  </a:lnTo>
                  <a:lnTo>
                    <a:pt x="165449" y="321899"/>
                  </a:lnTo>
                  <a:close/>
                </a:path>
              </a:pathLst>
            </a:custGeom>
            <a:solidFill>
              <a:srgbClr val="C9C3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61" name="Google Shape;261;p33"/>
            <p:cNvSpPr/>
            <p:nvPr/>
          </p:nvSpPr>
          <p:spPr>
            <a:xfrm>
              <a:off x="1574450" y="2468449"/>
              <a:ext cx="331470" cy="321945"/>
            </a:xfrm>
            <a:custGeom>
              <a:rect b="b" l="l" r="r" t="t"/>
              <a:pathLst>
                <a:path extrusionOk="0" h="321944" w="331469">
                  <a:moveTo>
                    <a:pt x="0" y="160949"/>
                  </a:moveTo>
                  <a:lnTo>
                    <a:pt x="5910" y="118163"/>
                  </a:lnTo>
                  <a:lnTo>
                    <a:pt x="22588" y="79715"/>
                  </a:lnTo>
                  <a:lnTo>
                    <a:pt x="48459" y="47141"/>
                  </a:lnTo>
                  <a:lnTo>
                    <a:pt x="81944" y="21974"/>
                  </a:lnTo>
                  <a:lnTo>
                    <a:pt x="121466" y="5749"/>
                  </a:lnTo>
                  <a:lnTo>
                    <a:pt x="165449" y="0"/>
                  </a:lnTo>
                  <a:lnTo>
                    <a:pt x="228764" y="12251"/>
                  </a:lnTo>
                  <a:lnTo>
                    <a:pt x="282440" y="47141"/>
                  </a:lnTo>
                  <a:lnTo>
                    <a:pt x="318305" y="99357"/>
                  </a:lnTo>
                  <a:lnTo>
                    <a:pt x="330899" y="160949"/>
                  </a:lnTo>
                  <a:lnTo>
                    <a:pt x="324989" y="203736"/>
                  </a:lnTo>
                  <a:lnTo>
                    <a:pt x="308311" y="242184"/>
                  </a:lnTo>
                  <a:lnTo>
                    <a:pt x="282440" y="274758"/>
                  </a:lnTo>
                  <a:lnTo>
                    <a:pt x="248955" y="299925"/>
                  </a:lnTo>
                  <a:lnTo>
                    <a:pt x="209433" y="316150"/>
                  </a:lnTo>
                  <a:lnTo>
                    <a:pt x="165449" y="321899"/>
                  </a:lnTo>
                  <a:lnTo>
                    <a:pt x="121466" y="316150"/>
                  </a:lnTo>
                  <a:lnTo>
                    <a:pt x="81944" y="299925"/>
                  </a:lnTo>
                  <a:lnTo>
                    <a:pt x="48459" y="274758"/>
                  </a:lnTo>
                  <a:lnTo>
                    <a:pt x="22588" y="242184"/>
                  </a:lnTo>
                  <a:lnTo>
                    <a:pt x="5910" y="203736"/>
                  </a:lnTo>
                  <a:lnTo>
                    <a:pt x="0" y="160949"/>
                  </a:lnTo>
                  <a:close/>
                </a:path>
              </a:pathLst>
            </a:custGeom>
            <a:noFill/>
            <a:ln cap="flat" cmpd="sng" w="9525">
              <a:solidFill>
                <a:srgbClr val="5B585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grpSp>
      <p:sp>
        <p:nvSpPr>
          <p:cNvPr id="262" name="Google Shape;262;p33"/>
          <p:cNvSpPr txBox="1"/>
          <p:nvPr/>
        </p:nvSpPr>
        <p:spPr>
          <a:xfrm>
            <a:off x="1695934" y="3005777"/>
            <a:ext cx="124460" cy="2446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500">
                <a:solidFill>
                  <a:schemeClr val="dk1"/>
                </a:solidFill>
                <a:latin typeface="Arial"/>
                <a:ea typeface="Arial"/>
                <a:cs typeface="Arial"/>
                <a:sym typeface="Arial"/>
              </a:rPr>
              <a:t>1</a:t>
            </a:r>
            <a:endParaRPr sz="1500">
              <a:solidFill>
                <a:schemeClr val="dk1"/>
              </a:solidFill>
              <a:latin typeface="Arial"/>
              <a:ea typeface="Arial"/>
              <a:cs typeface="Arial"/>
              <a:sym typeface="Arial"/>
            </a:endParaRPr>
          </a:p>
        </p:txBody>
      </p:sp>
      <p:grpSp>
        <p:nvGrpSpPr>
          <p:cNvPr id="263" name="Google Shape;263;p33"/>
          <p:cNvGrpSpPr/>
          <p:nvPr/>
        </p:nvGrpSpPr>
        <p:grpSpPr>
          <a:xfrm>
            <a:off x="6082429" y="3187500"/>
            <a:ext cx="331470" cy="386334"/>
            <a:chOff x="6082424" y="2656250"/>
            <a:chExt cx="331470" cy="321945"/>
          </a:xfrm>
        </p:grpSpPr>
        <p:sp>
          <p:nvSpPr>
            <p:cNvPr id="264" name="Google Shape;264;p33"/>
            <p:cNvSpPr/>
            <p:nvPr/>
          </p:nvSpPr>
          <p:spPr>
            <a:xfrm>
              <a:off x="6082424" y="2656250"/>
              <a:ext cx="331470" cy="321945"/>
            </a:xfrm>
            <a:custGeom>
              <a:rect b="b" l="l" r="r" t="t"/>
              <a:pathLst>
                <a:path extrusionOk="0" h="321944" w="331470">
                  <a:moveTo>
                    <a:pt x="165449" y="321899"/>
                  </a:moveTo>
                  <a:lnTo>
                    <a:pt x="121466" y="316150"/>
                  </a:lnTo>
                  <a:lnTo>
                    <a:pt x="81944" y="299925"/>
                  </a:lnTo>
                  <a:lnTo>
                    <a:pt x="48459" y="274758"/>
                  </a:lnTo>
                  <a:lnTo>
                    <a:pt x="22588" y="242184"/>
                  </a:lnTo>
                  <a:lnTo>
                    <a:pt x="5910" y="203736"/>
                  </a:lnTo>
                  <a:lnTo>
                    <a:pt x="0" y="160949"/>
                  </a:lnTo>
                  <a:lnTo>
                    <a:pt x="5910" y="118163"/>
                  </a:lnTo>
                  <a:lnTo>
                    <a:pt x="22588" y="79715"/>
                  </a:lnTo>
                  <a:lnTo>
                    <a:pt x="48459" y="47141"/>
                  </a:lnTo>
                  <a:lnTo>
                    <a:pt x="81944" y="21974"/>
                  </a:lnTo>
                  <a:lnTo>
                    <a:pt x="121466" y="5749"/>
                  </a:lnTo>
                  <a:lnTo>
                    <a:pt x="165449" y="0"/>
                  </a:lnTo>
                  <a:lnTo>
                    <a:pt x="197878" y="3121"/>
                  </a:lnTo>
                  <a:lnTo>
                    <a:pt x="257241" y="27041"/>
                  </a:lnTo>
                  <a:lnTo>
                    <a:pt x="303102" y="71654"/>
                  </a:lnTo>
                  <a:lnTo>
                    <a:pt x="327691" y="129403"/>
                  </a:lnTo>
                  <a:lnTo>
                    <a:pt x="330899" y="160949"/>
                  </a:lnTo>
                  <a:lnTo>
                    <a:pt x="324989" y="203736"/>
                  </a:lnTo>
                  <a:lnTo>
                    <a:pt x="308311" y="242184"/>
                  </a:lnTo>
                  <a:lnTo>
                    <a:pt x="282440" y="274758"/>
                  </a:lnTo>
                  <a:lnTo>
                    <a:pt x="248955" y="299925"/>
                  </a:lnTo>
                  <a:lnTo>
                    <a:pt x="209433" y="316150"/>
                  </a:lnTo>
                  <a:lnTo>
                    <a:pt x="165449" y="321899"/>
                  </a:lnTo>
                  <a:close/>
                </a:path>
              </a:pathLst>
            </a:custGeom>
            <a:solidFill>
              <a:srgbClr val="C9C3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65" name="Google Shape;265;p33"/>
            <p:cNvSpPr/>
            <p:nvPr/>
          </p:nvSpPr>
          <p:spPr>
            <a:xfrm>
              <a:off x="6082424" y="2656250"/>
              <a:ext cx="331470" cy="321945"/>
            </a:xfrm>
            <a:custGeom>
              <a:rect b="b" l="l" r="r" t="t"/>
              <a:pathLst>
                <a:path extrusionOk="0" h="321944" w="331470">
                  <a:moveTo>
                    <a:pt x="0" y="160949"/>
                  </a:moveTo>
                  <a:lnTo>
                    <a:pt x="5910" y="118163"/>
                  </a:lnTo>
                  <a:lnTo>
                    <a:pt x="22588" y="79715"/>
                  </a:lnTo>
                  <a:lnTo>
                    <a:pt x="48459" y="47141"/>
                  </a:lnTo>
                  <a:lnTo>
                    <a:pt x="81944" y="21974"/>
                  </a:lnTo>
                  <a:lnTo>
                    <a:pt x="121466" y="5749"/>
                  </a:lnTo>
                  <a:lnTo>
                    <a:pt x="165449" y="0"/>
                  </a:lnTo>
                  <a:lnTo>
                    <a:pt x="228764" y="12251"/>
                  </a:lnTo>
                  <a:lnTo>
                    <a:pt x="282440" y="47141"/>
                  </a:lnTo>
                  <a:lnTo>
                    <a:pt x="318305" y="99357"/>
                  </a:lnTo>
                  <a:lnTo>
                    <a:pt x="330899" y="160949"/>
                  </a:lnTo>
                  <a:lnTo>
                    <a:pt x="324989" y="203736"/>
                  </a:lnTo>
                  <a:lnTo>
                    <a:pt x="308311" y="242184"/>
                  </a:lnTo>
                  <a:lnTo>
                    <a:pt x="282440" y="274758"/>
                  </a:lnTo>
                  <a:lnTo>
                    <a:pt x="248955" y="299925"/>
                  </a:lnTo>
                  <a:lnTo>
                    <a:pt x="209433" y="316150"/>
                  </a:lnTo>
                  <a:lnTo>
                    <a:pt x="165449" y="321899"/>
                  </a:lnTo>
                  <a:lnTo>
                    <a:pt x="121466" y="316150"/>
                  </a:lnTo>
                  <a:lnTo>
                    <a:pt x="81944" y="299925"/>
                  </a:lnTo>
                  <a:lnTo>
                    <a:pt x="48459" y="274758"/>
                  </a:lnTo>
                  <a:lnTo>
                    <a:pt x="22588" y="242184"/>
                  </a:lnTo>
                  <a:lnTo>
                    <a:pt x="5910" y="203736"/>
                  </a:lnTo>
                  <a:lnTo>
                    <a:pt x="0" y="160949"/>
                  </a:lnTo>
                  <a:close/>
                </a:path>
              </a:pathLst>
            </a:custGeom>
            <a:noFill/>
            <a:ln cap="flat" cmpd="sng" w="9525">
              <a:solidFill>
                <a:srgbClr val="5B585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grpSp>
      <p:sp>
        <p:nvSpPr>
          <p:cNvPr id="266" name="Google Shape;266;p33"/>
          <p:cNvSpPr txBox="1"/>
          <p:nvPr/>
        </p:nvSpPr>
        <p:spPr>
          <a:xfrm>
            <a:off x="6203908" y="3231137"/>
            <a:ext cx="124460" cy="2446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500">
                <a:solidFill>
                  <a:schemeClr val="dk1"/>
                </a:solidFill>
                <a:latin typeface="Arial"/>
                <a:ea typeface="Arial"/>
                <a:cs typeface="Arial"/>
                <a:sym typeface="Arial"/>
              </a:rPr>
              <a:t>3</a:t>
            </a:r>
            <a:endParaRPr sz="15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4"/>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t/>
            </a:r>
            <a:endParaRPr/>
          </a:p>
        </p:txBody>
      </p:sp>
      <p:sp>
        <p:nvSpPr>
          <p:cNvPr id="272" name="Google Shape;272;p34"/>
          <p:cNvSpPr txBox="1"/>
          <p:nvPr>
            <p:ph type="title"/>
          </p:nvPr>
        </p:nvSpPr>
        <p:spPr>
          <a:xfrm>
            <a:off x="357187" y="580524"/>
            <a:ext cx="8233172" cy="50625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Intelligence - Spam Filter - Traditional Approach</a:t>
            </a:r>
            <a:endParaRPr sz="3200"/>
          </a:p>
        </p:txBody>
      </p:sp>
      <p:sp>
        <p:nvSpPr>
          <p:cNvPr id="273" name="Google Shape;273;p34"/>
          <p:cNvSpPr txBox="1"/>
          <p:nvPr/>
        </p:nvSpPr>
        <p:spPr>
          <a:xfrm>
            <a:off x="607219" y="1553766"/>
            <a:ext cx="7796530" cy="3948150"/>
          </a:xfrm>
          <a:prstGeom prst="rect">
            <a:avLst/>
          </a:prstGeom>
          <a:noFill/>
          <a:ln>
            <a:noFill/>
          </a:ln>
        </p:spPr>
        <p:txBody>
          <a:bodyPr anchorCtr="0" anchor="t" bIns="0" lIns="0" spcFirstLastPara="1" rIns="0" wrap="square" tIns="13675">
            <a:spAutoFit/>
          </a:bodyPr>
          <a:lstStyle/>
          <a:p>
            <a:pPr indent="0" lvl="0" marL="0" marR="1512590" rtl="0" algn="ctr">
              <a:spcBef>
                <a:spcPts val="0"/>
              </a:spcBef>
              <a:spcAft>
                <a:spcPts val="0"/>
              </a:spcAft>
              <a:buNone/>
            </a:pPr>
            <a:r>
              <a:rPr b="1" lang="en-US" sz="2000">
                <a:solidFill>
                  <a:srgbClr val="606060"/>
                </a:solidFill>
                <a:latin typeface="Gill Sans"/>
                <a:ea typeface="Gill Sans"/>
                <a:cs typeface="Gill Sans"/>
                <a:sym typeface="Gill Sans"/>
              </a:rPr>
              <a:t>Problems?</a:t>
            </a:r>
            <a:endParaRPr sz="2000">
              <a:solidFill>
                <a:schemeClr val="dk1"/>
              </a:solidFill>
              <a:latin typeface="Gill Sans"/>
              <a:ea typeface="Gill Sans"/>
              <a:cs typeface="Gill Sans"/>
              <a:sym typeface="Gill Sans"/>
            </a:endParaRPr>
          </a:p>
          <a:p>
            <a:pPr indent="-395243" lvl="0" marL="408235" marR="0" rtl="0" algn="l">
              <a:spcBef>
                <a:spcPts val="1503"/>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Problem is not trivial</a:t>
            </a:r>
            <a:endParaRPr sz="2000">
              <a:solidFill>
                <a:schemeClr val="dk1"/>
              </a:solidFill>
              <a:latin typeface="Gill Sans"/>
              <a:ea typeface="Gill Sans"/>
              <a:cs typeface="Gill Sans"/>
              <a:sym typeface="Gill Sans"/>
            </a:endParaRPr>
          </a:p>
          <a:p>
            <a:pPr indent="-395242" lvl="1" marL="900578" marR="0" rtl="0" algn="l">
              <a:spcBef>
                <a:spcPts val="1147"/>
              </a:spcBef>
              <a:spcAft>
                <a:spcPts val="0"/>
              </a:spcAft>
              <a:buClr>
                <a:srgbClr val="606060"/>
              </a:buClr>
              <a:buSzPts val="2000"/>
              <a:buFont typeface="Arial"/>
              <a:buChar char="○"/>
            </a:pPr>
            <a:r>
              <a:rPr b="0" i="0" lang="en-US" sz="2000" u="none" cap="none" strike="noStrike">
                <a:solidFill>
                  <a:srgbClr val="606060"/>
                </a:solidFill>
                <a:latin typeface="Gill Sans"/>
                <a:ea typeface="Gill Sans"/>
                <a:cs typeface="Gill Sans"/>
                <a:sym typeface="Gill Sans"/>
              </a:rPr>
              <a:t>Program will likely become a long list of complex rules</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1147"/>
              </a:spcBef>
              <a:spcAft>
                <a:spcPts val="0"/>
              </a:spcAft>
              <a:buClr>
                <a:srgbClr val="606060"/>
              </a:buClr>
              <a:buSzPts val="2000"/>
              <a:buFont typeface="Arial"/>
              <a:buChar char="○"/>
            </a:pPr>
            <a:r>
              <a:rPr b="0" i="0" lang="en-US" sz="2000" u="none" cap="none" strike="noStrike">
                <a:solidFill>
                  <a:srgbClr val="606060"/>
                </a:solidFill>
                <a:latin typeface="Gill Sans"/>
                <a:ea typeface="Gill Sans"/>
                <a:cs typeface="Gill Sans"/>
                <a:sym typeface="Gill Sans"/>
              </a:rPr>
              <a:t>Pretty hard to maintain</a:t>
            </a:r>
            <a:endParaRPr b="0" i="0" sz="2000" u="none" cap="none" strike="noStrike">
              <a:solidFill>
                <a:schemeClr val="dk1"/>
              </a:solidFill>
              <a:latin typeface="Gill Sans"/>
              <a:ea typeface="Gill Sans"/>
              <a:cs typeface="Gill Sans"/>
              <a:sym typeface="Gill Sans"/>
            </a:endParaRPr>
          </a:p>
          <a:p>
            <a:pPr indent="-395243" lvl="0" marL="408235" marR="0" rtl="0" algn="l">
              <a:spcBef>
                <a:spcPts val="1147"/>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If spammers notice that</a:t>
            </a:r>
            <a:endParaRPr sz="2000">
              <a:solidFill>
                <a:schemeClr val="dk1"/>
              </a:solidFill>
              <a:latin typeface="Gill Sans"/>
              <a:ea typeface="Gill Sans"/>
              <a:cs typeface="Gill Sans"/>
              <a:sym typeface="Gill Sans"/>
            </a:endParaRPr>
          </a:p>
          <a:p>
            <a:pPr indent="-395242" lvl="1" marL="900578" marR="0" rtl="0" algn="l">
              <a:spcBef>
                <a:spcPts val="1147"/>
              </a:spcBef>
              <a:spcAft>
                <a:spcPts val="0"/>
              </a:spcAft>
              <a:buClr>
                <a:srgbClr val="606060"/>
              </a:buClr>
              <a:buSzPts val="2000"/>
              <a:buFont typeface="Arial"/>
              <a:buChar char="○"/>
            </a:pPr>
            <a:r>
              <a:rPr b="0" i="0" lang="en-US" sz="2000" u="none" cap="none" strike="noStrike">
                <a:solidFill>
                  <a:srgbClr val="606060"/>
                </a:solidFill>
                <a:latin typeface="Gill Sans"/>
                <a:ea typeface="Gill Sans"/>
                <a:cs typeface="Gill Sans"/>
                <a:sym typeface="Gill Sans"/>
              </a:rPr>
              <a:t>All their emails containing </a:t>
            </a:r>
            <a:r>
              <a:rPr b="1" i="0" lang="en-US" sz="2000" u="none" cap="none" strike="noStrike">
                <a:solidFill>
                  <a:srgbClr val="606060"/>
                </a:solidFill>
                <a:latin typeface="Gill Sans"/>
                <a:ea typeface="Gill Sans"/>
                <a:cs typeface="Gill Sans"/>
                <a:sym typeface="Gill Sans"/>
              </a:rPr>
              <a:t>“4U” </a:t>
            </a:r>
            <a:r>
              <a:rPr b="0" i="0" lang="en-US" sz="2000" u="none" cap="none" strike="noStrike">
                <a:solidFill>
                  <a:srgbClr val="606060"/>
                </a:solidFill>
                <a:latin typeface="Gill Sans"/>
                <a:ea typeface="Gill Sans"/>
                <a:cs typeface="Gill Sans"/>
                <a:sym typeface="Gill Sans"/>
              </a:rPr>
              <a:t>are blocked</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1147"/>
              </a:spcBef>
              <a:spcAft>
                <a:spcPts val="0"/>
              </a:spcAft>
              <a:buClr>
                <a:srgbClr val="606060"/>
              </a:buClr>
              <a:buSzPts val="2000"/>
              <a:buFont typeface="Arial"/>
              <a:buChar char="○"/>
            </a:pPr>
            <a:r>
              <a:rPr b="0" i="0" lang="en-US" sz="2000" u="none" cap="none" strike="noStrike">
                <a:solidFill>
                  <a:srgbClr val="606060"/>
                </a:solidFill>
                <a:latin typeface="Gill Sans"/>
                <a:ea typeface="Gill Sans"/>
                <a:cs typeface="Gill Sans"/>
                <a:sym typeface="Gill Sans"/>
              </a:rPr>
              <a:t>They might start writing </a:t>
            </a:r>
            <a:r>
              <a:rPr b="1" i="0" lang="en-US" sz="2000" u="none" cap="none" strike="noStrike">
                <a:solidFill>
                  <a:srgbClr val="606060"/>
                </a:solidFill>
                <a:latin typeface="Gill Sans"/>
                <a:ea typeface="Gill Sans"/>
                <a:cs typeface="Gill Sans"/>
                <a:sym typeface="Gill Sans"/>
              </a:rPr>
              <a:t>“For U” </a:t>
            </a:r>
            <a:r>
              <a:rPr b="0" i="0" lang="en-US" sz="2000" u="none" cap="none" strike="noStrike">
                <a:solidFill>
                  <a:srgbClr val="606060"/>
                </a:solidFill>
                <a:latin typeface="Gill Sans"/>
                <a:ea typeface="Gill Sans"/>
                <a:cs typeface="Gill Sans"/>
                <a:sym typeface="Gill Sans"/>
              </a:rPr>
              <a:t>instead</a:t>
            </a:r>
            <a:endParaRPr b="0" i="0" sz="2000" u="none" cap="none" strike="noStrike">
              <a:solidFill>
                <a:schemeClr val="dk1"/>
              </a:solidFill>
              <a:latin typeface="Gill Sans"/>
              <a:ea typeface="Gill Sans"/>
              <a:cs typeface="Gill Sans"/>
              <a:sym typeface="Gill Sans"/>
            </a:endParaRPr>
          </a:p>
          <a:p>
            <a:pPr indent="-395242" lvl="1" marL="900578" marR="5471" rtl="0" algn="l">
              <a:lnSpc>
                <a:spcPct val="149300"/>
              </a:lnSpc>
              <a:spcBef>
                <a:spcPts val="6"/>
              </a:spcBef>
              <a:spcAft>
                <a:spcPts val="0"/>
              </a:spcAft>
              <a:buClr>
                <a:srgbClr val="606060"/>
              </a:buClr>
              <a:buSzPts val="2000"/>
              <a:buFont typeface="Arial"/>
              <a:buChar char="○"/>
            </a:pPr>
            <a:r>
              <a:rPr b="0" i="0" lang="en-US" sz="2000" u="none" cap="none" strike="noStrike">
                <a:solidFill>
                  <a:srgbClr val="606060"/>
                </a:solidFill>
                <a:latin typeface="Gill Sans"/>
                <a:ea typeface="Gill Sans"/>
                <a:cs typeface="Gill Sans"/>
                <a:sym typeface="Gill Sans"/>
              </a:rPr>
              <a:t>If spammers keep working around spam filter, we will need to keep writing new rules forever</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35"/>
          <p:cNvPicPr preferRelativeResize="0"/>
          <p:nvPr/>
        </p:nvPicPr>
        <p:blipFill rotWithShape="1">
          <a:blip r:embed="rId3">
            <a:alphaModFix/>
          </a:blip>
          <a:srcRect b="0" l="0" r="0" t="0"/>
          <a:stretch/>
        </p:blipFill>
        <p:spPr>
          <a:xfrm>
            <a:off x="1500188" y="1393031"/>
            <a:ext cx="6143625" cy="4554141"/>
          </a:xfrm>
          <a:prstGeom prst="rect">
            <a:avLst/>
          </a:prstGeom>
          <a:noFill/>
          <a:ln>
            <a:noFill/>
          </a:ln>
        </p:spPr>
      </p:pic>
      <p:sp>
        <p:nvSpPr>
          <p:cNvPr id="279" name="Google Shape;279;p35"/>
          <p:cNvSpPr/>
          <p:nvPr/>
        </p:nvSpPr>
        <p:spPr>
          <a:xfrm>
            <a:off x="875109" y="427370"/>
            <a:ext cx="7072313" cy="562654"/>
          </a:xfrm>
          <a:prstGeom prst="rect">
            <a:avLst/>
          </a:prstGeom>
          <a:noFill/>
          <a:ln>
            <a:noFill/>
          </a:ln>
        </p:spPr>
        <p:txBody>
          <a:bodyPr anchorCtr="0" anchor="t" bIns="32125" lIns="64275" spcFirstLastPara="1" rIns="64275" wrap="square" tIns="32125">
            <a:noAutofit/>
          </a:bodyPr>
          <a:lstStyle/>
          <a:p>
            <a:pPr indent="0" lvl="0" marL="0" marR="0" rtl="0" algn="l">
              <a:spcBef>
                <a:spcPts val="0"/>
              </a:spcBef>
              <a:spcAft>
                <a:spcPts val="0"/>
              </a:spcAft>
              <a:buNone/>
            </a:pPr>
            <a:r>
              <a:rPr lang="en-US" sz="3200">
                <a:solidFill>
                  <a:schemeClr val="dk2"/>
                </a:solidFill>
                <a:latin typeface="Lucida Sans"/>
                <a:ea typeface="Lucida Sans"/>
                <a:cs typeface="Lucida Sans"/>
                <a:sym typeface="Lucida Sans"/>
              </a:rPr>
              <a:t>Intelligence</a:t>
            </a:r>
            <a:r>
              <a:rPr lang="en-US" sz="1800">
                <a:solidFill>
                  <a:schemeClr val="dk1"/>
                </a:solidFill>
                <a:latin typeface="Lucida Sans"/>
                <a:ea typeface="Lucida Sans"/>
                <a:cs typeface="Lucida Sans"/>
                <a:sym typeface="Lucida Sans"/>
              </a:rPr>
              <a:t> </a:t>
            </a:r>
            <a:r>
              <a:rPr lang="en-US" sz="3200">
                <a:solidFill>
                  <a:schemeClr val="dk2"/>
                </a:solidFill>
                <a:latin typeface="Lucida Sans"/>
                <a:ea typeface="Lucida Sans"/>
                <a:cs typeface="Lucida Sans"/>
                <a:sym typeface="Lucida Sans"/>
              </a:rPr>
              <a:t>-</a:t>
            </a:r>
            <a:r>
              <a:rPr lang="en-US" sz="1800">
                <a:solidFill>
                  <a:schemeClr val="dk1"/>
                </a:solidFill>
                <a:latin typeface="Lucida Sans"/>
                <a:ea typeface="Lucida Sans"/>
                <a:cs typeface="Lucida Sans"/>
                <a:sym typeface="Lucida Sans"/>
              </a:rPr>
              <a:t> </a:t>
            </a:r>
            <a:r>
              <a:rPr lang="en-US" sz="3200">
                <a:solidFill>
                  <a:schemeClr val="dk2"/>
                </a:solidFill>
                <a:latin typeface="Lucida Sans"/>
                <a:ea typeface="Lucida Sans"/>
                <a:cs typeface="Lucida Sans"/>
                <a:sym typeface="Lucida Sans"/>
              </a:rPr>
              <a:t>Spam</a:t>
            </a:r>
            <a:r>
              <a:rPr lang="en-US" sz="1800">
                <a:solidFill>
                  <a:schemeClr val="dk1"/>
                </a:solidFill>
                <a:latin typeface="Lucida Sans"/>
                <a:ea typeface="Lucida Sans"/>
                <a:cs typeface="Lucida Sans"/>
                <a:sym typeface="Lucida Sans"/>
              </a:rPr>
              <a:t> </a:t>
            </a:r>
            <a:r>
              <a:rPr lang="en-US" sz="3200">
                <a:solidFill>
                  <a:schemeClr val="dk2"/>
                </a:solidFill>
                <a:latin typeface="Lucida Sans"/>
                <a:ea typeface="Lucida Sans"/>
                <a:cs typeface="Lucida Sans"/>
                <a:sym typeface="Lucida Sans"/>
              </a:rPr>
              <a:t>Filter - ML Approach</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6"/>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t/>
            </a:r>
            <a:endParaRPr/>
          </a:p>
        </p:txBody>
      </p:sp>
      <p:sp>
        <p:nvSpPr>
          <p:cNvPr id="285" name="Google Shape;285;p36"/>
          <p:cNvSpPr txBox="1"/>
          <p:nvPr>
            <p:ph type="title"/>
          </p:nvPr>
        </p:nvSpPr>
        <p:spPr>
          <a:xfrm>
            <a:off x="344488" y="493906"/>
            <a:ext cx="8799512" cy="51154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Intelligence - Spam Filter - ML Approach</a:t>
            </a:r>
            <a:endParaRPr sz="3200"/>
          </a:p>
        </p:txBody>
      </p:sp>
      <p:sp>
        <p:nvSpPr>
          <p:cNvPr id="286" name="Google Shape;286;p36"/>
          <p:cNvSpPr txBox="1"/>
          <p:nvPr/>
        </p:nvSpPr>
        <p:spPr>
          <a:xfrm>
            <a:off x="520900" y="1137841"/>
            <a:ext cx="7329805" cy="1533054"/>
          </a:xfrm>
          <a:prstGeom prst="rect">
            <a:avLst/>
          </a:prstGeom>
          <a:noFill/>
          <a:ln>
            <a:noFill/>
          </a:ln>
        </p:spPr>
        <p:txBody>
          <a:bodyPr anchorCtr="0" anchor="t" bIns="0" lIns="0" spcFirstLastPara="1" rIns="0" wrap="square" tIns="159325">
            <a:spAutoFit/>
          </a:bodyPr>
          <a:lstStyle/>
          <a:p>
            <a:pPr indent="-395243" lvl="0" marL="408235" marR="0" rtl="0" algn="l">
              <a:spcBef>
                <a:spcPts val="0"/>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Unlike traditional approach, ML techniques automatically notice that</a:t>
            </a:r>
            <a:endParaRPr sz="2000">
              <a:solidFill>
                <a:schemeClr val="dk1"/>
              </a:solidFill>
              <a:latin typeface="Gill Sans"/>
              <a:ea typeface="Gill Sans"/>
              <a:cs typeface="Gill Sans"/>
              <a:sym typeface="Gill Sans"/>
            </a:endParaRPr>
          </a:p>
          <a:p>
            <a:pPr indent="-395242" lvl="1" marL="900578" marR="0" rtl="0" algn="l">
              <a:spcBef>
                <a:spcPts val="1147"/>
              </a:spcBef>
              <a:spcAft>
                <a:spcPts val="0"/>
              </a:spcAft>
              <a:buClr>
                <a:srgbClr val="606060"/>
              </a:buClr>
              <a:buSzPts val="2000"/>
              <a:buFont typeface="Arial"/>
              <a:buChar char="○"/>
            </a:pPr>
            <a:r>
              <a:rPr b="1" i="0" lang="en-US" sz="2000" u="none" cap="none" strike="noStrike">
                <a:solidFill>
                  <a:srgbClr val="606060"/>
                </a:solidFill>
                <a:latin typeface="Gill Sans"/>
                <a:ea typeface="Gill Sans"/>
                <a:cs typeface="Gill Sans"/>
                <a:sym typeface="Gill Sans"/>
              </a:rPr>
              <a:t>“For U” </a:t>
            </a:r>
            <a:r>
              <a:rPr b="0" i="0" lang="en-US" sz="2000" u="none" cap="none" strike="noStrike">
                <a:solidFill>
                  <a:srgbClr val="606060"/>
                </a:solidFill>
                <a:latin typeface="Gill Sans"/>
                <a:ea typeface="Gill Sans"/>
                <a:cs typeface="Gill Sans"/>
                <a:sym typeface="Gill Sans"/>
              </a:rPr>
              <a:t>has become unusually frequent in spam flagged by users and it starts flagging them without our intervention</a:t>
            </a:r>
            <a:endParaRPr b="0" i="0" sz="2000" u="none" cap="none" strike="noStrike">
              <a:solidFill>
                <a:schemeClr val="dk1"/>
              </a:solidFill>
              <a:latin typeface="Gill Sans"/>
              <a:ea typeface="Gill Sans"/>
              <a:cs typeface="Gill Sans"/>
              <a:sym typeface="Gill Sans"/>
            </a:endParaRPr>
          </a:p>
        </p:txBody>
      </p:sp>
      <p:sp>
        <p:nvSpPr>
          <p:cNvPr id="287" name="Google Shape;287;p36"/>
          <p:cNvSpPr/>
          <p:nvPr/>
        </p:nvSpPr>
        <p:spPr>
          <a:xfrm>
            <a:off x="1674451" y="2910361"/>
            <a:ext cx="5795499" cy="306677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7"/>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93" name="Google Shape;293;p37"/>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94" name="Google Shape;294;p37"/>
          <p:cNvSpPr/>
          <p:nvPr/>
        </p:nvSpPr>
        <p:spPr>
          <a:xfrm>
            <a:off x="357188" y="357188"/>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95" name="Google Shape;295;p37"/>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296" name="Google Shape;296;p37"/>
          <p:cNvSpPr txBox="1"/>
          <p:nvPr>
            <p:ph type="title"/>
          </p:nvPr>
        </p:nvSpPr>
        <p:spPr>
          <a:xfrm>
            <a:off x="344487" y="493906"/>
            <a:ext cx="8513763" cy="51154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Intelligence - Spam Filter - ML Approach</a:t>
            </a:r>
            <a:endParaRPr sz="3200"/>
          </a:p>
        </p:txBody>
      </p:sp>
      <p:sp>
        <p:nvSpPr>
          <p:cNvPr id="297" name="Google Shape;297;p37"/>
          <p:cNvSpPr txBox="1"/>
          <p:nvPr/>
        </p:nvSpPr>
        <p:spPr>
          <a:xfrm>
            <a:off x="430375" y="1137841"/>
            <a:ext cx="7850505" cy="3020641"/>
          </a:xfrm>
          <a:prstGeom prst="rect">
            <a:avLst/>
          </a:prstGeom>
          <a:noFill/>
          <a:ln>
            <a:noFill/>
          </a:ln>
        </p:spPr>
        <p:txBody>
          <a:bodyPr anchorCtr="0" anchor="t" bIns="0" lIns="0" spcFirstLastPara="1" rIns="0" wrap="square" tIns="159325">
            <a:spAutoFit/>
          </a:bodyPr>
          <a:lstStyle/>
          <a:p>
            <a:pPr indent="0" lvl="0" marL="13676" marR="0" rtl="0" algn="l">
              <a:spcBef>
                <a:spcPts val="0"/>
              </a:spcBef>
              <a:spcAft>
                <a:spcPts val="0"/>
              </a:spcAft>
              <a:buNone/>
            </a:pPr>
            <a:r>
              <a:rPr b="1" lang="en-US" sz="2000">
                <a:solidFill>
                  <a:srgbClr val="606060"/>
                </a:solidFill>
                <a:latin typeface="Gill Sans"/>
                <a:ea typeface="Gill Sans"/>
                <a:cs typeface="Gill Sans"/>
                <a:sym typeface="Gill Sans"/>
              </a:rPr>
              <a:t>Can help humans learn</a:t>
            </a:r>
            <a:endParaRPr sz="2000">
              <a:solidFill>
                <a:schemeClr val="dk1"/>
              </a:solidFill>
              <a:latin typeface="Gill Sans"/>
              <a:ea typeface="Gill Sans"/>
              <a:cs typeface="Gill Sans"/>
              <a:sym typeface="Gill Sans"/>
            </a:endParaRPr>
          </a:p>
          <a:p>
            <a:pPr indent="-395242" lvl="0" marL="506020" marR="0" rtl="0" algn="l">
              <a:spcBef>
                <a:spcPts val="1147"/>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ML algorithms can be inspected to see what they have learned</a:t>
            </a:r>
            <a:endParaRPr sz="2000">
              <a:solidFill>
                <a:schemeClr val="dk1"/>
              </a:solidFill>
              <a:latin typeface="Gill Sans"/>
              <a:ea typeface="Gill Sans"/>
              <a:cs typeface="Gill Sans"/>
              <a:sym typeface="Gill Sans"/>
            </a:endParaRPr>
          </a:p>
          <a:p>
            <a:pPr indent="-395242" lvl="0" marL="506020" marR="0" rtl="0" algn="l">
              <a:spcBef>
                <a:spcPts val="1147"/>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Spam filter after enough training</a:t>
            </a:r>
            <a:endParaRPr sz="2000">
              <a:solidFill>
                <a:schemeClr val="dk1"/>
              </a:solidFill>
              <a:latin typeface="Gill Sans"/>
              <a:ea typeface="Gill Sans"/>
              <a:cs typeface="Gill Sans"/>
              <a:sym typeface="Gill Sans"/>
            </a:endParaRPr>
          </a:p>
          <a:p>
            <a:pPr indent="-395242" lvl="1" marL="998363" marR="0" rtl="0" algn="l">
              <a:spcBef>
                <a:spcPts val="1147"/>
              </a:spcBef>
              <a:spcAft>
                <a:spcPts val="0"/>
              </a:spcAft>
              <a:buClr>
                <a:srgbClr val="606060"/>
              </a:buClr>
              <a:buSzPts val="2000"/>
              <a:buFont typeface="Arial"/>
              <a:buChar char="○"/>
            </a:pPr>
            <a:r>
              <a:rPr b="0" i="0" lang="en-US" sz="2000" u="none" cap="none" strike="noStrike">
                <a:solidFill>
                  <a:srgbClr val="606060"/>
                </a:solidFill>
                <a:latin typeface="Gill Sans"/>
                <a:ea typeface="Gill Sans"/>
                <a:cs typeface="Gill Sans"/>
                <a:sym typeface="Gill Sans"/>
              </a:rPr>
              <a:t>Reveals combinations of words that it believes are best predictors of spam</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1147"/>
              </a:spcBef>
              <a:spcAft>
                <a:spcPts val="0"/>
              </a:spcAft>
              <a:buClr>
                <a:srgbClr val="606060"/>
              </a:buClr>
              <a:buSzPts val="2000"/>
              <a:buFont typeface="Arial"/>
              <a:buChar char="○"/>
            </a:pPr>
            <a:r>
              <a:rPr b="0" i="0" lang="en-US" sz="2000" u="none" cap="none" strike="noStrike">
                <a:solidFill>
                  <a:srgbClr val="606060"/>
                </a:solidFill>
                <a:latin typeface="Gill Sans"/>
                <a:ea typeface="Gill Sans"/>
                <a:cs typeface="Gill Sans"/>
                <a:sym typeface="Gill Sans"/>
              </a:rPr>
              <a:t>May reveal unsuspected correlations or new trend and</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1147"/>
              </a:spcBef>
              <a:spcAft>
                <a:spcPts val="0"/>
              </a:spcAft>
              <a:buClr>
                <a:srgbClr val="606060"/>
              </a:buClr>
              <a:buSzPts val="2000"/>
              <a:buFont typeface="Arial"/>
              <a:buChar char="○"/>
            </a:pPr>
            <a:r>
              <a:rPr b="0" i="0" lang="en-US" sz="2000" u="none" cap="none" strike="noStrike">
                <a:solidFill>
                  <a:srgbClr val="606060"/>
                </a:solidFill>
                <a:latin typeface="Gill Sans"/>
                <a:ea typeface="Gill Sans"/>
                <a:cs typeface="Gill Sans"/>
                <a:sym typeface="Gill Sans"/>
              </a:rPr>
              <a:t>Lead to a better understanding of the problem for humans</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8"/>
          <p:cNvSpPr txBox="1"/>
          <p:nvPr/>
        </p:nvSpPr>
        <p:spPr>
          <a:xfrm>
            <a:off x="344487" y="426328"/>
            <a:ext cx="7516497" cy="5115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3200">
                <a:solidFill>
                  <a:srgbClr val="606060"/>
                </a:solidFill>
                <a:latin typeface="Gill Sans"/>
                <a:ea typeface="Gill Sans"/>
                <a:cs typeface="Gill Sans"/>
                <a:sym typeface="Gill Sans"/>
              </a:rPr>
              <a:t>Intelligence - Spam Filter - ML Approach</a:t>
            </a:r>
            <a:endParaRPr sz="3200">
              <a:solidFill>
                <a:schemeClr val="dk1"/>
              </a:solidFill>
              <a:latin typeface="Gill Sans"/>
              <a:ea typeface="Gill Sans"/>
              <a:cs typeface="Gill Sans"/>
              <a:sym typeface="Gill Sans"/>
            </a:endParaRPr>
          </a:p>
        </p:txBody>
      </p:sp>
      <p:sp>
        <p:nvSpPr>
          <p:cNvPr id="303" name="Google Shape;303;p38"/>
          <p:cNvSpPr txBox="1"/>
          <p:nvPr/>
        </p:nvSpPr>
        <p:spPr>
          <a:xfrm>
            <a:off x="430224" y="1286722"/>
            <a:ext cx="2481580" cy="629363"/>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606060"/>
                </a:solidFill>
                <a:latin typeface="Gill Sans"/>
                <a:ea typeface="Gill Sans"/>
                <a:cs typeface="Gill Sans"/>
                <a:sym typeface="Gill Sans"/>
              </a:rPr>
              <a:t>Can help humans learn</a:t>
            </a:r>
            <a:endParaRPr sz="2000">
              <a:solidFill>
                <a:schemeClr val="dk1"/>
              </a:solidFill>
              <a:latin typeface="Gill Sans"/>
              <a:ea typeface="Gill Sans"/>
              <a:cs typeface="Gill Sans"/>
              <a:sym typeface="Gill Sans"/>
            </a:endParaRPr>
          </a:p>
        </p:txBody>
      </p:sp>
      <p:sp>
        <p:nvSpPr>
          <p:cNvPr id="304" name="Google Shape;304;p38"/>
          <p:cNvSpPr/>
          <p:nvPr/>
        </p:nvSpPr>
        <p:spPr>
          <a:xfrm>
            <a:off x="2606740" y="1596594"/>
            <a:ext cx="6180073" cy="3600484"/>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9"/>
          <p:cNvSpPr/>
          <p:nvPr/>
        </p:nvSpPr>
        <p:spPr>
          <a:xfrm>
            <a:off x="500062" y="589360"/>
            <a:ext cx="7661672" cy="3142685"/>
          </a:xfrm>
          <a:prstGeom prst="rect">
            <a:avLst/>
          </a:prstGeom>
          <a:noFill/>
          <a:ln>
            <a:noFill/>
          </a:ln>
        </p:spPr>
        <p:txBody>
          <a:bodyPr anchorCtr="0" anchor="t" bIns="32125" lIns="64275" spcFirstLastPara="1" rIns="64275" wrap="square" tIns="32125">
            <a:noAutofit/>
          </a:bodyPr>
          <a:lstStyle/>
          <a:p>
            <a:pPr indent="0" lvl="0" marL="0" marR="0" rtl="0" algn="l">
              <a:spcBef>
                <a:spcPts val="0"/>
              </a:spcBef>
              <a:spcAft>
                <a:spcPts val="0"/>
              </a:spcAft>
              <a:buNone/>
            </a:pPr>
            <a:r>
              <a:rPr lang="en-US" sz="2000">
                <a:solidFill>
                  <a:srgbClr val="606060"/>
                </a:solidFill>
                <a:latin typeface="Gill Sans"/>
                <a:ea typeface="Gill Sans"/>
                <a:cs typeface="Gill Sans"/>
                <a:sym typeface="Gill Sans"/>
              </a:rPr>
              <a:t>To summarize, Machine Learning is great for:</a:t>
            </a:r>
            <a:endParaRPr/>
          </a:p>
          <a:p>
            <a:pPr indent="-241093" lvl="0" marL="241093" marR="0" rtl="0" algn="l">
              <a:spcBef>
                <a:spcPts val="0"/>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Problems for which existing solutions require a lot of fine-tuning: Machine Learning algorithm can often simplify code and perform better than the traditional approach.</a:t>
            </a:r>
            <a:endParaRPr/>
          </a:p>
          <a:p>
            <a:pPr indent="-241093" lvl="0" marL="241093" marR="0" rtl="0" algn="l">
              <a:spcBef>
                <a:spcPts val="0"/>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Complex problems for which using a traditional approach yields no good solution: the best Machine Learning techniques can perhaps find a solution.</a:t>
            </a:r>
            <a:endParaRPr/>
          </a:p>
          <a:p>
            <a:pPr indent="-241093" lvl="0" marL="241093" marR="0" rtl="0" algn="l">
              <a:spcBef>
                <a:spcPts val="0"/>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Fluctuating environments: a Machine Learning system can adapt to new data. </a:t>
            </a:r>
            <a:endParaRPr/>
          </a:p>
          <a:p>
            <a:pPr indent="-241093" lvl="0" marL="241093" marR="0" rtl="0" algn="l">
              <a:spcBef>
                <a:spcPts val="0"/>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Getting insights about complex problems and large amounts of data.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0"/>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15" name="Google Shape;315;p40"/>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16" name="Google Shape;316;p40"/>
          <p:cNvSpPr/>
          <p:nvPr/>
        </p:nvSpPr>
        <p:spPr>
          <a:xfrm>
            <a:off x="357188" y="357188"/>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17" name="Google Shape;317;p40"/>
          <p:cNvSpPr txBox="1"/>
          <p:nvPr>
            <p:ph type="title"/>
          </p:nvPr>
        </p:nvSpPr>
        <p:spPr>
          <a:xfrm>
            <a:off x="357350" y="428626"/>
            <a:ext cx="6910033" cy="51154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Types</a:t>
            </a:r>
            <a:endParaRPr/>
          </a:p>
        </p:txBody>
      </p:sp>
      <p:sp>
        <p:nvSpPr>
          <p:cNvPr id="318" name="Google Shape;318;p40"/>
          <p:cNvSpPr/>
          <p:nvPr/>
        </p:nvSpPr>
        <p:spPr>
          <a:xfrm>
            <a:off x="3255483" y="2248006"/>
            <a:ext cx="1458595" cy="347472"/>
          </a:xfrm>
          <a:custGeom>
            <a:rect b="b" l="l" r="r" t="t"/>
            <a:pathLst>
              <a:path extrusionOk="0" h="289560" w="1458595">
                <a:moveTo>
                  <a:pt x="1414620" y="289199"/>
                </a:moveTo>
                <a:lnTo>
                  <a:pt x="43379" y="289199"/>
                </a:lnTo>
                <a:lnTo>
                  <a:pt x="26494" y="285790"/>
                </a:lnTo>
                <a:lnTo>
                  <a:pt x="12705" y="276494"/>
                </a:lnTo>
                <a:lnTo>
                  <a:pt x="3409" y="262705"/>
                </a:lnTo>
                <a:lnTo>
                  <a:pt x="0" y="245819"/>
                </a:lnTo>
                <a:lnTo>
                  <a:pt x="0" y="43380"/>
                </a:lnTo>
                <a:lnTo>
                  <a:pt x="3409" y="26494"/>
                </a:lnTo>
                <a:lnTo>
                  <a:pt x="12705" y="12705"/>
                </a:lnTo>
                <a:lnTo>
                  <a:pt x="26494" y="3409"/>
                </a:lnTo>
                <a:lnTo>
                  <a:pt x="43379" y="0"/>
                </a:lnTo>
                <a:lnTo>
                  <a:pt x="1414620" y="0"/>
                </a:lnTo>
                <a:lnTo>
                  <a:pt x="1450711" y="19312"/>
                </a:lnTo>
                <a:lnTo>
                  <a:pt x="1458000" y="43380"/>
                </a:lnTo>
                <a:lnTo>
                  <a:pt x="1458000" y="245819"/>
                </a:lnTo>
                <a:lnTo>
                  <a:pt x="1454591" y="262705"/>
                </a:lnTo>
                <a:lnTo>
                  <a:pt x="1445294" y="276494"/>
                </a:lnTo>
                <a:lnTo>
                  <a:pt x="1431505" y="285790"/>
                </a:lnTo>
                <a:lnTo>
                  <a:pt x="1414620" y="289199"/>
                </a:lnTo>
                <a:close/>
              </a:path>
            </a:pathLst>
          </a:custGeom>
          <a:solidFill>
            <a:srgbClr val="8E7BC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19" name="Google Shape;319;p40"/>
          <p:cNvSpPr txBox="1"/>
          <p:nvPr/>
        </p:nvSpPr>
        <p:spPr>
          <a:xfrm>
            <a:off x="3358573" y="2205784"/>
            <a:ext cx="1272540" cy="19847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Human Supervision?</a:t>
            </a:r>
            <a:endParaRPr sz="1200">
              <a:solidFill>
                <a:schemeClr val="dk1"/>
              </a:solidFill>
              <a:latin typeface="Gill Sans"/>
              <a:ea typeface="Gill Sans"/>
              <a:cs typeface="Gill Sans"/>
              <a:sym typeface="Gill Sans"/>
            </a:endParaRPr>
          </a:p>
        </p:txBody>
      </p:sp>
      <p:sp>
        <p:nvSpPr>
          <p:cNvPr id="320" name="Google Shape;320;p40"/>
          <p:cNvSpPr/>
          <p:nvPr/>
        </p:nvSpPr>
        <p:spPr>
          <a:xfrm>
            <a:off x="5444601" y="1531770"/>
            <a:ext cx="1362599" cy="34703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21" name="Google Shape;321;p40"/>
          <p:cNvSpPr txBox="1"/>
          <p:nvPr/>
        </p:nvSpPr>
        <p:spPr>
          <a:xfrm>
            <a:off x="5609936" y="1574150"/>
            <a:ext cx="861626" cy="19847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Supervised</a:t>
            </a:r>
            <a:endParaRPr sz="1200">
              <a:solidFill>
                <a:schemeClr val="dk1"/>
              </a:solidFill>
              <a:latin typeface="Gill Sans"/>
              <a:ea typeface="Gill Sans"/>
              <a:cs typeface="Gill Sans"/>
              <a:sym typeface="Gill Sans"/>
            </a:endParaRPr>
          </a:p>
        </p:txBody>
      </p:sp>
      <p:grpSp>
        <p:nvGrpSpPr>
          <p:cNvPr id="322" name="Google Shape;322;p40"/>
          <p:cNvGrpSpPr/>
          <p:nvPr/>
        </p:nvGrpSpPr>
        <p:grpSpPr>
          <a:xfrm>
            <a:off x="357350" y="1385764"/>
            <a:ext cx="7083275" cy="2785554"/>
            <a:chOff x="357350" y="1154803"/>
            <a:chExt cx="7083275" cy="2321295"/>
          </a:xfrm>
        </p:grpSpPr>
        <p:sp>
          <p:nvSpPr>
            <p:cNvPr id="323" name="Google Shape;323;p40"/>
            <p:cNvSpPr/>
            <p:nvPr/>
          </p:nvSpPr>
          <p:spPr>
            <a:xfrm>
              <a:off x="4713482" y="1565526"/>
              <a:ext cx="554355" cy="452755"/>
            </a:xfrm>
            <a:custGeom>
              <a:rect b="b" l="l" r="r" t="t"/>
              <a:pathLst>
                <a:path extrusionOk="0" h="452755" w="554354">
                  <a:moveTo>
                    <a:pt x="0" y="452412"/>
                  </a:moveTo>
                  <a:lnTo>
                    <a:pt x="554034" y="0"/>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24" name="Google Shape;324;p40"/>
            <p:cNvSpPr/>
            <p:nvPr/>
          </p:nvSpPr>
          <p:spPr>
            <a:xfrm>
              <a:off x="5208663" y="1437117"/>
              <a:ext cx="211826" cy="196203"/>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25" name="Google Shape;325;p40"/>
            <p:cNvSpPr/>
            <p:nvPr/>
          </p:nvSpPr>
          <p:spPr>
            <a:xfrm>
              <a:off x="4713482" y="2017938"/>
              <a:ext cx="551815" cy="17145"/>
            </a:xfrm>
            <a:custGeom>
              <a:rect b="b" l="l" r="r" t="t"/>
              <a:pathLst>
                <a:path extrusionOk="0" h="17144" w="551814">
                  <a:moveTo>
                    <a:pt x="0" y="0"/>
                  </a:moveTo>
                  <a:lnTo>
                    <a:pt x="551807" y="16972"/>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26" name="Google Shape;326;p40"/>
            <p:cNvSpPr/>
            <p:nvPr/>
          </p:nvSpPr>
          <p:spPr>
            <a:xfrm>
              <a:off x="5244305" y="1952959"/>
              <a:ext cx="212854" cy="163902"/>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27" name="Google Shape;327;p40"/>
            <p:cNvSpPr/>
            <p:nvPr/>
          </p:nvSpPr>
          <p:spPr>
            <a:xfrm>
              <a:off x="4713405" y="2089940"/>
              <a:ext cx="553085" cy="432434"/>
            </a:xfrm>
            <a:custGeom>
              <a:rect b="b" l="l" r="r" t="t"/>
              <a:pathLst>
                <a:path extrusionOk="0" h="432435" w="553085">
                  <a:moveTo>
                    <a:pt x="0" y="0"/>
                  </a:moveTo>
                  <a:lnTo>
                    <a:pt x="552499" y="431909"/>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28" name="Google Shape;328;p40"/>
            <p:cNvSpPr/>
            <p:nvPr/>
          </p:nvSpPr>
          <p:spPr>
            <a:xfrm>
              <a:off x="5208097" y="2453220"/>
              <a:ext cx="213076" cy="194166"/>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29" name="Google Shape;329;p40"/>
            <p:cNvSpPr/>
            <p:nvPr/>
          </p:nvSpPr>
          <p:spPr>
            <a:xfrm>
              <a:off x="6807200" y="1239908"/>
              <a:ext cx="438784" cy="181610"/>
            </a:xfrm>
            <a:custGeom>
              <a:rect b="b" l="l" r="r" t="t"/>
              <a:pathLst>
                <a:path extrusionOk="0" h="181609" w="438784">
                  <a:moveTo>
                    <a:pt x="0" y="181166"/>
                  </a:moveTo>
                  <a:lnTo>
                    <a:pt x="438239" y="0"/>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30" name="Google Shape;330;p40"/>
            <p:cNvSpPr/>
            <p:nvPr/>
          </p:nvSpPr>
          <p:spPr>
            <a:xfrm>
              <a:off x="7202347" y="1154803"/>
              <a:ext cx="221928" cy="162312"/>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31" name="Google Shape;331;p40"/>
            <p:cNvSpPr/>
            <p:nvPr/>
          </p:nvSpPr>
          <p:spPr>
            <a:xfrm>
              <a:off x="6807200" y="1421075"/>
              <a:ext cx="387985" cy="130175"/>
            </a:xfrm>
            <a:custGeom>
              <a:rect b="b" l="l" r="r" t="t"/>
              <a:pathLst>
                <a:path extrusionOk="0" h="130175" w="387984">
                  <a:moveTo>
                    <a:pt x="0" y="0"/>
                  </a:moveTo>
                  <a:lnTo>
                    <a:pt x="387481" y="130058"/>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32" name="Google Shape;332;p40"/>
            <p:cNvSpPr/>
            <p:nvPr/>
          </p:nvSpPr>
          <p:spPr>
            <a:xfrm>
              <a:off x="7155607" y="1472423"/>
              <a:ext cx="222039" cy="15742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33" name="Google Shape;333;p40"/>
            <p:cNvSpPr/>
            <p:nvPr/>
          </p:nvSpPr>
          <p:spPr>
            <a:xfrm>
              <a:off x="6856375" y="2017949"/>
              <a:ext cx="398145" cy="100965"/>
            </a:xfrm>
            <a:custGeom>
              <a:rect b="b" l="l" r="r" t="t"/>
              <a:pathLst>
                <a:path extrusionOk="0" h="100964" w="398145">
                  <a:moveTo>
                    <a:pt x="0" y="0"/>
                  </a:moveTo>
                  <a:lnTo>
                    <a:pt x="397577" y="100550"/>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34" name="Google Shape;334;p40"/>
            <p:cNvSpPr/>
            <p:nvPr/>
          </p:nvSpPr>
          <p:spPr>
            <a:xfrm>
              <a:off x="7219472" y="2038440"/>
              <a:ext cx="221153" cy="160120"/>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35" name="Google Shape;335;p40"/>
            <p:cNvSpPr/>
            <p:nvPr/>
          </p:nvSpPr>
          <p:spPr>
            <a:xfrm>
              <a:off x="357350" y="2946899"/>
              <a:ext cx="1872899" cy="529199"/>
            </a:xfrm>
            <a:prstGeom prst="rect">
              <a:avLst/>
            </a:prstGeom>
            <a:blipFill rotWithShape="1">
              <a:blip r:embed="rId10">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grpSp>
      <p:sp>
        <p:nvSpPr>
          <p:cNvPr id="336" name="Google Shape;336;p40"/>
          <p:cNvSpPr txBox="1"/>
          <p:nvPr/>
        </p:nvSpPr>
        <p:spPr>
          <a:xfrm>
            <a:off x="568487" y="3576386"/>
            <a:ext cx="1457325" cy="567807"/>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800">
                <a:solidFill>
                  <a:srgbClr val="FFFFFF"/>
                </a:solidFill>
                <a:latin typeface="Gill Sans"/>
                <a:ea typeface="Gill Sans"/>
                <a:cs typeface="Gill Sans"/>
                <a:sym typeface="Gill Sans"/>
              </a:rPr>
              <a:t>Machine Learning</a:t>
            </a:r>
            <a:endParaRPr sz="1800">
              <a:solidFill>
                <a:schemeClr val="dk1"/>
              </a:solidFill>
              <a:latin typeface="Gill Sans"/>
              <a:ea typeface="Gill Sans"/>
              <a:cs typeface="Gill Sans"/>
              <a:sym typeface="Gill Sans"/>
            </a:endParaRPr>
          </a:p>
        </p:txBody>
      </p:sp>
      <p:grpSp>
        <p:nvGrpSpPr>
          <p:cNvPr id="337" name="Google Shape;337;p40"/>
          <p:cNvGrpSpPr/>
          <p:nvPr/>
        </p:nvGrpSpPr>
        <p:grpSpPr>
          <a:xfrm>
            <a:off x="2122382" y="2248019"/>
            <a:ext cx="4733992" cy="1292885"/>
            <a:chOff x="2122382" y="1873349"/>
            <a:chExt cx="4733992" cy="1077404"/>
          </a:xfrm>
        </p:grpSpPr>
        <p:sp>
          <p:nvSpPr>
            <p:cNvPr id="338" name="Google Shape;338;p40"/>
            <p:cNvSpPr/>
            <p:nvPr/>
          </p:nvSpPr>
          <p:spPr>
            <a:xfrm>
              <a:off x="2122382" y="2017938"/>
              <a:ext cx="1133475" cy="932815"/>
            </a:xfrm>
            <a:custGeom>
              <a:rect b="b" l="l" r="r" t="t"/>
              <a:pathLst>
                <a:path extrusionOk="0" h="932814" w="1133475">
                  <a:moveTo>
                    <a:pt x="0" y="932399"/>
                  </a:moveTo>
                  <a:lnTo>
                    <a:pt x="1133099" y="0"/>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39" name="Google Shape;339;p40"/>
            <p:cNvSpPr/>
            <p:nvPr/>
          </p:nvSpPr>
          <p:spPr>
            <a:xfrm>
              <a:off x="5493775" y="1873349"/>
              <a:ext cx="1362599" cy="28919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grpSp>
      <p:sp>
        <p:nvSpPr>
          <p:cNvPr id="340" name="Google Shape;340;p40"/>
          <p:cNvSpPr txBox="1"/>
          <p:nvPr/>
        </p:nvSpPr>
        <p:spPr>
          <a:xfrm>
            <a:off x="5609936" y="2290399"/>
            <a:ext cx="997052" cy="19847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Unsupervised</a:t>
            </a:r>
            <a:endParaRPr sz="1200">
              <a:solidFill>
                <a:schemeClr val="dk1"/>
              </a:solidFill>
              <a:latin typeface="Gill Sans"/>
              <a:ea typeface="Gill Sans"/>
              <a:cs typeface="Gill Sans"/>
              <a:sym typeface="Gill Sans"/>
            </a:endParaRPr>
          </a:p>
        </p:txBody>
      </p:sp>
      <p:sp>
        <p:nvSpPr>
          <p:cNvPr id="341" name="Google Shape;341;p40"/>
          <p:cNvSpPr/>
          <p:nvPr/>
        </p:nvSpPr>
        <p:spPr>
          <a:xfrm>
            <a:off x="5493776" y="3053371"/>
            <a:ext cx="1362599" cy="34703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42" name="Google Shape;342;p40"/>
          <p:cNvSpPr txBox="1"/>
          <p:nvPr/>
        </p:nvSpPr>
        <p:spPr>
          <a:xfrm>
            <a:off x="5609935" y="3095750"/>
            <a:ext cx="1035040" cy="19847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Reinforcement</a:t>
            </a:r>
            <a:endParaRPr sz="1200">
              <a:solidFill>
                <a:schemeClr val="dk1"/>
              </a:solidFill>
              <a:latin typeface="Gill Sans"/>
              <a:ea typeface="Gill Sans"/>
              <a:cs typeface="Gill Sans"/>
              <a:sym typeface="Gill Sans"/>
            </a:endParaRPr>
          </a:p>
        </p:txBody>
      </p:sp>
      <p:sp>
        <p:nvSpPr>
          <p:cNvPr id="343" name="Google Shape;343;p40"/>
          <p:cNvSpPr/>
          <p:nvPr/>
        </p:nvSpPr>
        <p:spPr>
          <a:xfrm>
            <a:off x="7475476" y="1223503"/>
            <a:ext cx="1362599" cy="34703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44" name="Google Shape;344;p40"/>
          <p:cNvSpPr txBox="1"/>
          <p:nvPr/>
        </p:nvSpPr>
        <p:spPr>
          <a:xfrm>
            <a:off x="7572375" y="1265884"/>
            <a:ext cx="999885" cy="19847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Classification</a:t>
            </a:r>
            <a:endParaRPr sz="1200">
              <a:solidFill>
                <a:schemeClr val="dk1"/>
              </a:solidFill>
              <a:latin typeface="Gill Sans"/>
              <a:ea typeface="Gill Sans"/>
              <a:cs typeface="Gill Sans"/>
              <a:sym typeface="Gill Sans"/>
            </a:endParaRPr>
          </a:p>
        </p:txBody>
      </p:sp>
      <p:sp>
        <p:nvSpPr>
          <p:cNvPr id="345" name="Google Shape;345;p40"/>
          <p:cNvSpPr/>
          <p:nvPr/>
        </p:nvSpPr>
        <p:spPr>
          <a:xfrm>
            <a:off x="7475476" y="1829670"/>
            <a:ext cx="1362599" cy="34703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46" name="Google Shape;346;p40"/>
          <p:cNvSpPr txBox="1"/>
          <p:nvPr/>
        </p:nvSpPr>
        <p:spPr>
          <a:xfrm>
            <a:off x="7572375" y="1872049"/>
            <a:ext cx="934898" cy="19847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Regression</a:t>
            </a:r>
            <a:endParaRPr sz="1200">
              <a:solidFill>
                <a:schemeClr val="dk1"/>
              </a:solidFill>
              <a:latin typeface="Gill Sans"/>
              <a:ea typeface="Gill Sans"/>
              <a:cs typeface="Gill Sans"/>
              <a:sym typeface="Gill Sans"/>
            </a:endParaRPr>
          </a:p>
        </p:txBody>
      </p:sp>
      <p:sp>
        <p:nvSpPr>
          <p:cNvPr id="347" name="Google Shape;347;p40"/>
          <p:cNvSpPr/>
          <p:nvPr/>
        </p:nvSpPr>
        <p:spPr>
          <a:xfrm>
            <a:off x="7475476" y="2435849"/>
            <a:ext cx="1362599" cy="34703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48" name="Google Shape;348;p40"/>
          <p:cNvSpPr txBox="1"/>
          <p:nvPr/>
        </p:nvSpPr>
        <p:spPr>
          <a:xfrm>
            <a:off x="7572375" y="2478229"/>
            <a:ext cx="914649" cy="19847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Clustering</a:t>
            </a:r>
            <a:endParaRPr sz="1200">
              <a:solidFill>
                <a:schemeClr val="dk1"/>
              </a:solidFill>
              <a:latin typeface="Gill Sans"/>
              <a:ea typeface="Gill Sans"/>
              <a:cs typeface="Gill Sans"/>
              <a:sym typeface="Gill Sans"/>
            </a:endParaRPr>
          </a:p>
        </p:txBody>
      </p:sp>
      <p:grpSp>
        <p:nvGrpSpPr>
          <p:cNvPr id="349" name="Google Shape;349;p40"/>
          <p:cNvGrpSpPr/>
          <p:nvPr/>
        </p:nvGrpSpPr>
        <p:grpSpPr>
          <a:xfrm>
            <a:off x="3271066" y="3897186"/>
            <a:ext cx="3553208" cy="1931272"/>
            <a:chOff x="3271066" y="3247655"/>
            <a:chExt cx="3553208" cy="1609393"/>
          </a:xfrm>
        </p:grpSpPr>
        <p:sp>
          <p:nvSpPr>
            <p:cNvPr id="350" name="Google Shape;350;p40"/>
            <p:cNvSpPr/>
            <p:nvPr/>
          </p:nvSpPr>
          <p:spPr>
            <a:xfrm>
              <a:off x="4713482" y="3326660"/>
              <a:ext cx="528320" cy="168910"/>
            </a:xfrm>
            <a:custGeom>
              <a:rect b="b" l="l" r="r" t="t"/>
              <a:pathLst>
                <a:path extrusionOk="0" h="168910" w="528320">
                  <a:moveTo>
                    <a:pt x="0" y="168428"/>
                  </a:moveTo>
                  <a:lnTo>
                    <a:pt x="528011" y="0"/>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51" name="Google Shape;351;p40"/>
            <p:cNvSpPr/>
            <p:nvPr/>
          </p:nvSpPr>
          <p:spPr>
            <a:xfrm>
              <a:off x="5203319" y="3247655"/>
              <a:ext cx="221948" cy="158009"/>
            </a:xfrm>
            <a:prstGeom prst="rect">
              <a:avLst/>
            </a:prstGeom>
            <a:blipFill rotWithShape="1">
              <a:blip r:embed="rId1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52" name="Google Shape;352;p40"/>
            <p:cNvSpPr/>
            <p:nvPr/>
          </p:nvSpPr>
          <p:spPr>
            <a:xfrm>
              <a:off x="4713482" y="3495088"/>
              <a:ext cx="535940" cy="211454"/>
            </a:xfrm>
            <a:custGeom>
              <a:rect b="b" l="l" r="r" t="t"/>
              <a:pathLst>
                <a:path extrusionOk="0" h="211454" w="535939">
                  <a:moveTo>
                    <a:pt x="0" y="0"/>
                  </a:moveTo>
                  <a:lnTo>
                    <a:pt x="535523" y="211074"/>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53" name="Google Shape;353;p40"/>
            <p:cNvSpPr/>
            <p:nvPr/>
          </p:nvSpPr>
          <p:spPr>
            <a:xfrm>
              <a:off x="5461674" y="3645300"/>
              <a:ext cx="1362600" cy="28919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54" name="Google Shape;354;p40"/>
            <p:cNvSpPr/>
            <p:nvPr/>
          </p:nvSpPr>
          <p:spPr>
            <a:xfrm>
              <a:off x="5206879" y="3628565"/>
              <a:ext cx="222033" cy="160048"/>
            </a:xfrm>
            <a:prstGeom prst="rect">
              <a:avLst/>
            </a:prstGeom>
            <a:blipFill rotWithShape="1">
              <a:blip r:embed="rId1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55" name="Google Shape;355;p40"/>
            <p:cNvSpPr/>
            <p:nvPr/>
          </p:nvSpPr>
          <p:spPr>
            <a:xfrm>
              <a:off x="3271066" y="4567488"/>
              <a:ext cx="1426845" cy="289560"/>
            </a:xfrm>
            <a:custGeom>
              <a:rect b="b" l="l" r="r" t="t"/>
              <a:pathLst>
                <a:path extrusionOk="0" h="289560" w="1426845">
                  <a:moveTo>
                    <a:pt x="1383419" y="289199"/>
                  </a:moveTo>
                  <a:lnTo>
                    <a:pt x="43380" y="289199"/>
                  </a:lnTo>
                  <a:lnTo>
                    <a:pt x="26494" y="285791"/>
                  </a:lnTo>
                  <a:lnTo>
                    <a:pt x="12705" y="276494"/>
                  </a:lnTo>
                  <a:lnTo>
                    <a:pt x="3409" y="262705"/>
                  </a:lnTo>
                  <a:lnTo>
                    <a:pt x="0" y="245819"/>
                  </a:lnTo>
                  <a:lnTo>
                    <a:pt x="0" y="43379"/>
                  </a:lnTo>
                  <a:lnTo>
                    <a:pt x="3409" y="26494"/>
                  </a:lnTo>
                  <a:lnTo>
                    <a:pt x="12705" y="12705"/>
                  </a:lnTo>
                  <a:lnTo>
                    <a:pt x="26494" y="3408"/>
                  </a:lnTo>
                  <a:lnTo>
                    <a:pt x="43380" y="0"/>
                  </a:lnTo>
                  <a:lnTo>
                    <a:pt x="1383419" y="0"/>
                  </a:lnTo>
                  <a:lnTo>
                    <a:pt x="1419511" y="19312"/>
                  </a:lnTo>
                  <a:lnTo>
                    <a:pt x="1426799" y="43379"/>
                  </a:lnTo>
                  <a:lnTo>
                    <a:pt x="1426799" y="245819"/>
                  </a:lnTo>
                  <a:lnTo>
                    <a:pt x="1423390" y="262705"/>
                  </a:lnTo>
                  <a:lnTo>
                    <a:pt x="1414094" y="276494"/>
                  </a:lnTo>
                  <a:lnTo>
                    <a:pt x="1400305" y="285791"/>
                  </a:lnTo>
                  <a:lnTo>
                    <a:pt x="1383419" y="289199"/>
                  </a:lnTo>
                  <a:close/>
                </a:path>
              </a:pathLst>
            </a:custGeom>
            <a:solidFill>
              <a:srgbClr val="8E7BC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grpSp>
      <p:sp>
        <p:nvSpPr>
          <p:cNvPr id="356" name="Google Shape;356;p40"/>
          <p:cNvSpPr txBox="1"/>
          <p:nvPr/>
        </p:nvSpPr>
        <p:spPr>
          <a:xfrm>
            <a:off x="3200424" y="5359849"/>
            <a:ext cx="1568450" cy="346240"/>
          </a:xfrm>
          <a:prstGeom prst="rect">
            <a:avLst/>
          </a:prstGeom>
          <a:noFill/>
          <a:ln cap="flat" cmpd="sng" w="9525">
            <a:solidFill>
              <a:srgbClr val="FF9900"/>
            </a:solidFill>
            <a:prstDash val="solid"/>
            <a:round/>
            <a:headEnd len="sm" w="sm" type="none"/>
            <a:tailEnd len="sm" w="sm" type="none"/>
          </a:ln>
        </p:spPr>
        <p:txBody>
          <a:bodyPr anchorCtr="0" anchor="t" bIns="0" lIns="0" spcFirstLastPara="1" rIns="0" wrap="square" tIns="160000">
            <a:spAutoFit/>
          </a:bodyPr>
          <a:lstStyle/>
          <a:p>
            <a:pPr indent="0" lvl="0" marL="131975" marR="0" rtl="0" algn="l">
              <a:spcBef>
                <a:spcPts val="0"/>
              </a:spcBef>
              <a:spcAft>
                <a:spcPts val="0"/>
              </a:spcAft>
              <a:buNone/>
            </a:pPr>
            <a:r>
              <a:rPr lang="en-US" sz="1200">
                <a:solidFill>
                  <a:srgbClr val="FFFFFF"/>
                </a:solidFill>
                <a:latin typeface="Gill Sans"/>
                <a:ea typeface="Gill Sans"/>
                <a:cs typeface="Gill Sans"/>
                <a:sym typeface="Gill Sans"/>
              </a:rPr>
              <a:t>How they generalize?</a:t>
            </a:r>
            <a:endParaRPr sz="1200">
              <a:solidFill>
                <a:schemeClr val="dk1"/>
              </a:solidFill>
              <a:latin typeface="Gill Sans"/>
              <a:ea typeface="Gill Sans"/>
              <a:cs typeface="Gill Sans"/>
              <a:sym typeface="Gill Sans"/>
            </a:endParaRPr>
          </a:p>
        </p:txBody>
      </p:sp>
      <p:sp>
        <p:nvSpPr>
          <p:cNvPr id="357" name="Google Shape;357;p40"/>
          <p:cNvSpPr/>
          <p:nvPr/>
        </p:nvSpPr>
        <p:spPr>
          <a:xfrm>
            <a:off x="5461679" y="5872789"/>
            <a:ext cx="1426799" cy="347039"/>
          </a:xfrm>
          <a:prstGeom prst="rect">
            <a:avLst/>
          </a:prstGeom>
          <a:blipFill rotWithShape="1">
            <a:blip r:embed="rId1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58" name="Google Shape;358;p40"/>
          <p:cNvSpPr txBox="1"/>
          <p:nvPr/>
        </p:nvSpPr>
        <p:spPr>
          <a:xfrm>
            <a:off x="5772336" y="5915169"/>
            <a:ext cx="1116141" cy="19847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Model based</a:t>
            </a:r>
            <a:endParaRPr sz="1200">
              <a:solidFill>
                <a:schemeClr val="dk1"/>
              </a:solidFill>
              <a:latin typeface="Gill Sans"/>
              <a:ea typeface="Gill Sans"/>
              <a:cs typeface="Gill Sans"/>
              <a:sym typeface="Gill Sans"/>
            </a:endParaRPr>
          </a:p>
        </p:txBody>
      </p:sp>
      <p:grpSp>
        <p:nvGrpSpPr>
          <p:cNvPr id="359" name="Google Shape;359;p40"/>
          <p:cNvGrpSpPr/>
          <p:nvPr/>
        </p:nvGrpSpPr>
        <p:grpSpPr>
          <a:xfrm>
            <a:off x="1977466" y="3869176"/>
            <a:ext cx="3451373" cy="2128353"/>
            <a:chOff x="1977466" y="3224313"/>
            <a:chExt cx="3451373" cy="1773627"/>
          </a:xfrm>
        </p:grpSpPr>
        <p:sp>
          <p:nvSpPr>
            <p:cNvPr id="360" name="Google Shape;360;p40"/>
            <p:cNvSpPr/>
            <p:nvPr/>
          </p:nvSpPr>
          <p:spPr>
            <a:xfrm>
              <a:off x="2187479" y="3224313"/>
              <a:ext cx="1083945" cy="281940"/>
            </a:xfrm>
            <a:custGeom>
              <a:rect b="b" l="l" r="r" t="t"/>
              <a:pathLst>
                <a:path extrusionOk="0" h="281939" w="1083945">
                  <a:moveTo>
                    <a:pt x="0" y="0"/>
                  </a:moveTo>
                  <a:lnTo>
                    <a:pt x="1083599" y="281399"/>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61" name="Google Shape;361;p40"/>
            <p:cNvSpPr/>
            <p:nvPr/>
          </p:nvSpPr>
          <p:spPr>
            <a:xfrm>
              <a:off x="4697866" y="4496798"/>
              <a:ext cx="551180" cy="215900"/>
            </a:xfrm>
            <a:custGeom>
              <a:rect b="b" l="l" r="r" t="t"/>
              <a:pathLst>
                <a:path extrusionOk="0" h="215900" w="551179">
                  <a:moveTo>
                    <a:pt x="0" y="215289"/>
                  </a:moveTo>
                  <a:lnTo>
                    <a:pt x="550881" y="0"/>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62" name="Google Shape;362;p40"/>
            <p:cNvSpPr/>
            <p:nvPr/>
          </p:nvSpPr>
          <p:spPr>
            <a:xfrm>
              <a:off x="5206792" y="4414812"/>
              <a:ext cx="222047" cy="159649"/>
            </a:xfrm>
            <a:prstGeom prst="rect">
              <a:avLst/>
            </a:prstGeom>
            <a:blipFill rotWithShape="1">
              <a:blip r:embed="rId1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63" name="Google Shape;363;p40"/>
            <p:cNvSpPr/>
            <p:nvPr/>
          </p:nvSpPr>
          <p:spPr>
            <a:xfrm>
              <a:off x="4697866" y="4712088"/>
              <a:ext cx="509905" cy="203200"/>
            </a:xfrm>
            <a:custGeom>
              <a:rect b="b" l="l" r="r" t="t"/>
              <a:pathLst>
                <a:path extrusionOk="0" h="203200" w="509904">
                  <a:moveTo>
                    <a:pt x="0" y="0"/>
                  </a:moveTo>
                  <a:lnTo>
                    <a:pt x="509704" y="202865"/>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64" name="Google Shape;364;p40"/>
            <p:cNvSpPr/>
            <p:nvPr/>
          </p:nvSpPr>
          <p:spPr>
            <a:xfrm>
              <a:off x="5165250" y="4837433"/>
              <a:ext cx="222016" cy="160507"/>
            </a:xfrm>
            <a:prstGeom prst="rect">
              <a:avLst/>
            </a:prstGeom>
            <a:blipFill rotWithShape="1">
              <a:blip r:embed="rId1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65" name="Google Shape;365;p40"/>
            <p:cNvSpPr/>
            <p:nvPr/>
          </p:nvSpPr>
          <p:spPr>
            <a:xfrm>
              <a:off x="1977466" y="3629988"/>
              <a:ext cx="1294130" cy="1082675"/>
            </a:xfrm>
            <a:custGeom>
              <a:rect b="b" l="l" r="r" t="t"/>
              <a:pathLst>
                <a:path extrusionOk="0" h="1082675" w="1294129">
                  <a:moveTo>
                    <a:pt x="0" y="0"/>
                  </a:moveTo>
                  <a:lnTo>
                    <a:pt x="1293599" y="1082099"/>
                  </a:lnTo>
                </a:path>
              </a:pathLst>
            </a:custGeom>
            <a:noFill/>
            <a:ln cap="flat" cmpd="sng" w="38075">
              <a:solidFill>
                <a:srgbClr val="6F6A5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66" name="Google Shape;366;p40"/>
            <p:cNvSpPr/>
            <p:nvPr/>
          </p:nvSpPr>
          <p:spPr>
            <a:xfrm>
              <a:off x="3255482" y="3350489"/>
              <a:ext cx="1458595" cy="289560"/>
            </a:xfrm>
            <a:custGeom>
              <a:rect b="b" l="l" r="r" t="t"/>
              <a:pathLst>
                <a:path extrusionOk="0" h="289560" w="1458595">
                  <a:moveTo>
                    <a:pt x="1414620" y="289199"/>
                  </a:moveTo>
                  <a:lnTo>
                    <a:pt x="43379" y="289199"/>
                  </a:lnTo>
                  <a:lnTo>
                    <a:pt x="26494" y="285790"/>
                  </a:lnTo>
                  <a:lnTo>
                    <a:pt x="12705" y="276494"/>
                  </a:lnTo>
                  <a:lnTo>
                    <a:pt x="3409" y="262705"/>
                  </a:lnTo>
                  <a:lnTo>
                    <a:pt x="0" y="245819"/>
                  </a:lnTo>
                  <a:lnTo>
                    <a:pt x="0" y="43379"/>
                  </a:lnTo>
                  <a:lnTo>
                    <a:pt x="3409" y="26494"/>
                  </a:lnTo>
                  <a:lnTo>
                    <a:pt x="12705" y="12705"/>
                  </a:lnTo>
                  <a:lnTo>
                    <a:pt x="26494" y="3409"/>
                  </a:lnTo>
                  <a:lnTo>
                    <a:pt x="43379" y="0"/>
                  </a:lnTo>
                  <a:lnTo>
                    <a:pt x="1414620" y="0"/>
                  </a:lnTo>
                  <a:lnTo>
                    <a:pt x="1450711" y="19312"/>
                  </a:lnTo>
                  <a:lnTo>
                    <a:pt x="1458000" y="43379"/>
                  </a:lnTo>
                  <a:lnTo>
                    <a:pt x="1458000" y="245819"/>
                  </a:lnTo>
                  <a:lnTo>
                    <a:pt x="1454591" y="262705"/>
                  </a:lnTo>
                  <a:lnTo>
                    <a:pt x="1445294" y="276494"/>
                  </a:lnTo>
                  <a:lnTo>
                    <a:pt x="1431505" y="285790"/>
                  </a:lnTo>
                  <a:lnTo>
                    <a:pt x="1414620" y="289199"/>
                  </a:lnTo>
                  <a:close/>
                </a:path>
              </a:pathLst>
            </a:custGeom>
            <a:solidFill>
              <a:srgbClr val="8E7BC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grpSp>
      <p:sp>
        <p:nvSpPr>
          <p:cNvPr id="367" name="Google Shape;367;p40"/>
          <p:cNvSpPr txBox="1"/>
          <p:nvPr/>
        </p:nvSpPr>
        <p:spPr>
          <a:xfrm>
            <a:off x="3342996" y="3957070"/>
            <a:ext cx="1297940" cy="290808"/>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Learn Incrementally</a:t>
            </a:r>
            <a:r>
              <a:rPr lang="en-US" sz="1800">
                <a:solidFill>
                  <a:srgbClr val="FFFFFF"/>
                </a:solidFill>
                <a:latin typeface="Gill Sans"/>
                <a:ea typeface="Gill Sans"/>
                <a:cs typeface="Gill Sans"/>
                <a:sym typeface="Gill Sans"/>
              </a:rPr>
              <a:t>?</a:t>
            </a:r>
            <a:endParaRPr sz="1800">
              <a:solidFill>
                <a:schemeClr val="dk1"/>
              </a:solidFill>
              <a:latin typeface="Gill Sans"/>
              <a:ea typeface="Gill Sans"/>
              <a:cs typeface="Gill Sans"/>
              <a:sym typeface="Gill Sans"/>
            </a:endParaRPr>
          </a:p>
        </p:txBody>
      </p:sp>
      <p:sp>
        <p:nvSpPr>
          <p:cNvPr id="368" name="Google Shape;368;p40"/>
          <p:cNvSpPr/>
          <p:nvPr/>
        </p:nvSpPr>
        <p:spPr>
          <a:xfrm>
            <a:off x="5444601" y="3734955"/>
            <a:ext cx="1362599" cy="34703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69" name="Google Shape;369;p40"/>
          <p:cNvSpPr txBox="1"/>
          <p:nvPr/>
        </p:nvSpPr>
        <p:spPr>
          <a:xfrm>
            <a:off x="5609936" y="3777334"/>
            <a:ext cx="737651" cy="19847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Online</a:t>
            </a:r>
            <a:endParaRPr sz="1200">
              <a:solidFill>
                <a:schemeClr val="dk1"/>
              </a:solidFill>
              <a:latin typeface="Gill Sans"/>
              <a:ea typeface="Gill Sans"/>
              <a:cs typeface="Gill Sans"/>
              <a:sym typeface="Gill Sans"/>
            </a:endParaRPr>
          </a:p>
        </p:txBody>
      </p:sp>
      <p:sp>
        <p:nvSpPr>
          <p:cNvPr id="370" name="Google Shape;370;p40"/>
          <p:cNvSpPr/>
          <p:nvPr/>
        </p:nvSpPr>
        <p:spPr>
          <a:xfrm>
            <a:off x="5461674" y="5123580"/>
            <a:ext cx="1362600" cy="34703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71" name="Google Shape;371;p40"/>
          <p:cNvSpPr txBox="1"/>
          <p:nvPr/>
        </p:nvSpPr>
        <p:spPr>
          <a:xfrm>
            <a:off x="5609935" y="4524594"/>
            <a:ext cx="2131746" cy="765297"/>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1200">
                <a:solidFill>
                  <a:srgbClr val="FFFFFF"/>
                </a:solidFill>
                <a:latin typeface="Gill Sans"/>
                <a:ea typeface="Gill Sans"/>
                <a:cs typeface="Gill Sans"/>
                <a:sym typeface="Gill Sans"/>
              </a:rPr>
              <a:t>Batch Processing</a:t>
            </a:r>
            <a:endParaRPr sz="1200">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None/>
            </a:pPr>
            <a:r>
              <a:t/>
            </a:r>
            <a:endParaRPr sz="1200">
              <a:solidFill>
                <a:schemeClr val="dk1"/>
              </a:solidFill>
              <a:latin typeface="Gill Sans"/>
              <a:ea typeface="Gill Sans"/>
              <a:cs typeface="Gill Sans"/>
              <a:sym typeface="Gill Sans"/>
            </a:endParaRPr>
          </a:p>
          <a:p>
            <a:pPr indent="0" lvl="0" marL="0" marR="0" rtl="0" algn="l">
              <a:spcBef>
                <a:spcPts val="59"/>
              </a:spcBef>
              <a:spcAft>
                <a:spcPts val="0"/>
              </a:spcAft>
              <a:buNone/>
            </a:pPr>
            <a:r>
              <a:t/>
            </a:r>
            <a:endParaRPr sz="1200">
              <a:solidFill>
                <a:schemeClr val="dk1"/>
              </a:solidFill>
              <a:latin typeface="Gill Sans"/>
              <a:ea typeface="Gill Sans"/>
              <a:cs typeface="Gill Sans"/>
              <a:sym typeface="Gill Sans"/>
            </a:endParaRPr>
          </a:p>
          <a:p>
            <a:pPr indent="0" lvl="0" marL="85477" marR="0" rtl="0" algn="l">
              <a:spcBef>
                <a:spcPts val="0"/>
              </a:spcBef>
              <a:spcAft>
                <a:spcPts val="0"/>
              </a:spcAft>
              <a:buNone/>
            </a:pPr>
            <a:r>
              <a:rPr lang="en-US" sz="1200">
                <a:solidFill>
                  <a:srgbClr val="FFFFFF"/>
                </a:solidFill>
                <a:latin typeface="Gill Sans"/>
                <a:ea typeface="Gill Sans"/>
                <a:cs typeface="Gill Sans"/>
                <a:sym typeface="Gill Sans"/>
              </a:rPr>
              <a:t>Instance Based</a:t>
            </a:r>
            <a:endParaRPr sz="1200">
              <a:solidFill>
                <a:schemeClr val="dk1"/>
              </a:solidFill>
              <a:latin typeface="Gill Sans"/>
              <a:ea typeface="Gill Sans"/>
              <a:cs typeface="Gill Sans"/>
              <a:sym typeface="Gill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1"/>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77" name="Google Shape;377;p41"/>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78" name="Google Shape;378;p41"/>
          <p:cNvSpPr/>
          <p:nvPr/>
        </p:nvSpPr>
        <p:spPr>
          <a:xfrm>
            <a:off x="357188" y="357188"/>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79" name="Google Shape;379;p41"/>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380" name="Google Shape;380;p41"/>
          <p:cNvSpPr txBox="1"/>
          <p:nvPr>
            <p:ph type="title"/>
          </p:nvPr>
        </p:nvSpPr>
        <p:spPr>
          <a:xfrm>
            <a:off x="344488" y="493906"/>
            <a:ext cx="8567340" cy="51154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Supervised Learning</a:t>
            </a:r>
            <a:endParaRPr sz="3200"/>
          </a:p>
        </p:txBody>
      </p:sp>
      <p:sp>
        <p:nvSpPr>
          <p:cNvPr id="381" name="Google Shape;381;p41"/>
          <p:cNvSpPr txBox="1"/>
          <p:nvPr/>
        </p:nvSpPr>
        <p:spPr>
          <a:xfrm>
            <a:off x="439725" y="1343077"/>
            <a:ext cx="7346962" cy="1914571"/>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Classification</a:t>
            </a:r>
            <a:endParaRPr sz="2000">
              <a:solidFill>
                <a:schemeClr val="dk1"/>
              </a:solidFill>
              <a:latin typeface="Gill Sans"/>
              <a:ea typeface="Gill Sans"/>
              <a:cs typeface="Gill Sans"/>
              <a:sym typeface="Gill Sans"/>
            </a:endParaRPr>
          </a:p>
          <a:p>
            <a:pPr indent="0" lvl="0" marL="0" marR="0" rtl="0" algn="l">
              <a:spcBef>
                <a:spcPts val="6"/>
              </a:spcBef>
              <a:spcAft>
                <a:spcPts val="0"/>
              </a:spcAft>
              <a:buNone/>
            </a:pPr>
            <a:r>
              <a:t/>
            </a:r>
            <a:endParaRPr sz="2600">
              <a:solidFill>
                <a:schemeClr val="dk1"/>
              </a:solidFill>
              <a:latin typeface="Gill Sans"/>
              <a:ea typeface="Gill Sans"/>
              <a:cs typeface="Gill Sans"/>
              <a:sym typeface="Gill Sans"/>
            </a:endParaRPr>
          </a:p>
          <a:p>
            <a:pPr indent="-395242" lvl="0" marL="506020"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The training data we feed to the algorithm includes</a:t>
            </a:r>
            <a:endParaRPr sz="2000">
              <a:solidFill>
                <a:schemeClr val="dk1"/>
              </a:solidFill>
              <a:latin typeface="Gill Sans"/>
              <a:ea typeface="Gill Sans"/>
              <a:cs typeface="Gill Sans"/>
              <a:sym typeface="Gill Sans"/>
            </a:endParaRPr>
          </a:p>
          <a:p>
            <a:pPr indent="-395242" lvl="1" marL="998363"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The desired solutions, called labels</a:t>
            </a:r>
            <a:endParaRPr b="0" i="0" sz="2000" u="none" cap="none" strike="noStrike">
              <a:solidFill>
                <a:schemeClr val="dk1"/>
              </a:solidFill>
              <a:latin typeface="Gill Sans"/>
              <a:ea typeface="Gill Sans"/>
              <a:cs typeface="Gill Sans"/>
              <a:sym typeface="Gill Sans"/>
            </a:endParaRPr>
          </a:p>
          <a:p>
            <a:pPr indent="-463623" lvl="0" marL="573718" marR="0" rtl="0" algn="l">
              <a:spcBef>
                <a:spcPts val="1147"/>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Classification of </a:t>
            </a:r>
            <a:r>
              <a:rPr b="1" lang="en-US" sz="2000">
                <a:solidFill>
                  <a:srgbClr val="5B5854"/>
                </a:solidFill>
                <a:latin typeface="Gill Sans"/>
                <a:ea typeface="Gill Sans"/>
                <a:cs typeface="Gill Sans"/>
                <a:sym typeface="Gill Sans"/>
              </a:rPr>
              <a:t>spam filter </a:t>
            </a:r>
            <a:r>
              <a:rPr lang="en-US" sz="2000">
                <a:solidFill>
                  <a:srgbClr val="5B5854"/>
                </a:solidFill>
                <a:latin typeface="Gill Sans"/>
                <a:ea typeface="Gill Sans"/>
                <a:cs typeface="Gill Sans"/>
                <a:sym typeface="Gill Sans"/>
              </a:rPr>
              <a:t>is a supervised learning task</a:t>
            </a:r>
            <a:endParaRPr sz="2000">
              <a:solidFill>
                <a:schemeClr val="dk1"/>
              </a:solidFill>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2"/>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87" name="Google Shape;387;p42"/>
          <p:cNvSpPr/>
          <p:nvPr/>
        </p:nvSpPr>
        <p:spPr>
          <a:xfrm>
            <a:off x="357188" y="357188"/>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88" name="Google Shape;388;p42"/>
          <p:cNvSpPr txBox="1"/>
          <p:nvPr>
            <p:ph type="title"/>
          </p:nvPr>
        </p:nvSpPr>
        <p:spPr>
          <a:xfrm>
            <a:off x="344487" y="493906"/>
            <a:ext cx="8031560" cy="51154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Supervised Learning</a:t>
            </a:r>
            <a:endParaRPr sz="3200"/>
          </a:p>
        </p:txBody>
      </p:sp>
      <p:sp>
        <p:nvSpPr>
          <p:cNvPr id="389" name="Google Shape;389;p42"/>
          <p:cNvSpPr txBox="1"/>
          <p:nvPr/>
        </p:nvSpPr>
        <p:spPr>
          <a:xfrm>
            <a:off x="439726" y="1343076"/>
            <a:ext cx="1614103" cy="321586"/>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Classification</a:t>
            </a:r>
            <a:endParaRPr sz="2000">
              <a:solidFill>
                <a:schemeClr val="dk1"/>
              </a:solidFill>
              <a:latin typeface="Gill Sans"/>
              <a:ea typeface="Gill Sans"/>
              <a:cs typeface="Gill Sans"/>
              <a:sym typeface="Gill Sans"/>
            </a:endParaRPr>
          </a:p>
        </p:txBody>
      </p:sp>
      <p:sp>
        <p:nvSpPr>
          <p:cNvPr id="390" name="Google Shape;390;p42"/>
          <p:cNvSpPr txBox="1"/>
          <p:nvPr/>
        </p:nvSpPr>
        <p:spPr>
          <a:xfrm>
            <a:off x="550788" y="4390589"/>
            <a:ext cx="8123555" cy="1707403"/>
          </a:xfrm>
          <a:prstGeom prst="rect">
            <a:avLst/>
          </a:prstGeom>
          <a:noFill/>
          <a:ln>
            <a:noFill/>
          </a:ln>
        </p:spPr>
        <p:txBody>
          <a:bodyPr anchorCtr="0" anchor="t" bIns="0" lIns="0" spcFirstLastPara="1" rIns="0" wrap="square" tIns="56750">
            <a:spAutoFit/>
          </a:bodyPr>
          <a:lstStyle/>
          <a:p>
            <a:pPr indent="-395243" lvl="0" marL="408235"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Spam filter</a:t>
            </a:r>
            <a:endParaRPr sz="2000">
              <a:solidFill>
                <a:schemeClr val="dk1"/>
              </a:solidFill>
              <a:latin typeface="Gill Sans"/>
              <a:ea typeface="Gill Sans"/>
              <a:cs typeface="Gill Sans"/>
              <a:sym typeface="Gill Sans"/>
            </a:endParaRPr>
          </a:p>
          <a:p>
            <a:pPr indent="-395242" lvl="1" marL="900578" marR="0" rtl="0" algn="l">
              <a:spcBef>
                <a:spcPts val="339"/>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Is trained with many example emails called training data.</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339"/>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Each email in the training data contains the label if it is spam or ham(not spam)</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339"/>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Models then learns to classify new emails if they are spam or ham</a:t>
            </a:r>
            <a:endParaRPr b="0" i="0" sz="2000" u="none" cap="none" strike="noStrike">
              <a:solidFill>
                <a:schemeClr val="dk1"/>
              </a:solidFill>
              <a:latin typeface="Gill Sans"/>
              <a:ea typeface="Gill Sans"/>
              <a:cs typeface="Gill Sans"/>
              <a:sym typeface="Gill Sans"/>
            </a:endParaRPr>
          </a:p>
        </p:txBody>
      </p:sp>
      <p:sp>
        <p:nvSpPr>
          <p:cNvPr id="391" name="Google Shape;391;p42"/>
          <p:cNvSpPr/>
          <p:nvPr/>
        </p:nvSpPr>
        <p:spPr>
          <a:xfrm>
            <a:off x="1258750" y="1844911"/>
            <a:ext cx="6626498" cy="254567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92" name="Google Shape;392;p42"/>
          <p:cNvSpPr txBox="1"/>
          <p:nvPr/>
        </p:nvSpPr>
        <p:spPr>
          <a:xfrm>
            <a:off x="6960457" y="1828487"/>
            <a:ext cx="1762760" cy="717355"/>
          </a:xfrm>
          <a:prstGeom prst="rect">
            <a:avLst/>
          </a:prstGeom>
          <a:noFill/>
          <a:ln>
            <a:noFill/>
          </a:ln>
        </p:spPr>
        <p:txBody>
          <a:bodyPr anchorCtr="0" anchor="t" bIns="0" lIns="0" spcFirstLastPara="1" rIns="0" wrap="square" tIns="24600">
            <a:spAutoFit/>
          </a:bodyPr>
          <a:lstStyle/>
          <a:p>
            <a:pPr indent="-307031" lvl="0" marL="320024" marR="5471" rtl="0" algn="l">
              <a:lnSpc>
                <a:spcPct val="118466"/>
              </a:lnSpc>
              <a:spcBef>
                <a:spcPts val="0"/>
              </a:spcBef>
              <a:spcAft>
                <a:spcPts val="0"/>
              </a:spcAft>
              <a:buNone/>
            </a:pPr>
            <a:r>
              <a:rPr b="1" lang="en-US" sz="1500">
                <a:solidFill>
                  <a:srgbClr val="606060"/>
                </a:solidFill>
                <a:latin typeface="Gill Sans"/>
                <a:ea typeface="Gill Sans"/>
                <a:cs typeface="Gill Sans"/>
                <a:sym typeface="Gill Sans"/>
              </a:rPr>
              <a:t>Classify new email as  Ham or Spam</a:t>
            </a:r>
            <a:endParaRPr sz="1500">
              <a:solidFill>
                <a:schemeClr val="dk1"/>
              </a:solidFill>
              <a:latin typeface="Gill Sans"/>
              <a:ea typeface="Gill Sans"/>
              <a:cs typeface="Gill Sans"/>
              <a:sym typeface="Gill Sans"/>
            </a:endParaRPr>
          </a:p>
        </p:txBody>
      </p:sp>
      <p:grpSp>
        <p:nvGrpSpPr>
          <p:cNvPr id="393" name="Google Shape;393;p42"/>
          <p:cNvGrpSpPr/>
          <p:nvPr/>
        </p:nvGrpSpPr>
        <p:grpSpPr>
          <a:xfrm>
            <a:off x="7489699" y="2451240"/>
            <a:ext cx="387350" cy="680466"/>
            <a:chOff x="7489699" y="2042700"/>
            <a:chExt cx="387350" cy="567055"/>
          </a:xfrm>
        </p:grpSpPr>
        <p:sp>
          <p:nvSpPr>
            <p:cNvPr id="394" name="Google Shape;394;p42"/>
            <p:cNvSpPr/>
            <p:nvPr/>
          </p:nvSpPr>
          <p:spPr>
            <a:xfrm>
              <a:off x="7489699" y="2042700"/>
              <a:ext cx="387350" cy="567055"/>
            </a:xfrm>
            <a:custGeom>
              <a:rect b="b" l="l" r="r" t="t"/>
              <a:pathLst>
                <a:path extrusionOk="0" h="567055" w="387350">
                  <a:moveTo>
                    <a:pt x="164099" y="566624"/>
                  </a:moveTo>
                  <a:lnTo>
                    <a:pt x="0" y="504374"/>
                  </a:lnTo>
                  <a:lnTo>
                    <a:pt x="140860" y="132978"/>
                  </a:lnTo>
                  <a:lnTo>
                    <a:pt x="58810" y="101853"/>
                  </a:lnTo>
                  <a:lnTo>
                    <a:pt x="285149" y="0"/>
                  </a:lnTo>
                  <a:lnTo>
                    <a:pt x="387010" y="226353"/>
                  </a:lnTo>
                  <a:lnTo>
                    <a:pt x="304960" y="195228"/>
                  </a:lnTo>
                  <a:lnTo>
                    <a:pt x="164099" y="566624"/>
                  </a:lnTo>
                  <a:close/>
                </a:path>
              </a:pathLst>
            </a:custGeom>
            <a:solidFill>
              <a:srgbClr val="C9C3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95" name="Google Shape;395;p42"/>
            <p:cNvSpPr/>
            <p:nvPr/>
          </p:nvSpPr>
          <p:spPr>
            <a:xfrm>
              <a:off x="7489699" y="2042700"/>
              <a:ext cx="387350" cy="567055"/>
            </a:xfrm>
            <a:custGeom>
              <a:rect b="b" l="l" r="r" t="t"/>
              <a:pathLst>
                <a:path extrusionOk="0" h="567055" w="387350">
                  <a:moveTo>
                    <a:pt x="0" y="504374"/>
                  </a:moveTo>
                  <a:lnTo>
                    <a:pt x="140860" y="132978"/>
                  </a:lnTo>
                  <a:lnTo>
                    <a:pt x="58810" y="101853"/>
                  </a:lnTo>
                  <a:lnTo>
                    <a:pt x="285149" y="0"/>
                  </a:lnTo>
                  <a:lnTo>
                    <a:pt x="387010" y="226353"/>
                  </a:lnTo>
                  <a:lnTo>
                    <a:pt x="304960" y="195228"/>
                  </a:lnTo>
                  <a:lnTo>
                    <a:pt x="164099" y="566624"/>
                  </a:lnTo>
                  <a:lnTo>
                    <a:pt x="0" y="504374"/>
                  </a:lnTo>
                  <a:close/>
                </a:path>
              </a:pathLst>
            </a:custGeom>
            <a:noFill/>
            <a:ln cap="flat" cmpd="sng" w="9525">
              <a:solidFill>
                <a:srgbClr val="5B585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3"/>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401" name="Google Shape;401;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402" name="Google Shape;402;p43"/>
          <p:cNvPicPr preferRelativeResize="0"/>
          <p:nvPr/>
        </p:nvPicPr>
        <p:blipFill rotWithShape="1">
          <a:blip r:embed="rId3">
            <a:alphaModFix/>
          </a:blip>
          <a:srcRect b="0" l="0" r="0" t="0"/>
          <a:stretch/>
        </p:blipFill>
        <p:spPr>
          <a:xfrm>
            <a:off x="1376362" y="1395412"/>
            <a:ext cx="6391275" cy="40671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4"/>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408" name="Google Shape;408;p4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409" name="Google Shape;409;p44"/>
          <p:cNvPicPr preferRelativeResize="0"/>
          <p:nvPr/>
        </p:nvPicPr>
        <p:blipFill rotWithShape="1">
          <a:blip r:embed="rId3">
            <a:alphaModFix/>
          </a:blip>
          <a:srcRect b="0" l="0" r="0" t="0"/>
          <a:stretch/>
        </p:blipFill>
        <p:spPr>
          <a:xfrm>
            <a:off x="0" y="1041450"/>
            <a:ext cx="9144000" cy="47751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5"/>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415" name="Google Shape;415;p45"/>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416" name="Google Shape;416;p45"/>
          <p:cNvSpPr/>
          <p:nvPr/>
        </p:nvSpPr>
        <p:spPr>
          <a:xfrm>
            <a:off x="357188" y="357188"/>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417" name="Google Shape;417;p45"/>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t/>
            </a:r>
            <a:endParaRPr/>
          </a:p>
        </p:txBody>
      </p:sp>
      <p:sp>
        <p:nvSpPr>
          <p:cNvPr id="418" name="Google Shape;418;p45"/>
          <p:cNvSpPr txBox="1"/>
          <p:nvPr>
            <p:ph type="title"/>
          </p:nvPr>
        </p:nvSpPr>
        <p:spPr>
          <a:xfrm>
            <a:off x="344488" y="493906"/>
            <a:ext cx="8442325" cy="51154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Supervised Learning</a:t>
            </a:r>
            <a:endParaRPr sz="3200"/>
          </a:p>
        </p:txBody>
      </p:sp>
      <p:sp>
        <p:nvSpPr>
          <p:cNvPr id="419" name="Google Shape;419;p45"/>
          <p:cNvSpPr txBox="1"/>
          <p:nvPr/>
        </p:nvSpPr>
        <p:spPr>
          <a:xfrm>
            <a:off x="439725" y="1343077"/>
            <a:ext cx="7400540" cy="3075946"/>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Regression</a:t>
            </a:r>
            <a:endParaRPr sz="2000">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None/>
            </a:pPr>
            <a:r>
              <a:t/>
            </a:r>
            <a:endParaRPr sz="3300">
              <a:solidFill>
                <a:schemeClr val="dk1"/>
              </a:solidFill>
              <a:latin typeface="Gill Sans"/>
              <a:ea typeface="Gill Sans"/>
              <a:cs typeface="Gill Sans"/>
              <a:sym typeface="Gill Sans"/>
            </a:endParaRPr>
          </a:p>
          <a:p>
            <a:pPr indent="-395242" lvl="0" marL="506020"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Predict a target numeric value, price of the car</a:t>
            </a:r>
            <a:endParaRPr sz="2000">
              <a:solidFill>
                <a:schemeClr val="dk1"/>
              </a:solidFill>
              <a:latin typeface="Gill Sans"/>
              <a:ea typeface="Gill Sans"/>
              <a:cs typeface="Gill Sans"/>
              <a:sym typeface="Gill Sans"/>
            </a:endParaRPr>
          </a:p>
          <a:p>
            <a:pPr indent="-395242" lvl="1" marL="998363"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Given a set of features called predictors such as Mileage, age, brand etc</a:t>
            </a:r>
            <a:endParaRPr b="0" i="0" sz="2000" u="none" cap="none" strike="noStrike">
              <a:solidFill>
                <a:schemeClr val="dk1"/>
              </a:solidFill>
              <a:latin typeface="Gill Sans"/>
              <a:ea typeface="Gill Sans"/>
              <a:cs typeface="Gill Sans"/>
              <a:sym typeface="Gill Sans"/>
            </a:endParaRPr>
          </a:p>
          <a:p>
            <a:pPr indent="-395242" lvl="0" marL="506020" marR="0" rtl="0" algn="l">
              <a:spcBef>
                <a:spcPts val="1147"/>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To train the model</a:t>
            </a:r>
            <a:endParaRPr sz="2000">
              <a:solidFill>
                <a:schemeClr val="dk1"/>
              </a:solidFill>
              <a:latin typeface="Gill Sans"/>
              <a:ea typeface="Gill Sans"/>
              <a:cs typeface="Gill Sans"/>
              <a:sym typeface="Gill Sans"/>
            </a:endParaRPr>
          </a:p>
          <a:p>
            <a:pPr indent="-395242" lvl="1" marL="998363"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We have to give many examples of cars including their predictors and labels(prices)</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6"/>
          <p:cNvSpPr txBox="1"/>
          <p:nvPr/>
        </p:nvSpPr>
        <p:spPr>
          <a:xfrm>
            <a:off x="344488" y="426328"/>
            <a:ext cx="7120731" cy="5115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3200">
                <a:solidFill>
                  <a:srgbClr val="606060"/>
                </a:solidFill>
                <a:latin typeface="Gill Sans"/>
                <a:ea typeface="Gill Sans"/>
                <a:cs typeface="Gill Sans"/>
                <a:sym typeface="Gill Sans"/>
              </a:rPr>
              <a:t>Machine Learning - Supervised Learning</a:t>
            </a:r>
            <a:endParaRPr sz="3200">
              <a:solidFill>
                <a:schemeClr val="dk1"/>
              </a:solidFill>
              <a:latin typeface="Gill Sans"/>
              <a:ea typeface="Gill Sans"/>
              <a:cs typeface="Gill Sans"/>
              <a:sym typeface="Gill Sans"/>
            </a:endParaRPr>
          </a:p>
        </p:txBody>
      </p:sp>
      <p:sp>
        <p:nvSpPr>
          <p:cNvPr id="426" name="Google Shape;426;p46"/>
          <p:cNvSpPr txBox="1"/>
          <p:nvPr/>
        </p:nvSpPr>
        <p:spPr>
          <a:xfrm>
            <a:off x="439725" y="1343076"/>
            <a:ext cx="6025527" cy="321586"/>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Regression - Predict the price of the car (Value)</a:t>
            </a:r>
            <a:endParaRPr sz="2000">
              <a:solidFill>
                <a:schemeClr val="dk1"/>
              </a:solidFill>
              <a:latin typeface="Gill Sans"/>
              <a:ea typeface="Gill Sans"/>
              <a:cs typeface="Gill Sans"/>
              <a:sym typeface="Gill Sans"/>
            </a:endParaRPr>
          </a:p>
        </p:txBody>
      </p:sp>
      <p:sp>
        <p:nvSpPr>
          <p:cNvPr id="427" name="Google Shape;427;p46"/>
          <p:cNvSpPr/>
          <p:nvPr/>
        </p:nvSpPr>
        <p:spPr>
          <a:xfrm>
            <a:off x="1678781" y="1981642"/>
            <a:ext cx="6868724" cy="3169078"/>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7"/>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433" name="Google Shape;433;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434" name="Google Shape;434;p47"/>
          <p:cNvPicPr preferRelativeResize="0"/>
          <p:nvPr/>
        </p:nvPicPr>
        <p:blipFill rotWithShape="1">
          <a:blip r:embed="rId3">
            <a:alphaModFix/>
          </a:blip>
          <a:srcRect b="0" l="0" r="0" t="0"/>
          <a:stretch/>
        </p:blipFill>
        <p:spPr>
          <a:xfrm>
            <a:off x="1666875" y="819150"/>
            <a:ext cx="5810250" cy="5219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48"/>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440" name="Google Shape;440;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441" name="Google Shape;441;p48"/>
          <p:cNvPicPr preferRelativeResize="0"/>
          <p:nvPr/>
        </p:nvPicPr>
        <p:blipFill rotWithShape="1">
          <a:blip r:embed="rId3">
            <a:alphaModFix/>
          </a:blip>
          <a:srcRect b="0" l="0" r="0" t="0"/>
          <a:stretch/>
        </p:blipFill>
        <p:spPr>
          <a:xfrm>
            <a:off x="314880" y="0"/>
            <a:ext cx="8514240" cy="6858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49"/>
          <p:cNvSpPr txBox="1"/>
          <p:nvPr>
            <p:ph idx="1" type="body"/>
          </p:nvPr>
        </p:nvSpPr>
        <p:spPr>
          <a:xfrm>
            <a:off x="1946672" y="1660922"/>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360"/>
              <a:buChar char="🞂"/>
            </a:pPr>
            <a:r>
              <a:rPr lang="en-US" sz="2000">
                <a:solidFill>
                  <a:srgbClr val="5B5854"/>
                </a:solidFill>
                <a:latin typeface="Gill Sans"/>
                <a:ea typeface="Gill Sans"/>
                <a:cs typeface="Gill Sans"/>
                <a:sym typeface="Gill Sans"/>
              </a:rPr>
              <a:t>k-Nearest Neighbors</a:t>
            </a:r>
            <a:endParaRPr sz="2000">
              <a:solidFill>
                <a:srgbClr val="5B5854"/>
              </a:solidFill>
              <a:latin typeface="Gill Sans"/>
              <a:ea typeface="Gill Sans"/>
              <a:cs typeface="Gill Sans"/>
              <a:sym typeface="Gill Sans"/>
            </a:endParaRPr>
          </a:p>
          <a:p>
            <a:pPr indent="-256032" lvl="0" marL="365760" rtl="0" algn="l">
              <a:spcBef>
                <a:spcPts val="400"/>
              </a:spcBef>
              <a:spcAft>
                <a:spcPts val="0"/>
              </a:spcAft>
              <a:buSzPts val="1360"/>
              <a:buChar char="🞂"/>
            </a:pPr>
            <a:r>
              <a:rPr lang="en-US" sz="2000">
                <a:solidFill>
                  <a:srgbClr val="5B5854"/>
                </a:solidFill>
                <a:latin typeface="Gill Sans"/>
                <a:ea typeface="Gill Sans"/>
                <a:cs typeface="Gill Sans"/>
                <a:sym typeface="Gill Sans"/>
              </a:rPr>
              <a:t>Linear Regression</a:t>
            </a:r>
            <a:endParaRPr/>
          </a:p>
          <a:p>
            <a:pPr indent="-256032" lvl="0" marL="365760" rtl="0" algn="l">
              <a:spcBef>
                <a:spcPts val="400"/>
              </a:spcBef>
              <a:spcAft>
                <a:spcPts val="0"/>
              </a:spcAft>
              <a:buSzPts val="1360"/>
              <a:buChar char="🞂"/>
            </a:pPr>
            <a:r>
              <a:rPr lang="en-US" sz="2000">
                <a:solidFill>
                  <a:srgbClr val="5B5854"/>
                </a:solidFill>
                <a:latin typeface="Gill Sans"/>
                <a:ea typeface="Gill Sans"/>
                <a:cs typeface="Gill Sans"/>
                <a:sym typeface="Gill Sans"/>
              </a:rPr>
              <a:t>Logistic Regression</a:t>
            </a:r>
            <a:endParaRPr/>
          </a:p>
          <a:p>
            <a:pPr indent="-256032" lvl="0" marL="365760" rtl="0" algn="l">
              <a:spcBef>
                <a:spcPts val="400"/>
              </a:spcBef>
              <a:spcAft>
                <a:spcPts val="0"/>
              </a:spcAft>
              <a:buSzPts val="1360"/>
              <a:buChar char="🞂"/>
            </a:pPr>
            <a:r>
              <a:rPr lang="en-US" sz="2000">
                <a:solidFill>
                  <a:srgbClr val="5B5854"/>
                </a:solidFill>
                <a:latin typeface="Gill Sans"/>
                <a:ea typeface="Gill Sans"/>
                <a:cs typeface="Gill Sans"/>
                <a:sym typeface="Gill Sans"/>
              </a:rPr>
              <a:t>Support Vector Machines (SVMs)</a:t>
            </a:r>
            <a:endParaRPr/>
          </a:p>
          <a:p>
            <a:pPr indent="-256032" lvl="0" marL="365760" rtl="0" algn="l">
              <a:spcBef>
                <a:spcPts val="400"/>
              </a:spcBef>
              <a:spcAft>
                <a:spcPts val="0"/>
              </a:spcAft>
              <a:buSzPts val="1360"/>
              <a:buChar char="🞂"/>
            </a:pPr>
            <a:r>
              <a:rPr lang="en-US" sz="2000">
                <a:solidFill>
                  <a:srgbClr val="5B5854"/>
                </a:solidFill>
                <a:latin typeface="Gill Sans"/>
                <a:ea typeface="Gill Sans"/>
                <a:cs typeface="Gill Sans"/>
                <a:sym typeface="Gill Sans"/>
              </a:rPr>
              <a:t>Decision Trees and Random Forests</a:t>
            </a:r>
            <a:endParaRPr/>
          </a:p>
          <a:p>
            <a:pPr indent="-256032" lvl="0" marL="365760" rtl="0" algn="l">
              <a:spcBef>
                <a:spcPts val="400"/>
              </a:spcBef>
              <a:spcAft>
                <a:spcPts val="0"/>
              </a:spcAft>
              <a:buSzPts val="1360"/>
              <a:buChar char="🞂"/>
            </a:pPr>
            <a:r>
              <a:rPr lang="en-US" sz="2000">
                <a:solidFill>
                  <a:srgbClr val="5B5854"/>
                </a:solidFill>
                <a:latin typeface="Gill Sans"/>
                <a:ea typeface="Gill Sans"/>
                <a:cs typeface="Gill Sans"/>
                <a:sym typeface="Gill Sans"/>
              </a:rPr>
              <a:t>Neural networks</a:t>
            </a:r>
            <a:endParaRPr/>
          </a:p>
        </p:txBody>
      </p:sp>
      <p:sp>
        <p:nvSpPr>
          <p:cNvPr id="447" name="Google Shape;447;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a:t>Most important supervised learning algorithms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50"/>
          <p:cNvSpPr txBox="1"/>
          <p:nvPr>
            <p:ph type="title"/>
          </p:nvPr>
        </p:nvSpPr>
        <p:spPr>
          <a:xfrm>
            <a:off x="344487" y="462762"/>
            <a:ext cx="7763669" cy="50625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Unsupervised Learning</a:t>
            </a:r>
            <a:endParaRPr sz="3200"/>
          </a:p>
        </p:txBody>
      </p:sp>
      <p:sp>
        <p:nvSpPr>
          <p:cNvPr id="453" name="Google Shape;453;p50"/>
          <p:cNvSpPr txBox="1"/>
          <p:nvPr/>
        </p:nvSpPr>
        <p:spPr>
          <a:xfrm>
            <a:off x="520725" y="1450418"/>
            <a:ext cx="4426585" cy="937139"/>
          </a:xfrm>
          <a:prstGeom prst="rect">
            <a:avLst/>
          </a:prstGeom>
          <a:noFill/>
          <a:ln>
            <a:noFill/>
          </a:ln>
        </p:spPr>
        <p:txBody>
          <a:bodyPr anchorCtr="0" anchor="t" bIns="0" lIns="0" spcFirstLastPara="1" rIns="0" wrap="square" tIns="13675">
            <a:spAutoFit/>
          </a:bodyPr>
          <a:lstStyle/>
          <a:p>
            <a:pPr indent="-395243" lvl="0" marL="408235" marR="0" rtl="0" algn="l">
              <a:spcBef>
                <a:spcPts val="0"/>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The training data is unlabeled</a:t>
            </a:r>
            <a:endParaRPr sz="2000">
              <a:solidFill>
                <a:schemeClr val="dk1"/>
              </a:solidFill>
              <a:latin typeface="Gill Sans"/>
              <a:ea typeface="Gill Sans"/>
              <a:cs typeface="Gill Sans"/>
              <a:sym typeface="Gill Sans"/>
            </a:endParaRPr>
          </a:p>
          <a:p>
            <a:pPr indent="-395243" lvl="0" marL="408235" marR="0" rtl="0" algn="l">
              <a:spcBef>
                <a:spcPts val="16"/>
              </a:spcBef>
              <a:spcAft>
                <a:spcPts val="0"/>
              </a:spcAft>
              <a:buClr>
                <a:srgbClr val="606060"/>
              </a:buClr>
              <a:buSzPts val="2000"/>
              <a:buFont typeface="Arial"/>
              <a:buChar char="●"/>
            </a:pPr>
            <a:r>
              <a:rPr lang="en-US" sz="2000">
                <a:solidFill>
                  <a:srgbClr val="606060"/>
                </a:solidFill>
                <a:latin typeface="Gill Sans"/>
                <a:ea typeface="Gill Sans"/>
                <a:cs typeface="Gill Sans"/>
                <a:sym typeface="Gill Sans"/>
              </a:rPr>
              <a:t>The system tries to learn without a teacher</a:t>
            </a:r>
            <a:endParaRPr sz="2000">
              <a:solidFill>
                <a:schemeClr val="dk1"/>
              </a:solidFill>
              <a:latin typeface="Gill Sans"/>
              <a:ea typeface="Gill Sans"/>
              <a:cs typeface="Gill Sans"/>
              <a:sym typeface="Gill Sans"/>
            </a:endParaRPr>
          </a:p>
        </p:txBody>
      </p:sp>
      <p:sp>
        <p:nvSpPr>
          <p:cNvPr id="454" name="Google Shape;454;p50"/>
          <p:cNvSpPr/>
          <p:nvPr/>
        </p:nvSpPr>
        <p:spPr>
          <a:xfrm>
            <a:off x="526852" y="2518172"/>
            <a:ext cx="3187898" cy="1553766"/>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455" name="Google Shape;455;p50"/>
          <p:cNvSpPr/>
          <p:nvPr/>
        </p:nvSpPr>
        <p:spPr>
          <a:xfrm>
            <a:off x="3768328" y="3911203"/>
            <a:ext cx="5312964" cy="2552934"/>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5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fontScale="85000" lnSpcReduction="20000"/>
          </a:bodyPr>
          <a:lstStyle/>
          <a:p>
            <a:pPr indent="-256032" lvl="0" marL="365760" rtl="0" algn="l">
              <a:spcBef>
                <a:spcPts val="0"/>
              </a:spcBef>
              <a:spcAft>
                <a:spcPts val="0"/>
              </a:spcAft>
              <a:buSzPct val="68000"/>
              <a:buChar char="🞂"/>
            </a:pPr>
            <a:r>
              <a:rPr lang="en-US"/>
              <a:t>Clustering</a:t>
            </a:r>
            <a:endParaRPr/>
          </a:p>
          <a:p>
            <a:pPr indent="-228599" lvl="1" marL="621792" rtl="0" algn="l">
              <a:spcBef>
                <a:spcPts val="324"/>
              </a:spcBef>
              <a:spcAft>
                <a:spcPts val="0"/>
              </a:spcAft>
              <a:buSzPct val="100000"/>
              <a:buChar char="◦"/>
            </a:pPr>
            <a:r>
              <a:rPr lang="en-US"/>
              <a:t>K-Means</a:t>
            </a:r>
            <a:endParaRPr/>
          </a:p>
          <a:p>
            <a:pPr indent="-228599" lvl="1" marL="621792" rtl="0" algn="l">
              <a:spcBef>
                <a:spcPts val="324"/>
              </a:spcBef>
              <a:spcAft>
                <a:spcPts val="0"/>
              </a:spcAft>
              <a:buSzPct val="100000"/>
              <a:buChar char="◦"/>
            </a:pPr>
            <a:r>
              <a:rPr lang="en-US"/>
              <a:t>DBSCAN</a:t>
            </a:r>
            <a:endParaRPr/>
          </a:p>
          <a:p>
            <a:pPr indent="-228599" lvl="1" marL="621792" rtl="0" algn="l">
              <a:spcBef>
                <a:spcPts val="324"/>
              </a:spcBef>
              <a:spcAft>
                <a:spcPts val="0"/>
              </a:spcAft>
              <a:buSzPct val="100000"/>
              <a:buChar char="◦"/>
            </a:pPr>
            <a:r>
              <a:rPr lang="en-US"/>
              <a:t>Hierarchical Cluster Analysis (HCA)</a:t>
            </a:r>
            <a:endParaRPr/>
          </a:p>
          <a:p>
            <a:pPr indent="-256032" lvl="0" marL="365760" rtl="0" algn="l">
              <a:spcBef>
                <a:spcPts val="400"/>
              </a:spcBef>
              <a:spcAft>
                <a:spcPts val="0"/>
              </a:spcAft>
              <a:buSzPct val="68000"/>
              <a:buChar char="🞂"/>
            </a:pPr>
            <a:r>
              <a:rPr lang="en-US"/>
              <a:t>Anomaly detection and novelty detection</a:t>
            </a:r>
            <a:endParaRPr/>
          </a:p>
          <a:p>
            <a:pPr indent="-228599" lvl="1" marL="621792" rtl="0" algn="l">
              <a:spcBef>
                <a:spcPts val="324"/>
              </a:spcBef>
              <a:spcAft>
                <a:spcPts val="0"/>
              </a:spcAft>
              <a:buSzPct val="100000"/>
              <a:buChar char="◦"/>
            </a:pPr>
            <a:r>
              <a:rPr lang="en-US"/>
              <a:t>One-class SVM</a:t>
            </a:r>
            <a:endParaRPr/>
          </a:p>
          <a:p>
            <a:pPr indent="-228599" lvl="1" marL="621792" rtl="0" algn="l">
              <a:spcBef>
                <a:spcPts val="324"/>
              </a:spcBef>
              <a:spcAft>
                <a:spcPts val="0"/>
              </a:spcAft>
              <a:buSzPct val="100000"/>
              <a:buChar char="◦"/>
            </a:pPr>
            <a:r>
              <a:rPr lang="en-US"/>
              <a:t>Isolation Forest</a:t>
            </a:r>
            <a:endParaRPr/>
          </a:p>
          <a:p>
            <a:pPr indent="-256032" lvl="0" marL="365760" rtl="0" algn="l">
              <a:spcBef>
                <a:spcPts val="400"/>
              </a:spcBef>
              <a:spcAft>
                <a:spcPts val="0"/>
              </a:spcAft>
              <a:buSzPct val="68000"/>
              <a:buChar char="🞂"/>
            </a:pPr>
            <a:r>
              <a:rPr lang="en-US"/>
              <a:t>Visualization and dimensionality reduction</a:t>
            </a:r>
            <a:endParaRPr/>
          </a:p>
          <a:p>
            <a:pPr indent="-228599" lvl="1" marL="621792" rtl="0" algn="l">
              <a:spcBef>
                <a:spcPts val="324"/>
              </a:spcBef>
              <a:spcAft>
                <a:spcPts val="0"/>
              </a:spcAft>
              <a:buSzPct val="100000"/>
              <a:buChar char="◦"/>
            </a:pPr>
            <a:r>
              <a:rPr lang="en-US"/>
              <a:t>Principal Component Analysis (PCA)</a:t>
            </a:r>
            <a:endParaRPr/>
          </a:p>
          <a:p>
            <a:pPr indent="-228599" lvl="1" marL="621792" rtl="0" algn="l">
              <a:spcBef>
                <a:spcPts val="324"/>
              </a:spcBef>
              <a:spcAft>
                <a:spcPts val="0"/>
              </a:spcAft>
              <a:buSzPct val="100000"/>
              <a:buChar char="◦"/>
            </a:pPr>
            <a:r>
              <a:rPr lang="en-US"/>
              <a:t>Kernel PCA</a:t>
            </a:r>
            <a:endParaRPr/>
          </a:p>
          <a:p>
            <a:pPr indent="-228599" lvl="1" marL="621792" rtl="0" algn="l">
              <a:spcBef>
                <a:spcPts val="324"/>
              </a:spcBef>
              <a:spcAft>
                <a:spcPts val="0"/>
              </a:spcAft>
              <a:buSzPct val="100000"/>
              <a:buChar char="◦"/>
            </a:pPr>
            <a:r>
              <a:rPr lang="en-US"/>
              <a:t>Locally Linear Embedding (LLE)</a:t>
            </a:r>
            <a:endParaRPr/>
          </a:p>
          <a:p>
            <a:pPr indent="-228599" lvl="1" marL="621792" rtl="0" algn="l">
              <a:spcBef>
                <a:spcPts val="324"/>
              </a:spcBef>
              <a:spcAft>
                <a:spcPts val="0"/>
              </a:spcAft>
              <a:buSzPct val="100000"/>
              <a:buChar char="◦"/>
            </a:pPr>
            <a:r>
              <a:rPr lang="en-US"/>
              <a:t>t-Distributed Stochastic Neighbor Embedding (t-SNE)</a:t>
            </a:r>
            <a:endParaRPr/>
          </a:p>
          <a:p>
            <a:pPr indent="-256032" lvl="0" marL="365760" rtl="0" algn="l">
              <a:spcBef>
                <a:spcPts val="400"/>
              </a:spcBef>
              <a:spcAft>
                <a:spcPts val="0"/>
              </a:spcAft>
              <a:buSzPct val="68000"/>
              <a:buChar char="🞂"/>
            </a:pPr>
            <a:r>
              <a:rPr lang="en-US"/>
              <a:t>Association rule learning</a:t>
            </a:r>
            <a:endParaRPr/>
          </a:p>
          <a:p>
            <a:pPr indent="-228599" lvl="1" marL="621792" rtl="0" algn="l">
              <a:spcBef>
                <a:spcPts val="324"/>
              </a:spcBef>
              <a:spcAft>
                <a:spcPts val="0"/>
              </a:spcAft>
              <a:buSzPct val="100000"/>
              <a:buChar char="◦"/>
            </a:pPr>
            <a:r>
              <a:rPr lang="en-US"/>
              <a:t>Apriori</a:t>
            </a:r>
            <a:endParaRPr/>
          </a:p>
          <a:p>
            <a:pPr indent="-228599" lvl="1" marL="621792" rtl="0" algn="l">
              <a:spcBef>
                <a:spcPts val="324"/>
              </a:spcBef>
              <a:spcAft>
                <a:spcPts val="0"/>
              </a:spcAft>
              <a:buSzPct val="100000"/>
              <a:buChar char="◦"/>
            </a:pPr>
            <a:r>
              <a:rPr lang="en-US"/>
              <a:t>Eclat</a:t>
            </a:r>
            <a:endParaRPr/>
          </a:p>
        </p:txBody>
      </p:sp>
      <p:sp>
        <p:nvSpPr>
          <p:cNvPr id="461" name="Google Shape;461;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a:t>Most important unsupervised learning algorithms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2"/>
          <p:cNvSpPr txBox="1"/>
          <p:nvPr/>
        </p:nvSpPr>
        <p:spPr>
          <a:xfrm>
            <a:off x="344488" y="426328"/>
            <a:ext cx="8674497" cy="5115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3200">
                <a:solidFill>
                  <a:srgbClr val="606060"/>
                </a:solidFill>
                <a:latin typeface="Gill Sans"/>
                <a:ea typeface="Gill Sans"/>
                <a:cs typeface="Gill Sans"/>
                <a:sym typeface="Gill Sans"/>
              </a:rPr>
              <a:t>Machine Learning - Unsupervised Learning</a:t>
            </a:r>
            <a:endParaRPr sz="3200">
              <a:solidFill>
                <a:schemeClr val="dk1"/>
              </a:solidFill>
              <a:latin typeface="Gill Sans"/>
              <a:ea typeface="Gill Sans"/>
              <a:cs typeface="Gill Sans"/>
              <a:sym typeface="Gill Sans"/>
            </a:endParaRPr>
          </a:p>
        </p:txBody>
      </p:sp>
      <p:sp>
        <p:nvSpPr>
          <p:cNvPr id="467" name="Google Shape;467;p52"/>
          <p:cNvSpPr txBox="1"/>
          <p:nvPr/>
        </p:nvSpPr>
        <p:spPr>
          <a:xfrm>
            <a:off x="439726" y="1125140"/>
            <a:ext cx="7186228" cy="321586"/>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Clustering - Detect group of similar visitors in your blog</a:t>
            </a:r>
            <a:endParaRPr sz="2000">
              <a:solidFill>
                <a:schemeClr val="dk1"/>
              </a:solidFill>
              <a:latin typeface="Gill Sans"/>
              <a:ea typeface="Gill Sans"/>
              <a:cs typeface="Gill Sans"/>
              <a:sym typeface="Gill Sans"/>
            </a:endParaRPr>
          </a:p>
        </p:txBody>
      </p:sp>
      <p:sp>
        <p:nvSpPr>
          <p:cNvPr id="468" name="Google Shape;468;p52"/>
          <p:cNvSpPr/>
          <p:nvPr/>
        </p:nvSpPr>
        <p:spPr>
          <a:xfrm>
            <a:off x="1571625" y="1652949"/>
            <a:ext cx="6616699" cy="3329817"/>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53"/>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474" name="Google Shape;474;p53"/>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475" name="Google Shape;475;p53"/>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476" name="Google Shape;476;p53"/>
          <p:cNvSpPr txBox="1"/>
          <p:nvPr>
            <p:ph type="title"/>
          </p:nvPr>
        </p:nvSpPr>
        <p:spPr>
          <a:xfrm>
            <a:off x="344487" y="-3827"/>
            <a:ext cx="6553200"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Unsupervised Learning</a:t>
            </a:r>
            <a:endParaRPr sz="3200"/>
          </a:p>
        </p:txBody>
      </p:sp>
      <p:sp>
        <p:nvSpPr>
          <p:cNvPr id="477" name="Google Shape;477;p53"/>
          <p:cNvSpPr txBox="1"/>
          <p:nvPr/>
        </p:nvSpPr>
        <p:spPr>
          <a:xfrm>
            <a:off x="439726" y="1343077"/>
            <a:ext cx="6828790" cy="2967744"/>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Clustering</a:t>
            </a:r>
            <a:endParaRPr sz="2000">
              <a:solidFill>
                <a:schemeClr val="dk1"/>
              </a:solidFill>
              <a:latin typeface="Gill Sans"/>
              <a:ea typeface="Gill Sans"/>
              <a:cs typeface="Gill Sans"/>
              <a:sym typeface="Gill Sans"/>
            </a:endParaRPr>
          </a:p>
          <a:p>
            <a:pPr indent="0" lvl="0" marL="0" marR="0" rtl="0" algn="l">
              <a:spcBef>
                <a:spcPts val="6"/>
              </a:spcBef>
              <a:spcAft>
                <a:spcPts val="0"/>
              </a:spcAft>
              <a:buNone/>
            </a:pPr>
            <a:r>
              <a:t/>
            </a:r>
            <a:endParaRPr sz="2600">
              <a:solidFill>
                <a:schemeClr val="dk1"/>
              </a:solidFill>
              <a:latin typeface="Gill Sans"/>
              <a:ea typeface="Gill Sans"/>
              <a:cs typeface="Gill Sans"/>
              <a:sym typeface="Gill Sans"/>
            </a:endParaRPr>
          </a:p>
          <a:p>
            <a:pPr indent="-395242" lvl="0" marL="506020"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It may notice that</a:t>
            </a:r>
            <a:endParaRPr sz="2000">
              <a:solidFill>
                <a:schemeClr val="dk1"/>
              </a:solidFill>
              <a:latin typeface="Gill Sans"/>
              <a:ea typeface="Gill Sans"/>
              <a:cs typeface="Gill Sans"/>
              <a:sym typeface="Gill Sans"/>
            </a:endParaRPr>
          </a:p>
          <a:p>
            <a:pPr indent="-395242" lvl="1" marL="998363"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40% visitors are comic lovers and read the blog in evening</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20% visitors are sci-fi lovers and read the blog during weekends</a:t>
            </a:r>
            <a:endParaRPr b="0" i="0" sz="2000" u="none" cap="none" strike="noStrike">
              <a:solidFill>
                <a:schemeClr val="dk1"/>
              </a:solidFill>
              <a:latin typeface="Gill Sans"/>
              <a:ea typeface="Gill Sans"/>
              <a:cs typeface="Gill Sans"/>
              <a:sym typeface="Gill Sans"/>
            </a:endParaRPr>
          </a:p>
          <a:p>
            <a:pPr indent="-395242" lvl="0" marL="506020" marR="0" rtl="0" algn="l">
              <a:spcBef>
                <a:spcPts val="1147"/>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This data helps us in targeting our blog posts for each group</a:t>
            </a:r>
            <a:endParaRPr sz="2000">
              <a:solidFill>
                <a:schemeClr val="dk1"/>
              </a:solidFill>
              <a:latin typeface="Gill Sans"/>
              <a:ea typeface="Gill Sans"/>
              <a:cs typeface="Gill Sans"/>
              <a:sym typeface="Gill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4"/>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483" name="Google Shape;483;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484" name="Google Shape;484;p54"/>
          <p:cNvPicPr preferRelativeResize="0"/>
          <p:nvPr/>
        </p:nvPicPr>
        <p:blipFill rotWithShape="1">
          <a:blip r:embed="rId3">
            <a:alphaModFix/>
          </a:blip>
          <a:srcRect b="0" l="0" r="0" t="0"/>
          <a:stretch/>
        </p:blipFill>
        <p:spPr>
          <a:xfrm>
            <a:off x="0" y="1196752"/>
            <a:ext cx="9144000" cy="420306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5"/>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490" name="Google Shape;490;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491" name="Google Shape;491;p55"/>
          <p:cNvPicPr preferRelativeResize="0"/>
          <p:nvPr/>
        </p:nvPicPr>
        <p:blipFill rotWithShape="1">
          <a:blip r:embed="rId3">
            <a:alphaModFix/>
          </a:blip>
          <a:srcRect b="0" l="0" r="0" t="0"/>
          <a:stretch/>
        </p:blipFill>
        <p:spPr>
          <a:xfrm>
            <a:off x="1033462" y="892646"/>
            <a:ext cx="7077075" cy="52006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6"/>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497" name="Google Shape;497;p56"/>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498" name="Google Shape;498;p56"/>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499" name="Google Shape;499;p56"/>
          <p:cNvSpPr txBox="1"/>
          <p:nvPr>
            <p:ph type="title"/>
          </p:nvPr>
        </p:nvSpPr>
        <p:spPr>
          <a:xfrm>
            <a:off x="344487" y="-3827"/>
            <a:ext cx="6553200"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Unsupervised Learning</a:t>
            </a:r>
            <a:endParaRPr sz="3200"/>
          </a:p>
        </p:txBody>
      </p:sp>
      <p:sp>
        <p:nvSpPr>
          <p:cNvPr id="500" name="Google Shape;500;p56"/>
          <p:cNvSpPr/>
          <p:nvPr/>
        </p:nvSpPr>
        <p:spPr>
          <a:xfrm>
            <a:off x="357201" y="1841670"/>
            <a:ext cx="3390199" cy="412086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01" name="Google Shape;501;p56"/>
          <p:cNvSpPr txBox="1"/>
          <p:nvPr/>
        </p:nvSpPr>
        <p:spPr>
          <a:xfrm>
            <a:off x="430225" y="1257218"/>
            <a:ext cx="7526655" cy="204513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606060"/>
                </a:solidFill>
                <a:latin typeface="Gill Sans"/>
                <a:ea typeface="Gill Sans"/>
                <a:cs typeface="Gill Sans"/>
                <a:sym typeface="Gill Sans"/>
              </a:rPr>
              <a:t>Hierarchical Clustering - Bring similar elements together</a:t>
            </a:r>
            <a:endParaRPr sz="2000">
              <a:solidFill>
                <a:schemeClr val="dk1"/>
              </a:solidFill>
              <a:latin typeface="Gill Sans"/>
              <a:ea typeface="Gill Sans"/>
              <a:cs typeface="Gill Sans"/>
              <a:sym typeface="Gill Sans"/>
            </a:endParaRPr>
          </a:p>
          <a:p>
            <a:pPr indent="0" lvl="0" marL="0" marR="0" rtl="0" algn="l">
              <a:spcBef>
                <a:spcPts val="32"/>
              </a:spcBef>
              <a:spcAft>
                <a:spcPts val="0"/>
              </a:spcAft>
              <a:buNone/>
            </a:pPr>
            <a:r>
              <a:t/>
            </a:r>
            <a:endParaRPr sz="3200">
              <a:solidFill>
                <a:schemeClr val="dk1"/>
              </a:solidFill>
              <a:latin typeface="Gill Sans"/>
              <a:ea typeface="Gill Sans"/>
              <a:cs typeface="Gill Sans"/>
              <a:sym typeface="Gill Sans"/>
            </a:endParaRPr>
          </a:p>
          <a:p>
            <a:pPr indent="-334383" lvl="0" marL="4219799" marR="0" rtl="0" algn="l">
              <a:spcBef>
                <a:spcPts val="0"/>
              </a:spcBef>
              <a:spcAft>
                <a:spcPts val="0"/>
              </a:spcAft>
              <a:buClr>
                <a:srgbClr val="606060"/>
              </a:buClr>
              <a:buSzPts val="2000"/>
              <a:buFont typeface="Gill Sans"/>
              <a:buChar char="•"/>
            </a:pPr>
            <a:r>
              <a:rPr lang="en-US" sz="2000">
                <a:solidFill>
                  <a:srgbClr val="606060"/>
                </a:solidFill>
                <a:latin typeface="Gill Sans"/>
                <a:ea typeface="Gill Sans"/>
                <a:cs typeface="Gill Sans"/>
                <a:sym typeface="Gill Sans"/>
              </a:rPr>
              <a:t>In the form of a tree</a:t>
            </a:r>
            <a:endParaRPr sz="2000">
              <a:solidFill>
                <a:schemeClr val="dk1"/>
              </a:solidFill>
              <a:latin typeface="Gill Sans"/>
              <a:ea typeface="Gill Sans"/>
              <a:cs typeface="Gill Sans"/>
              <a:sym typeface="Gill Sans"/>
            </a:endParaRPr>
          </a:p>
          <a:p>
            <a:pPr indent="-334383" lvl="0" marL="4219799" marR="0" rtl="0" algn="l">
              <a:spcBef>
                <a:spcPts val="2358"/>
              </a:spcBef>
              <a:spcAft>
                <a:spcPts val="0"/>
              </a:spcAft>
              <a:buClr>
                <a:srgbClr val="606060"/>
              </a:buClr>
              <a:buSzPts val="2000"/>
              <a:buFont typeface="Gill Sans"/>
              <a:buChar char="•"/>
            </a:pPr>
            <a:r>
              <a:rPr lang="en-US" sz="2000">
                <a:solidFill>
                  <a:srgbClr val="606060"/>
                </a:solidFill>
                <a:latin typeface="Gill Sans"/>
                <a:ea typeface="Gill Sans"/>
                <a:cs typeface="Gill Sans"/>
                <a:sym typeface="Gill Sans"/>
              </a:rPr>
              <a:t>Nodes closer to each other are similar</a:t>
            </a:r>
            <a:endParaRPr sz="2000">
              <a:solidFill>
                <a:schemeClr val="dk1"/>
              </a:solidFill>
              <a:latin typeface="Gill Sans"/>
              <a:ea typeface="Gill Sans"/>
              <a:cs typeface="Gill Sans"/>
              <a:sym typeface="Gill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7"/>
          <p:cNvSpPr txBox="1"/>
          <p:nvPr/>
        </p:nvSpPr>
        <p:spPr>
          <a:xfrm>
            <a:off x="344487" y="426328"/>
            <a:ext cx="7924404" cy="5115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3200">
                <a:solidFill>
                  <a:srgbClr val="606060"/>
                </a:solidFill>
                <a:latin typeface="Gill Sans"/>
                <a:ea typeface="Gill Sans"/>
                <a:cs typeface="Gill Sans"/>
                <a:sym typeface="Gill Sans"/>
              </a:rPr>
              <a:t>Machine Learning - Unsupervised Learning</a:t>
            </a:r>
            <a:endParaRPr sz="3200">
              <a:solidFill>
                <a:schemeClr val="dk1"/>
              </a:solidFill>
              <a:latin typeface="Gill Sans"/>
              <a:ea typeface="Gill Sans"/>
              <a:cs typeface="Gill Sans"/>
              <a:sym typeface="Gill Sans"/>
            </a:endParaRPr>
          </a:p>
        </p:txBody>
      </p:sp>
      <p:sp>
        <p:nvSpPr>
          <p:cNvPr id="507" name="Google Shape;507;p57"/>
          <p:cNvSpPr txBox="1"/>
          <p:nvPr/>
        </p:nvSpPr>
        <p:spPr>
          <a:xfrm>
            <a:off x="439725" y="1295071"/>
            <a:ext cx="8025130" cy="721696"/>
          </a:xfrm>
          <a:prstGeom prst="rect">
            <a:avLst/>
          </a:prstGeom>
          <a:noFill/>
          <a:ln>
            <a:noFill/>
          </a:ln>
        </p:spPr>
        <p:txBody>
          <a:bodyPr anchorCtr="0" anchor="t" bIns="0" lIns="0" spcFirstLastPara="1" rIns="0" wrap="square" tIns="13675">
            <a:spAutoFit/>
          </a:bodyPr>
          <a:lstStyle/>
          <a:p>
            <a:pPr indent="0" lvl="0" marL="13676" marR="5471" rtl="0" algn="l">
              <a:lnSpc>
                <a:spcPct val="114599"/>
              </a:lnSpc>
              <a:spcBef>
                <a:spcPts val="0"/>
              </a:spcBef>
              <a:spcAft>
                <a:spcPts val="0"/>
              </a:spcAft>
              <a:buNone/>
            </a:pPr>
            <a:r>
              <a:rPr b="1" lang="en-US" sz="2000">
                <a:solidFill>
                  <a:srgbClr val="5B5854"/>
                </a:solidFill>
                <a:latin typeface="Gill Sans"/>
                <a:ea typeface="Gill Sans"/>
                <a:cs typeface="Gill Sans"/>
                <a:sym typeface="Gill Sans"/>
              </a:rPr>
              <a:t>Anomaly Detection - Detecting unusual credit card transactions to prevent  fraud</a:t>
            </a:r>
            <a:endParaRPr sz="2000">
              <a:solidFill>
                <a:schemeClr val="dk1"/>
              </a:solidFill>
              <a:latin typeface="Gill Sans"/>
              <a:ea typeface="Gill Sans"/>
              <a:cs typeface="Gill Sans"/>
              <a:sym typeface="Gill Sans"/>
            </a:endParaRPr>
          </a:p>
        </p:txBody>
      </p:sp>
      <p:sp>
        <p:nvSpPr>
          <p:cNvPr id="508" name="Google Shape;508;p57"/>
          <p:cNvSpPr/>
          <p:nvPr/>
        </p:nvSpPr>
        <p:spPr>
          <a:xfrm>
            <a:off x="1382549" y="2316599"/>
            <a:ext cx="6378900" cy="369974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09" name="Google Shape;509;p57"/>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58"/>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515" name="Google Shape;515;p5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516" name="Google Shape;516;p58"/>
          <p:cNvPicPr preferRelativeResize="0"/>
          <p:nvPr/>
        </p:nvPicPr>
        <p:blipFill rotWithShape="1">
          <a:blip r:embed="rId3">
            <a:alphaModFix/>
          </a:blip>
          <a:srcRect b="0" l="0" r="0" t="0"/>
          <a:stretch/>
        </p:blipFill>
        <p:spPr>
          <a:xfrm>
            <a:off x="-108520" y="5335"/>
            <a:ext cx="9835413" cy="6858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b="1" lang="en-US"/>
              <a:t>Semisupervised learning</a:t>
            </a:r>
            <a:endParaRPr/>
          </a:p>
        </p:txBody>
      </p:sp>
      <p:pic>
        <p:nvPicPr>
          <p:cNvPr id="522" name="Google Shape;522;p59"/>
          <p:cNvPicPr preferRelativeResize="0"/>
          <p:nvPr/>
        </p:nvPicPr>
        <p:blipFill rotWithShape="1">
          <a:blip r:embed="rId3">
            <a:alphaModFix/>
          </a:blip>
          <a:srcRect b="0" l="0" r="0" t="0"/>
          <a:stretch/>
        </p:blipFill>
        <p:spPr>
          <a:xfrm>
            <a:off x="1115563" y="1658867"/>
            <a:ext cx="6657975" cy="484165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6" name="Shape 526"/>
        <p:cNvGrpSpPr/>
        <p:nvPr/>
      </p:nvGrpSpPr>
      <p:grpSpPr>
        <a:xfrm>
          <a:off x="0" y="0"/>
          <a:ext cx="0" cy="0"/>
          <a:chOff x="0" y="0"/>
          <a:chExt cx="0" cy="0"/>
        </a:xfrm>
      </p:grpSpPr>
      <p:sp>
        <p:nvSpPr>
          <p:cNvPr id="527" name="Google Shape;527;p60"/>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28" name="Google Shape;528;p60"/>
          <p:cNvSpPr txBox="1"/>
          <p:nvPr>
            <p:ph type="title"/>
          </p:nvPr>
        </p:nvSpPr>
        <p:spPr>
          <a:xfrm>
            <a:off x="344486" y="247684"/>
            <a:ext cx="8728076" cy="50625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Reinforcement Learning</a:t>
            </a:r>
            <a:endParaRPr sz="3200"/>
          </a:p>
        </p:txBody>
      </p:sp>
      <p:sp>
        <p:nvSpPr>
          <p:cNvPr id="529" name="Google Shape;529;p60"/>
          <p:cNvSpPr/>
          <p:nvPr/>
        </p:nvSpPr>
        <p:spPr>
          <a:xfrm>
            <a:off x="1679075" y="1301010"/>
            <a:ext cx="5785948" cy="4966291"/>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61"/>
          <p:cNvSpPr txBox="1"/>
          <p:nvPr>
            <p:ph type="title"/>
          </p:nvPr>
        </p:nvSpPr>
        <p:spPr>
          <a:xfrm>
            <a:off x="344487" y="-3827"/>
            <a:ext cx="8328368"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Reinforcement Learning</a:t>
            </a:r>
            <a:endParaRPr sz="3200"/>
          </a:p>
        </p:txBody>
      </p:sp>
      <p:sp>
        <p:nvSpPr>
          <p:cNvPr id="535" name="Google Shape;535;p61"/>
          <p:cNvSpPr txBox="1"/>
          <p:nvPr/>
        </p:nvSpPr>
        <p:spPr>
          <a:xfrm>
            <a:off x="530250" y="1180771"/>
            <a:ext cx="8142605" cy="2555776"/>
          </a:xfrm>
          <a:prstGeom prst="rect">
            <a:avLst/>
          </a:prstGeom>
          <a:noFill/>
          <a:ln>
            <a:noFill/>
          </a:ln>
        </p:spPr>
        <p:txBody>
          <a:bodyPr anchorCtr="0" anchor="t" bIns="0" lIns="0" spcFirstLastPara="1" rIns="0" wrap="square" tIns="159325">
            <a:spAutoFit/>
          </a:bodyPr>
          <a:lstStyle/>
          <a:p>
            <a:pPr indent="-395243" lvl="0" marL="408235"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The learning system an agent in this context</a:t>
            </a:r>
            <a:endParaRPr sz="2000">
              <a:solidFill>
                <a:schemeClr val="dk1"/>
              </a:solidFill>
              <a:latin typeface="Gill Sans"/>
              <a:ea typeface="Gill Sans"/>
              <a:cs typeface="Gill Sans"/>
              <a:sym typeface="Gill Sans"/>
            </a:endParaRPr>
          </a:p>
          <a:p>
            <a:pPr indent="-395242" lvl="1" marL="900578"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Observes the environment</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Selects and performs actions and</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Get rewards or penalties in return</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Learns by itself what is the best strategy (policy) to get most reward over time</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2"/>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41" name="Google Shape;541;p62"/>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42" name="Google Shape;542;p62"/>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543" name="Google Shape;543;p62"/>
          <p:cNvSpPr txBox="1"/>
          <p:nvPr>
            <p:ph type="title"/>
          </p:nvPr>
        </p:nvSpPr>
        <p:spPr>
          <a:xfrm>
            <a:off x="344487" y="115469"/>
            <a:ext cx="8442326"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Reinforcement Learning</a:t>
            </a:r>
            <a:endParaRPr sz="3200"/>
          </a:p>
        </p:txBody>
      </p:sp>
      <p:sp>
        <p:nvSpPr>
          <p:cNvPr id="544" name="Google Shape;544;p62"/>
          <p:cNvSpPr txBox="1"/>
          <p:nvPr/>
        </p:nvSpPr>
        <p:spPr>
          <a:xfrm>
            <a:off x="439725" y="1343076"/>
            <a:ext cx="8020707" cy="2432140"/>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Applications</a:t>
            </a:r>
            <a:endParaRPr sz="2000">
              <a:solidFill>
                <a:schemeClr val="dk1"/>
              </a:solidFill>
              <a:latin typeface="Gill Sans"/>
              <a:ea typeface="Gill Sans"/>
              <a:cs typeface="Gill Sans"/>
              <a:sym typeface="Gill Sans"/>
            </a:endParaRPr>
          </a:p>
          <a:p>
            <a:pPr indent="0" lvl="0" marL="0" marR="0" rtl="0" algn="l">
              <a:spcBef>
                <a:spcPts val="59"/>
              </a:spcBef>
              <a:spcAft>
                <a:spcPts val="0"/>
              </a:spcAft>
              <a:buNone/>
            </a:pPr>
            <a:r>
              <a:t/>
            </a:r>
            <a:endParaRPr sz="3900">
              <a:solidFill>
                <a:schemeClr val="dk1"/>
              </a:solidFill>
              <a:latin typeface="Gill Sans"/>
              <a:ea typeface="Gill Sans"/>
              <a:cs typeface="Gill Sans"/>
              <a:sym typeface="Gill Sans"/>
            </a:endParaRPr>
          </a:p>
          <a:p>
            <a:pPr indent="-395242" lvl="0" marL="506020"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Used by robots to learn how to walk</a:t>
            </a:r>
            <a:endParaRPr sz="2000">
              <a:solidFill>
                <a:schemeClr val="dk1"/>
              </a:solidFill>
              <a:latin typeface="Gill Sans"/>
              <a:ea typeface="Gill Sans"/>
              <a:cs typeface="Gill Sans"/>
              <a:sym typeface="Gill Sans"/>
            </a:endParaRPr>
          </a:p>
          <a:p>
            <a:pPr indent="-395242" lvl="0" marL="506020" marR="0" rtl="0" algn="l">
              <a:spcBef>
                <a:spcPts val="1147"/>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DeepMind’s AlphaGo</a:t>
            </a:r>
            <a:endParaRPr sz="2000">
              <a:solidFill>
                <a:schemeClr val="dk1"/>
              </a:solidFill>
              <a:latin typeface="Gill Sans"/>
              <a:ea typeface="Gill Sans"/>
              <a:cs typeface="Gill Sans"/>
              <a:sym typeface="Gill Sans"/>
            </a:endParaRPr>
          </a:p>
          <a:p>
            <a:pPr indent="-395242" lvl="1" marL="998363" marR="0" rtl="0" algn="l">
              <a:spcBef>
                <a:spcPts val="1147"/>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AlphaGo is the first computer program to defeat a professional human Go player</a:t>
            </a:r>
            <a:endParaRPr b="0" i="0" sz="2000" u="none" cap="none" strike="noStrike">
              <a:solidFill>
                <a:srgbClr val="5B5854"/>
              </a:solidFill>
              <a:latin typeface="Gill Sans"/>
              <a:ea typeface="Gill Sans"/>
              <a:cs typeface="Gill Sans"/>
              <a:sym typeface="Gill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63"/>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50" name="Google Shape;550;p63"/>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51" name="Google Shape;551;p63"/>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552" name="Google Shape;552;p63"/>
          <p:cNvSpPr txBox="1"/>
          <p:nvPr>
            <p:ph type="title"/>
          </p:nvPr>
        </p:nvSpPr>
        <p:spPr>
          <a:xfrm>
            <a:off x="344486" y="247684"/>
            <a:ext cx="8115945" cy="50625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Batch Learning</a:t>
            </a:r>
            <a:endParaRPr sz="3200"/>
          </a:p>
        </p:txBody>
      </p:sp>
      <p:sp>
        <p:nvSpPr>
          <p:cNvPr id="553" name="Google Shape;553;p63"/>
          <p:cNvSpPr txBox="1"/>
          <p:nvPr/>
        </p:nvSpPr>
        <p:spPr>
          <a:xfrm>
            <a:off x="494674" y="1173168"/>
            <a:ext cx="7858175" cy="2783799"/>
          </a:xfrm>
          <a:prstGeom prst="rect">
            <a:avLst/>
          </a:prstGeom>
          <a:noFill/>
          <a:ln>
            <a:noFill/>
          </a:ln>
        </p:spPr>
        <p:txBody>
          <a:bodyPr anchorCtr="0" anchor="t" bIns="0" lIns="0" spcFirstLastPara="1" rIns="0" wrap="square" tIns="13675">
            <a:spAutoFit/>
          </a:bodyPr>
          <a:lstStyle/>
          <a:p>
            <a:pPr indent="-395243" lvl="0" marL="408235"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Offline learning</a:t>
            </a:r>
            <a:endParaRPr sz="2000">
              <a:solidFill>
                <a:schemeClr val="dk1"/>
              </a:solidFill>
              <a:latin typeface="Gill Sans"/>
              <a:ea typeface="Gill Sans"/>
              <a:cs typeface="Gill Sans"/>
              <a:sym typeface="Gill Sans"/>
            </a:endParaRPr>
          </a:p>
          <a:p>
            <a:pPr indent="-395243" lvl="0" marL="408235"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System is incapable of learning incrementally</a:t>
            </a:r>
            <a:endParaRPr sz="2000">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It must be trained offline using all the available data</a:t>
            </a:r>
            <a:endParaRPr b="0" i="0" sz="2000" u="none" cap="none" strike="noStrike">
              <a:solidFill>
                <a:schemeClr val="dk1"/>
              </a:solidFill>
              <a:latin typeface="Gill Sans"/>
              <a:ea typeface="Gill Sans"/>
              <a:cs typeface="Gill Sans"/>
              <a:sym typeface="Gill Sans"/>
            </a:endParaRPr>
          </a:p>
          <a:p>
            <a:pPr indent="-395243" lvl="0" marL="408235"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Takes lot of time and computing resources</a:t>
            </a:r>
            <a:endParaRPr sz="2000">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everytime training happens on the entire data</a:t>
            </a:r>
            <a:endParaRPr b="0" i="0" sz="2000" u="none" cap="none" strike="noStrike">
              <a:solidFill>
                <a:schemeClr val="dk1"/>
              </a:solidFill>
              <a:latin typeface="Gill Sans"/>
              <a:ea typeface="Gill Sans"/>
              <a:cs typeface="Gill Sans"/>
              <a:sym typeface="Gill Sans"/>
            </a:endParaRPr>
          </a:p>
        </p:txBody>
      </p:sp>
      <p:sp>
        <p:nvSpPr>
          <p:cNvPr id="554" name="Google Shape;554;p63"/>
          <p:cNvSpPr txBox="1"/>
          <p:nvPr/>
        </p:nvSpPr>
        <p:spPr>
          <a:xfrm>
            <a:off x="494674" y="4055458"/>
            <a:ext cx="7138094" cy="2168245"/>
          </a:xfrm>
          <a:prstGeom prst="rect">
            <a:avLst/>
          </a:prstGeom>
          <a:noFill/>
          <a:ln>
            <a:noFill/>
          </a:ln>
        </p:spPr>
        <p:txBody>
          <a:bodyPr anchorCtr="0" anchor="t" bIns="0" lIns="0" spcFirstLastPara="1" rIns="0" wrap="square" tIns="13675">
            <a:spAutoFit/>
          </a:bodyPr>
          <a:lstStyle/>
          <a:p>
            <a:pPr indent="-395243" lvl="0" marL="408235"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Once the system is trained, it gets</a:t>
            </a:r>
            <a:endParaRPr sz="2000">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Pushed to production</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Runs without learning anymore</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Just applies what it has learned offline</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64"/>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60" name="Google Shape;560;p64"/>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61" name="Google Shape;561;p64"/>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562" name="Google Shape;562;p64"/>
          <p:cNvSpPr txBox="1"/>
          <p:nvPr>
            <p:ph type="title"/>
          </p:nvPr>
        </p:nvSpPr>
        <p:spPr>
          <a:xfrm>
            <a:off x="344487" y="-3827"/>
            <a:ext cx="5316220"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Batch Learning</a:t>
            </a:r>
            <a:endParaRPr sz="3200"/>
          </a:p>
        </p:txBody>
      </p:sp>
      <p:sp>
        <p:nvSpPr>
          <p:cNvPr id="563" name="Google Shape;563;p64"/>
          <p:cNvSpPr txBox="1"/>
          <p:nvPr/>
        </p:nvSpPr>
        <p:spPr>
          <a:xfrm>
            <a:off x="439726" y="1180770"/>
            <a:ext cx="7444642" cy="3379714"/>
          </a:xfrm>
          <a:prstGeom prst="rect">
            <a:avLst/>
          </a:prstGeom>
          <a:noFill/>
          <a:ln>
            <a:noFill/>
          </a:ln>
        </p:spPr>
        <p:txBody>
          <a:bodyPr anchorCtr="0" anchor="t" bIns="0" lIns="0" spcFirstLastPara="1" rIns="0" wrap="square" tIns="15932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How to train the system with new data?</a:t>
            </a:r>
            <a:endParaRPr sz="2000">
              <a:solidFill>
                <a:schemeClr val="dk1"/>
              </a:solidFill>
              <a:latin typeface="Gill Sans"/>
              <a:ea typeface="Gill Sans"/>
              <a:cs typeface="Gill Sans"/>
              <a:sym typeface="Gill Sans"/>
            </a:endParaRPr>
          </a:p>
          <a:p>
            <a:pPr indent="-395242" lvl="0" marL="506020" marR="0" rtl="0" algn="l">
              <a:spcBef>
                <a:spcPts val="1147"/>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We can not train the system incrementally</a:t>
            </a:r>
            <a:endParaRPr sz="2000">
              <a:solidFill>
                <a:schemeClr val="dk1"/>
              </a:solidFill>
              <a:latin typeface="Gill Sans"/>
              <a:ea typeface="Gill Sans"/>
              <a:cs typeface="Gill Sans"/>
              <a:sym typeface="Gill Sans"/>
            </a:endParaRPr>
          </a:p>
          <a:p>
            <a:pPr indent="-395242" lvl="0" marL="506020"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We have to train the new system</a:t>
            </a:r>
            <a:endParaRPr sz="2000">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From scratch on the full dataset</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Stop the old system and</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Replace it with the newly trained system</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65"/>
          <p:cNvSpPr txBox="1"/>
          <p:nvPr>
            <p:ph type="title"/>
          </p:nvPr>
        </p:nvSpPr>
        <p:spPr>
          <a:xfrm>
            <a:off x="344486" y="247684"/>
            <a:ext cx="7971929" cy="50625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Batch Learning</a:t>
            </a:r>
            <a:endParaRPr sz="3200"/>
          </a:p>
        </p:txBody>
      </p:sp>
      <p:sp>
        <p:nvSpPr>
          <p:cNvPr id="569" name="Google Shape;569;p65"/>
          <p:cNvSpPr txBox="1"/>
          <p:nvPr/>
        </p:nvSpPr>
        <p:spPr>
          <a:xfrm>
            <a:off x="439725" y="1180771"/>
            <a:ext cx="6671309" cy="3665220"/>
          </a:xfrm>
          <a:prstGeom prst="rect">
            <a:avLst/>
          </a:prstGeom>
          <a:noFill/>
          <a:ln>
            <a:noFill/>
          </a:ln>
        </p:spPr>
        <p:txBody>
          <a:bodyPr anchorCtr="0" anchor="t" bIns="0" lIns="0" spcFirstLastPara="1" rIns="0" wrap="square" tIns="15932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Limitations</a:t>
            </a:r>
            <a:endParaRPr sz="2000">
              <a:solidFill>
                <a:schemeClr val="dk1"/>
              </a:solidFill>
              <a:latin typeface="Gill Sans"/>
              <a:ea typeface="Gill Sans"/>
              <a:cs typeface="Gill Sans"/>
              <a:sym typeface="Gill Sans"/>
            </a:endParaRPr>
          </a:p>
          <a:p>
            <a:pPr indent="-395242" lvl="0" marL="506020" marR="0" rtl="0" algn="l">
              <a:spcBef>
                <a:spcPts val="1147"/>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Since we have to train new system every time new data is available</a:t>
            </a:r>
            <a:endParaRPr sz="2000">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Takes lot of computing resources</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If the data is huge then</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Training from scratch is nearly impossible</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Becomes showstopper for lot of practical use cases</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3" name="Shape 573"/>
        <p:cNvGrpSpPr/>
        <p:nvPr/>
      </p:nvGrpSpPr>
      <p:grpSpPr>
        <a:xfrm>
          <a:off x="0" y="0"/>
          <a:ext cx="0" cy="0"/>
          <a:chOff x="0" y="0"/>
          <a:chExt cx="0" cy="0"/>
        </a:xfrm>
      </p:grpSpPr>
      <p:sp>
        <p:nvSpPr>
          <p:cNvPr id="574" name="Google Shape;574;p66"/>
          <p:cNvSpPr txBox="1"/>
          <p:nvPr>
            <p:ph type="title"/>
          </p:nvPr>
        </p:nvSpPr>
        <p:spPr>
          <a:xfrm>
            <a:off x="344487" y="247684"/>
            <a:ext cx="8417438" cy="50625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Online Learning</a:t>
            </a:r>
            <a:endParaRPr sz="3200"/>
          </a:p>
        </p:txBody>
      </p:sp>
      <p:sp>
        <p:nvSpPr>
          <p:cNvPr id="575" name="Google Shape;575;p66"/>
          <p:cNvSpPr/>
          <p:nvPr/>
        </p:nvSpPr>
        <p:spPr>
          <a:xfrm>
            <a:off x="382076" y="1334340"/>
            <a:ext cx="8379849" cy="4559254"/>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67"/>
          <p:cNvSpPr txBox="1"/>
          <p:nvPr>
            <p:ph type="title"/>
          </p:nvPr>
        </p:nvSpPr>
        <p:spPr>
          <a:xfrm>
            <a:off x="344486" y="258452"/>
            <a:ext cx="7827913" cy="50625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Online Learning</a:t>
            </a:r>
            <a:endParaRPr sz="3200"/>
          </a:p>
        </p:txBody>
      </p:sp>
      <p:sp>
        <p:nvSpPr>
          <p:cNvPr id="581" name="Google Shape;581;p67"/>
          <p:cNvSpPr txBox="1"/>
          <p:nvPr/>
        </p:nvSpPr>
        <p:spPr>
          <a:xfrm>
            <a:off x="530250" y="1343076"/>
            <a:ext cx="8506246" cy="4014905"/>
          </a:xfrm>
          <a:prstGeom prst="rect">
            <a:avLst/>
          </a:prstGeom>
          <a:noFill/>
          <a:ln>
            <a:noFill/>
          </a:ln>
        </p:spPr>
        <p:txBody>
          <a:bodyPr anchorCtr="0" anchor="t" bIns="0" lIns="0" spcFirstLastPara="1" rIns="0" wrap="square" tIns="13675">
            <a:spAutoFit/>
          </a:bodyPr>
          <a:lstStyle/>
          <a:p>
            <a:pPr indent="-395243" lvl="0" marL="408235"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Train system incrementally</a:t>
            </a:r>
            <a:endParaRPr sz="2000">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By feeding new data sequentially</a:t>
            </a:r>
            <a:endParaRPr b="0" i="0" sz="2000" u="none" cap="none" strike="noStrike">
              <a:solidFill>
                <a:schemeClr val="dk1"/>
              </a:solidFill>
              <a:latin typeface="Gill Sans"/>
              <a:ea typeface="Gill Sans"/>
              <a:cs typeface="Gill Sans"/>
              <a:sym typeface="Gill Sans"/>
            </a:endParaRPr>
          </a:p>
          <a:p>
            <a:pPr indent="-395243" lvl="0" marL="408235"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System can learn from new data on the fly </a:t>
            </a:r>
            <a:endParaRPr/>
          </a:p>
          <a:p>
            <a:pPr indent="-395243" lvl="0" marL="408235"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It tunes some parameters to fit the model to the training set (i.e., to make good predictions on the training set), and then it will be able to make good predictions on new cases as well.</a:t>
            </a:r>
            <a:endParaRPr sz="2000">
              <a:solidFill>
                <a:srgbClr val="5B5854"/>
              </a:solidFill>
              <a:latin typeface="Gill Sans"/>
              <a:ea typeface="Gill Sans"/>
              <a:cs typeface="Gill Sans"/>
              <a:sym typeface="Gill Sans"/>
            </a:endParaRPr>
          </a:p>
          <a:p>
            <a:pPr indent="-395243" lvl="0" marL="408235"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Good for systems where data is a continuous flow</a:t>
            </a:r>
            <a:endParaRPr sz="2000">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Stock prices</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68"/>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87" name="Google Shape;587;p68"/>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88" name="Google Shape;588;p68"/>
          <p:cNvSpPr txBox="1"/>
          <p:nvPr/>
        </p:nvSpPr>
        <p:spPr>
          <a:xfrm>
            <a:off x="430224" y="80147"/>
            <a:ext cx="7088573" cy="511542"/>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lang="en-US" sz="3200">
                <a:solidFill>
                  <a:srgbClr val="606060"/>
                </a:solidFill>
                <a:latin typeface="Gill Sans"/>
                <a:ea typeface="Gill Sans"/>
                <a:cs typeface="Gill Sans"/>
                <a:sym typeface="Gill Sans"/>
              </a:rPr>
              <a:t>Machine Learning - Online Learning</a:t>
            </a:r>
            <a:endParaRPr sz="3200">
              <a:solidFill>
                <a:schemeClr val="dk1"/>
              </a:solidFill>
              <a:latin typeface="Gill Sans"/>
              <a:ea typeface="Gill Sans"/>
              <a:cs typeface="Gill Sans"/>
              <a:sym typeface="Gill Sans"/>
            </a:endParaRPr>
          </a:p>
        </p:txBody>
      </p:sp>
      <p:sp>
        <p:nvSpPr>
          <p:cNvPr id="589" name="Google Shape;589;p68"/>
          <p:cNvSpPr txBox="1"/>
          <p:nvPr/>
        </p:nvSpPr>
        <p:spPr>
          <a:xfrm>
            <a:off x="430224" y="1278322"/>
            <a:ext cx="4859020" cy="629363"/>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Using online learning to handle huge datasets</a:t>
            </a:r>
            <a:endParaRPr sz="2000">
              <a:solidFill>
                <a:schemeClr val="dk1"/>
              </a:solidFill>
              <a:latin typeface="Gill Sans"/>
              <a:ea typeface="Gill Sans"/>
              <a:cs typeface="Gill Sans"/>
              <a:sym typeface="Gill Sans"/>
            </a:endParaRPr>
          </a:p>
        </p:txBody>
      </p:sp>
      <p:sp>
        <p:nvSpPr>
          <p:cNvPr id="590" name="Google Shape;590;p68"/>
          <p:cNvSpPr/>
          <p:nvPr/>
        </p:nvSpPr>
        <p:spPr>
          <a:xfrm>
            <a:off x="1106563" y="1717051"/>
            <a:ext cx="6930975" cy="458597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91" name="Google Shape;591;p68"/>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69"/>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97" name="Google Shape;597;p69"/>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598" name="Google Shape;598;p69"/>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599" name="Google Shape;599;p69"/>
          <p:cNvSpPr txBox="1"/>
          <p:nvPr>
            <p:ph type="title"/>
          </p:nvPr>
        </p:nvSpPr>
        <p:spPr>
          <a:xfrm>
            <a:off x="344487" y="-3827"/>
            <a:ext cx="5501640"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Online Learning</a:t>
            </a:r>
            <a:endParaRPr sz="3200"/>
          </a:p>
        </p:txBody>
      </p:sp>
      <p:sp>
        <p:nvSpPr>
          <p:cNvPr id="600" name="Google Shape;600;p69"/>
          <p:cNvSpPr txBox="1"/>
          <p:nvPr/>
        </p:nvSpPr>
        <p:spPr>
          <a:xfrm>
            <a:off x="439725" y="1365281"/>
            <a:ext cx="7732675" cy="2783799"/>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Using online learning to handle huge datasets</a:t>
            </a:r>
            <a:endParaRPr sz="2000">
              <a:solidFill>
                <a:schemeClr val="dk1"/>
              </a:solidFill>
              <a:latin typeface="Gill Sans"/>
              <a:ea typeface="Gill Sans"/>
              <a:cs typeface="Gill Sans"/>
              <a:sym typeface="Gill Sans"/>
            </a:endParaRPr>
          </a:p>
          <a:p>
            <a:pPr indent="-395242" lvl="0" marL="506020"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Can be used to train huge datasets</a:t>
            </a:r>
            <a:endParaRPr sz="2000">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That can not be fit in one machine</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The training data gets divided into batches and</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System gets trained on each batch incrementally</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70"/>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06" name="Google Shape;606;p70"/>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07" name="Google Shape;607;p70"/>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608" name="Google Shape;608;p70"/>
          <p:cNvSpPr txBox="1"/>
          <p:nvPr>
            <p:ph type="title"/>
          </p:nvPr>
        </p:nvSpPr>
        <p:spPr>
          <a:xfrm>
            <a:off x="344487" y="-3827"/>
            <a:ext cx="5501640"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Online Learning</a:t>
            </a:r>
            <a:endParaRPr sz="3200"/>
          </a:p>
        </p:txBody>
      </p:sp>
      <p:sp>
        <p:nvSpPr>
          <p:cNvPr id="609" name="Google Shape;609;p70"/>
          <p:cNvSpPr txBox="1"/>
          <p:nvPr/>
        </p:nvSpPr>
        <p:spPr>
          <a:xfrm>
            <a:off x="439726" y="1343076"/>
            <a:ext cx="7732674" cy="2168245"/>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Challenges in online learning</a:t>
            </a:r>
            <a:endParaRPr sz="2000">
              <a:solidFill>
                <a:schemeClr val="dk1"/>
              </a:solidFill>
              <a:latin typeface="Gill Sans"/>
              <a:ea typeface="Gill Sans"/>
              <a:cs typeface="Gill Sans"/>
              <a:sym typeface="Gill Sans"/>
            </a:endParaRPr>
          </a:p>
          <a:p>
            <a:pPr indent="-395242" lvl="0" marL="506020"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Closely monitor the system</a:t>
            </a:r>
            <a:endParaRPr sz="2000">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Turn off the learning if there is a performance drop</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Or monitor the input data and remove anomalies</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7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615" name="Google Shape;615;p7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616" name="Google Shape;616;p71"/>
          <p:cNvPicPr preferRelativeResize="0"/>
          <p:nvPr/>
        </p:nvPicPr>
        <p:blipFill rotWithShape="1">
          <a:blip r:embed="rId3">
            <a:alphaModFix/>
          </a:blip>
          <a:srcRect b="0" l="0" r="0" t="0"/>
          <a:stretch/>
        </p:blipFill>
        <p:spPr>
          <a:xfrm>
            <a:off x="0" y="1124744"/>
            <a:ext cx="9144000" cy="438165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0" name="Shape 620"/>
        <p:cNvGrpSpPr/>
        <p:nvPr/>
      </p:nvGrpSpPr>
      <p:grpSpPr>
        <a:xfrm>
          <a:off x="0" y="0"/>
          <a:ext cx="0" cy="0"/>
          <a:chOff x="0" y="0"/>
          <a:chExt cx="0" cy="0"/>
        </a:xfrm>
      </p:grpSpPr>
      <p:sp>
        <p:nvSpPr>
          <p:cNvPr id="621" name="Google Shape;621;p72"/>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22" name="Google Shape;622;p72"/>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23" name="Google Shape;623;p72"/>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624" name="Google Shape;624;p72"/>
          <p:cNvSpPr txBox="1"/>
          <p:nvPr>
            <p:ph type="title"/>
          </p:nvPr>
        </p:nvSpPr>
        <p:spPr>
          <a:xfrm>
            <a:off x="344487" y="-3827"/>
            <a:ext cx="6719570"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Instance-based Learning</a:t>
            </a:r>
            <a:endParaRPr sz="3200"/>
          </a:p>
        </p:txBody>
      </p:sp>
      <p:sp>
        <p:nvSpPr>
          <p:cNvPr id="625" name="Google Shape;625;p72"/>
          <p:cNvSpPr/>
          <p:nvPr/>
        </p:nvSpPr>
        <p:spPr>
          <a:xfrm>
            <a:off x="534999" y="1453381"/>
            <a:ext cx="8074101" cy="468299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73"/>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31" name="Google Shape;631;p73"/>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32" name="Google Shape;632;p73"/>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633" name="Google Shape;633;p73"/>
          <p:cNvSpPr txBox="1"/>
          <p:nvPr>
            <p:ph type="title"/>
          </p:nvPr>
        </p:nvSpPr>
        <p:spPr>
          <a:xfrm>
            <a:off x="344487" y="-3827"/>
            <a:ext cx="6743700"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Instance-Based Learning</a:t>
            </a:r>
            <a:endParaRPr sz="3200"/>
          </a:p>
        </p:txBody>
      </p:sp>
      <p:sp>
        <p:nvSpPr>
          <p:cNvPr id="634" name="Google Shape;634;p73"/>
          <p:cNvSpPr txBox="1"/>
          <p:nvPr/>
        </p:nvSpPr>
        <p:spPr>
          <a:xfrm>
            <a:off x="530250" y="1343076"/>
            <a:ext cx="7930182" cy="2168245"/>
          </a:xfrm>
          <a:prstGeom prst="rect">
            <a:avLst/>
          </a:prstGeom>
          <a:noFill/>
          <a:ln>
            <a:noFill/>
          </a:ln>
        </p:spPr>
        <p:txBody>
          <a:bodyPr anchorCtr="0" anchor="t" bIns="0" lIns="0" spcFirstLastPara="1" rIns="0" wrap="square" tIns="13675">
            <a:spAutoFit/>
          </a:bodyPr>
          <a:lstStyle/>
          <a:p>
            <a:pPr indent="-395243" lvl="0" marL="408235"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Most trivial form of learning is</a:t>
            </a:r>
            <a:endParaRPr sz="2000">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Learn by heart</a:t>
            </a:r>
            <a:endParaRPr b="0" i="0" sz="2000" u="none" cap="none" strike="noStrike">
              <a:solidFill>
                <a:schemeClr val="dk1"/>
              </a:solidFill>
              <a:latin typeface="Gill Sans"/>
              <a:ea typeface="Gill Sans"/>
              <a:cs typeface="Gill Sans"/>
              <a:sym typeface="Gill Sans"/>
            </a:endParaRPr>
          </a:p>
          <a:p>
            <a:pPr indent="-395243" lvl="0" marL="408235"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The system learns the examples by heart</a:t>
            </a:r>
            <a:endParaRPr sz="2000">
              <a:solidFill>
                <a:schemeClr val="dk1"/>
              </a:solidFill>
              <a:latin typeface="Gill Sans"/>
              <a:ea typeface="Gill Sans"/>
              <a:cs typeface="Gill Sans"/>
              <a:sym typeface="Gill Sans"/>
            </a:endParaRPr>
          </a:p>
          <a:p>
            <a:pPr indent="-395243" lvl="0" marL="408235"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Then generalizes to new cases using a similarity measure</a:t>
            </a:r>
            <a:endParaRPr sz="2000">
              <a:solidFill>
                <a:schemeClr val="dk1"/>
              </a:solidFill>
              <a:latin typeface="Gill Sans"/>
              <a:ea typeface="Gill Sans"/>
              <a:cs typeface="Gill Sans"/>
              <a:sym typeface="Gill Sans"/>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74"/>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40" name="Google Shape;640;p74"/>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41" name="Google Shape;641;p74"/>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642" name="Google Shape;642;p74"/>
          <p:cNvSpPr txBox="1"/>
          <p:nvPr>
            <p:ph type="title"/>
          </p:nvPr>
        </p:nvSpPr>
        <p:spPr>
          <a:xfrm>
            <a:off x="344486" y="-3827"/>
            <a:ext cx="8259961"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Instance-Based Learning</a:t>
            </a:r>
            <a:endParaRPr sz="3200"/>
          </a:p>
        </p:txBody>
      </p:sp>
      <p:sp>
        <p:nvSpPr>
          <p:cNvPr id="643" name="Google Shape;643;p74"/>
          <p:cNvSpPr txBox="1"/>
          <p:nvPr/>
        </p:nvSpPr>
        <p:spPr>
          <a:xfrm>
            <a:off x="439725" y="1343076"/>
            <a:ext cx="7889240" cy="4337304"/>
          </a:xfrm>
          <a:prstGeom prst="rect">
            <a:avLst/>
          </a:prstGeom>
          <a:noFill/>
          <a:ln>
            <a:noFill/>
          </a:ln>
        </p:spPr>
        <p:txBody>
          <a:bodyPr anchorCtr="0" anchor="t" bIns="0" lIns="0" spcFirstLastPara="1" rIns="0" wrap="square" tIns="13675">
            <a:spAutoFit/>
          </a:bodyPr>
          <a:lstStyle/>
          <a:p>
            <a:pPr indent="0" lvl="0" marL="13676" marR="0" rtl="0" algn="l">
              <a:spcBef>
                <a:spcPts val="0"/>
              </a:spcBef>
              <a:spcAft>
                <a:spcPts val="0"/>
              </a:spcAft>
              <a:buNone/>
            </a:pPr>
            <a:r>
              <a:rPr b="1" lang="en-US" sz="2000">
                <a:solidFill>
                  <a:srgbClr val="5B5854"/>
                </a:solidFill>
                <a:latin typeface="Gill Sans"/>
                <a:ea typeface="Gill Sans"/>
                <a:cs typeface="Gill Sans"/>
                <a:sym typeface="Gill Sans"/>
              </a:rPr>
              <a:t>Example</a:t>
            </a:r>
            <a:endParaRPr sz="2000">
              <a:solidFill>
                <a:schemeClr val="dk1"/>
              </a:solidFill>
              <a:latin typeface="Gill Sans"/>
              <a:ea typeface="Gill Sans"/>
              <a:cs typeface="Gill Sans"/>
              <a:sym typeface="Gill Sans"/>
            </a:endParaRPr>
          </a:p>
          <a:p>
            <a:pPr indent="-395242" lvl="0" marL="506020" marR="0" rtl="0" algn="l">
              <a:spcBef>
                <a:spcPts val="2358"/>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Spam filter flags emails</a:t>
            </a:r>
            <a:endParaRPr sz="2000">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That are identical to </a:t>
            </a:r>
            <a:r>
              <a:rPr b="1" i="0" lang="en-US" sz="2000" u="none" cap="none" strike="noStrike">
                <a:solidFill>
                  <a:srgbClr val="5B5854"/>
                </a:solidFill>
                <a:latin typeface="Gill Sans"/>
                <a:ea typeface="Gill Sans"/>
                <a:cs typeface="Gill Sans"/>
                <a:sym typeface="Gill Sans"/>
              </a:rPr>
              <a:t>known spam emails </a:t>
            </a:r>
            <a:r>
              <a:rPr b="0" i="0" lang="en-US" sz="2000" u="none" cap="none" strike="noStrike">
                <a:solidFill>
                  <a:srgbClr val="5B5854"/>
                </a:solidFill>
                <a:latin typeface="Gill Sans"/>
                <a:ea typeface="Gill Sans"/>
                <a:cs typeface="Gill Sans"/>
                <a:sym typeface="Gill Sans"/>
              </a:rPr>
              <a:t>(emails marked spam by users)</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Also the emails which are similar to </a:t>
            </a:r>
            <a:r>
              <a:rPr b="1" i="0" lang="en-US" sz="2000" u="none" cap="none" strike="noStrike">
                <a:solidFill>
                  <a:srgbClr val="5B5854"/>
                </a:solidFill>
                <a:latin typeface="Gill Sans"/>
                <a:ea typeface="Gill Sans"/>
                <a:cs typeface="Gill Sans"/>
                <a:sym typeface="Gill Sans"/>
              </a:rPr>
              <a:t>known spam emails</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This requires </a:t>
            </a:r>
            <a:r>
              <a:rPr b="1" i="0" lang="en-US" sz="2000" u="none" cap="none" strike="noStrike">
                <a:solidFill>
                  <a:srgbClr val="5B5854"/>
                </a:solidFill>
                <a:latin typeface="Gill Sans"/>
                <a:ea typeface="Gill Sans"/>
                <a:cs typeface="Gill Sans"/>
                <a:sym typeface="Gill Sans"/>
              </a:rPr>
              <a:t>measure of similarity </a:t>
            </a:r>
            <a:r>
              <a:rPr b="0" i="0" lang="en-US" sz="2000" u="none" cap="none" strike="noStrike">
                <a:solidFill>
                  <a:srgbClr val="5B5854"/>
                </a:solidFill>
                <a:latin typeface="Gill Sans"/>
                <a:ea typeface="Gill Sans"/>
                <a:cs typeface="Gill Sans"/>
                <a:sym typeface="Gill Sans"/>
              </a:rPr>
              <a:t>between two emails</a:t>
            </a:r>
            <a:endParaRPr b="0" i="0" sz="2000" u="none" cap="none" strike="noStrike">
              <a:solidFill>
                <a:schemeClr val="dk1"/>
              </a:solidFill>
              <a:latin typeface="Gill Sans"/>
              <a:ea typeface="Gill Sans"/>
              <a:cs typeface="Gill Sans"/>
              <a:sym typeface="Gill Sans"/>
            </a:endParaRPr>
          </a:p>
          <a:p>
            <a:pPr indent="-395242" lvl="1" marL="998363"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A basic </a:t>
            </a:r>
            <a:r>
              <a:rPr b="1" i="0" lang="en-US" sz="2000" u="none" cap="none" strike="noStrike">
                <a:solidFill>
                  <a:srgbClr val="5B5854"/>
                </a:solidFill>
                <a:latin typeface="Gill Sans"/>
                <a:ea typeface="Gill Sans"/>
                <a:cs typeface="Gill Sans"/>
                <a:sym typeface="Gill Sans"/>
              </a:rPr>
              <a:t>similarity measures </a:t>
            </a:r>
            <a:r>
              <a:rPr b="0" i="0" lang="en-US" sz="2000" u="none" cap="none" strike="noStrike">
                <a:solidFill>
                  <a:srgbClr val="5B5854"/>
                </a:solidFill>
                <a:latin typeface="Gill Sans"/>
                <a:ea typeface="Gill Sans"/>
                <a:cs typeface="Gill Sans"/>
                <a:sym typeface="Gill Sans"/>
              </a:rPr>
              <a:t>between two emails can be</a:t>
            </a:r>
            <a:endParaRPr b="0" i="0" sz="2000" u="none" cap="none" strike="noStrike">
              <a:solidFill>
                <a:schemeClr val="dk1"/>
              </a:solidFill>
              <a:latin typeface="Gill Sans"/>
              <a:ea typeface="Gill Sans"/>
              <a:cs typeface="Gill Sans"/>
              <a:sym typeface="Gill Sans"/>
            </a:endParaRPr>
          </a:p>
          <a:p>
            <a:pPr indent="-395243" lvl="2" marL="149070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Count the number of words they have in common</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7" name="Shape 647"/>
        <p:cNvGrpSpPr/>
        <p:nvPr/>
      </p:nvGrpSpPr>
      <p:grpSpPr>
        <a:xfrm>
          <a:off x="0" y="0"/>
          <a:ext cx="0" cy="0"/>
          <a:chOff x="0" y="0"/>
          <a:chExt cx="0" cy="0"/>
        </a:xfrm>
      </p:grpSpPr>
      <p:sp>
        <p:nvSpPr>
          <p:cNvPr id="648" name="Google Shape;648;p75"/>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49" name="Google Shape;649;p75"/>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50" name="Google Shape;650;p75"/>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651" name="Google Shape;651;p75"/>
          <p:cNvSpPr txBox="1"/>
          <p:nvPr>
            <p:ph type="title"/>
          </p:nvPr>
        </p:nvSpPr>
        <p:spPr>
          <a:xfrm>
            <a:off x="344488" y="-3827"/>
            <a:ext cx="8331968" cy="1009275"/>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Model-based Learning</a:t>
            </a:r>
            <a:endParaRPr sz="3200"/>
          </a:p>
        </p:txBody>
      </p:sp>
      <p:sp>
        <p:nvSpPr>
          <p:cNvPr id="652" name="Google Shape;652;p75"/>
          <p:cNvSpPr/>
          <p:nvPr/>
        </p:nvSpPr>
        <p:spPr>
          <a:xfrm>
            <a:off x="523301" y="1341571"/>
            <a:ext cx="8097501" cy="4912468"/>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76"/>
          <p:cNvSpPr/>
          <p:nvPr/>
        </p:nvSpPr>
        <p:spPr>
          <a:xfrm>
            <a:off x="357188" y="1089421"/>
            <a:ext cx="8429625" cy="0"/>
          </a:xfrm>
          <a:custGeom>
            <a:rect b="b" l="l" r="r" t="t"/>
            <a:pathLst>
              <a:path extrusionOk="0" h="120000" w="8429625">
                <a:moveTo>
                  <a:pt x="0" y="0"/>
                </a:moveTo>
                <a:lnTo>
                  <a:pt x="8429615" y="0"/>
                </a:lnTo>
                <a:lnTo>
                  <a:pt x="0" y="0"/>
                </a:lnTo>
                <a:close/>
              </a:path>
            </a:pathLst>
          </a:custGeom>
          <a:noFill/>
          <a:ln cap="flat" cmpd="sng" w="126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58" name="Google Shape;658;p76"/>
          <p:cNvSpPr/>
          <p:nvPr/>
        </p:nvSpPr>
        <p:spPr>
          <a:xfrm>
            <a:off x="357188" y="6500809"/>
            <a:ext cx="8429625" cy="0"/>
          </a:xfrm>
          <a:custGeom>
            <a:rect b="b" l="l" r="r" t="t"/>
            <a:pathLst>
              <a:path extrusionOk="0" h="120000" w="8429625">
                <a:moveTo>
                  <a:pt x="0" y="0"/>
                </a:moveTo>
                <a:lnTo>
                  <a:pt x="8429615" y="0"/>
                </a:lnTo>
                <a:lnTo>
                  <a:pt x="0" y="0"/>
                </a:lnTo>
                <a:close/>
              </a:path>
            </a:pathLst>
          </a:custGeom>
          <a:noFill/>
          <a:ln cap="flat" cmpd="sng" w="76175">
            <a:solidFill>
              <a:srgbClr val="44444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59" name="Google Shape;659;p76"/>
          <p:cNvSpPr/>
          <p:nvPr/>
        </p:nvSpPr>
        <p:spPr>
          <a:xfrm>
            <a:off x="7199631" y="6566669"/>
            <a:ext cx="1322708" cy="261192"/>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60" name="Google Shape;660;p76"/>
          <p:cNvSpPr txBox="1"/>
          <p:nvPr>
            <p:ph idx="11" type="ftr"/>
          </p:nvPr>
        </p:nvSpPr>
        <p:spPr>
          <a:xfrm>
            <a:off x="319474" y="6417063"/>
            <a:ext cx="2173605" cy="213666"/>
          </a:xfrm>
          <a:prstGeom prst="rect">
            <a:avLst/>
          </a:prstGeom>
          <a:noFill/>
          <a:ln>
            <a:noFill/>
          </a:ln>
        </p:spPr>
        <p:txBody>
          <a:bodyPr anchorCtr="0" anchor="b" bIns="0" lIns="0" spcFirstLastPara="1" rIns="0" wrap="square" tIns="28700">
            <a:spAutoFit/>
          </a:bodyPr>
          <a:lstStyle/>
          <a:p>
            <a:pPr indent="0" lvl="0" marL="13676" rtl="0" algn="r">
              <a:spcBef>
                <a:spcPts val="0"/>
              </a:spcBef>
              <a:spcAft>
                <a:spcPts val="0"/>
              </a:spcAft>
              <a:buNone/>
            </a:pPr>
            <a:r>
              <a:rPr lang="en-US"/>
              <a:t>Machine Learning</a:t>
            </a:r>
            <a:endParaRPr/>
          </a:p>
        </p:txBody>
      </p:sp>
      <p:sp>
        <p:nvSpPr>
          <p:cNvPr id="661" name="Google Shape;661;p76"/>
          <p:cNvSpPr txBox="1"/>
          <p:nvPr>
            <p:ph type="title"/>
          </p:nvPr>
        </p:nvSpPr>
        <p:spPr>
          <a:xfrm>
            <a:off x="344488" y="247684"/>
            <a:ext cx="8245872" cy="506252"/>
          </a:xfrm>
          <a:prstGeom prst="rect">
            <a:avLst/>
          </a:prstGeom>
          <a:noFill/>
          <a:ln>
            <a:noFill/>
          </a:ln>
        </p:spPr>
        <p:txBody>
          <a:bodyPr anchorCtr="0" anchor="ctr" bIns="0" lIns="0" spcFirstLastPara="1" rIns="0" wrap="square" tIns="13675">
            <a:spAutoFit/>
          </a:bodyPr>
          <a:lstStyle/>
          <a:p>
            <a:pPr indent="0" lvl="0" marL="13676" rtl="0" algn="l">
              <a:spcBef>
                <a:spcPts val="0"/>
              </a:spcBef>
              <a:spcAft>
                <a:spcPts val="0"/>
              </a:spcAft>
              <a:buClr>
                <a:schemeClr val="dk2"/>
              </a:buClr>
              <a:buSzPts val="3200"/>
              <a:buFont typeface="Lucida Sans"/>
              <a:buNone/>
            </a:pPr>
            <a:r>
              <a:rPr lang="en-US" sz="3200"/>
              <a:t>Machine Learning - Model-Based Learning</a:t>
            </a:r>
            <a:endParaRPr sz="3200"/>
          </a:p>
        </p:txBody>
      </p:sp>
      <p:sp>
        <p:nvSpPr>
          <p:cNvPr id="662" name="Google Shape;662;p76"/>
          <p:cNvSpPr txBox="1"/>
          <p:nvPr/>
        </p:nvSpPr>
        <p:spPr>
          <a:xfrm>
            <a:off x="530248" y="1343076"/>
            <a:ext cx="7858175" cy="2783799"/>
          </a:xfrm>
          <a:prstGeom prst="rect">
            <a:avLst/>
          </a:prstGeom>
          <a:noFill/>
          <a:ln>
            <a:noFill/>
          </a:ln>
        </p:spPr>
        <p:txBody>
          <a:bodyPr anchorCtr="0" anchor="t" bIns="0" lIns="0" spcFirstLastPara="1" rIns="0" wrap="square" tIns="13675">
            <a:spAutoFit/>
          </a:bodyPr>
          <a:lstStyle/>
          <a:p>
            <a:pPr indent="-395243" lvl="0" marL="408235" marR="0" rtl="0" algn="l">
              <a:spcBef>
                <a:spcPts val="0"/>
              </a:spcBef>
              <a:spcAft>
                <a:spcPts val="0"/>
              </a:spcAft>
              <a:buClr>
                <a:srgbClr val="5B5854"/>
              </a:buClr>
              <a:buSzPts val="2000"/>
              <a:buFont typeface="Arial"/>
              <a:buChar char="●"/>
            </a:pPr>
            <a:r>
              <a:rPr lang="en-US" sz="2000">
                <a:solidFill>
                  <a:srgbClr val="5B5854"/>
                </a:solidFill>
                <a:latin typeface="Gill Sans"/>
                <a:ea typeface="Gill Sans"/>
                <a:cs typeface="Gill Sans"/>
                <a:sym typeface="Gill Sans"/>
              </a:rPr>
              <a:t>Another way to generalize from a set of examples</a:t>
            </a:r>
            <a:endParaRPr sz="2000">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Build a model of these examples</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And then use model to make predictions</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This is called </a:t>
            </a:r>
            <a:r>
              <a:rPr b="1" i="0" lang="en-US" sz="2000" u="none" cap="none" strike="noStrike">
                <a:solidFill>
                  <a:srgbClr val="5B5854"/>
                </a:solidFill>
                <a:latin typeface="Gill Sans"/>
                <a:ea typeface="Gill Sans"/>
                <a:cs typeface="Gill Sans"/>
                <a:sym typeface="Gill Sans"/>
              </a:rPr>
              <a:t>inference</a:t>
            </a:r>
            <a:endParaRPr b="0" i="0" sz="2000" u="none" cap="none" strike="noStrike">
              <a:solidFill>
                <a:schemeClr val="dk1"/>
              </a:solidFill>
              <a:latin typeface="Gill Sans"/>
              <a:ea typeface="Gill Sans"/>
              <a:cs typeface="Gill Sans"/>
              <a:sym typeface="Gill Sans"/>
            </a:endParaRPr>
          </a:p>
          <a:p>
            <a:pPr indent="-395242" lvl="1" marL="900578" marR="0" rtl="0" algn="l">
              <a:spcBef>
                <a:spcPts val="2358"/>
              </a:spcBef>
              <a:spcAft>
                <a:spcPts val="0"/>
              </a:spcAft>
              <a:buClr>
                <a:srgbClr val="5B5854"/>
              </a:buClr>
              <a:buSzPts val="2000"/>
              <a:buFont typeface="Arial"/>
              <a:buChar char="○"/>
            </a:pPr>
            <a:r>
              <a:rPr b="0" i="0" lang="en-US" sz="2000" u="none" cap="none" strike="noStrike">
                <a:solidFill>
                  <a:srgbClr val="5B5854"/>
                </a:solidFill>
                <a:latin typeface="Gill Sans"/>
                <a:ea typeface="Gill Sans"/>
                <a:cs typeface="Gill Sans"/>
                <a:sym typeface="Gill Sans"/>
              </a:rPr>
              <a:t>Hope that model will generalize well</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77"/>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224"/>
              <a:buChar char="🞂"/>
            </a:pPr>
            <a:r>
              <a:rPr lang="en-US" sz="1800">
                <a:latin typeface="Times New Roman"/>
                <a:ea typeface="Times New Roman"/>
                <a:cs typeface="Times New Roman"/>
                <a:sym typeface="Times New Roman"/>
              </a:rPr>
              <a:t>S</a:t>
            </a:r>
            <a:r>
              <a:rPr b="0" i="0" lang="en-US" sz="1800" u="none" strike="noStrike">
                <a:latin typeface="Times New Roman"/>
                <a:ea typeface="Times New Roman"/>
                <a:cs typeface="Times New Roman"/>
                <a:sym typeface="Times New Roman"/>
              </a:rPr>
              <a:t>uppose you want to know if money makes people happy. This </a:t>
            </a:r>
            <a:r>
              <a:rPr b="0" i="0" lang="en-US" sz="1800" u="none" strike="noStrike">
                <a:solidFill>
                  <a:srgbClr val="000000"/>
                </a:solidFill>
                <a:latin typeface="Times New Roman"/>
                <a:ea typeface="Times New Roman"/>
                <a:cs typeface="Times New Roman"/>
                <a:sym typeface="Times New Roman"/>
              </a:rPr>
              <a:t>stats about gross domestic product (GDP) per capita from the </a:t>
            </a:r>
            <a:r>
              <a:rPr b="0" i="0" lang="en-US" sz="1800" u="none" strike="noStrike">
                <a:solidFill>
                  <a:srgbClr val="8F0012"/>
                </a:solidFill>
                <a:latin typeface="Times New Roman"/>
                <a:ea typeface="Times New Roman"/>
                <a:cs typeface="Times New Roman"/>
                <a:sym typeface="Times New Roman"/>
              </a:rPr>
              <a:t>IMF’s website</a:t>
            </a:r>
            <a:endParaRPr/>
          </a:p>
        </p:txBody>
      </p:sp>
      <p:sp>
        <p:nvSpPr>
          <p:cNvPr id="668" name="Google Shape;668;p7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669" name="Google Shape;669;p77"/>
          <p:cNvPicPr preferRelativeResize="0"/>
          <p:nvPr/>
        </p:nvPicPr>
        <p:blipFill rotWithShape="1">
          <a:blip r:embed="rId3">
            <a:alphaModFix/>
          </a:blip>
          <a:srcRect b="0" l="0" r="0" t="0"/>
          <a:stretch/>
        </p:blipFill>
        <p:spPr>
          <a:xfrm>
            <a:off x="1475656" y="2492896"/>
            <a:ext cx="5991225" cy="38766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78"/>
          <p:cNvSpPr txBox="1"/>
          <p:nvPr>
            <p:ph idx="1" type="body"/>
          </p:nvPr>
        </p:nvSpPr>
        <p:spPr>
          <a:xfrm>
            <a:off x="395536" y="116632"/>
            <a:ext cx="8229600" cy="5674635"/>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224"/>
              <a:buChar char="🞂"/>
            </a:pPr>
            <a:r>
              <a:rPr b="0" i="0" lang="en-US" sz="1800" u="none" strike="noStrike">
                <a:latin typeface="Times New Roman"/>
                <a:ea typeface="Times New Roman"/>
                <a:cs typeface="Times New Roman"/>
                <a:sym typeface="Times New Roman"/>
              </a:rPr>
              <a:t>It looks like life satisfaction goes up more or less linearly as the country’s GDP per capita increases.</a:t>
            </a:r>
            <a:endParaRPr/>
          </a:p>
          <a:p>
            <a:pPr indent="-256032" lvl="0" marL="365760" rtl="0" algn="l">
              <a:spcBef>
                <a:spcPts val="400"/>
              </a:spcBef>
              <a:spcAft>
                <a:spcPts val="0"/>
              </a:spcAft>
              <a:buSzPts val="1224"/>
              <a:buChar char="🞂"/>
            </a:pPr>
            <a:r>
              <a:rPr lang="en-US" sz="1800">
                <a:latin typeface="Times New Roman"/>
                <a:ea typeface="Times New Roman"/>
                <a:cs typeface="Times New Roman"/>
                <a:sym typeface="Times New Roman"/>
              </a:rPr>
              <a:t>S</a:t>
            </a:r>
            <a:r>
              <a:rPr b="0" i="0" lang="en-US" sz="1800" u="none" strike="noStrike">
                <a:latin typeface="Times New Roman"/>
                <a:ea typeface="Times New Roman"/>
                <a:cs typeface="Times New Roman"/>
                <a:sym typeface="Times New Roman"/>
              </a:rPr>
              <a:t>elected a </a:t>
            </a:r>
            <a:r>
              <a:rPr b="0" i="1" lang="en-US" sz="1800" u="none" strike="noStrike">
                <a:latin typeface="Times"/>
                <a:ea typeface="Times"/>
                <a:cs typeface="Times"/>
                <a:sym typeface="Times"/>
              </a:rPr>
              <a:t>linear model </a:t>
            </a:r>
            <a:r>
              <a:rPr b="0" i="0" lang="en-US" sz="1800" u="none" strike="noStrike">
                <a:latin typeface="Times New Roman"/>
                <a:ea typeface="Times New Roman"/>
                <a:cs typeface="Times New Roman"/>
                <a:sym typeface="Times New Roman"/>
              </a:rPr>
              <a:t>of life satisfaction with just one attribute, GDP per capita.</a:t>
            </a:r>
            <a:endParaRPr/>
          </a:p>
        </p:txBody>
      </p:sp>
      <p:pic>
        <p:nvPicPr>
          <p:cNvPr id="675" name="Google Shape;675;p78"/>
          <p:cNvPicPr preferRelativeResize="0"/>
          <p:nvPr/>
        </p:nvPicPr>
        <p:blipFill rotWithShape="1">
          <a:blip r:embed="rId3">
            <a:alphaModFix/>
          </a:blip>
          <a:srcRect b="0" l="0" r="0" t="0"/>
          <a:stretch/>
        </p:blipFill>
        <p:spPr>
          <a:xfrm>
            <a:off x="107504" y="1412776"/>
            <a:ext cx="8928992" cy="518882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79"/>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681" name="Google Shape;681;p7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682" name="Google Shape;682;p79"/>
          <p:cNvPicPr preferRelativeResize="0"/>
          <p:nvPr/>
        </p:nvPicPr>
        <p:blipFill rotWithShape="1">
          <a:blip r:embed="rId3">
            <a:alphaModFix/>
          </a:blip>
          <a:srcRect b="0" l="0" r="0" t="0"/>
          <a:stretch/>
        </p:blipFill>
        <p:spPr>
          <a:xfrm>
            <a:off x="0" y="541654"/>
            <a:ext cx="9144000" cy="5774692"/>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80"/>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688" name="Google Shape;688;p8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689" name="Google Shape;689;p80"/>
          <p:cNvPicPr preferRelativeResize="0"/>
          <p:nvPr/>
        </p:nvPicPr>
        <p:blipFill rotWithShape="1">
          <a:blip r:embed="rId3">
            <a:alphaModFix/>
          </a:blip>
          <a:srcRect b="0" l="0" r="0" t="0"/>
          <a:stretch/>
        </p:blipFill>
        <p:spPr>
          <a:xfrm>
            <a:off x="759759" y="0"/>
            <a:ext cx="7624482" cy="68580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8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836"/>
              <a:buNone/>
            </a:pPr>
            <a:r>
              <a:rPr lang="en-US"/>
              <a:t>These challenges are due to either “bad algorithm” or “bad data”.</a:t>
            </a:r>
            <a:endParaRPr/>
          </a:p>
          <a:p>
            <a:pPr indent="-256032" lvl="0" marL="365760" rtl="0" algn="l">
              <a:spcBef>
                <a:spcPts val="400"/>
              </a:spcBef>
              <a:spcAft>
                <a:spcPts val="0"/>
              </a:spcAft>
              <a:buSzPts val="1836"/>
              <a:buChar char="🞂"/>
            </a:pPr>
            <a:r>
              <a:rPr lang="en-US"/>
              <a:t>Insufficient Quantity of Training Data</a:t>
            </a:r>
            <a:endParaRPr/>
          </a:p>
          <a:p>
            <a:pPr indent="-256032" lvl="0" marL="365760" rtl="0" algn="l">
              <a:spcBef>
                <a:spcPts val="400"/>
              </a:spcBef>
              <a:spcAft>
                <a:spcPts val="0"/>
              </a:spcAft>
              <a:buSzPts val="1836"/>
              <a:buChar char="🞂"/>
            </a:pPr>
            <a:r>
              <a:rPr lang="en-US"/>
              <a:t>Nonrepresentative Training Data</a:t>
            </a:r>
            <a:endParaRPr/>
          </a:p>
          <a:p>
            <a:pPr indent="-256032" lvl="0" marL="365760" rtl="0" algn="l">
              <a:spcBef>
                <a:spcPts val="400"/>
              </a:spcBef>
              <a:spcAft>
                <a:spcPts val="0"/>
              </a:spcAft>
              <a:buSzPts val="1836"/>
              <a:buChar char="🞂"/>
            </a:pPr>
            <a:r>
              <a:rPr lang="en-US"/>
              <a:t>Poor-Quality Data</a:t>
            </a:r>
            <a:endParaRPr/>
          </a:p>
          <a:p>
            <a:pPr indent="-256032" lvl="0" marL="365760" rtl="0" algn="l">
              <a:spcBef>
                <a:spcPts val="400"/>
              </a:spcBef>
              <a:spcAft>
                <a:spcPts val="0"/>
              </a:spcAft>
              <a:buSzPts val="1836"/>
              <a:buChar char="🞂"/>
            </a:pPr>
            <a:r>
              <a:rPr lang="en-US"/>
              <a:t>Irrelevant Features</a:t>
            </a:r>
            <a:endParaRPr/>
          </a:p>
          <a:p>
            <a:pPr indent="-256032" lvl="0" marL="365760" rtl="0" algn="l">
              <a:spcBef>
                <a:spcPts val="400"/>
              </a:spcBef>
              <a:spcAft>
                <a:spcPts val="0"/>
              </a:spcAft>
              <a:buSzPts val="1836"/>
              <a:buChar char="🞂"/>
            </a:pPr>
            <a:r>
              <a:rPr lang="en-US"/>
              <a:t>Overfitting the Training Data</a:t>
            </a:r>
            <a:endParaRPr/>
          </a:p>
          <a:p>
            <a:pPr indent="-256032" lvl="0" marL="365760" rtl="0" algn="l">
              <a:spcBef>
                <a:spcPts val="400"/>
              </a:spcBef>
              <a:spcAft>
                <a:spcPts val="0"/>
              </a:spcAft>
              <a:buSzPts val="1836"/>
              <a:buChar char="🞂"/>
            </a:pPr>
            <a:r>
              <a:rPr lang="en-US"/>
              <a:t>Underfitting the Training Data</a:t>
            </a:r>
            <a:endParaRPr/>
          </a:p>
          <a:p>
            <a:pPr indent="-256032" lvl="0" marL="365760" rtl="0" algn="l">
              <a:spcBef>
                <a:spcPts val="400"/>
              </a:spcBef>
              <a:spcAft>
                <a:spcPts val="0"/>
              </a:spcAft>
              <a:buSzPts val="1836"/>
              <a:buChar char="🞂"/>
            </a:pPr>
            <a:r>
              <a:rPr lang="en-US"/>
              <a:t>Stepping Back</a:t>
            </a:r>
            <a:endParaRPr/>
          </a:p>
        </p:txBody>
      </p:sp>
      <p:sp>
        <p:nvSpPr>
          <p:cNvPr id="695" name="Google Shape;695;p8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b="1" lang="en-US"/>
              <a:t>Main Challenges of Machine Learning</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82"/>
          <p:cNvSpPr txBox="1"/>
          <p:nvPr>
            <p:ph idx="1" type="body"/>
          </p:nvPr>
        </p:nvSpPr>
        <p:spPr>
          <a:xfrm>
            <a:off x="457200" y="332656"/>
            <a:ext cx="8229600" cy="5674635"/>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360"/>
              <a:buNone/>
            </a:pPr>
            <a:r>
              <a:rPr b="1" lang="en-US" sz="2000">
                <a:solidFill>
                  <a:srgbClr val="5B5854"/>
                </a:solidFill>
                <a:latin typeface="Gill Sans"/>
                <a:ea typeface="Gill Sans"/>
                <a:cs typeface="Gill Sans"/>
                <a:sym typeface="Gill Sans"/>
              </a:rPr>
              <a:t>1. Insufficient Quantity of Training Data</a:t>
            </a:r>
            <a:endParaRPr/>
          </a:p>
          <a:p>
            <a:pPr indent="0" lvl="0" marL="109728" rtl="0" algn="l">
              <a:spcBef>
                <a:spcPts val="400"/>
              </a:spcBef>
              <a:spcAft>
                <a:spcPts val="0"/>
              </a:spcAft>
              <a:buSzPts val="1360"/>
              <a:buNone/>
            </a:pPr>
            <a:r>
              <a:t/>
            </a:r>
            <a:endParaRPr b="1" sz="2000">
              <a:solidFill>
                <a:srgbClr val="5B5854"/>
              </a:solidFill>
              <a:latin typeface="Gill Sans"/>
              <a:ea typeface="Gill Sans"/>
              <a:cs typeface="Gill Sans"/>
              <a:sym typeface="Gill Sans"/>
            </a:endParaRPr>
          </a:p>
          <a:p>
            <a:pPr indent="-256032" lvl="0" marL="365760" rtl="0" algn="just">
              <a:lnSpc>
                <a:spcPct val="150000"/>
              </a:lnSpc>
              <a:spcBef>
                <a:spcPts val="400"/>
              </a:spcBef>
              <a:spcAft>
                <a:spcPts val="0"/>
              </a:spcAft>
              <a:buSzPts val="1360"/>
              <a:buChar char="🞂"/>
            </a:pPr>
            <a:r>
              <a:rPr lang="en-US" sz="2000">
                <a:solidFill>
                  <a:srgbClr val="5B5854"/>
                </a:solidFill>
                <a:latin typeface="Gill Sans"/>
                <a:ea typeface="Gill Sans"/>
                <a:cs typeface="Gill Sans"/>
                <a:sym typeface="Gill Sans"/>
              </a:rPr>
              <a:t>Machine Learning algorithms takes a lot of data for most to work properly.</a:t>
            </a:r>
            <a:endParaRPr/>
          </a:p>
          <a:p>
            <a:pPr indent="-256032" lvl="0" marL="365760" rtl="0" algn="just">
              <a:lnSpc>
                <a:spcPct val="150000"/>
              </a:lnSpc>
              <a:spcBef>
                <a:spcPts val="400"/>
              </a:spcBef>
              <a:spcAft>
                <a:spcPts val="0"/>
              </a:spcAft>
              <a:buSzPts val="1360"/>
              <a:buChar char="🞂"/>
            </a:pPr>
            <a:r>
              <a:rPr lang="en-US" sz="2000">
                <a:solidFill>
                  <a:srgbClr val="5B5854"/>
                </a:solidFill>
                <a:latin typeface="Gill Sans"/>
                <a:ea typeface="Gill Sans"/>
                <a:cs typeface="Gill Sans"/>
                <a:sym typeface="Gill Sans"/>
              </a:rPr>
              <a:t>For very simple problems it typically need thousands of examples, and for complex problems such as image or speech recognition it may need millions of examples.</a:t>
            </a:r>
            <a:endParaRPr/>
          </a:p>
          <a:p>
            <a:pPr indent="0" lvl="0" marL="109728" rtl="0" algn="l">
              <a:spcBef>
                <a:spcPts val="400"/>
              </a:spcBef>
              <a:spcAft>
                <a:spcPts val="0"/>
              </a:spcAft>
              <a:buSzPts val="1360"/>
              <a:buNone/>
            </a:pPr>
            <a:r>
              <a:t/>
            </a:r>
            <a:endParaRPr sz="2000">
              <a:solidFill>
                <a:srgbClr val="5B5854"/>
              </a:solidFill>
              <a:latin typeface="Gill Sans"/>
              <a:ea typeface="Gill Sans"/>
              <a:cs typeface="Gill Sans"/>
              <a:sym typeface="Gill Sans"/>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pic>
        <p:nvPicPr>
          <p:cNvPr id="705" name="Google Shape;705;p83"/>
          <p:cNvPicPr preferRelativeResize="0"/>
          <p:nvPr>
            <p:ph idx="1" type="body"/>
          </p:nvPr>
        </p:nvPicPr>
        <p:blipFill rotWithShape="1">
          <a:blip r:embed="rId3">
            <a:alphaModFix/>
          </a:blip>
          <a:srcRect b="0" l="0" r="0" t="0"/>
          <a:stretch/>
        </p:blipFill>
        <p:spPr>
          <a:xfrm>
            <a:off x="297392" y="4437112"/>
            <a:ext cx="8229600" cy="2720335"/>
          </a:xfrm>
          <a:prstGeom prst="rect">
            <a:avLst/>
          </a:prstGeom>
          <a:noFill/>
          <a:ln>
            <a:noFill/>
          </a:ln>
        </p:spPr>
      </p:pic>
      <p:sp>
        <p:nvSpPr>
          <p:cNvPr id="706" name="Google Shape;706;p83"/>
          <p:cNvSpPr txBox="1"/>
          <p:nvPr/>
        </p:nvSpPr>
        <p:spPr>
          <a:xfrm>
            <a:off x="827584" y="44624"/>
            <a:ext cx="676875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5B5854"/>
                </a:solidFill>
                <a:latin typeface="Gill Sans"/>
                <a:ea typeface="Gill Sans"/>
                <a:cs typeface="Gill Sans"/>
                <a:sym typeface="Gill Sans"/>
              </a:rPr>
              <a:t>2. Nonrepresentative Training Data</a:t>
            </a:r>
            <a:endParaRPr/>
          </a:p>
        </p:txBody>
      </p:sp>
      <p:sp>
        <p:nvSpPr>
          <p:cNvPr id="707" name="Google Shape;707;p83"/>
          <p:cNvSpPr txBox="1"/>
          <p:nvPr/>
        </p:nvSpPr>
        <p:spPr>
          <a:xfrm>
            <a:off x="621904" y="595352"/>
            <a:ext cx="7632848"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5B5854"/>
                </a:solidFill>
                <a:latin typeface="Gill Sans"/>
                <a:ea typeface="Gill Sans"/>
                <a:cs typeface="Gill Sans"/>
                <a:sym typeface="Gill Sans"/>
              </a:rPr>
              <a:t>It is crucial to use a training set that is representative of the all the cases you want to generalize to. This is applicable for instance-based learning or model-based learning.</a:t>
            </a:r>
            <a:endParaRPr/>
          </a:p>
          <a:p>
            <a:pPr indent="0" lvl="0" marL="0" marR="0" rtl="0" algn="l">
              <a:spcBef>
                <a:spcPts val="0"/>
              </a:spcBef>
              <a:spcAft>
                <a:spcPts val="0"/>
              </a:spcAft>
              <a:buNone/>
            </a:pPr>
            <a:r>
              <a:rPr lang="en-US" sz="1800">
                <a:solidFill>
                  <a:srgbClr val="5B5854"/>
                </a:solidFill>
                <a:latin typeface="Gill Sans"/>
                <a:ea typeface="Gill Sans"/>
                <a:cs typeface="Gill Sans"/>
                <a:sym typeface="Gill Sans"/>
              </a:rPr>
              <a:t>For example, the set of countries we used earlier for training the linear model was not perfectly representative; a few countries were missing.</a:t>
            </a:r>
            <a:endParaRPr/>
          </a:p>
          <a:p>
            <a:pPr indent="0" lvl="0" marL="0" marR="0" rtl="0" algn="l">
              <a:spcBef>
                <a:spcPts val="0"/>
              </a:spcBef>
              <a:spcAft>
                <a:spcPts val="0"/>
              </a:spcAft>
              <a:buNone/>
            </a:pPr>
            <a:r>
              <a:rPr lang="en-US" sz="1800">
                <a:solidFill>
                  <a:srgbClr val="5B5854"/>
                </a:solidFill>
                <a:latin typeface="Gill Sans"/>
                <a:ea typeface="Gill Sans"/>
                <a:cs typeface="Gill Sans"/>
                <a:sym typeface="Gill Sans"/>
              </a:rPr>
              <a:t>Figure 1-21 shows what the data looks like when you add the missing countries.</a:t>
            </a:r>
            <a:endParaRPr/>
          </a:p>
          <a:p>
            <a:pPr indent="0" lvl="0" marL="0" marR="0" rtl="0" algn="l">
              <a:spcBef>
                <a:spcPts val="0"/>
              </a:spcBef>
              <a:spcAft>
                <a:spcPts val="0"/>
              </a:spcAft>
              <a:buNone/>
            </a:pPr>
            <a:r>
              <a:t/>
            </a:r>
            <a:endParaRPr sz="1800">
              <a:solidFill>
                <a:srgbClr val="5B5854"/>
              </a:solidFill>
              <a:latin typeface="Gill Sans"/>
              <a:ea typeface="Gill Sans"/>
              <a:cs typeface="Gill Sans"/>
              <a:sym typeface="Gill Sans"/>
            </a:endParaRPr>
          </a:p>
          <a:p>
            <a:pPr indent="0" lvl="0" marL="0" marR="0" rtl="0" algn="l">
              <a:spcBef>
                <a:spcPts val="0"/>
              </a:spcBef>
              <a:spcAft>
                <a:spcPts val="0"/>
              </a:spcAft>
              <a:buNone/>
            </a:pPr>
            <a:r>
              <a:rPr lang="en-US" sz="1800">
                <a:solidFill>
                  <a:srgbClr val="5B5854"/>
                </a:solidFill>
                <a:latin typeface="Gill Sans"/>
                <a:ea typeface="Gill Sans"/>
                <a:cs typeface="Gill Sans"/>
                <a:sym typeface="Gill Sans"/>
              </a:rPr>
              <a:t>By using a nonrepresentative training set, we trained a model that is unlikely to make accurate predictions.</a:t>
            </a:r>
            <a:endParaRPr/>
          </a:p>
          <a:p>
            <a:pPr indent="0" lvl="0" marL="0" marR="0" rtl="0" algn="l">
              <a:spcBef>
                <a:spcPts val="0"/>
              </a:spcBef>
              <a:spcAft>
                <a:spcPts val="0"/>
              </a:spcAft>
              <a:buNone/>
            </a:pPr>
            <a:r>
              <a:rPr lang="en-US" sz="1800">
                <a:solidFill>
                  <a:srgbClr val="5B5854"/>
                </a:solidFill>
                <a:latin typeface="Gill Sans"/>
                <a:ea typeface="Gill Sans"/>
                <a:cs typeface="Gill Sans"/>
                <a:sym typeface="Gill Sans"/>
              </a:rPr>
              <a:t>It is crucial to use a training set that is representative of the cases we want</a:t>
            </a:r>
            <a:endParaRPr/>
          </a:p>
          <a:p>
            <a:pPr indent="0" lvl="0" marL="0" marR="0" rtl="0" algn="l">
              <a:spcBef>
                <a:spcPts val="0"/>
              </a:spcBef>
              <a:spcAft>
                <a:spcPts val="0"/>
              </a:spcAft>
              <a:buNone/>
            </a:pPr>
            <a:r>
              <a:rPr lang="en-US" sz="1800">
                <a:solidFill>
                  <a:srgbClr val="5B5854"/>
                </a:solidFill>
                <a:latin typeface="Gill Sans"/>
                <a:ea typeface="Gill Sans"/>
                <a:cs typeface="Gill Sans"/>
                <a:sym typeface="Gill Sans"/>
              </a:rPr>
              <a:t>to generalize to.</a:t>
            </a:r>
            <a:endParaRPr sz="1800">
              <a:solidFill>
                <a:srgbClr val="5B5854"/>
              </a:solidFill>
              <a:latin typeface="Gill Sans"/>
              <a:ea typeface="Gill Sans"/>
              <a:cs typeface="Gill Sans"/>
              <a:sym typeface="Gill Sans"/>
            </a:endParaRPr>
          </a:p>
          <a:p>
            <a:pPr indent="0" lvl="0" marL="0" marR="0" rtl="0" algn="l">
              <a:spcBef>
                <a:spcPts val="0"/>
              </a:spcBef>
              <a:spcAft>
                <a:spcPts val="0"/>
              </a:spcAft>
              <a:buNone/>
            </a:pPr>
            <a:r>
              <a:rPr b="1" lang="en-US" sz="1800">
                <a:solidFill>
                  <a:srgbClr val="5B5854"/>
                </a:solidFill>
                <a:latin typeface="Gill Sans"/>
                <a:ea typeface="Gill Sans"/>
                <a:cs typeface="Gill Sans"/>
                <a:sym typeface="Gill Sans"/>
              </a:rPr>
              <a:t>sampling noise:  if </a:t>
            </a:r>
            <a:r>
              <a:rPr lang="en-US" sz="1800">
                <a:solidFill>
                  <a:srgbClr val="5B5854"/>
                </a:solidFill>
                <a:latin typeface="Gill Sans"/>
                <a:ea typeface="Gill Sans"/>
                <a:cs typeface="Gill Sans"/>
                <a:sym typeface="Gill Sans"/>
              </a:rPr>
              <a:t>sample is too small</a:t>
            </a:r>
            <a:endParaRPr/>
          </a:p>
          <a:p>
            <a:pPr indent="0" lvl="0" marL="0" marR="0" rtl="0" algn="l">
              <a:spcBef>
                <a:spcPts val="0"/>
              </a:spcBef>
              <a:spcAft>
                <a:spcPts val="0"/>
              </a:spcAft>
              <a:buNone/>
            </a:pPr>
            <a:r>
              <a:rPr b="1" lang="en-US" sz="1800">
                <a:solidFill>
                  <a:srgbClr val="5B5854"/>
                </a:solidFill>
                <a:latin typeface="Gill Sans"/>
                <a:ea typeface="Gill Sans"/>
                <a:cs typeface="Gill Sans"/>
                <a:sym typeface="Gill Sans"/>
              </a:rPr>
              <a:t>sampling bias: for </a:t>
            </a:r>
            <a:r>
              <a:rPr lang="en-US" sz="1800">
                <a:solidFill>
                  <a:srgbClr val="5B5854"/>
                </a:solidFill>
                <a:latin typeface="Gill Sans"/>
                <a:ea typeface="Gill Sans"/>
                <a:cs typeface="Gill Sans"/>
                <a:sym typeface="Gill Sans"/>
              </a:rPr>
              <a:t>very large samples can be nonrepresentative if the sampling method is flawed</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84"/>
          <p:cNvSpPr txBox="1"/>
          <p:nvPr>
            <p:ph idx="1" type="body"/>
          </p:nvPr>
        </p:nvSpPr>
        <p:spPr>
          <a:xfrm>
            <a:off x="251520" y="620688"/>
            <a:ext cx="8229600" cy="4525963"/>
          </a:xfrm>
          <a:prstGeom prst="rect">
            <a:avLst/>
          </a:prstGeom>
          <a:noFill/>
          <a:ln>
            <a:noFill/>
          </a:ln>
        </p:spPr>
        <p:txBody>
          <a:bodyPr anchorCtr="0" anchor="t" bIns="45700" lIns="91425" spcFirstLastPara="1" rIns="91425" wrap="square" tIns="45700">
            <a:normAutofit lnSpcReduction="10000"/>
          </a:bodyPr>
          <a:lstStyle/>
          <a:p>
            <a:pPr indent="0" lvl="0" marL="109728" rtl="0" algn="l">
              <a:spcBef>
                <a:spcPts val="0"/>
              </a:spcBef>
              <a:spcAft>
                <a:spcPts val="0"/>
              </a:spcAft>
              <a:buSzPts val="1904"/>
              <a:buNone/>
            </a:pPr>
            <a:r>
              <a:rPr lang="en-US" sz="2800">
                <a:solidFill>
                  <a:srgbClr val="5B5854"/>
                </a:solidFill>
                <a:latin typeface="Gill Sans"/>
                <a:ea typeface="Gill Sans"/>
                <a:cs typeface="Gill Sans"/>
                <a:sym typeface="Gill Sans"/>
              </a:rPr>
              <a:t>3. Poor-Quality Data</a:t>
            </a:r>
            <a:endParaRPr/>
          </a:p>
          <a:p>
            <a:pPr indent="0" lvl="0" marL="109728" rtl="0" algn="just">
              <a:spcBef>
                <a:spcPts val="400"/>
              </a:spcBef>
              <a:spcAft>
                <a:spcPts val="0"/>
              </a:spcAft>
              <a:buSzPts val="1428"/>
              <a:buNone/>
            </a:pPr>
            <a:r>
              <a:rPr lang="en-US" sz="2100">
                <a:solidFill>
                  <a:srgbClr val="5B5854"/>
                </a:solidFill>
                <a:latin typeface="Gill Sans"/>
                <a:ea typeface="Gill Sans"/>
                <a:cs typeface="Gill Sans"/>
                <a:sym typeface="Gill Sans"/>
              </a:rPr>
              <a:t>Patterns will not be detected if the training data is full of errors, outliers, and noise. System is less likely to perform well.</a:t>
            </a:r>
            <a:endParaRPr/>
          </a:p>
          <a:p>
            <a:pPr indent="0" lvl="0" marL="109728" rtl="0" algn="just">
              <a:spcBef>
                <a:spcPts val="400"/>
              </a:spcBef>
              <a:spcAft>
                <a:spcPts val="0"/>
              </a:spcAft>
              <a:buSzPts val="1428"/>
              <a:buNone/>
            </a:pPr>
            <a:r>
              <a:rPr lang="en-US" sz="2100">
                <a:solidFill>
                  <a:srgbClr val="5B5854"/>
                </a:solidFill>
                <a:latin typeface="Gill Sans"/>
                <a:ea typeface="Gill Sans"/>
                <a:cs typeface="Gill Sans"/>
                <a:sym typeface="Gill Sans"/>
              </a:rPr>
              <a:t>It is often well worth the effort to spend time cleaning up your training data.</a:t>
            </a:r>
            <a:endParaRPr sz="2100">
              <a:solidFill>
                <a:srgbClr val="5B5854"/>
              </a:solidFill>
              <a:latin typeface="Gill Sans"/>
              <a:ea typeface="Gill Sans"/>
              <a:cs typeface="Gill Sans"/>
              <a:sym typeface="Gill Sans"/>
            </a:endParaRPr>
          </a:p>
          <a:p>
            <a:pPr indent="0" lvl="0" marL="109728" rtl="0" algn="just">
              <a:spcBef>
                <a:spcPts val="400"/>
              </a:spcBef>
              <a:spcAft>
                <a:spcPts val="0"/>
              </a:spcAft>
              <a:buSzPts val="1428"/>
              <a:buNone/>
            </a:pPr>
            <a:r>
              <a:rPr lang="en-US" sz="2100" u="sng">
                <a:solidFill>
                  <a:srgbClr val="5B5854"/>
                </a:solidFill>
                <a:latin typeface="Gill Sans"/>
                <a:ea typeface="Gill Sans"/>
                <a:cs typeface="Gill Sans"/>
                <a:sym typeface="Gill Sans"/>
              </a:rPr>
              <a:t>Clean-up training data</a:t>
            </a:r>
            <a:r>
              <a:rPr lang="en-US" sz="2100">
                <a:solidFill>
                  <a:srgbClr val="5B5854"/>
                </a:solidFill>
                <a:latin typeface="Gill Sans"/>
                <a:ea typeface="Gill Sans"/>
                <a:cs typeface="Gill Sans"/>
                <a:sym typeface="Gill Sans"/>
              </a:rPr>
              <a:t>:</a:t>
            </a:r>
            <a:endParaRPr/>
          </a:p>
          <a:p>
            <a:pPr indent="-256031" lvl="0" marL="365760" rtl="0" algn="l">
              <a:spcBef>
                <a:spcPts val="400"/>
              </a:spcBef>
              <a:spcAft>
                <a:spcPts val="0"/>
              </a:spcAft>
              <a:buSzPts val="1428"/>
              <a:buChar char="🞂"/>
            </a:pPr>
            <a:r>
              <a:rPr lang="en-US" sz="2100">
                <a:solidFill>
                  <a:srgbClr val="5B5854"/>
                </a:solidFill>
                <a:latin typeface="Gill Sans"/>
                <a:ea typeface="Gill Sans"/>
                <a:cs typeface="Gill Sans"/>
                <a:sym typeface="Gill Sans"/>
              </a:rPr>
              <a:t>If some instances are clearly outliers, it may help to simply discard them or try to fix the errors manually. </a:t>
            </a:r>
            <a:endParaRPr/>
          </a:p>
          <a:p>
            <a:pPr indent="-256031" lvl="0" marL="365760" rtl="0" algn="l">
              <a:spcBef>
                <a:spcPts val="400"/>
              </a:spcBef>
              <a:spcAft>
                <a:spcPts val="0"/>
              </a:spcAft>
              <a:buSzPts val="1428"/>
              <a:buChar char="🞂"/>
            </a:pPr>
            <a:r>
              <a:rPr lang="en-US" sz="2100">
                <a:solidFill>
                  <a:srgbClr val="5B5854"/>
                </a:solidFill>
                <a:latin typeface="Gill Sans"/>
                <a:ea typeface="Gill Sans"/>
                <a:cs typeface="Gill Sans"/>
                <a:sym typeface="Gill Sans"/>
              </a:rPr>
              <a:t>If some instances are missing a few features </a:t>
            </a:r>
            <a:endParaRPr/>
          </a:p>
          <a:p>
            <a:pPr indent="-228600" lvl="1" marL="621792" rtl="0" algn="l">
              <a:spcBef>
                <a:spcPts val="324"/>
              </a:spcBef>
              <a:spcAft>
                <a:spcPts val="0"/>
              </a:spcAft>
              <a:buSzPts val="1700"/>
              <a:buChar char="◦"/>
            </a:pPr>
            <a:r>
              <a:rPr lang="en-US" sz="1700">
                <a:solidFill>
                  <a:srgbClr val="5B5854"/>
                </a:solidFill>
                <a:latin typeface="Gill Sans"/>
                <a:ea typeface="Gill Sans"/>
                <a:cs typeface="Gill Sans"/>
                <a:sym typeface="Gill Sans"/>
              </a:rPr>
              <a:t>(e.g., 5% of your customers did not specify their age), </a:t>
            </a:r>
            <a:endParaRPr/>
          </a:p>
          <a:p>
            <a:pPr indent="-228600" lvl="1" marL="621792" rtl="0" algn="l">
              <a:spcBef>
                <a:spcPts val="324"/>
              </a:spcBef>
              <a:spcAft>
                <a:spcPts val="0"/>
              </a:spcAft>
              <a:buSzPts val="1700"/>
              <a:buChar char="◦"/>
            </a:pPr>
            <a:r>
              <a:rPr lang="en-US" sz="1700">
                <a:solidFill>
                  <a:srgbClr val="5B5854"/>
                </a:solidFill>
                <a:latin typeface="Gill Sans"/>
                <a:ea typeface="Gill Sans"/>
                <a:cs typeface="Gill Sans"/>
                <a:sym typeface="Gill Sans"/>
              </a:rPr>
              <a:t>We must decide whether we want to ignore this attribute altogether,</a:t>
            </a:r>
            <a:endParaRPr/>
          </a:p>
          <a:p>
            <a:pPr indent="-228600" lvl="1" marL="621792" rtl="0" algn="l">
              <a:spcBef>
                <a:spcPts val="324"/>
              </a:spcBef>
              <a:spcAft>
                <a:spcPts val="0"/>
              </a:spcAft>
              <a:buSzPts val="1700"/>
              <a:buChar char="◦"/>
            </a:pPr>
            <a:r>
              <a:rPr lang="en-US" sz="1700">
                <a:solidFill>
                  <a:srgbClr val="5B5854"/>
                </a:solidFill>
                <a:latin typeface="Gill Sans"/>
                <a:ea typeface="Gill Sans"/>
                <a:cs typeface="Gill Sans"/>
                <a:sym typeface="Gill Sans"/>
              </a:rPr>
              <a:t>Ignore these instances,</a:t>
            </a:r>
            <a:endParaRPr/>
          </a:p>
          <a:p>
            <a:pPr indent="-228600" lvl="1" marL="621792" rtl="0" algn="l">
              <a:spcBef>
                <a:spcPts val="324"/>
              </a:spcBef>
              <a:spcAft>
                <a:spcPts val="0"/>
              </a:spcAft>
              <a:buSzPts val="1700"/>
              <a:buChar char="◦"/>
            </a:pPr>
            <a:r>
              <a:rPr lang="en-US" sz="1700">
                <a:solidFill>
                  <a:srgbClr val="5B5854"/>
                </a:solidFill>
                <a:latin typeface="Gill Sans"/>
                <a:ea typeface="Gill Sans"/>
                <a:cs typeface="Gill Sans"/>
                <a:sym typeface="Gill Sans"/>
              </a:rPr>
              <a:t>Fill in the missing values (e.g., with the median age), or</a:t>
            </a:r>
            <a:endParaRPr/>
          </a:p>
          <a:p>
            <a:pPr indent="-228600" lvl="1" marL="621792" rtl="0" algn="l">
              <a:spcBef>
                <a:spcPts val="324"/>
              </a:spcBef>
              <a:spcAft>
                <a:spcPts val="0"/>
              </a:spcAft>
              <a:buSzPts val="1700"/>
              <a:buChar char="◦"/>
            </a:pPr>
            <a:r>
              <a:rPr lang="en-US" sz="1700">
                <a:solidFill>
                  <a:srgbClr val="5B5854"/>
                </a:solidFill>
                <a:latin typeface="Gill Sans"/>
                <a:ea typeface="Gill Sans"/>
                <a:cs typeface="Gill Sans"/>
                <a:sym typeface="Gill Sans"/>
              </a:rPr>
              <a:t>train one model with the feature and one model without it.</a:t>
            </a:r>
            <a:endParaRPr sz="1700">
              <a:solidFill>
                <a:srgbClr val="5B5854"/>
              </a:solidFill>
              <a:latin typeface="Gill Sans"/>
              <a:ea typeface="Gill Sans"/>
              <a:cs typeface="Gill Sans"/>
              <a:sym typeface="Gill Sans"/>
            </a:endParaRPr>
          </a:p>
          <a:p>
            <a:pPr indent="-139446" lvl="0" marL="365760" rtl="0" algn="l">
              <a:spcBef>
                <a:spcPts val="400"/>
              </a:spcBef>
              <a:spcAft>
                <a:spcPts val="0"/>
              </a:spcAft>
              <a:buSzPts val="1836"/>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85"/>
          <p:cNvSpPr txBox="1"/>
          <p:nvPr>
            <p:ph idx="1" type="body"/>
          </p:nvPr>
        </p:nvSpPr>
        <p:spPr>
          <a:xfrm>
            <a:off x="323528" y="404664"/>
            <a:ext cx="8229600" cy="4525963"/>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904"/>
              <a:buNone/>
            </a:pPr>
            <a:r>
              <a:rPr lang="en-US" sz="2800">
                <a:solidFill>
                  <a:srgbClr val="5B5854"/>
                </a:solidFill>
                <a:latin typeface="Gill Sans"/>
                <a:ea typeface="Gill Sans"/>
                <a:cs typeface="Gill Sans"/>
                <a:sym typeface="Gill Sans"/>
              </a:rPr>
              <a:t>4. Irrelevant Features:</a:t>
            </a:r>
            <a:endParaRPr/>
          </a:p>
          <a:p>
            <a:pPr indent="0" lvl="0" marL="109728" rtl="0" algn="l">
              <a:spcBef>
                <a:spcPts val="400"/>
              </a:spcBef>
              <a:spcAft>
                <a:spcPts val="0"/>
              </a:spcAft>
              <a:buSzPts val="1904"/>
              <a:buNone/>
            </a:pPr>
            <a:r>
              <a:t/>
            </a:r>
            <a:endParaRPr sz="2800">
              <a:solidFill>
                <a:srgbClr val="5B5854"/>
              </a:solidFill>
              <a:latin typeface="Gill Sans"/>
              <a:ea typeface="Gill Sans"/>
              <a:cs typeface="Gill Sans"/>
              <a:sym typeface="Gill Sans"/>
            </a:endParaRPr>
          </a:p>
          <a:p>
            <a:pPr indent="0" lvl="0" marL="109728" rtl="0" algn="l">
              <a:spcBef>
                <a:spcPts val="400"/>
              </a:spcBef>
              <a:spcAft>
                <a:spcPts val="0"/>
              </a:spcAft>
              <a:buSzPts val="1292"/>
              <a:buNone/>
            </a:pPr>
            <a:r>
              <a:rPr lang="en-US" sz="1900">
                <a:solidFill>
                  <a:srgbClr val="5B5854"/>
                </a:solidFill>
                <a:latin typeface="Gill Sans"/>
                <a:ea typeface="Gill Sans"/>
                <a:cs typeface="Gill Sans"/>
                <a:sym typeface="Gill Sans"/>
              </a:rPr>
              <a:t>System will only be capable of learning if the training data contains enough relevant features.</a:t>
            </a:r>
            <a:endParaRPr/>
          </a:p>
          <a:p>
            <a:pPr indent="0" lvl="0" marL="109728" rtl="0" algn="l">
              <a:spcBef>
                <a:spcPts val="400"/>
              </a:spcBef>
              <a:spcAft>
                <a:spcPts val="0"/>
              </a:spcAft>
              <a:buSzPts val="1292"/>
              <a:buNone/>
            </a:pPr>
            <a:r>
              <a:rPr lang="en-US" sz="1900">
                <a:solidFill>
                  <a:srgbClr val="5B5854"/>
                </a:solidFill>
                <a:latin typeface="Gill Sans"/>
                <a:ea typeface="Gill Sans"/>
                <a:cs typeface="Gill Sans"/>
                <a:sym typeface="Gill Sans"/>
              </a:rPr>
              <a:t>The feature engineering involves the following steps:</a:t>
            </a:r>
            <a:endParaRPr/>
          </a:p>
          <a:p>
            <a:pPr indent="-256032" lvl="0" marL="365760" rtl="0" algn="l">
              <a:spcBef>
                <a:spcPts val="400"/>
              </a:spcBef>
              <a:spcAft>
                <a:spcPts val="0"/>
              </a:spcAft>
              <a:buSzPts val="1292"/>
              <a:buChar char="🞂"/>
            </a:pPr>
            <a:r>
              <a:rPr b="1" lang="en-US" sz="1900">
                <a:solidFill>
                  <a:srgbClr val="5B5854"/>
                </a:solidFill>
                <a:latin typeface="Gill Sans"/>
                <a:ea typeface="Gill Sans"/>
                <a:cs typeface="Gill Sans"/>
                <a:sym typeface="Gill Sans"/>
              </a:rPr>
              <a:t>Feature selection </a:t>
            </a:r>
            <a:r>
              <a:rPr lang="en-US" sz="1900">
                <a:solidFill>
                  <a:srgbClr val="5B5854"/>
                </a:solidFill>
                <a:latin typeface="Gill Sans"/>
                <a:ea typeface="Gill Sans"/>
                <a:cs typeface="Gill Sans"/>
                <a:sym typeface="Gill Sans"/>
              </a:rPr>
              <a:t>: selecting the most useful features to train on among existing features.</a:t>
            </a:r>
            <a:endParaRPr/>
          </a:p>
          <a:p>
            <a:pPr indent="-256032" lvl="0" marL="365760" rtl="0" algn="l">
              <a:spcBef>
                <a:spcPts val="400"/>
              </a:spcBef>
              <a:spcAft>
                <a:spcPts val="0"/>
              </a:spcAft>
              <a:buSzPts val="1292"/>
              <a:buChar char="🞂"/>
            </a:pPr>
            <a:r>
              <a:rPr b="1" lang="en-US" sz="1900">
                <a:solidFill>
                  <a:srgbClr val="5B5854"/>
                </a:solidFill>
                <a:latin typeface="Gill Sans"/>
                <a:ea typeface="Gill Sans"/>
                <a:cs typeface="Gill Sans"/>
                <a:sym typeface="Gill Sans"/>
              </a:rPr>
              <a:t>Feature extraction </a:t>
            </a:r>
            <a:r>
              <a:rPr lang="en-US" sz="1900">
                <a:solidFill>
                  <a:srgbClr val="5B5854"/>
                </a:solidFill>
                <a:latin typeface="Gill Sans"/>
                <a:ea typeface="Gill Sans"/>
                <a:cs typeface="Gill Sans"/>
                <a:sym typeface="Gill Sans"/>
              </a:rPr>
              <a:t>:combining existing features to produce a more useful one</a:t>
            </a:r>
            <a:endParaRPr sz="1900">
              <a:solidFill>
                <a:srgbClr val="5B5854"/>
              </a:solidFill>
              <a:latin typeface="Gill Sans"/>
              <a:ea typeface="Gill Sans"/>
              <a:cs typeface="Gill Sans"/>
              <a:sym typeface="Gill Sans"/>
            </a:endParaRPr>
          </a:p>
          <a:p>
            <a:pPr indent="-256032" lvl="0" marL="365760" rtl="0" algn="l">
              <a:spcBef>
                <a:spcPts val="400"/>
              </a:spcBef>
              <a:spcAft>
                <a:spcPts val="0"/>
              </a:spcAft>
              <a:buSzPts val="1292"/>
              <a:buChar char="🞂"/>
            </a:pPr>
            <a:r>
              <a:rPr lang="en-US" sz="1900">
                <a:solidFill>
                  <a:srgbClr val="5B5854"/>
                </a:solidFill>
                <a:latin typeface="Gill Sans"/>
                <a:ea typeface="Gill Sans"/>
                <a:cs typeface="Gill Sans"/>
                <a:sym typeface="Gill Sans"/>
              </a:rPr>
              <a:t>Creating new features by gathering new data</a:t>
            </a:r>
            <a:endParaRPr sz="1900">
              <a:solidFill>
                <a:srgbClr val="5B5854"/>
              </a:solidFill>
              <a:latin typeface="Gill Sans"/>
              <a:ea typeface="Gill Sans"/>
              <a:cs typeface="Gill Sans"/>
              <a:sym typeface="Gill Sans"/>
            </a:endParaRPr>
          </a:p>
          <a:p>
            <a:pPr indent="-139446" lvl="0" marL="365760" rtl="0" algn="l">
              <a:spcBef>
                <a:spcPts val="400"/>
              </a:spcBef>
              <a:spcAft>
                <a:spcPts val="0"/>
              </a:spcAft>
              <a:buSzPts val="1836"/>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86"/>
          <p:cNvSpPr txBox="1"/>
          <p:nvPr>
            <p:ph idx="1" type="body"/>
          </p:nvPr>
        </p:nvSpPr>
        <p:spPr>
          <a:xfrm>
            <a:off x="251520" y="188640"/>
            <a:ext cx="8229600" cy="4525963"/>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904"/>
              <a:buNone/>
            </a:pPr>
            <a:r>
              <a:rPr lang="en-US" sz="2800">
                <a:solidFill>
                  <a:srgbClr val="5B5854"/>
                </a:solidFill>
                <a:latin typeface="Gill Sans"/>
                <a:ea typeface="Gill Sans"/>
                <a:cs typeface="Gill Sans"/>
                <a:sym typeface="Gill Sans"/>
              </a:rPr>
              <a:t>5. Overfitting the Training Data</a:t>
            </a:r>
            <a:endParaRPr/>
          </a:p>
          <a:p>
            <a:pPr indent="0" lvl="0" marL="109728" rtl="0" algn="l">
              <a:spcBef>
                <a:spcPts val="400"/>
              </a:spcBef>
              <a:spcAft>
                <a:spcPts val="0"/>
              </a:spcAft>
              <a:buSzPts val="1224"/>
              <a:buNone/>
            </a:pPr>
            <a:r>
              <a:rPr lang="en-US" sz="1800">
                <a:latin typeface="Inter"/>
                <a:ea typeface="Inter"/>
                <a:cs typeface="Inter"/>
                <a:sym typeface="Inter"/>
              </a:rPr>
              <a:t>It means that the model performs well on the training data, but it does not generalize well on test data.</a:t>
            </a:r>
            <a:endParaRPr/>
          </a:p>
          <a:p>
            <a:pPr indent="0" lvl="0" marL="109728" rtl="0" algn="l">
              <a:spcBef>
                <a:spcPts val="400"/>
              </a:spcBef>
              <a:spcAft>
                <a:spcPts val="0"/>
              </a:spcAft>
              <a:buSzPts val="1224"/>
              <a:buNone/>
            </a:pPr>
            <a:r>
              <a:rPr lang="en-US" sz="1800">
                <a:latin typeface="Inter"/>
                <a:ea typeface="Inter"/>
                <a:cs typeface="Inter"/>
                <a:sym typeface="Inter"/>
              </a:rPr>
              <a:t>Example: A person is visiting a foreign country and the taxi driver rips you off. We might be tempted to say that all taxi drivers in that country are thieves. </a:t>
            </a:r>
            <a:endParaRPr sz="1800">
              <a:latin typeface="Inter"/>
              <a:ea typeface="Inter"/>
              <a:cs typeface="Inter"/>
              <a:sym typeface="Inter"/>
            </a:endParaRPr>
          </a:p>
        </p:txBody>
      </p:sp>
      <p:pic>
        <p:nvPicPr>
          <p:cNvPr id="724" name="Google Shape;724;p86"/>
          <p:cNvPicPr preferRelativeResize="0"/>
          <p:nvPr/>
        </p:nvPicPr>
        <p:blipFill rotWithShape="1">
          <a:blip r:embed="rId3">
            <a:alphaModFix/>
          </a:blip>
          <a:srcRect b="0" l="0" r="0" t="0"/>
          <a:stretch/>
        </p:blipFill>
        <p:spPr>
          <a:xfrm>
            <a:off x="1199957" y="2160631"/>
            <a:ext cx="5688632" cy="1988450"/>
          </a:xfrm>
          <a:prstGeom prst="rect">
            <a:avLst/>
          </a:prstGeom>
          <a:noFill/>
          <a:ln>
            <a:noFill/>
          </a:ln>
        </p:spPr>
      </p:pic>
      <p:sp>
        <p:nvSpPr>
          <p:cNvPr id="725" name="Google Shape;725;p86"/>
          <p:cNvSpPr txBox="1"/>
          <p:nvPr/>
        </p:nvSpPr>
        <p:spPr>
          <a:xfrm>
            <a:off x="539552" y="4262295"/>
            <a:ext cx="5397227"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a:solidFill>
                  <a:schemeClr val="dk1"/>
                </a:solidFill>
                <a:latin typeface="Arial"/>
                <a:ea typeface="Arial"/>
                <a:cs typeface="Arial"/>
                <a:sym typeface="Arial"/>
              </a:rPr>
              <a:t>How to Prevent Overfitting?</a:t>
            </a:r>
            <a:endParaRPr b="0" i="0" sz="1800">
              <a:solidFill>
                <a:schemeClr val="dk1"/>
              </a:solidFill>
              <a:latin typeface="Inter"/>
              <a:ea typeface="Inter"/>
              <a:cs typeface="Inter"/>
              <a:sym typeface="Inter"/>
            </a:endParaRPr>
          </a:p>
          <a:p>
            <a:pPr indent="-114300" lvl="0" marL="0" marR="0" rtl="0" algn="l">
              <a:spcBef>
                <a:spcPts val="0"/>
              </a:spcBef>
              <a:spcAft>
                <a:spcPts val="0"/>
              </a:spcAft>
              <a:buClr>
                <a:schemeClr val="dk1"/>
              </a:buClr>
              <a:buSzPts val="1800"/>
              <a:buFont typeface="Arial"/>
              <a:buChar char="•"/>
            </a:pPr>
            <a:r>
              <a:rPr b="0" i="0" lang="en-US" sz="1800">
                <a:solidFill>
                  <a:schemeClr val="dk1"/>
                </a:solidFill>
                <a:latin typeface="Inter"/>
                <a:ea typeface="Inter"/>
                <a:cs typeface="Inter"/>
                <a:sym typeface="Inter"/>
              </a:rPr>
              <a:t>Cross-validation</a:t>
            </a:r>
            <a:endParaRPr/>
          </a:p>
          <a:p>
            <a:pPr indent="-114300" lvl="0" marL="0" marR="0" rtl="0" algn="l">
              <a:spcBef>
                <a:spcPts val="0"/>
              </a:spcBef>
              <a:spcAft>
                <a:spcPts val="0"/>
              </a:spcAft>
              <a:buClr>
                <a:schemeClr val="dk1"/>
              </a:buClr>
              <a:buSzPts val="1800"/>
              <a:buFont typeface="Arial"/>
              <a:buChar char="•"/>
            </a:pPr>
            <a:r>
              <a:rPr b="0" i="0" lang="en-US" sz="1800">
                <a:solidFill>
                  <a:schemeClr val="dk1"/>
                </a:solidFill>
                <a:latin typeface="Inter"/>
                <a:ea typeface="Inter"/>
                <a:cs typeface="Inter"/>
                <a:sym typeface="Inter"/>
              </a:rPr>
              <a:t>Train with more data</a:t>
            </a:r>
            <a:endParaRPr/>
          </a:p>
          <a:p>
            <a:pPr indent="-114300" lvl="0" marL="0" marR="0" rtl="0" algn="l">
              <a:spcBef>
                <a:spcPts val="0"/>
              </a:spcBef>
              <a:spcAft>
                <a:spcPts val="0"/>
              </a:spcAft>
              <a:buClr>
                <a:schemeClr val="dk1"/>
              </a:buClr>
              <a:buSzPts val="1800"/>
              <a:buFont typeface="Arial"/>
              <a:buChar char="•"/>
            </a:pPr>
            <a:r>
              <a:rPr b="0" i="0" lang="en-US" sz="1800">
                <a:solidFill>
                  <a:schemeClr val="dk1"/>
                </a:solidFill>
                <a:latin typeface="Inter"/>
                <a:ea typeface="Inter"/>
                <a:cs typeface="Inter"/>
                <a:sym typeface="Inter"/>
              </a:rPr>
              <a:t>Early stopping</a:t>
            </a:r>
            <a:endParaRPr/>
          </a:p>
          <a:p>
            <a:pPr indent="-114300" lvl="0" marL="0" marR="0" rtl="0" algn="l">
              <a:spcBef>
                <a:spcPts val="0"/>
              </a:spcBef>
              <a:spcAft>
                <a:spcPts val="0"/>
              </a:spcAft>
              <a:buClr>
                <a:schemeClr val="dk1"/>
              </a:buClr>
              <a:buSzPts val="1800"/>
              <a:buFont typeface="Arial"/>
              <a:buChar char="•"/>
            </a:pPr>
            <a:r>
              <a:rPr b="0" i="0" lang="en-US" sz="1800">
                <a:solidFill>
                  <a:schemeClr val="dk1"/>
                </a:solidFill>
                <a:latin typeface="Inter"/>
                <a:ea typeface="Inter"/>
                <a:cs typeface="Inter"/>
                <a:sym typeface="Inter"/>
              </a:rPr>
              <a:t>Regularization</a:t>
            </a:r>
            <a:endParaRPr/>
          </a:p>
          <a:p>
            <a:pPr indent="-114300" lvl="0" marL="0" marR="0" rtl="0" algn="l">
              <a:spcBef>
                <a:spcPts val="0"/>
              </a:spcBef>
              <a:spcAft>
                <a:spcPts val="0"/>
              </a:spcAft>
              <a:buClr>
                <a:schemeClr val="dk1"/>
              </a:buClr>
              <a:buSzPts val="1800"/>
              <a:buFont typeface="Arial"/>
              <a:buChar char="•"/>
            </a:pPr>
            <a:r>
              <a:rPr b="0" i="0" lang="en-US" sz="1800">
                <a:solidFill>
                  <a:schemeClr val="dk1"/>
                </a:solidFill>
                <a:latin typeface="Inter"/>
                <a:ea typeface="Inter"/>
                <a:cs typeface="Inter"/>
                <a:sym typeface="Inter"/>
              </a:rPr>
              <a:t>Ensembling.</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87"/>
          <p:cNvSpPr txBox="1"/>
          <p:nvPr>
            <p:ph idx="1" type="body"/>
          </p:nvPr>
        </p:nvSpPr>
        <p:spPr>
          <a:xfrm>
            <a:off x="457200" y="260648"/>
            <a:ext cx="8229600" cy="574664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224"/>
              <a:buChar char="🞂"/>
            </a:pPr>
            <a:r>
              <a:rPr lang="en-US" sz="1800">
                <a:latin typeface="Times New Roman"/>
                <a:ea typeface="Times New Roman"/>
                <a:cs typeface="Times New Roman"/>
                <a:sym typeface="Times New Roman"/>
              </a:rPr>
              <a:t>Risk of overfitting is reduced using </a:t>
            </a:r>
            <a:r>
              <a:rPr b="1" lang="en-US" sz="1800">
                <a:latin typeface="Times New Roman"/>
                <a:ea typeface="Times New Roman"/>
                <a:cs typeface="Times New Roman"/>
                <a:sym typeface="Times New Roman"/>
              </a:rPr>
              <a:t>regularization</a:t>
            </a:r>
            <a:r>
              <a:rPr lang="en-US" sz="1800">
                <a:latin typeface="Times New Roman"/>
                <a:ea typeface="Times New Roman"/>
                <a:cs typeface="Times New Roman"/>
                <a:sym typeface="Times New Roman"/>
              </a:rPr>
              <a:t>.</a:t>
            </a:r>
            <a:endParaRPr/>
          </a:p>
          <a:p>
            <a:pPr indent="-256032" lvl="0" marL="365760" rtl="0" algn="l">
              <a:spcBef>
                <a:spcPts val="400"/>
              </a:spcBef>
              <a:spcAft>
                <a:spcPts val="0"/>
              </a:spcAft>
              <a:buSzPts val="1224"/>
              <a:buChar char="🞂"/>
            </a:pPr>
            <a:r>
              <a:rPr lang="en-US" sz="1800">
                <a:latin typeface="Times New Roman"/>
                <a:ea typeface="Times New Roman"/>
                <a:cs typeface="Times New Roman"/>
                <a:sym typeface="Times New Roman"/>
              </a:rPr>
              <a:t>The regularization parameter is a control on your fitting parameters.</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The dotted line represents the original model that was trained on the countries represented as circles.</a:t>
            </a:r>
            <a:endParaRPr/>
          </a:p>
          <a:p>
            <a:pPr indent="-256032" lvl="0" marL="365760" rtl="0" algn="l">
              <a:spcBef>
                <a:spcPts val="400"/>
              </a:spcBef>
              <a:spcAft>
                <a:spcPts val="0"/>
              </a:spcAft>
              <a:buSzPts val="1224"/>
              <a:buChar char="🞂"/>
            </a:pPr>
            <a:r>
              <a:rPr lang="en-US" sz="1800">
                <a:latin typeface="Times New Roman"/>
                <a:ea typeface="Times New Roman"/>
                <a:cs typeface="Times New Roman"/>
                <a:sym typeface="Times New Roman"/>
              </a:rPr>
              <a:t>T</a:t>
            </a:r>
            <a:r>
              <a:rPr b="0" i="0" lang="en-US" sz="1800" u="none" strike="noStrike">
                <a:latin typeface="Times New Roman"/>
                <a:ea typeface="Times New Roman"/>
                <a:cs typeface="Times New Roman"/>
                <a:sym typeface="Times New Roman"/>
              </a:rPr>
              <a:t>he dashed line is our second model trained with all countries (circles and squares).</a:t>
            </a:r>
            <a:endParaRPr/>
          </a:p>
          <a:p>
            <a:pPr indent="-256032" lvl="0" marL="365760" rtl="0" algn="l">
              <a:spcBef>
                <a:spcPts val="400"/>
              </a:spcBef>
              <a:spcAft>
                <a:spcPts val="0"/>
              </a:spcAft>
              <a:buSzPts val="1224"/>
              <a:buChar char="🞂"/>
            </a:pPr>
            <a:r>
              <a:rPr lang="en-US" sz="1800">
                <a:latin typeface="Times New Roman"/>
                <a:ea typeface="Times New Roman"/>
                <a:cs typeface="Times New Roman"/>
                <a:sym typeface="Times New Roman"/>
              </a:rPr>
              <a:t>T</a:t>
            </a:r>
            <a:r>
              <a:rPr b="0" i="0" lang="en-US" sz="1800" u="none" strike="noStrike">
                <a:latin typeface="Times New Roman"/>
                <a:ea typeface="Times New Roman"/>
                <a:cs typeface="Times New Roman"/>
                <a:sym typeface="Times New Roman"/>
              </a:rPr>
              <a:t>he solid line is a model trained with the same data as the first model but with a regularization constraint.</a:t>
            </a:r>
            <a:endParaRPr/>
          </a:p>
        </p:txBody>
      </p:sp>
      <p:pic>
        <p:nvPicPr>
          <p:cNvPr id="731" name="Google Shape;731;p87"/>
          <p:cNvPicPr preferRelativeResize="0"/>
          <p:nvPr/>
        </p:nvPicPr>
        <p:blipFill rotWithShape="1">
          <a:blip r:embed="rId3">
            <a:alphaModFix/>
          </a:blip>
          <a:srcRect b="0" l="0" r="0" t="0"/>
          <a:stretch/>
        </p:blipFill>
        <p:spPr>
          <a:xfrm>
            <a:off x="419100" y="2660965"/>
            <a:ext cx="8305800" cy="33337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88"/>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224"/>
              <a:buChar char="🞂"/>
            </a:pPr>
            <a:r>
              <a:rPr b="0" i="0" lang="en-US" sz="1800" u="none" strike="noStrike">
                <a:latin typeface="Times New Roman"/>
                <a:ea typeface="Times New Roman"/>
                <a:cs typeface="Times New Roman"/>
                <a:sym typeface="Times New Roman"/>
              </a:rPr>
              <a:t>The amount of regularization to apply during learning can be controlled by a </a:t>
            </a:r>
            <a:r>
              <a:rPr b="0" i="1" lang="en-US" sz="1800" u="none" strike="noStrike">
                <a:latin typeface="Times"/>
                <a:ea typeface="Times"/>
                <a:cs typeface="Times"/>
                <a:sym typeface="Times"/>
              </a:rPr>
              <a:t>hyperparameter</a:t>
            </a:r>
            <a:r>
              <a:rPr b="0" i="0" lang="en-US" sz="1800" u="none" strike="noStrike">
                <a:latin typeface="Times New Roman"/>
                <a:ea typeface="Times New Roman"/>
                <a:cs typeface="Times New Roman"/>
                <a:sym typeface="Times New Roman"/>
              </a:rPr>
              <a:t>.</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 A hyperparameter is a parameter of a learning algorithm (not of the model). As such, it is not affected by the learning algorithm itself; it must be set prior to training and remains constant during training. </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If you set the regularization hyperparameter to a very large value, you will get an almost flat model (a slope close to zero); the learning algorithm will almost certainly not overfit the training data, but it will be less likely to find a good solution. </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Tuning hyperparameters is an important part of building a Machine Learning system.</a:t>
            </a:r>
            <a:endParaRPr/>
          </a:p>
        </p:txBody>
      </p:sp>
      <p:sp>
        <p:nvSpPr>
          <p:cNvPr id="737" name="Google Shape;737;p8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pic>
        <p:nvPicPr>
          <p:cNvPr id="742" name="Google Shape;742;p89"/>
          <p:cNvPicPr preferRelativeResize="0"/>
          <p:nvPr>
            <p:ph idx="1" type="body"/>
          </p:nvPr>
        </p:nvPicPr>
        <p:blipFill rotWithShape="1">
          <a:blip r:embed="rId3">
            <a:alphaModFix/>
          </a:blip>
          <a:srcRect b="0" l="0" r="0" t="0"/>
          <a:stretch/>
        </p:blipFill>
        <p:spPr>
          <a:xfrm>
            <a:off x="457200" y="1833816"/>
            <a:ext cx="8229600" cy="3820605"/>
          </a:xfrm>
          <a:prstGeom prst="rect">
            <a:avLst/>
          </a:prstGeom>
          <a:noFill/>
          <a:ln>
            <a:noFill/>
          </a:ln>
        </p:spPr>
      </p:pic>
      <p:sp>
        <p:nvSpPr>
          <p:cNvPr id="743" name="Google Shape;743;p8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Cross-Validation</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90"/>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749" name="Google Shape;749;p9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750" name="Google Shape;750;p90"/>
          <p:cNvPicPr preferRelativeResize="0"/>
          <p:nvPr/>
        </p:nvPicPr>
        <p:blipFill rotWithShape="1">
          <a:blip r:embed="rId3">
            <a:alphaModFix/>
          </a:blip>
          <a:srcRect b="0" l="0" r="0" t="0"/>
          <a:stretch/>
        </p:blipFill>
        <p:spPr>
          <a:xfrm>
            <a:off x="0" y="1552583"/>
            <a:ext cx="9144000" cy="3752833"/>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9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756" name="Google Shape;756;p9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757" name="Google Shape;757;p91"/>
          <p:cNvPicPr preferRelativeResize="0"/>
          <p:nvPr/>
        </p:nvPicPr>
        <p:blipFill rotWithShape="1">
          <a:blip r:embed="rId3">
            <a:alphaModFix/>
          </a:blip>
          <a:srcRect b="0" l="0" r="0" t="0"/>
          <a:stretch/>
        </p:blipFill>
        <p:spPr>
          <a:xfrm>
            <a:off x="0" y="1479115"/>
            <a:ext cx="9144000" cy="389977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92"/>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763" name="Google Shape;763;p9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764" name="Google Shape;764;p92"/>
          <p:cNvPicPr preferRelativeResize="0"/>
          <p:nvPr/>
        </p:nvPicPr>
        <p:blipFill rotWithShape="1">
          <a:blip r:embed="rId3">
            <a:alphaModFix/>
          </a:blip>
          <a:srcRect b="0" l="0" r="0" t="0"/>
          <a:stretch/>
        </p:blipFill>
        <p:spPr>
          <a:xfrm>
            <a:off x="0" y="1265548"/>
            <a:ext cx="9144000" cy="4326903"/>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93"/>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770" name="Google Shape;770;p9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771" name="Google Shape;771;p93"/>
          <p:cNvPicPr preferRelativeResize="0"/>
          <p:nvPr/>
        </p:nvPicPr>
        <p:blipFill rotWithShape="1">
          <a:blip r:embed="rId3">
            <a:alphaModFix/>
          </a:blip>
          <a:srcRect b="0" l="0" r="0" t="0"/>
          <a:stretch/>
        </p:blipFill>
        <p:spPr>
          <a:xfrm>
            <a:off x="0" y="1232563"/>
            <a:ext cx="9144000" cy="4392873"/>
          </a:xfrm>
          <a:prstGeom prst="rect">
            <a:avLst/>
          </a:prstGeom>
          <a:noFill/>
          <a:ln>
            <a:noFill/>
          </a:ln>
        </p:spPr>
      </p:pic>
      <p:pic>
        <p:nvPicPr>
          <p:cNvPr id="772" name="Google Shape;772;p93"/>
          <p:cNvPicPr preferRelativeResize="0"/>
          <p:nvPr/>
        </p:nvPicPr>
        <p:blipFill rotWithShape="1">
          <a:blip r:embed="rId4">
            <a:alphaModFix/>
          </a:blip>
          <a:srcRect b="0" l="0" r="0" t="0"/>
          <a:stretch/>
        </p:blipFill>
        <p:spPr>
          <a:xfrm>
            <a:off x="14157" y="-18136"/>
            <a:ext cx="9144000" cy="1250699"/>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94"/>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778" name="Google Shape;778;p9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779" name="Google Shape;779;p94"/>
          <p:cNvPicPr preferRelativeResize="0"/>
          <p:nvPr/>
        </p:nvPicPr>
        <p:blipFill rotWithShape="1">
          <a:blip r:embed="rId3">
            <a:alphaModFix/>
          </a:blip>
          <a:srcRect b="0" l="0" r="0" t="0"/>
          <a:stretch/>
        </p:blipFill>
        <p:spPr>
          <a:xfrm>
            <a:off x="0" y="1687678"/>
            <a:ext cx="9144000" cy="3482643"/>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95"/>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785" name="Google Shape;785;p9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786" name="Google Shape;786;p95"/>
          <p:cNvPicPr preferRelativeResize="0"/>
          <p:nvPr/>
        </p:nvPicPr>
        <p:blipFill rotWithShape="1">
          <a:blip r:embed="rId3">
            <a:alphaModFix/>
          </a:blip>
          <a:srcRect b="0" l="0" r="0" t="0"/>
          <a:stretch/>
        </p:blipFill>
        <p:spPr>
          <a:xfrm>
            <a:off x="666750" y="1400175"/>
            <a:ext cx="7810500" cy="405765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96"/>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792" name="Google Shape;792;p9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5-fold Cross Validation</a:t>
            </a:r>
            <a:endParaRPr/>
          </a:p>
        </p:txBody>
      </p:sp>
      <p:pic>
        <p:nvPicPr>
          <p:cNvPr id="793" name="Google Shape;793;p96"/>
          <p:cNvPicPr preferRelativeResize="0"/>
          <p:nvPr/>
        </p:nvPicPr>
        <p:blipFill rotWithShape="1">
          <a:blip r:embed="rId3">
            <a:alphaModFix/>
          </a:blip>
          <a:srcRect b="0" l="0" r="0" t="0"/>
          <a:stretch/>
        </p:blipFill>
        <p:spPr>
          <a:xfrm>
            <a:off x="19050" y="1409700"/>
            <a:ext cx="9105900" cy="40386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97"/>
          <p:cNvSpPr txBox="1"/>
          <p:nvPr>
            <p:ph idx="1" type="body"/>
          </p:nvPr>
        </p:nvSpPr>
        <p:spPr>
          <a:xfrm>
            <a:off x="457200" y="188640"/>
            <a:ext cx="8229600" cy="5818651"/>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904"/>
              <a:buNone/>
            </a:pPr>
            <a:r>
              <a:rPr lang="en-US" sz="2800">
                <a:solidFill>
                  <a:srgbClr val="5B5854"/>
                </a:solidFill>
                <a:latin typeface="Gill Sans"/>
                <a:ea typeface="Gill Sans"/>
                <a:cs typeface="Gill Sans"/>
                <a:sym typeface="Gill Sans"/>
              </a:rPr>
              <a:t>6. Underfitting the Training Data</a:t>
            </a:r>
            <a:endParaRPr/>
          </a:p>
          <a:p>
            <a:pPr indent="0" lvl="0" marL="109728" rtl="0" algn="l">
              <a:spcBef>
                <a:spcPts val="400"/>
              </a:spcBef>
              <a:spcAft>
                <a:spcPts val="0"/>
              </a:spcAft>
              <a:buSzPts val="1904"/>
              <a:buNone/>
            </a:pPr>
            <a:r>
              <a:t/>
            </a:r>
            <a:endParaRPr sz="2800">
              <a:solidFill>
                <a:srgbClr val="5B5854"/>
              </a:solidFill>
              <a:latin typeface="Gill Sans"/>
              <a:ea typeface="Gill Sans"/>
              <a:cs typeface="Gill Sans"/>
              <a:sym typeface="Gill Sans"/>
            </a:endParaRPr>
          </a:p>
          <a:p>
            <a:pPr indent="-256032" lvl="0" marL="365760" rtl="0" algn="l">
              <a:spcBef>
                <a:spcPts val="400"/>
              </a:spcBef>
              <a:spcAft>
                <a:spcPts val="0"/>
              </a:spcAft>
              <a:buSzPts val="1224"/>
              <a:buChar char="🞂"/>
            </a:pPr>
            <a:r>
              <a:rPr lang="en-US" sz="1800">
                <a:latin typeface="Times New Roman"/>
                <a:ea typeface="Times New Roman"/>
                <a:cs typeface="Times New Roman"/>
                <a:sym typeface="Times New Roman"/>
              </a:rPr>
              <a:t>Underfitting occurs when a statistical model or machine learning algorithm cannot capture the underlying trend of the data. </a:t>
            </a:r>
            <a:endParaRPr/>
          </a:p>
          <a:p>
            <a:pPr indent="-256032" lvl="0" marL="365760" rtl="0" algn="l">
              <a:spcBef>
                <a:spcPts val="400"/>
              </a:spcBef>
              <a:spcAft>
                <a:spcPts val="0"/>
              </a:spcAft>
              <a:buSzPts val="1224"/>
              <a:buChar char="🞂"/>
            </a:pPr>
            <a:r>
              <a:rPr lang="en-US" sz="1800">
                <a:latin typeface="Times New Roman"/>
                <a:ea typeface="Times New Roman"/>
                <a:cs typeface="Times New Roman"/>
                <a:sym typeface="Times New Roman"/>
              </a:rPr>
              <a:t>underfitting occurs when the model or the algorithm does not fit the data well enough.</a:t>
            </a:r>
            <a:endParaRPr/>
          </a:p>
          <a:p>
            <a:pPr indent="0" lvl="0" marL="109728" rtl="0" algn="l">
              <a:spcBef>
                <a:spcPts val="400"/>
              </a:spcBef>
              <a:spcAft>
                <a:spcPts val="0"/>
              </a:spcAft>
              <a:buSzPts val="1224"/>
              <a:buNone/>
            </a:pPr>
            <a:r>
              <a:rPr b="1" lang="en-US" sz="1800">
                <a:latin typeface="Times New Roman"/>
                <a:ea typeface="Times New Roman"/>
                <a:cs typeface="Times New Roman"/>
                <a:sym typeface="Times New Roman"/>
              </a:rPr>
              <a:t>How to Prevent Underfitting?</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Select a more powerful model, with more parameters.</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Feed better features to the learning algorithm (feature engineering).</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Reduce the constraints on the model (e.g., reduce the regularization hyperparameter).</a:t>
            </a:r>
            <a:endParaRPr sz="2800">
              <a:solidFill>
                <a:srgbClr val="5B5854"/>
              </a:solidFill>
              <a:latin typeface="Gill Sans"/>
              <a:ea typeface="Gill Sans"/>
              <a:cs typeface="Gill Sans"/>
              <a:sym typeface="Gill Sans"/>
            </a:endParaRPr>
          </a:p>
          <a:p>
            <a:pPr indent="-139446" lvl="0" marL="365760" rtl="0" algn="l">
              <a:spcBef>
                <a:spcPts val="400"/>
              </a:spcBef>
              <a:spcAft>
                <a:spcPts val="0"/>
              </a:spcAft>
              <a:buSzPts val="1836"/>
              <a:buNone/>
            </a:pPr>
            <a:r>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98"/>
          <p:cNvPicPr preferRelativeResize="0"/>
          <p:nvPr/>
        </p:nvPicPr>
        <p:blipFill rotWithShape="1">
          <a:blip r:embed="rId3">
            <a:alphaModFix/>
          </a:blip>
          <a:srcRect b="0" l="0" r="0" t="0"/>
          <a:stretch/>
        </p:blipFill>
        <p:spPr>
          <a:xfrm>
            <a:off x="347662" y="1905000"/>
            <a:ext cx="8448675" cy="30480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99"/>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b="0" i="0" lang="en-US">
                <a:solidFill>
                  <a:srgbClr val="292929"/>
                </a:solidFill>
                <a:latin typeface="Arial"/>
                <a:ea typeface="Arial"/>
                <a:cs typeface="Arial"/>
                <a:sym typeface="Arial"/>
              </a:rPr>
              <a:t>Assume we have three models ( Model A , Model B , Model C) with the following error rates on training and testing data.</a:t>
            </a:r>
            <a:endParaRPr/>
          </a:p>
          <a:p>
            <a:pPr indent="-139446" lvl="0" marL="365760" rtl="0" algn="l">
              <a:spcBef>
                <a:spcPts val="400"/>
              </a:spcBef>
              <a:spcAft>
                <a:spcPts val="0"/>
              </a:spcAft>
              <a:buSzPts val="1836"/>
              <a:buNone/>
            </a:pPr>
            <a:r>
              <a:t/>
            </a:r>
            <a:endParaRPr>
              <a:solidFill>
                <a:srgbClr val="292929"/>
              </a:solidFill>
              <a:latin typeface="Arial"/>
              <a:ea typeface="Arial"/>
              <a:cs typeface="Arial"/>
              <a:sym typeface="Arial"/>
            </a:endParaRPr>
          </a:p>
          <a:p>
            <a:pPr indent="-139446" lvl="0" marL="365760" rtl="0" algn="l">
              <a:spcBef>
                <a:spcPts val="400"/>
              </a:spcBef>
              <a:spcAft>
                <a:spcPts val="0"/>
              </a:spcAft>
              <a:buSzPts val="1836"/>
              <a:buNone/>
            </a:pPr>
            <a:r>
              <a:t/>
            </a:r>
            <a:endParaRPr b="0" i="0">
              <a:solidFill>
                <a:srgbClr val="292929"/>
              </a:solidFill>
              <a:latin typeface="Arial"/>
              <a:ea typeface="Arial"/>
              <a:cs typeface="Arial"/>
              <a:sym typeface="Arial"/>
            </a:endParaRPr>
          </a:p>
          <a:p>
            <a:pPr indent="-139446" lvl="0" marL="365760" rtl="0" algn="l">
              <a:spcBef>
                <a:spcPts val="400"/>
              </a:spcBef>
              <a:spcAft>
                <a:spcPts val="0"/>
              </a:spcAft>
              <a:buSzPts val="1836"/>
              <a:buNone/>
            </a:pPr>
            <a:r>
              <a:t/>
            </a:r>
            <a:endParaRPr>
              <a:solidFill>
                <a:srgbClr val="292929"/>
              </a:solidFill>
              <a:latin typeface="Arial"/>
              <a:ea typeface="Arial"/>
              <a:cs typeface="Arial"/>
              <a:sym typeface="Arial"/>
            </a:endParaRPr>
          </a:p>
          <a:p>
            <a:pPr indent="-139446" lvl="0" marL="365760" rtl="0" algn="l">
              <a:spcBef>
                <a:spcPts val="400"/>
              </a:spcBef>
              <a:spcAft>
                <a:spcPts val="0"/>
              </a:spcAft>
              <a:buSzPts val="1836"/>
              <a:buNone/>
            </a:pPr>
            <a:r>
              <a:t/>
            </a:r>
            <a:endParaRPr b="0" i="0">
              <a:solidFill>
                <a:srgbClr val="292929"/>
              </a:solidFill>
              <a:latin typeface="Arial"/>
              <a:ea typeface="Arial"/>
              <a:cs typeface="Arial"/>
              <a:sym typeface="Arial"/>
            </a:endParaRPr>
          </a:p>
          <a:p>
            <a:pPr indent="-139446" lvl="0" marL="365760" rtl="0" algn="l">
              <a:spcBef>
                <a:spcPts val="400"/>
              </a:spcBef>
              <a:spcAft>
                <a:spcPts val="0"/>
              </a:spcAft>
              <a:buSzPts val="1836"/>
              <a:buNone/>
            </a:pPr>
            <a:r>
              <a:t/>
            </a:r>
            <a:endParaRPr>
              <a:solidFill>
                <a:srgbClr val="292929"/>
              </a:solidFill>
              <a:latin typeface="Arial"/>
              <a:ea typeface="Arial"/>
              <a:cs typeface="Arial"/>
              <a:sym typeface="Arial"/>
            </a:endParaRPr>
          </a:p>
          <a:p>
            <a:pPr indent="-139446" lvl="0" marL="365760" rtl="0" algn="l">
              <a:spcBef>
                <a:spcPts val="400"/>
              </a:spcBef>
              <a:spcAft>
                <a:spcPts val="0"/>
              </a:spcAft>
              <a:buSzPts val="1836"/>
              <a:buNone/>
            </a:pPr>
            <a:r>
              <a:t/>
            </a:r>
            <a:endParaRPr b="0" i="0">
              <a:solidFill>
                <a:srgbClr val="292929"/>
              </a:solidFill>
              <a:latin typeface="Arial"/>
              <a:ea typeface="Arial"/>
              <a:cs typeface="Arial"/>
              <a:sym typeface="Arial"/>
            </a:endParaRPr>
          </a:p>
          <a:p>
            <a:pPr indent="0" lvl="0" marL="109728" rtl="0" algn="l">
              <a:spcBef>
                <a:spcPts val="400"/>
              </a:spcBef>
              <a:spcAft>
                <a:spcPts val="0"/>
              </a:spcAft>
              <a:buSzPts val="1836"/>
              <a:buNone/>
            </a:pPr>
            <a:r>
              <a:t/>
            </a:r>
            <a:endParaRPr/>
          </a:p>
        </p:txBody>
      </p:sp>
      <p:sp>
        <p:nvSpPr>
          <p:cNvPr id="809" name="Google Shape;809;p9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292929"/>
              </a:buClr>
              <a:buSzPct val="100000"/>
              <a:buFont typeface="Arial"/>
              <a:buNone/>
            </a:pPr>
            <a:r>
              <a:rPr b="0" i="0" lang="en-US">
                <a:solidFill>
                  <a:srgbClr val="292929"/>
                </a:solidFill>
                <a:latin typeface="Arial"/>
                <a:ea typeface="Arial"/>
                <a:cs typeface="Arial"/>
                <a:sym typeface="Arial"/>
              </a:rPr>
              <a:t>Overfitting, Underfitting in Classification</a:t>
            </a:r>
            <a:br>
              <a:rPr b="0" i="0" lang="en-US">
                <a:solidFill>
                  <a:srgbClr val="292929"/>
                </a:solidFill>
                <a:latin typeface="Arial"/>
                <a:ea typeface="Arial"/>
                <a:cs typeface="Arial"/>
                <a:sym typeface="Arial"/>
              </a:rPr>
            </a:br>
            <a:endParaRPr/>
          </a:p>
        </p:txBody>
      </p:sp>
      <p:pic>
        <p:nvPicPr>
          <p:cNvPr id="810" name="Google Shape;810;p99"/>
          <p:cNvPicPr preferRelativeResize="0"/>
          <p:nvPr/>
        </p:nvPicPr>
        <p:blipFill rotWithShape="1">
          <a:blip r:embed="rId3">
            <a:alphaModFix/>
          </a:blip>
          <a:srcRect b="0" l="0" r="0" t="0"/>
          <a:stretch/>
        </p:blipFill>
        <p:spPr>
          <a:xfrm>
            <a:off x="1485900" y="2924944"/>
            <a:ext cx="6172200" cy="181927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100"/>
          <p:cNvSpPr txBox="1"/>
          <p:nvPr>
            <p:ph idx="1" type="body"/>
          </p:nvPr>
        </p:nvSpPr>
        <p:spPr>
          <a:xfrm>
            <a:off x="457200" y="332656"/>
            <a:ext cx="8229600" cy="5674635"/>
          </a:xfrm>
          <a:prstGeom prst="rect">
            <a:avLst/>
          </a:prstGeom>
          <a:noFill/>
          <a:ln>
            <a:noFill/>
          </a:ln>
        </p:spPr>
        <p:txBody>
          <a:bodyPr anchorCtr="0" anchor="t" bIns="45700" lIns="91425" spcFirstLastPara="1" rIns="91425" wrap="square" tIns="45700">
            <a:normAutofit fontScale="92500"/>
          </a:bodyPr>
          <a:lstStyle/>
          <a:p>
            <a:pPr indent="-256053" lvl="0" marL="365760" rtl="0" algn="l">
              <a:spcBef>
                <a:spcPts val="0"/>
              </a:spcBef>
              <a:spcAft>
                <a:spcPts val="0"/>
              </a:spcAft>
              <a:buSzPct val="68000"/>
              <a:buChar char="🞂"/>
            </a:pPr>
            <a:r>
              <a:rPr b="0" i="0" lang="en-US">
                <a:solidFill>
                  <a:srgbClr val="292929"/>
                </a:solidFill>
                <a:latin typeface="Arial"/>
                <a:ea typeface="Arial"/>
                <a:cs typeface="Arial"/>
                <a:sym typeface="Arial"/>
              </a:rPr>
              <a:t>For Model A, The error rate of training data is too high as a result of which the error rate of Testing data is too high as well. It has a High Bias and a High Variance, therefore it’s underfit. This model won’t perform well on unseen data.</a:t>
            </a:r>
            <a:endParaRPr/>
          </a:p>
          <a:p>
            <a:pPr indent="-256053" lvl="0" marL="365760" rtl="0" algn="l">
              <a:spcBef>
                <a:spcPts val="400"/>
              </a:spcBef>
              <a:spcAft>
                <a:spcPts val="0"/>
              </a:spcAft>
              <a:buSzPct val="68000"/>
              <a:buChar char="🞂"/>
            </a:pPr>
            <a:r>
              <a:rPr b="0" i="0" lang="en-US">
                <a:solidFill>
                  <a:srgbClr val="292929"/>
                </a:solidFill>
                <a:latin typeface="Arial"/>
                <a:ea typeface="Arial"/>
                <a:cs typeface="Arial"/>
                <a:sym typeface="Arial"/>
              </a:rPr>
              <a:t>For Model B, The error rate of training data is low and the error rate of Testing data is low as well. It has a Low Bias and a Low Variance, therefore it’s an</a:t>
            </a:r>
            <a:r>
              <a:rPr b="1" i="0" lang="en-US">
                <a:solidFill>
                  <a:srgbClr val="292929"/>
                </a:solidFill>
                <a:latin typeface="Arial"/>
                <a:ea typeface="Arial"/>
                <a:cs typeface="Arial"/>
                <a:sym typeface="Arial"/>
              </a:rPr>
              <a:t> ideal model</a:t>
            </a:r>
            <a:r>
              <a:rPr b="0" i="0" lang="en-US">
                <a:solidFill>
                  <a:srgbClr val="292929"/>
                </a:solidFill>
                <a:latin typeface="Arial"/>
                <a:ea typeface="Arial"/>
                <a:cs typeface="Arial"/>
                <a:sym typeface="Arial"/>
              </a:rPr>
              <a:t>. This model will perform well on unseen data.</a:t>
            </a:r>
            <a:endParaRPr/>
          </a:p>
          <a:p>
            <a:pPr indent="-256053" lvl="0" marL="365760" rtl="0" algn="l">
              <a:spcBef>
                <a:spcPts val="400"/>
              </a:spcBef>
              <a:spcAft>
                <a:spcPts val="0"/>
              </a:spcAft>
              <a:buSzPct val="68000"/>
              <a:buChar char="🞂"/>
            </a:pPr>
            <a:r>
              <a:rPr b="0" i="0" lang="en-US">
                <a:solidFill>
                  <a:srgbClr val="292929"/>
                </a:solidFill>
                <a:latin typeface="Arial"/>
                <a:ea typeface="Arial"/>
                <a:cs typeface="Arial"/>
                <a:sym typeface="Arial"/>
              </a:rPr>
              <a:t>For Model C, The error rate of training data is too low. However, the error rate of Testing data is too high as well. It has a Low Bias and a High Variance, therefore it’s </a:t>
            </a:r>
            <a:r>
              <a:rPr b="1" i="0" lang="en-US">
                <a:solidFill>
                  <a:srgbClr val="292929"/>
                </a:solidFill>
                <a:latin typeface="Arial"/>
                <a:ea typeface="Arial"/>
                <a:cs typeface="Arial"/>
                <a:sym typeface="Arial"/>
              </a:rPr>
              <a:t>overfit</a:t>
            </a:r>
            <a:r>
              <a:rPr b="0" i="0" lang="en-US">
                <a:solidFill>
                  <a:srgbClr val="292929"/>
                </a:solidFill>
                <a:latin typeface="Arial"/>
                <a:ea typeface="Arial"/>
                <a:cs typeface="Arial"/>
                <a:sym typeface="Arial"/>
              </a:rPr>
              <a:t>. This model won’t perform well on unseen data.</a:t>
            </a:r>
            <a:endParaRPr/>
          </a:p>
          <a:p>
            <a:pPr indent="-148211" lvl="0" marL="365760" rtl="0" algn="l">
              <a:spcBef>
                <a:spcPts val="400"/>
              </a:spcBef>
              <a:spcAft>
                <a:spcPts val="0"/>
              </a:spcAft>
              <a:buSzPct val="68000"/>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10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821" name="Google Shape;821;p10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292929"/>
              </a:buClr>
              <a:buSzPct val="100000"/>
              <a:buFont typeface="Arial"/>
              <a:buNone/>
            </a:pPr>
            <a:r>
              <a:rPr b="0" i="0" lang="en-US">
                <a:solidFill>
                  <a:srgbClr val="292929"/>
                </a:solidFill>
                <a:latin typeface="Arial"/>
                <a:ea typeface="Arial"/>
                <a:cs typeface="Arial"/>
                <a:sym typeface="Arial"/>
              </a:rPr>
              <a:t>Overfitting, Underfitting in Regression</a:t>
            </a:r>
            <a:br>
              <a:rPr b="0" i="0" lang="en-US">
                <a:solidFill>
                  <a:srgbClr val="292929"/>
                </a:solidFill>
                <a:latin typeface="Arial"/>
                <a:ea typeface="Arial"/>
                <a:cs typeface="Arial"/>
                <a:sym typeface="Arial"/>
              </a:rPr>
            </a:br>
            <a:br>
              <a:rPr b="0" i="0" lang="en-US">
                <a:latin typeface="Content"/>
                <a:ea typeface="Content"/>
                <a:cs typeface="Content"/>
                <a:sym typeface="Content"/>
              </a:rPr>
            </a:br>
            <a:endParaRPr/>
          </a:p>
        </p:txBody>
      </p:sp>
      <p:pic>
        <p:nvPicPr>
          <p:cNvPr id="822" name="Google Shape;822;p101"/>
          <p:cNvPicPr preferRelativeResize="0"/>
          <p:nvPr/>
        </p:nvPicPr>
        <p:blipFill rotWithShape="1">
          <a:blip r:embed="rId3">
            <a:alphaModFix/>
          </a:blip>
          <a:srcRect b="0" l="0" r="0" t="0"/>
          <a:stretch/>
        </p:blipFill>
        <p:spPr>
          <a:xfrm>
            <a:off x="2571" y="846138"/>
            <a:ext cx="9144000" cy="3750703"/>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102"/>
          <p:cNvSpPr txBox="1"/>
          <p:nvPr>
            <p:ph idx="1" type="body"/>
          </p:nvPr>
        </p:nvSpPr>
        <p:spPr>
          <a:xfrm>
            <a:off x="323528" y="620688"/>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256053" lvl="0" marL="365760" rtl="0" algn="just">
              <a:spcBef>
                <a:spcPts val="0"/>
              </a:spcBef>
              <a:spcAft>
                <a:spcPts val="0"/>
              </a:spcAft>
              <a:buSzPct val="68000"/>
              <a:buChar char="🞂"/>
            </a:pPr>
            <a:r>
              <a:rPr b="0" i="0" lang="en-US">
                <a:solidFill>
                  <a:srgbClr val="292929"/>
                </a:solidFill>
                <a:latin typeface="Arial"/>
                <a:ea typeface="Arial"/>
                <a:cs typeface="Arial"/>
                <a:sym typeface="Arial"/>
              </a:rPr>
              <a:t>In the first image, we try to fit the data using a linear equation. The model is rigid and not at all flexible. Due to the low flexibility of a linear equation, it is not able to predict the samples (training data), therefore the error rate is high and it has a High Bias which in turn means it’s </a:t>
            </a:r>
            <a:r>
              <a:rPr b="1" i="0" lang="en-US">
                <a:solidFill>
                  <a:srgbClr val="292929"/>
                </a:solidFill>
                <a:latin typeface="Arial"/>
                <a:ea typeface="Arial"/>
                <a:cs typeface="Arial"/>
                <a:sym typeface="Arial"/>
              </a:rPr>
              <a:t>underfitting</a:t>
            </a:r>
            <a:r>
              <a:rPr b="0" i="0" lang="en-US">
                <a:solidFill>
                  <a:srgbClr val="292929"/>
                </a:solidFill>
                <a:latin typeface="Arial"/>
                <a:ea typeface="Arial"/>
                <a:cs typeface="Arial"/>
                <a:sym typeface="Arial"/>
              </a:rPr>
              <a:t>. This model won’t perform well on unseen data.</a:t>
            </a:r>
            <a:endParaRPr/>
          </a:p>
          <a:p>
            <a:pPr indent="-256053" lvl="0" marL="365760" rtl="0" algn="just">
              <a:spcBef>
                <a:spcPts val="400"/>
              </a:spcBef>
              <a:spcAft>
                <a:spcPts val="0"/>
              </a:spcAft>
              <a:buSzPct val="68000"/>
              <a:buChar char="🞂"/>
            </a:pPr>
            <a:r>
              <a:rPr b="0" i="0" lang="en-US">
                <a:solidFill>
                  <a:srgbClr val="292929"/>
                </a:solidFill>
                <a:latin typeface="Arial"/>
                <a:ea typeface="Arial"/>
                <a:cs typeface="Arial"/>
                <a:sym typeface="Arial"/>
              </a:rPr>
              <a:t>In the second image, we use an equation with degree 4. The model is flexible enough to predict most of the samples correctly but rigid enough to avoid overfitting. In this case, our model will be able to do well on the testing data therefore this is an </a:t>
            </a:r>
            <a:r>
              <a:rPr b="1" i="0" lang="en-US">
                <a:solidFill>
                  <a:srgbClr val="292929"/>
                </a:solidFill>
                <a:latin typeface="Arial"/>
                <a:ea typeface="Arial"/>
                <a:cs typeface="Arial"/>
                <a:sym typeface="Arial"/>
              </a:rPr>
              <a:t>ideal</a:t>
            </a:r>
            <a:r>
              <a:rPr b="0" i="0" lang="en-US">
                <a:solidFill>
                  <a:srgbClr val="292929"/>
                </a:solidFill>
                <a:latin typeface="Arial"/>
                <a:ea typeface="Arial"/>
                <a:cs typeface="Arial"/>
                <a:sym typeface="Arial"/>
              </a:rPr>
              <a:t> </a:t>
            </a:r>
            <a:r>
              <a:rPr b="1" i="0" lang="en-US">
                <a:solidFill>
                  <a:srgbClr val="292929"/>
                </a:solidFill>
                <a:latin typeface="Arial"/>
                <a:ea typeface="Arial"/>
                <a:cs typeface="Arial"/>
                <a:sym typeface="Arial"/>
              </a:rPr>
              <a:t>model</a:t>
            </a:r>
            <a:r>
              <a:rPr b="0" i="0" lang="en-US">
                <a:solidFill>
                  <a:srgbClr val="292929"/>
                </a:solidFill>
                <a:latin typeface="Arial"/>
                <a:ea typeface="Arial"/>
                <a:cs typeface="Arial"/>
                <a:sym typeface="Arial"/>
              </a:rPr>
              <a:t>.</a:t>
            </a:r>
            <a:endParaRPr/>
          </a:p>
          <a:p>
            <a:pPr indent="-148211" lvl="0" marL="365760" rtl="0" algn="l">
              <a:spcBef>
                <a:spcPts val="400"/>
              </a:spcBef>
              <a:spcAft>
                <a:spcPts val="0"/>
              </a:spcAft>
              <a:buSzPct val="68000"/>
              <a:buNone/>
            </a:pPr>
            <a:r>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103"/>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836"/>
              <a:buChar char="🞂"/>
            </a:pPr>
            <a:r>
              <a:rPr b="0" i="0" lang="en-US">
                <a:solidFill>
                  <a:srgbClr val="292929"/>
                </a:solidFill>
                <a:latin typeface="Arial"/>
                <a:ea typeface="Arial"/>
                <a:cs typeface="Arial"/>
                <a:sym typeface="Arial"/>
              </a:rPr>
              <a:t>In the third image, we use an equation with degree 15 to predict the samples. Although it’s able to predict almost all the samples, it has too much flexibility and will not be able to perform well on unseen data. As a result, it will have a high error rate in testing data. Since it has a low error rate in training data (Low Bias) and high error rate in training data (High Variance), it’s </a:t>
            </a:r>
            <a:r>
              <a:rPr b="1" i="0" lang="en-US">
                <a:solidFill>
                  <a:srgbClr val="292929"/>
                </a:solidFill>
                <a:latin typeface="Arial"/>
                <a:ea typeface="Arial"/>
                <a:cs typeface="Arial"/>
                <a:sym typeface="Arial"/>
              </a:rPr>
              <a:t>overfitting</a:t>
            </a:r>
            <a:r>
              <a:rPr b="0" i="0" lang="en-US">
                <a:solidFill>
                  <a:srgbClr val="292929"/>
                </a:solidFill>
                <a:latin typeface="Arial"/>
                <a:ea typeface="Arial"/>
                <a:cs typeface="Arial"/>
                <a:sym typeface="Arial"/>
              </a:rPr>
              <a:t>.</a:t>
            </a:r>
            <a:endParaRPr/>
          </a:p>
        </p:txBody>
      </p:sp>
      <p:sp>
        <p:nvSpPr>
          <p:cNvPr id="833" name="Google Shape;833;p10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104"/>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839" name="Google Shape;839;p10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pic>
        <p:nvPicPr>
          <p:cNvPr id="840" name="Google Shape;840;p104"/>
          <p:cNvPicPr preferRelativeResize="0"/>
          <p:nvPr/>
        </p:nvPicPr>
        <p:blipFill rotWithShape="1">
          <a:blip r:embed="rId3">
            <a:alphaModFix/>
          </a:blip>
          <a:srcRect b="0" l="0" r="0" t="0"/>
          <a:stretch/>
        </p:blipFill>
        <p:spPr>
          <a:xfrm>
            <a:off x="683568" y="1124744"/>
            <a:ext cx="8280920" cy="454283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105"/>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224"/>
              <a:buChar char="🞂"/>
            </a:pPr>
            <a:r>
              <a:rPr lang="en-US" sz="1800">
                <a:latin typeface="Times New Roman"/>
                <a:ea typeface="Times New Roman"/>
                <a:cs typeface="Times New Roman"/>
                <a:sym typeface="Times New Roman"/>
              </a:rPr>
              <a:t>Split the data into 2sets</a:t>
            </a:r>
            <a:endParaRPr/>
          </a:p>
          <a:p>
            <a:pPr indent="-228600" lvl="1" marL="621792" rtl="0" algn="l">
              <a:spcBef>
                <a:spcPts val="324"/>
              </a:spcBef>
              <a:spcAft>
                <a:spcPts val="0"/>
              </a:spcAft>
              <a:buSzPts val="1800"/>
              <a:buChar char="◦"/>
            </a:pPr>
            <a:r>
              <a:rPr b="1" lang="en-US" sz="1800">
                <a:latin typeface="Times New Roman"/>
                <a:ea typeface="Times New Roman"/>
                <a:cs typeface="Times New Roman"/>
                <a:sym typeface="Times New Roman"/>
              </a:rPr>
              <a:t>Training set </a:t>
            </a:r>
            <a:r>
              <a:rPr lang="en-US" sz="1800">
                <a:latin typeface="Times New Roman"/>
                <a:ea typeface="Times New Roman"/>
                <a:cs typeface="Times New Roman"/>
                <a:sym typeface="Times New Roman"/>
              </a:rPr>
              <a:t>-train your model using the training set</a:t>
            </a:r>
            <a:endParaRPr/>
          </a:p>
          <a:p>
            <a:pPr indent="-228600" lvl="1" marL="621792" rtl="0" algn="l">
              <a:spcBef>
                <a:spcPts val="324"/>
              </a:spcBef>
              <a:spcAft>
                <a:spcPts val="0"/>
              </a:spcAft>
              <a:buSzPts val="1800"/>
              <a:buChar char="◦"/>
            </a:pPr>
            <a:r>
              <a:rPr b="1" lang="en-US" sz="1800">
                <a:latin typeface="Times New Roman"/>
                <a:ea typeface="Times New Roman"/>
                <a:cs typeface="Times New Roman"/>
                <a:sym typeface="Times New Roman"/>
              </a:rPr>
              <a:t>Test set-</a:t>
            </a:r>
            <a:r>
              <a:rPr lang="en-US" sz="1800">
                <a:latin typeface="Times New Roman"/>
                <a:ea typeface="Times New Roman"/>
                <a:cs typeface="Times New Roman"/>
                <a:sym typeface="Times New Roman"/>
              </a:rPr>
              <a:t>test it using the test set.</a:t>
            </a:r>
            <a:endParaRPr/>
          </a:p>
          <a:p>
            <a:pPr indent="-256032" lvl="0" marL="365760" rtl="0" algn="l">
              <a:spcBef>
                <a:spcPts val="400"/>
              </a:spcBef>
              <a:spcAft>
                <a:spcPts val="0"/>
              </a:spcAft>
              <a:buSzPts val="1224"/>
              <a:buChar char="🞂"/>
            </a:pPr>
            <a:r>
              <a:rPr b="1" lang="en-US" sz="1800">
                <a:latin typeface="Times New Roman"/>
                <a:ea typeface="Times New Roman"/>
                <a:cs typeface="Times New Roman"/>
                <a:sym typeface="Times New Roman"/>
              </a:rPr>
              <a:t>Generalization error</a:t>
            </a:r>
            <a:r>
              <a:rPr lang="en-US" sz="1800">
                <a:latin typeface="Times New Roman"/>
                <a:ea typeface="Times New Roman"/>
                <a:cs typeface="Times New Roman"/>
                <a:sym typeface="Times New Roman"/>
              </a:rPr>
              <a:t> (or out-of-sample error): </a:t>
            </a:r>
            <a:endParaRPr/>
          </a:p>
          <a:p>
            <a:pPr indent="-228600" lvl="1" marL="621792" rtl="0" algn="l">
              <a:spcBef>
                <a:spcPts val="324"/>
              </a:spcBef>
              <a:spcAft>
                <a:spcPts val="0"/>
              </a:spcAft>
              <a:buSzPts val="1800"/>
              <a:buChar char="◦"/>
            </a:pPr>
            <a:r>
              <a:rPr lang="en-US" sz="1800">
                <a:latin typeface="Times New Roman"/>
                <a:ea typeface="Times New Roman"/>
                <a:cs typeface="Times New Roman"/>
                <a:sym typeface="Times New Roman"/>
              </a:rPr>
              <a:t>The error rate on new cases is called generalization error this done by evaluating your model on the test set.</a:t>
            </a:r>
            <a:endParaRPr/>
          </a:p>
          <a:p>
            <a:pPr indent="-228600" lvl="1" marL="621792" rtl="0" algn="l">
              <a:spcBef>
                <a:spcPts val="324"/>
              </a:spcBef>
              <a:spcAft>
                <a:spcPts val="0"/>
              </a:spcAft>
              <a:buSzPts val="1800"/>
              <a:buChar char="◦"/>
            </a:pPr>
            <a:r>
              <a:rPr lang="en-US" sz="1800">
                <a:latin typeface="Times New Roman"/>
                <a:ea typeface="Times New Roman"/>
                <a:cs typeface="Times New Roman"/>
                <a:sym typeface="Times New Roman"/>
              </a:rPr>
              <a:t>This value tells us how well our model will perform on instances it has never seen before. </a:t>
            </a:r>
            <a:endParaRPr/>
          </a:p>
          <a:p>
            <a:pPr indent="-228600" lvl="1" marL="621792" rtl="0" algn="l">
              <a:spcBef>
                <a:spcPts val="324"/>
              </a:spcBef>
              <a:spcAft>
                <a:spcPts val="0"/>
              </a:spcAft>
              <a:buSzPts val="1800"/>
              <a:buChar char="◦"/>
            </a:pPr>
            <a:r>
              <a:rPr lang="en-US" sz="1800">
                <a:latin typeface="Times New Roman"/>
                <a:ea typeface="Times New Roman"/>
                <a:cs typeface="Times New Roman"/>
                <a:sym typeface="Times New Roman"/>
              </a:rPr>
              <a:t>If the </a:t>
            </a:r>
            <a:r>
              <a:rPr b="1" lang="en-US" sz="1800">
                <a:latin typeface="Times New Roman"/>
                <a:ea typeface="Times New Roman"/>
                <a:cs typeface="Times New Roman"/>
                <a:sym typeface="Times New Roman"/>
              </a:rPr>
              <a:t>training error is low </a:t>
            </a:r>
            <a:r>
              <a:rPr lang="en-US" sz="1800">
                <a:latin typeface="Times New Roman"/>
                <a:ea typeface="Times New Roman"/>
                <a:cs typeface="Times New Roman"/>
                <a:sym typeface="Times New Roman"/>
              </a:rPr>
              <a:t>(i.e., your model makes few mistakes on the training set) but the </a:t>
            </a:r>
            <a:r>
              <a:rPr b="1" lang="en-US" sz="1800">
                <a:latin typeface="Times New Roman"/>
                <a:ea typeface="Times New Roman"/>
                <a:cs typeface="Times New Roman"/>
                <a:sym typeface="Times New Roman"/>
              </a:rPr>
              <a:t>generalization error is high</a:t>
            </a:r>
            <a:r>
              <a:rPr lang="en-US" sz="1800">
                <a:latin typeface="Times New Roman"/>
                <a:ea typeface="Times New Roman"/>
                <a:cs typeface="Times New Roman"/>
                <a:sym typeface="Times New Roman"/>
              </a:rPr>
              <a:t>, it means that your model is </a:t>
            </a:r>
            <a:r>
              <a:rPr b="1" lang="en-US" sz="1800">
                <a:latin typeface="Times New Roman"/>
                <a:ea typeface="Times New Roman"/>
                <a:cs typeface="Times New Roman"/>
                <a:sym typeface="Times New Roman"/>
              </a:rPr>
              <a:t>overfitting</a:t>
            </a:r>
            <a:r>
              <a:rPr lang="en-US" sz="1800">
                <a:latin typeface="Times New Roman"/>
                <a:ea typeface="Times New Roman"/>
                <a:cs typeface="Times New Roman"/>
                <a:sym typeface="Times New Roman"/>
              </a:rPr>
              <a:t> the training data.</a:t>
            </a:r>
            <a:endParaRPr/>
          </a:p>
        </p:txBody>
      </p:sp>
      <p:sp>
        <p:nvSpPr>
          <p:cNvPr id="846" name="Google Shape;846;p10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b="1" lang="en-US"/>
              <a:t>Testing and Validating</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106"/>
          <p:cNvSpPr txBox="1"/>
          <p:nvPr>
            <p:ph idx="1" type="body"/>
          </p:nvPr>
        </p:nvSpPr>
        <p:spPr>
          <a:xfrm>
            <a:off x="539552" y="1772816"/>
            <a:ext cx="8229600" cy="4525963"/>
          </a:xfrm>
          <a:prstGeom prst="rect">
            <a:avLst/>
          </a:prstGeom>
          <a:noFill/>
          <a:ln>
            <a:noFill/>
          </a:ln>
        </p:spPr>
        <p:txBody>
          <a:bodyPr anchorCtr="0" anchor="t" bIns="45700" lIns="91425" spcFirstLastPara="1" rIns="91425" wrap="square" tIns="45700">
            <a:normAutofit/>
          </a:bodyPr>
          <a:lstStyle/>
          <a:p>
            <a:pPr indent="-256032" lvl="0" marL="365760" rtl="0" algn="just">
              <a:spcBef>
                <a:spcPts val="0"/>
              </a:spcBef>
              <a:spcAft>
                <a:spcPts val="0"/>
              </a:spcAft>
              <a:buSzPts val="1224"/>
              <a:buChar char="🞂"/>
            </a:pPr>
            <a:r>
              <a:rPr lang="en-US" sz="1800">
                <a:latin typeface="Times New Roman"/>
                <a:ea typeface="Times New Roman"/>
                <a:cs typeface="Times New Roman"/>
                <a:sym typeface="Times New Roman"/>
              </a:rPr>
              <a:t>A </a:t>
            </a:r>
            <a:r>
              <a:rPr b="1" lang="en-US" sz="1800">
                <a:latin typeface="Times New Roman"/>
                <a:ea typeface="Times New Roman"/>
                <a:cs typeface="Times New Roman"/>
                <a:sym typeface="Times New Roman"/>
              </a:rPr>
              <a:t>hyperparameter</a:t>
            </a:r>
            <a:r>
              <a:rPr lang="en-US" sz="1800">
                <a:latin typeface="Times New Roman"/>
                <a:ea typeface="Times New Roman"/>
                <a:cs typeface="Times New Roman"/>
                <a:sym typeface="Times New Roman"/>
              </a:rPr>
              <a:t> is a parameter whose value is used to control the learning process. </a:t>
            </a:r>
            <a:endParaRPr/>
          </a:p>
          <a:p>
            <a:pPr indent="-256032" lvl="0" marL="365760" rtl="0" algn="just">
              <a:spcBef>
                <a:spcPts val="400"/>
              </a:spcBef>
              <a:spcAft>
                <a:spcPts val="0"/>
              </a:spcAft>
              <a:buSzPts val="1224"/>
              <a:buChar char="🞂"/>
            </a:pPr>
            <a:r>
              <a:rPr lang="en-US" sz="1800">
                <a:latin typeface="Times New Roman"/>
                <a:ea typeface="Times New Roman"/>
                <a:cs typeface="Times New Roman"/>
                <a:sym typeface="Times New Roman"/>
              </a:rPr>
              <a:t>Hyperparameters are important because they directly control the behavior of the training algorithm and have a significant impact on the performance of the model is being trained. </a:t>
            </a:r>
            <a:endParaRPr/>
          </a:p>
        </p:txBody>
      </p:sp>
      <p:sp>
        <p:nvSpPr>
          <p:cNvPr id="852" name="Google Shape;852;p10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B5854"/>
              </a:buClr>
              <a:buSzPct val="100000"/>
              <a:buFont typeface="Gill Sans"/>
              <a:buNone/>
            </a:pPr>
            <a:r>
              <a:rPr lang="en-US" sz="4400">
                <a:solidFill>
                  <a:srgbClr val="5B5854"/>
                </a:solidFill>
                <a:latin typeface="Gill Sans"/>
                <a:ea typeface="Gill Sans"/>
                <a:cs typeface="Gill Sans"/>
                <a:sym typeface="Gill Sans"/>
              </a:rPr>
              <a:t>Hyperparameter Tuning and Model Selection</a:t>
            </a:r>
            <a:br>
              <a:rPr lang="en-US" sz="4400">
                <a:solidFill>
                  <a:srgbClr val="5B5854"/>
                </a:solidFill>
                <a:latin typeface="Gill Sans"/>
                <a:ea typeface="Gill Sans"/>
                <a:cs typeface="Gill Sans"/>
                <a:sym typeface="Gill Sans"/>
              </a:rPr>
            </a:br>
            <a:endParaRPr/>
          </a:p>
        </p:txBody>
      </p:sp>
      <p:pic>
        <p:nvPicPr>
          <p:cNvPr id="853" name="Google Shape;853;p106"/>
          <p:cNvPicPr preferRelativeResize="0"/>
          <p:nvPr/>
        </p:nvPicPr>
        <p:blipFill rotWithShape="1">
          <a:blip r:embed="rId3">
            <a:alphaModFix/>
          </a:blip>
          <a:srcRect b="0" l="0" r="0" t="0"/>
          <a:stretch/>
        </p:blipFill>
        <p:spPr>
          <a:xfrm>
            <a:off x="1475656" y="3429000"/>
            <a:ext cx="6229350" cy="99060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107"/>
          <p:cNvSpPr txBox="1"/>
          <p:nvPr>
            <p:ph idx="1" type="body"/>
          </p:nvPr>
        </p:nvSpPr>
        <p:spPr>
          <a:xfrm>
            <a:off x="457200" y="476672"/>
            <a:ext cx="8229600" cy="5530619"/>
          </a:xfrm>
          <a:prstGeom prst="rect">
            <a:avLst/>
          </a:prstGeom>
          <a:noFill/>
          <a:ln>
            <a:noFill/>
          </a:ln>
        </p:spPr>
        <p:txBody>
          <a:bodyPr anchorCtr="0" anchor="t" bIns="45700" lIns="91425" spcFirstLastPara="1" rIns="91425" wrap="square" tIns="45700">
            <a:normAutofit/>
          </a:bodyPr>
          <a:lstStyle/>
          <a:p>
            <a:pPr indent="-256032" lvl="0" marL="365760" rtl="0" algn="just">
              <a:spcBef>
                <a:spcPts val="0"/>
              </a:spcBef>
              <a:spcAft>
                <a:spcPts val="0"/>
              </a:spcAft>
              <a:buSzPts val="1836"/>
              <a:buChar char="🞂"/>
            </a:pPr>
            <a:r>
              <a:rPr lang="en-US"/>
              <a:t>Suppose we are finding between two types of models (say, a linear model and a polynomial model): </a:t>
            </a:r>
            <a:br>
              <a:rPr lang="en-US"/>
            </a:br>
            <a:r>
              <a:rPr lang="en-US">
                <a:solidFill>
                  <a:srgbClr val="FF0000"/>
                </a:solidFill>
              </a:rPr>
              <a:t> </a:t>
            </a:r>
            <a:r>
              <a:rPr b="1" lang="en-US">
                <a:solidFill>
                  <a:srgbClr val="FF0000"/>
                </a:solidFill>
              </a:rPr>
              <a:t>how can you decide between them</a:t>
            </a:r>
            <a:r>
              <a:rPr lang="en-US">
                <a:solidFill>
                  <a:srgbClr val="FF0000"/>
                </a:solidFill>
              </a:rPr>
              <a:t>? </a:t>
            </a:r>
            <a:endParaRPr/>
          </a:p>
          <a:p>
            <a:pPr indent="-256032" lvl="0" marL="365760" rtl="0" algn="just">
              <a:spcBef>
                <a:spcPts val="400"/>
              </a:spcBef>
              <a:spcAft>
                <a:spcPts val="0"/>
              </a:spcAft>
              <a:buSzPts val="1836"/>
              <a:buChar char="🞂"/>
            </a:pPr>
            <a:r>
              <a:rPr b="1" lang="en-US"/>
              <a:t>One option: </a:t>
            </a:r>
            <a:r>
              <a:rPr lang="en-US"/>
              <a:t>is to train both and compare how well they generalize using the test set.</a:t>
            </a:r>
            <a:endParaRPr/>
          </a:p>
          <a:p>
            <a:pPr indent="-256032" lvl="0" marL="365760" rtl="0" algn="just">
              <a:spcBef>
                <a:spcPts val="400"/>
              </a:spcBef>
              <a:spcAft>
                <a:spcPts val="0"/>
              </a:spcAft>
              <a:buSzPts val="1836"/>
              <a:buChar char="🞂"/>
            </a:pPr>
            <a:r>
              <a:rPr lang="en-US"/>
              <a:t>Suppose that the linear model generalizes better, but we want to apply some regularization to avoid overfitting.</a:t>
            </a:r>
            <a:endParaRPr/>
          </a:p>
          <a:p>
            <a:pPr indent="0" lvl="0" marL="109728" rtl="0" algn="just">
              <a:spcBef>
                <a:spcPts val="400"/>
              </a:spcBef>
              <a:spcAft>
                <a:spcPts val="0"/>
              </a:spcAft>
              <a:buSzPts val="1836"/>
              <a:buNone/>
            </a:pPr>
            <a:r>
              <a:rPr lang="en-US">
                <a:solidFill>
                  <a:srgbClr val="FF0000"/>
                </a:solidFill>
              </a:rPr>
              <a:t> how do you choose the value of the regularization hyperparameter?</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108"/>
          <p:cNvSpPr txBox="1"/>
          <p:nvPr>
            <p:ph idx="1" type="body"/>
          </p:nvPr>
        </p:nvSpPr>
        <p:spPr>
          <a:xfrm>
            <a:off x="457200" y="620688"/>
            <a:ext cx="8229600" cy="5386603"/>
          </a:xfrm>
          <a:prstGeom prst="rect">
            <a:avLst/>
          </a:prstGeom>
          <a:noFill/>
          <a:ln>
            <a:noFill/>
          </a:ln>
        </p:spPr>
        <p:txBody>
          <a:bodyPr anchorCtr="0" anchor="t" bIns="45700" lIns="91425" spcFirstLastPara="1" rIns="91425" wrap="square" tIns="45700">
            <a:normAutofit/>
          </a:bodyPr>
          <a:lstStyle/>
          <a:p>
            <a:pPr indent="-256032" lvl="0" marL="365760" rtl="0" algn="just">
              <a:spcBef>
                <a:spcPts val="0"/>
              </a:spcBef>
              <a:spcAft>
                <a:spcPts val="0"/>
              </a:spcAft>
              <a:buSzPts val="1836"/>
              <a:buChar char="🞂"/>
            </a:pPr>
            <a:r>
              <a:rPr b="1" lang="en-US"/>
              <a:t>One option</a:t>
            </a:r>
            <a:r>
              <a:rPr lang="en-US"/>
              <a:t>: We train 100 different models using 100 different values for the hyperparameter.</a:t>
            </a:r>
            <a:endParaRPr/>
          </a:p>
          <a:p>
            <a:pPr indent="-256032" lvl="0" marL="365760" rtl="0" algn="just">
              <a:spcBef>
                <a:spcPts val="400"/>
              </a:spcBef>
              <a:spcAft>
                <a:spcPts val="0"/>
              </a:spcAft>
              <a:buSzPts val="1836"/>
              <a:buChar char="🞂"/>
            </a:pPr>
            <a:r>
              <a:rPr lang="en-US"/>
              <a:t>The best hyperparameter value produces a model with the lowest generalization error —say, just 5% error. </a:t>
            </a:r>
            <a:endParaRPr/>
          </a:p>
          <a:p>
            <a:pPr indent="-256032" lvl="0" marL="365760" rtl="0" algn="just">
              <a:spcBef>
                <a:spcPts val="400"/>
              </a:spcBef>
              <a:spcAft>
                <a:spcPts val="0"/>
              </a:spcAft>
              <a:buSzPts val="1836"/>
              <a:buChar char="🞂"/>
            </a:pPr>
            <a:r>
              <a:rPr lang="en-US"/>
              <a:t>But this model when launched into production, unfortunately it does not perform as well as expected and produces 15% errors.</a:t>
            </a:r>
            <a:endParaRPr/>
          </a:p>
          <a:p>
            <a:pPr indent="-256032" lvl="0" marL="365760" rtl="0" algn="l">
              <a:spcBef>
                <a:spcPts val="400"/>
              </a:spcBef>
              <a:spcAft>
                <a:spcPts val="0"/>
              </a:spcAft>
              <a:buSzPts val="1836"/>
              <a:buChar char="🞂"/>
            </a:pPr>
            <a:r>
              <a:rPr lang="en-US"/>
              <a:t> </a:t>
            </a:r>
            <a:r>
              <a:rPr b="1" lang="en-US">
                <a:solidFill>
                  <a:srgbClr val="FF0000"/>
                </a:solidFill>
              </a:rPr>
              <a:t>What just happened?</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109"/>
          <p:cNvSpPr txBox="1"/>
          <p:nvPr>
            <p:ph idx="1" type="body"/>
          </p:nvPr>
        </p:nvSpPr>
        <p:spPr>
          <a:xfrm>
            <a:off x="457200" y="188640"/>
            <a:ext cx="8229600" cy="5818651"/>
          </a:xfrm>
          <a:prstGeom prst="rect">
            <a:avLst/>
          </a:prstGeom>
          <a:noFill/>
          <a:ln>
            <a:noFill/>
          </a:ln>
        </p:spPr>
        <p:txBody>
          <a:bodyPr anchorCtr="0" anchor="t" bIns="45700" lIns="91425" spcFirstLastPara="1" rIns="91425" wrap="square" tIns="45700">
            <a:normAutofit fontScale="92500"/>
          </a:bodyPr>
          <a:lstStyle/>
          <a:p>
            <a:pPr indent="-256053" lvl="0" marL="365760" rtl="0" algn="just">
              <a:spcBef>
                <a:spcPts val="0"/>
              </a:spcBef>
              <a:spcAft>
                <a:spcPts val="0"/>
              </a:spcAft>
              <a:buSzPct val="68000"/>
              <a:buChar char="🞂"/>
            </a:pPr>
            <a:r>
              <a:rPr lang="en-US"/>
              <a:t>The problem is that we measured the generalization error multiple times on the test set, and adapted the model and hyperparameters to produce the best model </a:t>
            </a:r>
            <a:r>
              <a:rPr i="1" lang="en-US"/>
              <a:t>for that particular set</a:t>
            </a:r>
            <a:r>
              <a:rPr lang="en-US"/>
              <a:t>. </a:t>
            </a:r>
            <a:endParaRPr/>
          </a:p>
          <a:p>
            <a:pPr indent="-256053" lvl="0" marL="365760" rtl="0" algn="just">
              <a:spcBef>
                <a:spcPts val="400"/>
              </a:spcBef>
              <a:spcAft>
                <a:spcPts val="0"/>
              </a:spcAft>
              <a:buSzPct val="68000"/>
              <a:buChar char="🞂"/>
            </a:pPr>
            <a:r>
              <a:rPr lang="en-US"/>
              <a:t>This means that the model is unlikely to perform as well on new data.</a:t>
            </a:r>
            <a:endParaRPr/>
          </a:p>
          <a:p>
            <a:pPr indent="-256053" lvl="0" marL="365760" rtl="0" algn="just">
              <a:spcBef>
                <a:spcPts val="400"/>
              </a:spcBef>
              <a:spcAft>
                <a:spcPts val="0"/>
              </a:spcAft>
              <a:buSzPct val="68000"/>
              <a:buChar char="🞂"/>
            </a:pPr>
            <a:r>
              <a:rPr lang="en-US"/>
              <a:t>A common solution to this problem is called </a:t>
            </a:r>
            <a:r>
              <a:rPr i="1" lang="en-US">
                <a:solidFill>
                  <a:srgbClr val="FF0000"/>
                </a:solidFill>
              </a:rPr>
              <a:t>holdout validation.</a:t>
            </a:r>
            <a:endParaRPr/>
          </a:p>
          <a:p>
            <a:pPr indent="-256053" lvl="0" marL="365760" rtl="0" algn="just">
              <a:spcBef>
                <a:spcPts val="400"/>
              </a:spcBef>
              <a:spcAft>
                <a:spcPts val="0"/>
              </a:spcAft>
              <a:buSzPct val="68000"/>
              <a:buChar char="🞂"/>
            </a:pPr>
            <a:r>
              <a:rPr lang="en-US"/>
              <a:t>Simply hold out part of the training set to evaluate several candidate models and select the best one.</a:t>
            </a:r>
            <a:endParaRPr/>
          </a:p>
          <a:p>
            <a:pPr indent="-256053" lvl="0" marL="365760" rtl="0" algn="just">
              <a:spcBef>
                <a:spcPts val="400"/>
              </a:spcBef>
              <a:spcAft>
                <a:spcPts val="0"/>
              </a:spcAft>
              <a:buSzPct val="68000"/>
              <a:buChar char="🞂"/>
            </a:pPr>
            <a:r>
              <a:rPr lang="en-US"/>
              <a:t>The new held-out set is called the </a:t>
            </a:r>
            <a:r>
              <a:rPr i="1" lang="en-US"/>
              <a:t>validation set </a:t>
            </a:r>
            <a:r>
              <a:rPr lang="en-US"/>
              <a:t>(or sometimes the </a:t>
            </a:r>
            <a:r>
              <a:rPr i="1" lang="en-US"/>
              <a:t>development set</a:t>
            </a:r>
            <a:r>
              <a:rPr lang="en-US"/>
              <a:t>, or </a:t>
            </a:r>
            <a:r>
              <a:rPr i="1" lang="en-US"/>
              <a:t>dev set</a:t>
            </a:r>
            <a:r>
              <a:rPr lang="en-US"/>
              <a:t>).</a:t>
            </a:r>
            <a:endParaRPr>
              <a:solidFill>
                <a:srgbClr val="FF0000"/>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110"/>
          <p:cNvSpPr txBox="1"/>
          <p:nvPr>
            <p:ph idx="1" type="body"/>
          </p:nvPr>
        </p:nvSpPr>
        <p:spPr>
          <a:xfrm>
            <a:off x="457200" y="548680"/>
            <a:ext cx="8229600" cy="5458611"/>
          </a:xfrm>
          <a:prstGeom prst="rect">
            <a:avLst/>
          </a:prstGeom>
          <a:noFill/>
          <a:ln>
            <a:noFill/>
          </a:ln>
        </p:spPr>
        <p:txBody>
          <a:bodyPr anchorCtr="0" anchor="t" bIns="45700" lIns="91425" spcFirstLastPara="1" rIns="91425" wrap="square" tIns="45700">
            <a:normAutofit/>
          </a:bodyPr>
          <a:lstStyle/>
          <a:p>
            <a:pPr indent="-256032" lvl="0" marL="365760" rtl="0" algn="just">
              <a:spcBef>
                <a:spcPts val="0"/>
              </a:spcBef>
              <a:spcAft>
                <a:spcPts val="0"/>
              </a:spcAft>
              <a:buSzPts val="1836"/>
              <a:buChar char="🞂"/>
            </a:pPr>
            <a:r>
              <a:rPr lang="en-US"/>
              <a:t>Train multiple models with various hyperparameters on the reduced training set (i.e., the full training set minus the validation set), and we select the model that performs best on the validation set.</a:t>
            </a:r>
            <a:endParaRPr/>
          </a:p>
          <a:p>
            <a:pPr indent="-256032" lvl="0" marL="365760" rtl="0" algn="l">
              <a:spcBef>
                <a:spcPts val="400"/>
              </a:spcBef>
              <a:spcAft>
                <a:spcPts val="0"/>
              </a:spcAft>
              <a:buSzPts val="1836"/>
              <a:buChar char="🞂"/>
            </a:pPr>
            <a:r>
              <a:rPr lang="en-US"/>
              <a:t>After this holdout validation process, we train the best model on the full training set (including the validation set), and this gives us the final model.</a:t>
            </a:r>
            <a:endParaRPr/>
          </a:p>
          <a:p>
            <a:pPr indent="-256032" lvl="0" marL="365760" rtl="0" algn="l">
              <a:spcBef>
                <a:spcPts val="400"/>
              </a:spcBef>
              <a:spcAft>
                <a:spcPts val="0"/>
              </a:spcAft>
              <a:buSzPts val="1836"/>
              <a:buChar char="🞂"/>
            </a:pPr>
            <a:r>
              <a:rPr lang="en-US"/>
              <a:t>Lastly, we evaluate this final model on the test set to get an estimate of the generalization error.</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111"/>
          <p:cNvSpPr txBox="1"/>
          <p:nvPr>
            <p:ph idx="1" type="body"/>
          </p:nvPr>
        </p:nvSpPr>
        <p:spPr>
          <a:xfrm>
            <a:off x="457200" y="548680"/>
            <a:ext cx="8229600" cy="5458611"/>
          </a:xfrm>
          <a:prstGeom prst="rect">
            <a:avLst/>
          </a:prstGeom>
          <a:noFill/>
          <a:ln>
            <a:noFill/>
          </a:ln>
        </p:spPr>
        <p:txBody>
          <a:bodyPr anchorCtr="0" anchor="t" bIns="45700" lIns="91425" spcFirstLastPara="1" rIns="91425" wrap="square" tIns="45700">
            <a:normAutofit fontScale="92500" lnSpcReduction="10000"/>
          </a:bodyPr>
          <a:lstStyle/>
          <a:p>
            <a:pPr indent="-256053" lvl="0" marL="365760" rtl="0" algn="just">
              <a:spcBef>
                <a:spcPts val="0"/>
              </a:spcBef>
              <a:spcAft>
                <a:spcPts val="0"/>
              </a:spcAft>
              <a:buSzPct val="68000"/>
              <a:buChar char="🞂"/>
            </a:pPr>
            <a:r>
              <a:rPr lang="en-US"/>
              <a:t>if the validation set is too small, then model evaluations will be imprecise.</a:t>
            </a:r>
            <a:endParaRPr/>
          </a:p>
          <a:p>
            <a:pPr indent="-256053" lvl="0" marL="365760" rtl="0" algn="just">
              <a:spcBef>
                <a:spcPts val="400"/>
              </a:spcBef>
              <a:spcAft>
                <a:spcPts val="0"/>
              </a:spcAft>
              <a:buSzPct val="68000"/>
              <a:buChar char="🞂"/>
            </a:pPr>
            <a:r>
              <a:rPr lang="en-US"/>
              <a:t>if the validation set is too large, then the remaining training set will be much smaller than the full training set.</a:t>
            </a:r>
            <a:endParaRPr/>
          </a:p>
          <a:p>
            <a:pPr indent="-256053" lvl="0" marL="365760" rtl="0" algn="just">
              <a:spcBef>
                <a:spcPts val="400"/>
              </a:spcBef>
              <a:spcAft>
                <a:spcPts val="0"/>
              </a:spcAft>
              <a:buSzPct val="68000"/>
              <a:buChar char="🞂"/>
            </a:pPr>
            <a:r>
              <a:rPr lang="en-US"/>
              <a:t>One way to solve this problem is to perform repeated </a:t>
            </a:r>
            <a:r>
              <a:rPr i="1" lang="en-US">
                <a:solidFill>
                  <a:srgbClr val="FF0000"/>
                </a:solidFill>
              </a:rPr>
              <a:t>cross-validation</a:t>
            </a:r>
            <a:r>
              <a:rPr lang="en-US"/>
              <a:t>, using many small validation sets. Each model is evaluated once per validation set after it is trained on the rest of the data. By averaging out all the evaluations of a model, you get a much more accurate measure of its performance.</a:t>
            </a:r>
            <a:endParaRPr/>
          </a:p>
          <a:p>
            <a:pPr indent="-256053" lvl="0" marL="365760" rtl="0" algn="just">
              <a:spcBef>
                <a:spcPts val="400"/>
              </a:spcBef>
              <a:spcAft>
                <a:spcPts val="0"/>
              </a:spcAft>
              <a:buSzPct val="68000"/>
              <a:buChar char="🞂"/>
            </a:pPr>
            <a:r>
              <a:rPr lang="en-US"/>
              <a:t>There is a </a:t>
            </a:r>
            <a:r>
              <a:rPr b="1" lang="en-US"/>
              <a:t>drawback</a:t>
            </a:r>
            <a:r>
              <a:rPr lang="en-US"/>
              <a:t>, however: the training time is multiplied by the number of validation sets.</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112"/>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224"/>
              <a:buChar char="🞂"/>
            </a:pPr>
            <a:r>
              <a:rPr b="0" i="0" lang="en-US" sz="1800" u="none" strike="noStrike">
                <a:latin typeface="Times New Roman"/>
                <a:ea typeface="Times New Roman"/>
                <a:cs typeface="Times New Roman"/>
                <a:sym typeface="Times New Roman"/>
              </a:rPr>
              <a:t>The large amount of data is used for training the model, but this data probably won’t be perfectly representative of the data that will be used in production.</a:t>
            </a:r>
            <a:endParaRPr/>
          </a:p>
          <a:p>
            <a:pPr indent="0" lvl="0" marL="109728" rtl="0" algn="l">
              <a:spcBef>
                <a:spcPts val="400"/>
              </a:spcBef>
              <a:spcAft>
                <a:spcPts val="0"/>
              </a:spcAft>
              <a:buSzPts val="1224"/>
              <a:buNone/>
            </a:pPr>
            <a:r>
              <a:rPr b="0" i="0" lang="en-US" sz="1800" u="none" strike="noStrike">
                <a:latin typeface="Times New Roman"/>
                <a:ea typeface="Times New Roman"/>
                <a:cs typeface="Times New Roman"/>
                <a:sym typeface="Times New Roman"/>
              </a:rPr>
              <a:t>For example: </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Create a mobile app to take pictures of flowers and automatically determine their species.</a:t>
            </a:r>
            <a:endParaRPr/>
          </a:p>
          <a:p>
            <a:pPr indent="-256032" lvl="0" marL="365760" rtl="0" algn="l">
              <a:spcBef>
                <a:spcPts val="400"/>
              </a:spcBef>
              <a:spcAft>
                <a:spcPts val="0"/>
              </a:spcAft>
              <a:buSzPts val="1224"/>
              <a:buChar char="🞂"/>
            </a:pPr>
            <a:r>
              <a:rPr lang="en-US" sz="1800">
                <a:latin typeface="Times New Roman"/>
                <a:ea typeface="Times New Roman"/>
                <a:cs typeface="Times New Roman"/>
                <a:sym typeface="Times New Roman"/>
              </a:rPr>
              <a:t>The pictures download from the web will be different from the pictures </a:t>
            </a:r>
            <a:r>
              <a:rPr b="0" i="0" lang="en-US" sz="1800" u="none" strike="noStrike">
                <a:latin typeface="Times New Roman"/>
                <a:ea typeface="Times New Roman"/>
                <a:cs typeface="Times New Roman"/>
                <a:sym typeface="Times New Roman"/>
              </a:rPr>
              <a:t>taken using the app on a mobile device.</a:t>
            </a:r>
            <a:endParaRPr/>
          </a:p>
          <a:p>
            <a:pPr indent="-256032" lvl="0" marL="365760" rtl="0" algn="l">
              <a:spcBef>
                <a:spcPts val="400"/>
              </a:spcBef>
              <a:spcAft>
                <a:spcPts val="0"/>
              </a:spcAft>
              <a:buSzPts val="1904"/>
              <a:buChar char="🞂"/>
            </a:pPr>
            <a:r>
              <a:rPr b="1" lang="en-US" sz="2800">
                <a:latin typeface="Times New Roman"/>
                <a:ea typeface="Times New Roman"/>
                <a:cs typeface="Times New Roman"/>
                <a:sym typeface="Times New Roman"/>
              </a:rPr>
              <a:t>Thumb rule</a:t>
            </a:r>
            <a:r>
              <a:rPr lang="en-US" sz="2800">
                <a:latin typeface="Times New Roman"/>
                <a:ea typeface="Times New Roman"/>
                <a:cs typeface="Times New Roman"/>
                <a:sym typeface="Times New Roman"/>
              </a:rPr>
              <a:t>: </a:t>
            </a:r>
            <a:r>
              <a:rPr b="0" i="0" lang="en-US" sz="2800" u="none" strike="noStrike">
                <a:latin typeface="Times New Roman"/>
                <a:ea typeface="Times New Roman"/>
                <a:cs typeface="Times New Roman"/>
                <a:sym typeface="Times New Roman"/>
              </a:rPr>
              <a:t>the most important rule to remember is that the validation set and the test set must be as representative as possible of the data you expect to use in production.</a:t>
            </a:r>
            <a:endParaRPr/>
          </a:p>
          <a:p>
            <a:pPr indent="-139446" lvl="0" marL="365760" rtl="0" algn="l">
              <a:spcBef>
                <a:spcPts val="400"/>
              </a:spcBef>
              <a:spcAft>
                <a:spcPts val="0"/>
              </a:spcAft>
              <a:buSzPts val="1836"/>
              <a:buNone/>
            </a:pPr>
            <a:r>
              <a:t/>
            </a:r>
            <a:endParaRPr/>
          </a:p>
        </p:txBody>
      </p:sp>
      <p:sp>
        <p:nvSpPr>
          <p:cNvPr id="884" name="Google Shape;884;p1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Data Mismatch</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113"/>
          <p:cNvSpPr txBox="1"/>
          <p:nvPr>
            <p:ph idx="1" type="body"/>
          </p:nvPr>
        </p:nvSpPr>
        <p:spPr>
          <a:xfrm>
            <a:off x="457200" y="404664"/>
            <a:ext cx="8229600" cy="5602627"/>
          </a:xfrm>
          <a:prstGeom prst="rect">
            <a:avLst/>
          </a:prstGeom>
          <a:noFill/>
          <a:ln>
            <a:noFill/>
          </a:ln>
        </p:spPr>
        <p:txBody>
          <a:bodyPr anchorCtr="0" anchor="t" bIns="45700" lIns="91425" spcFirstLastPara="1" rIns="91425" wrap="square" tIns="45700">
            <a:normAutofit lnSpcReduction="10000"/>
          </a:bodyPr>
          <a:lstStyle/>
          <a:p>
            <a:pPr indent="-256032" lvl="0" marL="365760" rtl="0" algn="just">
              <a:spcBef>
                <a:spcPts val="0"/>
              </a:spcBef>
              <a:spcAft>
                <a:spcPts val="0"/>
              </a:spcAft>
              <a:buSzPts val="1224"/>
              <a:buChar char="🞂"/>
            </a:pPr>
            <a:r>
              <a:rPr b="0" i="0" lang="en-US" sz="1800" u="none" strike="noStrike">
                <a:latin typeface="Times New Roman"/>
                <a:ea typeface="Times New Roman"/>
                <a:cs typeface="Times New Roman"/>
                <a:sym typeface="Times New Roman"/>
              </a:rPr>
              <a:t>But after training your model on the web pictures, if you observe that the performance of the model on the validation set is disappointing, you will not know whether this is because</a:t>
            </a:r>
            <a:endParaRPr/>
          </a:p>
          <a:p>
            <a:pPr indent="-228600" lvl="1" marL="621792" rtl="0" algn="just">
              <a:spcBef>
                <a:spcPts val="324"/>
              </a:spcBef>
              <a:spcAft>
                <a:spcPts val="0"/>
              </a:spcAft>
              <a:buSzPts val="1800"/>
              <a:buChar char="◦"/>
            </a:pPr>
            <a:r>
              <a:rPr lang="en-US" sz="1800">
                <a:latin typeface="Times New Roman"/>
                <a:ea typeface="Times New Roman"/>
                <a:cs typeface="Times New Roman"/>
                <a:sym typeface="Times New Roman"/>
              </a:rPr>
              <a:t>model has overfit the training set, or</a:t>
            </a:r>
            <a:endParaRPr/>
          </a:p>
          <a:p>
            <a:pPr indent="-228600" lvl="1" marL="621792" rtl="0" algn="just">
              <a:spcBef>
                <a:spcPts val="324"/>
              </a:spcBef>
              <a:spcAft>
                <a:spcPts val="0"/>
              </a:spcAft>
              <a:buSzPts val="1800"/>
              <a:buChar char="◦"/>
            </a:pPr>
            <a:r>
              <a:rPr lang="en-US" sz="1800">
                <a:latin typeface="Times New Roman"/>
                <a:ea typeface="Times New Roman"/>
                <a:cs typeface="Times New Roman"/>
                <a:sym typeface="Times New Roman"/>
              </a:rPr>
              <a:t>whether this is just due to the mismatch between the web pictures and the mobile app pictures.</a:t>
            </a:r>
            <a:endParaRPr/>
          </a:p>
          <a:p>
            <a:pPr indent="-256032" lvl="0" marL="365760" rtl="0" algn="just">
              <a:spcBef>
                <a:spcPts val="400"/>
              </a:spcBef>
              <a:spcAft>
                <a:spcPts val="0"/>
              </a:spcAft>
              <a:buSzPts val="1224"/>
              <a:buChar char="🞂"/>
            </a:pPr>
            <a:r>
              <a:rPr b="0" i="0" lang="en-US" sz="1800" u="none" strike="noStrike">
                <a:latin typeface="Times New Roman"/>
                <a:ea typeface="Times New Roman"/>
                <a:cs typeface="Times New Roman"/>
                <a:sym typeface="Times New Roman"/>
              </a:rPr>
              <a:t>One solution is to hold out some of the training pictures (from the web) in yet another set that Andrew Ng calls the </a:t>
            </a:r>
            <a:r>
              <a:rPr b="0" i="1" lang="en-US" sz="1800" u="none" strike="noStrike">
                <a:latin typeface="Times"/>
                <a:ea typeface="Times"/>
                <a:cs typeface="Times"/>
                <a:sym typeface="Times"/>
              </a:rPr>
              <a:t>traindev set</a:t>
            </a:r>
            <a:r>
              <a:rPr b="0" i="0" lang="en-US" sz="1800" u="none" strike="noStrike">
                <a:latin typeface="Times New Roman"/>
                <a:ea typeface="Times New Roman"/>
                <a:cs typeface="Times New Roman"/>
                <a:sym typeface="Times New Roman"/>
              </a:rPr>
              <a:t>.</a:t>
            </a:r>
            <a:endParaRPr/>
          </a:p>
          <a:p>
            <a:pPr indent="-256032" lvl="0" marL="365760" rtl="0" algn="just">
              <a:spcBef>
                <a:spcPts val="400"/>
              </a:spcBef>
              <a:spcAft>
                <a:spcPts val="0"/>
              </a:spcAft>
              <a:buSzPts val="1224"/>
              <a:buChar char="🞂"/>
            </a:pPr>
            <a:r>
              <a:rPr b="0" i="0" lang="en-US" sz="1800" u="none" strike="noStrike">
                <a:latin typeface="Times New Roman"/>
                <a:ea typeface="Times New Roman"/>
                <a:cs typeface="Times New Roman"/>
                <a:sym typeface="Times New Roman"/>
              </a:rPr>
              <a:t>After the model is trained</a:t>
            </a:r>
            <a:r>
              <a:rPr lang="en-US" sz="1800">
                <a:latin typeface="Times New Roman"/>
                <a:ea typeface="Times New Roman"/>
                <a:cs typeface="Times New Roman"/>
                <a:sym typeface="Times New Roman"/>
              </a:rPr>
              <a:t> </a:t>
            </a:r>
            <a:r>
              <a:rPr b="0" i="0" lang="en-US" sz="1800" u="none" strike="noStrike">
                <a:latin typeface="Times New Roman"/>
                <a:ea typeface="Times New Roman"/>
                <a:cs typeface="Times New Roman"/>
                <a:sym typeface="Times New Roman"/>
              </a:rPr>
              <a:t>you can evaluate it on the train-dev set.</a:t>
            </a:r>
            <a:endParaRPr sz="1800">
              <a:latin typeface="Times New Roman"/>
              <a:ea typeface="Times New Roman"/>
              <a:cs typeface="Times New Roman"/>
              <a:sym typeface="Times New Roman"/>
            </a:endParaRPr>
          </a:p>
          <a:p>
            <a:pPr indent="0" lvl="0" marL="109728" rtl="0" algn="just">
              <a:spcBef>
                <a:spcPts val="400"/>
              </a:spcBef>
              <a:spcAft>
                <a:spcPts val="0"/>
              </a:spcAft>
              <a:buSzPts val="1224"/>
              <a:buNone/>
            </a:pPr>
            <a:r>
              <a:rPr b="0" i="0" lang="en-US" sz="1800" u="none" strike="noStrike">
                <a:latin typeface="Times New Roman"/>
                <a:ea typeface="Times New Roman"/>
                <a:cs typeface="Times New Roman"/>
                <a:sym typeface="Times New Roman"/>
              </a:rPr>
              <a:t>Case 1: If it performs well, then the model is not overfitting the training set. If it performs poorly on the validation set, the problem must be coming from the data mismatch.</a:t>
            </a:r>
            <a:endParaRPr/>
          </a:p>
          <a:p>
            <a:pPr indent="0" lvl="0" marL="109728" rtl="0" algn="just">
              <a:spcBef>
                <a:spcPts val="400"/>
              </a:spcBef>
              <a:spcAft>
                <a:spcPts val="0"/>
              </a:spcAft>
              <a:buSzPts val="1224"/>
              <a:buNone/>
            </a:pPr>
            <a:r>
              <a:rPr b="0" i="0" lang="en-US" sz="1800" u="none" strike="noStrike">
                <a:latin typeface="Times New Roman"/>
                <a:ea typeface="Times New Roman"/>
                <a:cs typeface="Times New Roman"/>
                <a:sym typeface="Times New Roman"/>
              </a:rPr>
              <a:t>Soln: try to tackle this problem by preprocessing the web images to make them look more like the pictures that will be taken by the mobile app, and then retraining the model</a:t>
            </a:r>
            <a:endParaRPr/>
          </a:p>
          <a:p>
            <a:pPr indent="0" lvl="0" marL="109728" rtl="0" algn="just">
              <a:spcBef>
                <a:spcPts val="400"/>
              </a:spcBef>
              <a:spcAft>
                <a:spcPts val="0"/>
              </a:spcAft>
              <a:buSzPts val="1224"/>
              <a:buNone/>
            </a:pPr>
            <a:r>
              <a:rPr lang="en-US" sz="1800">
                <a:latin typeface="Times New Roman"/>
                <a:ea typeface="Times New Roman"/>
                <a:cs typeface="Times New Roman"/>
                <a:sym typeface="Times New Roman"/>
              </a:rPr>
              <a:t>Case 2: </a:t>
            </a:r>
            <a:r>
              <a:rPr b="0" i="0" lang="en-US" sz="1800" u="none" strike="noStrike">
                <a:latin typeface="Times New Roman"/>
                <a:ea typeface="Times New Roman"/>
                <a:cs typeface="Times New Roman"/>
                <a:sym typeface="Times New Roman"/>
              </a:rPr>
              <a:t>if the model performs poorly on the train-dev set, then it must have overfit the training set.</a:t>
            </a:r>
            <a:endParaRPr/>
          </a:p>
          <a:p>
            <a:pPr indent="0" lvl="0" marL="109728" rtl="0" algn="just">
              <a:spcBef>
                <a:spcPts val="400"/>
              </a:spcBef>
              <a:spcAft>
                <a:spcPts val="0"/>
              </a:spcAft>
              <a:buSzPts val="1224"/>
              <a:buNone/>
            </a:pPr>
            <a:r>
              <a:rPr lang="en-US" sz="1800">
                <a:latin typeface="Times New Roman"/>
                <a:ea typeface="Times New Roman"/>
                <a:cs typeface="Times New Roman"/>
                <a:sym typeface="Times New Roman"/>
              </a:rPr>
              <a:t>Soln: </a:t>
            </a:r>
            <a:r>
              <a:rPr b="0" i="0" lang="en-US" sz="1800" u="none" strike="noStrike">
                <a:latin typeface="Times New Roman"/>
                <a:ea typeface="Times New Roman"/>
                <a:cs typeface="Times New Roman"/>
                <a:sym typeface="Times New Roman"/>
              </a:rPr>
              <a:t>try to simplify or regularize the model, get more training data, and clean up the training data.</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114"/>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l">
              <a:spcBef>
                <a:spcPts val="0"/>
              </a:spcBef>
              <a:spcAft>
                <a:spcPts val="0"/>
              </a:spcAft>
              <a:buSzPts val="1836"/>
              <a:buNone/>
            </a:pPr>
            <a:r>
              <a:t/>
            </a:r>
            <a:endParaRPr/>
          </a:p>
        </p:txBody>
      </p:sp>
      <p:sp>
        <p:nvSpPr>
          <p:cNvPr id="895" name="Google Shape;895;p114"/>
          <p:cNvSpPr txBox="1"/>
          <p:nvPr>
            <p:ph type="title"/>
          </p:nvPr>
        </p:nvSpPr>
        <p:spPr>
          <a:xfrm>
            <a:off x="467544" y="-99392"/>
            <a:ext cx="8507288"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2800"/>
              <a:buFont typeface="Lucida Sans"/>
              <a:buNone/>
            </a:pPr>
            <a:r>
              <a:rPr lang="en-US" sz="2800"/>
              <a:t>Building a cat classifier for door camera devices</a:t>
            </a:r>
            <a:endParaRPr sz="2800"/>
          </a:p>
        </p:txBody>
      </p:sp>
      <p:pic>
        <p:nvPicPr>
          <p:cNvPr id="896" name="Google Shape;896;p114"/>
          <p:cNvPicPr preferRelativeResize="0"/>
          <p:nvPr/>
        </p:nvPicPr>
        <p:blipFill rotWithShape="1">
          <a:blip r:embed="rId3">
            <a:alphaModFix/>
          </a:blip>
          <a:srcRect b="0" l="0" r="0" t="0"/>
          <a:stretch/>
        </p:blipFill>
        <p:spPr>
          <a:xfrm>
            <a:off x="755576" y="692696"/>
            <a:ext cx="7343775" cy="586412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15"/>
          <p:cNvSpPr txBox="1"/>
          <p:nvPr>
            <p:ph idx="1" type="body"/>
          </p:nvPr>
        </p:nvSpPr>
        <p:spPr>
          <a:xfrm>
            <a:off x="457200" y="332656"/>
            <a:ext cx="8229600" cy="5674635"/>
          </a:xfrm>
          <a:prstGeom prst="rect">
            <a:avLst/>
          </a:prstGeom>
          <a:noFill/>
          <a:ln>
            <a:noFill/>
          </a:ln>
        </p:spPr>
        <p:txBody>
          <a:bodyPr anchorCtr="0" anchor="t" bIns="45700" lIns="91425" spcFirstLastPara="1" rIns="91425" wrap="square" tIns="45700">
            <a:normAutofit fontScale="92500"/>
          </a:bodyPr>
          <a:lstStyle/>
          <a:p>
            <a:pPr indent="-256053" lvl="0" marL="365760" rtl="0" algn="just">
              <a:spcBef>
                <a:spcPts val="0"/>
              </a:spcBef>
              <a:spcAft>
                <a:spcPts val="0"/>
              </a:spcAft>
              <a:buSzPct val="68000"/>
              <a:buChar char="🞂"/>
            </a:pPr>
            <a:r>
              <a:rPr lang="en-US"/>
              <a:t>We get 10,000 images from camera,  these images have a low resolution.</a:t>
            </a:r>
            <a:endParaRPr/>
          </a:p>
          <a:p>
            <a:pPr indent="-256053" lvl="0" marL="365760" rtl="0" algn="just">
              <a:spcBef>
                <a:spcPts val="400"/>
              </a:spcBef>
              <a:spcAft>
                <a:spcPts val="0"/>
              </a:spcAft>
              <a:buSzPct val="68000"/>
              <a:buChar char="🞂"/>
            </a:pPr>
            <a:r>
              <a:rPr lang="en-US"/>
              <a:t>We get another 200,000 cat pictures by crawling the web. These images are properly framed and have a higher resolution.</a:t>
            </a:r>
            <a:endParaRPr/>
          </a:p>
          <a:p>
            <a:pPr indent="-256053" lvl="0" marL="365760" rtl="0" algn="just">
              <a:spcBef>
                <a:spcPts val="400"/>
              </a:spcBef>
              <a:spcAft>
                <a:spcPts val="0"/>
              </a:spcAft>
              <a:buSzPct val="68000"/>
              <a:buChar char="🞂"/>
            </a:pPr>
            <a:r>
              <a:rPr b="1" lang="en-US">
                <a:solidFill>
                  <a:srgbClr val="FF0000"/>
                </a:solidFill>
              </a:rPr>
              <a:t>Goal</a:t>
            </a:r>
            <a:r>
              <a:rPr lang="en-US"/>
              <a:t>: We are only interested in our final model doing well on images from the door camera. </a:t>
            </a:r>
            <a:endParaRPr/>
          </a:p>
          <a:p>
            <a:pPr indent="-256053" lvl="0" marL="365760" rtl="0" algn="just">
              <a:spcBef>
                <a:spcPts val="400"/>
              </a:spcBef>
              <a:spcAft>
                <a:spcPts val="0"/>
              </a:spcAft>
              <a:buSzPct val="68000"/>
              <a:buChar char="🞂"/>
            </a:pPr>
            <a:r>
              <a:rPr lang="en-US"/>
              <a:t>But we have only 10,000 of these images and using only these images would result in a very small training set. We will have to use the 200,000 images obtained from Google. Since the Google images belong to a different distribution we have a data </a:t>
            </a:r>
            <a:r>
              <a:rPr b="1" lang="en-US"/>
              <a:t>mismatch problem.</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116"/>
          <p:cNvSpPr txBox="1"/>
          <p:nvPr>
            <p:ph idx="1" type="body"/>
          </p:nvPr>
        </p:nvSpPr>
        <p:spPr>
          <a:xfrm>
            <a:off x="457200" y="548680"/>
            <a:ext cx="8229600" cy="5458611"/>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836"/>
              <a:buNone/>
            </a:pPr>
            <a:r>
              <a:rPr b="1" lang="en-US"/>
              <a:t>Option 1 (Bad Idea)</a:t>
            </a:r>
            <a:endParaRPr/>
          </a:p>
          <a:p>
            <a:pPr indent="-256032" lvl="0" marL="365760" rtl="0" algn="just">
              <a:spcBef>
                <a:spcPts val="400"/>
              </a:spcBef>
              <a:spcAft>
                <a:spcPts val="0"/>
              </a:spcAft>
              <a:buSzPts val="1836"/>
              <a:buChar char="🞂"/>
            </a:pPr>
            <a:r>
              <a:rPr lang="en-US"/>
              <a:t>One option is to randomly shuffle images from both the sources and divide it into the </a:t>
            </a:r>
            <a:r>
              <a:rPr b="1" lang="en-US"/>
              <a:t>training,</a:t>
            </a:r>
            <a:r>
              <a:rPr lang="en-US"/>
              <a:t> </a:t>
            </a:r>
            <a:r>
              <a:rPr b="1" lang="en-US"/>
              <a:t>dev</a:t>
            </a:r>
            <a:r>
              <a:rPr lang="en-US"/>
              <a:t> and </a:t>
            </a:r>
            <a:r>
              <a:rPr b="1" lang="en-US"/>
              <a:t>test</a:t>
            </a:r>
            <a:r>
              <a:rPr lang="en-US"/>
              <a:t> sets. </a:t>
            </a:r>
            <a:endParaRPr/>
          </a:p>
          <a:p>
            <a:pPr indent="-256032" lvl="0" marL="365760" rtl="0" algn="just">
              <a:spcBef>
                <a:spcPts val="400"/>
              </a:spcBef>
              <a:spcAft>
                <a:spcPts val="0"/>
              </a:spcAft>
              <a:buSzPts val="1836"/>
              <a:buChar char="🞂"/>
            </a:pPr>
            <a:r>
              <a:rPr lang="en-US"/>
              <a:t>We can have 205,000 randomly shuffled images in the </a:t>
            </a:r>
            <a:r>
              <a:rPr b="1" lang="en-US"/>
              <a:t>training set</a:t>
            </a:r>
            <a:r>
              <a:rPr lang="en-US"/>
              <a:t> and 2,500 randomly shuffled images each in the </a:t>
            </a:r>
            <a:r>
              <a:rPr b="1" lang="en-US"/>
              <a:t>dev and test set</a:t>
            </a:r>
            <a:r>
              <a:rPr lang="en-US"/>
              <a:t>.</a:t>
            </a:r>
            <a:endParaRPr/>
          </a:p>
        </p:txBody>
      </p:sp>
      <p:pic>
        <p:nvPicPr>
          <p:cNvPr id="907" name="Google Shape;907;p116"/>
          <p:cNvPicPr preferRelativeResize="0"/>
          <p:nvPr/>
        </p:nvPicPr>
        <p:blipFill rotWithShape="1">
          <a:blip r:embed="rId3">
            <a:alphaModFix/>
          </a:blip>
          <a:srcRect b="0" l="0" r="0" t="0"/>
          <a:stretch/>
        </p:blipFill>
        <p:spPr>
          <a:xfrm>
            <a:off x="1104962" y="4221088"/>
            <a:ext cx="6924675" cy="175260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117"/>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836"/>
              <a:buNone/>
            </a:pPr>
            <a:r>
              <a:rPr b="1" lang="en-US"/>
              <a:t>Advantage:</a:t>
            </a:r>
            <a:endParaRPr/>
          </a:p>
          <a:p>
            <a:pPr indent="-256032" lvl="0" marL="365760" rtl="0" algn="just">
              <a:spcBef>
                <a:spcPts val="400"/>
              </a:spcBef>
              <a:spcAft>
                <a:spcPts val="0"/>
              </a:spcAft>
              <a:buSzPts val="1836"/>
              <a:buChar char="🞂"/>
            </a:pPr>
            <a:r>
              <a:rPr lang="en-US"/>
              <a:t>Training, dev/validation set and test set are all from the same distribution.</a:t>
            </a:r>
            <a:endParaRPr/>
          </a:p>
          <a:p>
            <a:pPr indent="0" lvl="0" marL="109728" rtl="0" algn="just">
              <a:spcBef>
                <a:spcPts val="400"/>
              </a:spcBef>
              <a:spcAft>
                <a:spcPts val="0"/>
              </a:spcAft>
              <a:buSzPts val="1836"/>
              <a:buNone/>
            </a:pPr>
            <a:r>
              <a:rPr b="1" lang="en-US"/>
              <a:t>Disadvantage</a:t>
            </a:r>
            <a:endParaRPr/>
          </a:p>
          <a:p>
            <a:pPr indent="-256032" lvl="0" marL="365760" rtl="0" algn="just">
              <a:spcBef>
                <a:spcPts val="400"/>
              </a:spcBef>
              <a:spcAft>
                <a:spcPts val="0"/>
              </a:spcAft>
              <a:buSzPts val="1836"/>
              <a:buChar char="🞂"/>
            </a:pPr>
            <a:r>
              <a:rPr lang="en-US"/>
              <a:t>A major portion of our dev/validation set comprises images from Google. And </a:t>
            </a:r>
            <a:r>
              <a:rPr b="1" lang="en-US"/>
              <a:t>we are not aiming for the correct target (the door camera images).</a:t>
            </a:r>
            <a:endParaRPr/>
          </a:p>
        </p:txBody>
      </p:sp>
      <p:sp>
        <p:nvSpPr>
          <p:cNvPr id="913" name="Google Shape;913;p1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118"/>
          <p:cNvSpPr txBox="1"/>
          <p:nvPr>
            <p:ph idx="1" type="body"/>
          </p:nvPr>
        </p:nvSpPr>
        <p:spPr>
          <a:xfrm>
            <a:off x="276845" y="332656"/>
            <a:ext cx="8229600" cy="5616624"/>
          </a:xfrm>
          <a:prstGeom prst="rect">
            <a:avLst/>
          </a:prstGeom>
          <a:noFill/>
          <a:ln>
            <a:noFill/>
          </a:ln>
        </p:spPr>
        <p:txBody>
          <a:bodyPr anchorCtr="0" anchor="t" bIns="45700" lIns="91425" spcFirstLastPara="1" rIns="91425" wrap="square" tIns="45700">
            <a:normAutofit fontScale="92500" lnSpcReduction="10000"/>
          </a:bodyPr>
          <a:lstStyle/>
          <a:p>
            <a:pPr indent="-256053" lvl="0" marL="365760" rtl="0" algn="l">
              <a:spcBef>
                <a:spcPts val="0"/>
              </a:spcBef>
              <a:spcAft>
                <a:spcPts val="0"/>
              </a:spcAft>
              <a:buSzPct val="68000"/>
              <a:buChar char="🞂"/>
            </a:pPr>
            <a:r>
              <a:rPr b="1" lang="en-US"/>
              <a:t>Option 2 (Good Idea)</a:t>
            </a:r>
            <a:endParaRPr/>
          </a:p>
          <a:p>
            <a:pPr indent="-148211" lvl="0" marL="365760" rtl="0" algn="l">
              <a:spcBef>
                <a:spcPts val="400"/>
              </a:spcBef>
              <a:spcAft>
                <a:spcPts val="0"/>
              </a:spcAft>
              <a:buSzPct val="68000"/>
              <a:buNone/>
            </a:pPr>
            <a:r>
              <a:t/>
            </a:r>
            <a:endParaRPr b="1"/>
          </a:p>
          <a:p>
            <a:pPr indent="-148211" lvl="0" marL="365760" rtl="0" algn="l">
              <a:spcBef>
                <a:spcPts val="400"/>
              </a:spcBef>
              <a:spcAft>
                <a:spcPts val="0"/>
              </a:spcAft>
              <a:buSzPct val="68000"/>
              <a:buNone/>
            </a:pPr>
            <a:r>
              <a:t/>
            </a:r>
            <a:endParaRPr b="1"/>
          </a:p>
          <a:p>
            <a:pPr indent="-148211" lvl="0" marL="365760" rtl="0" algn="l">
              <a:spcBef>
                <a:spcPts val="400"/>
              </a:spcBef>
              <a:spcAft>
                <a:spcPts val="0"/>
              </a:spcAft>
              <a:buSzPct val="68000"/>
              <a:buNone/>
            </a:pPr>
            <a:r>
              <a:t/>
            </a:r>
            <a:endParaRPr b="1"/>
          </a:p>
          <a:p>
            <a:pPr indent="-148211" lvl="0" marL="365760" rtl="0" algn="l">
              <a:spcBef>
                <a:spcPts val="400"/>
              </a:spcBef>
              <a:spcAft>
                <a:spcPts val="0"/>
              </a:spcAft>
              <a:buSzPct val="68000"/>
              <a:buNone/>
            </a:pPr>
            <a:r>
              <a:t/>
            </a:r>
            <a:endParaRPr b="1"/>
          </a:p>
          <a:p>
            <a:pPr indent="-148211" lvl="0" marL="365760" rtl="0" algn="l">
              <a:spcBef>
                <a:spcPts val="400"/>
              </a:spcBef>
              <a:spcAft>
                <a:spcPts val="0"/>
              </a:spcAft>
              <a:buSzPct val="68000"/>
              <a:buNone/>
            </a:pPr>
            <a:r>
              <a:t/>
            </a:r>
            <a:endParaRPr b="1"/>
          </a:p>
          <a:p>
            <a:pPr indent="-148211" lvl="0" marL="365760" rtl="0" algn="l">
              <a:spcBef>
                <a:spcPts val="400"/>
              </a:spcBef>
              <a:spcAft>
                <a:spcPts val="0"/>
              </a:spcAft>
              <a:buSzPct val="68000"/>
              <a:buNone/>
            </a:pPr>
            <a:r>
              <a:t/>
            </a:r>
            <a:endParaRPr b="1"/>
          </a:p>
          <a:p>
            <a:pPr indent="-256053" lvl="0" marL="365760" rtl="0" algn="just">
              <a:spcBef>
                <a:spcPts val="400"/>
              </a:spcBef>
              <a:spcAft>
                <a:spcPts val="0"/>
              </a:spcAft>
              <a:buSzPct val="68000"/>
              <a:buChar char="🞂"/>
            </a:pPr>
            <a:r>
              <a:rPr b="1" lang="en-US"/>
              <a:t>dev and test set</a:t>
            </a:r>
            <a:r>
              <a:rPr lang="en-US"/>
              <a:t> comprise samples from only the door camera images (2500 each). </a:t>
            </a:r>
            <a:endParaRPr/>
          </a:p>
          <a:p>
            <a:pPr indent="-256053" lvl="0" marL="365760" rtl="0" algn="just">
              <a:spcBef>
                <a:spcPts val="400"/>
              </a:spcBef>
              <a:spcAft>
                <a:spcPts val="0"/>
              </a:spcAft>
              <a:buSzPct val="68000"/>
              <a:buChar char="🞂"/>
            </a:pPr>
            <a:r>
              <a:rPr lang="en-US"/>
              <a:t>The </a:t>
            </a:r>
            <a:r>
              <a:rPr b="1" lang="en-US"/>
              <a:t>training set</a:t>
            </a:r>
            <a:r>
              <a:rPr lang="en-US"/>
              <a:t> will have all the remaining images (205,000 images).</a:t>
            </a:r>
            <a:endParaRPr/>
          </a:p>
          <a:p>
            <a:pPr indent="-256053" lvl="0" marL="365760" rtl="0" algn="just">
              <a:spcBef>
                <a:spcPts val="400"/>
              </a:spcBef>
              <a:spcAft>
                <a:spcPts val="0"/>
              </a:spcAft>
              <a:buSzPct val="68000"/>
              <a:buChar char="🞂"/>
            </a:pPr>
            <a:r>
              <a:rPr lang="en-US"/>
              <a:t>In this way, </a:t>
            </a:r>
            <a:r>
              <a:rPr b="1" lang="en-US"/>
              <a:t>we can ensure that we are aiming the correct target</a:t>
            </a:r>
            <a:r>
              <a:rPr lang="en-US"/>
              <a:t> – the images from the door camera.</a:t>
            </a:r>
            <a:endParaRPr/>
          </a:p>
        </p:txBody>
      </p:sp>
      <p:pic>
        <p:nvPicPr>
          <p:cNvPr id="919" name="Google Shape;919;p118"/>
          <p:cNvPicPr preferRelativeResize="0"/>
          <p:nvPr/>
        </p:nvPicPr>
        <p:blipFill rotWithShape="1">
          <a:blip r:embed="rId3">
            <a:alphaModFix/>
          </a:blip>
          <a:srcRect b="0" l="0" r="0" t="0"/>
          <a:stretch/>
        </p:blipFill>
        <p:spPr>
          <a:xfrm>
            <a:off x="1043607" y="1196752"/>
            <a:ext cx="6696075" cy="187642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119"/>
          <p:cNvSpPr txBox="1"/>
          <p:nvPr>
            <p:ph idx="1" type="body"/>
          </p:nvPr>
        </p:nvSpPr>
        <p:spPr>
          <a:xfrm>
            <a:off x="457200" y="332656"/>
            <a:ext cx="8229600" cy="5674635"/>
          </a:xfrm>
          <a:prstGeom prst="rect">
            <a:avLst/>
          </a:prstGeom>
          <a:noFill/>
          <a:ln>
            <a:noFill/>
          </a:ln>
        </p:spPr>
        <p:txBody>
          <a:bodyPr anchorCtr="0" anchor="t" bIns="45700" lIns="91425" spcFirstLastPara="1" rIns="91425" wrap="square" tIns="45700">
            <a:normAutofit/>
          </a:bodyPr>
          <a:lstStyle/>
          <a:p>
            <a:pPr indent="-256032" lvl="0" marL="365760" rtl="0" algn="just">
              <a:spcBef>
                <a:spcPts val="0"/>
              </a:spcBef>
              <a:spcAft>
                <a:spcPts val="0"/>
              </a:spcAft>
              <a:buSzPts val="1836"/>
              <a:buChar char="🞂"/>
            </a:pPr>
            <a:r>
              <a:rPr lang="en-US"/>
              <a:t>The </a:t>
            </a:r>
            <a:r>
              <a:rPr b="1" lang="en-US"/>
              <a:t>disadvantage</a:t>
            </a:r>
            <a:r>
              <a:rPr lang="en-US"/>
              <a:t> of the second approach is that we have a </a:t>
            </a:r>
            <a:r>
              <a:rPr b="1" lang="en-US"/>
              <a:t>mismatched training and dev set. </a:t>
            </a:r>
            <a:endParaRPr/>
          </a:p>
          <a:p>
            <a:pPr indent="-256032" lvl="0" marL="365760" rtl="0" algn="just">
              <a:spcBef>
                <a:spcPts val="400"/>
              </a:spcBef>
              <a:spcAft>
                <a:spcPts val="0"/>
              </a:spcAft>
              <a:buSzPts val="1836"/>
              <a:buChar char="🞂"/>
            </a:pPr>
            <a:r>
              <a:rPr lang="en-US"/>
              <a:t>Let’s discuss why would this be a problem. Suppose a mismatched training and dev set gives the following –</a:t>
            </a:r>
            <a:endParaRPr/>
          </a:p>
          <a:p>
            <a:pPr indent="-139446" lvl="0" marL="365760" rtl="0" algn="just">
              <a:spcBef>
                <a:spcPts val="400"/>
              </a:spcBef>
              <a:spcAft>
                <a:spcPts val="0"/>
              </a:spcAft>
              <a:buSzPts val="1836"/>
              <a:buNone/>
            </a:pPr>
            <a:r>
              <a:t/>
            </a:r>
            <a:endParaRPr/>
          </a:p>
          <a:p>
            <a:pPr indent="-139446" lvl="0" marL="365760" rtl="0" algn="just">
              <a:spcBef>
                <a:spcPts val="400"/>
              </a:spcBef>
              <a:spcAft>
                <a:spcPts val="0"/>
              </a:spcAft>
              <a:buSzPts val="1836"/>
              <a:buNone/>
            </a:pPr>
            <a:r>
              <a:t/>
            </a:r>
            <a:endParaRPr/>
          </a:p>
          <a:p>
            <a:pPr indent="-256032" lvl="0" marL="365760" rtl="0" algn="just">
              <a:spcBef>
                <a:spcPts val="400"/>
              </a:spcBef>
              <a:spcAft>
                <a:spcPts val="0"/>
              </a:spcAft>
              <a:buSzPts val="1836"/>
              <a:buChar char="🞂"/>
            </a:pPr>
            <a:r>
              <a:rPr lang="en-US"/>
              <a:t>we are </a:t>
            </a:r>
            <a:r>
              <a:rPr lang="en-US">
                <a:solidFill>
                  <a:srgbClr val="FF0000"/>
                </a:solidFill>
              </a:rPr>
              <a:t>overfitting</a:t>
            </a:r>
            <a:r>
              <a:rPr lang="en-US"/>
              <a:t> the training set or mismatch between web pictures and camera pictures.</a:t>
            </a:r>
            <a:endParaRPr/>
          </a:p>
        </p:txBody>
      </p:sp>
      <p:pic>
        <p:nvPicPr>
          <p:cNvPr id="925" name="Google Shape;925;p119"/>
          <p:cNvPicPr preferRelativeResize="0"/>
          <p:nvPr/>
        </p:nvPicPr>
        <p:blipFill rotWithShape="1">
          <a:blip r:embed="rId3">
            <a:alphaModFix/>
          </a:blip>
          <a:srcRect b="0" l="0" r="0" t="0"/>
          <a:stretch/>
        </p:blipFill>
        <p:spPr>
          <a:xfrm>
            <a:off x="3776663" y="2852936"/>
            <a:ext cx="1590675" cy="88582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120"/>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904"/>
              <a:buChar char="🞂"/>
            </a:pPr>
            <a:r>
              <a:rPr lang="en-US" sz="2800">
                <a:latin typeface="Times New Roman"/>
                <a:ea typeface="Times New Roman"/>
                <a:cs typeface="Times New Roman"/>
                <a:sym typeface="Times New Roman"/>
              </a:rPr>
              <a:t>One solution is to hold out some of the training pictures (from the web) in yet another set that Andrew Ng calls the </a:t>
            </a:r>
            <a:r>
              <a:rPr i="1" lang="en-US" sz="2800">
                <a:latin typeface="Times"/>
                <a:ea typeface="Times"/>
                <a:cs typeface="Times"/>
                <a:sym typeface="Times"/>
              </a:rPr>
              <a:t>traindev set.</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12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just">
              <a:spcBef>
                <a:spcPts val="0"/>
              </a:spcBef>
              <a:spcAft>
                <a:spcPts val="0"/>
              </a:spcAft>
              <a:buSzPts val="1836"/>
              <a:buChar char="🞂"/>
            </a:pPr>
            <a:r>
              <a:rPr lang="en-US"/>
              <a:t>To solve the problem of data mismatch, we can use a </a:t>
            </a:r>
            <a:r>
              <a:rPr b="1" lang="en-US"/>
              <a:t>training-dev</a:t>
            </a:r>
            <a:r>
              <a:rPr lang="en-US"/>
              <a:t> set. </a:t>
            </a:r>
            <a:endParaRPr/>
          </a:p>
          <a:p>
            <a:pPr indent="-256032" lvl="0" marL="365760" rtl="0" algn="just">
              <a:spcBef>
                <a:spcPts val="400"/>
              </a:spcBef>
              <a:spcAft>
                <a:spcPts val="0"/>
              </a:spcAft>
              <a:buSzPts val="1836"/>
              <a:buChar char="🞂"/>
            </a:pPr>
            <a:r>
              <a:rPr b="1" lang="en-US"/>
              <a:t>The training-dev set has the same distribution as the training set but it is not used for training.</a:t>
            </a:r>
            <a:r>
              <a:rPr lang="en-US"/>
              <a:t> </a:t>
            </a:r>
            <a:endParaRPr/>
          </a:p>
          <a:p>
            <a:pPr indent="-256032" lvl="0" marL="365760" rtl="0" algn="just">
              <a:spcBef>
                <a:spcPts val="400"/>
              </a:spcBef>
              <a:spcAft>
                <a:spcPts val="0"/>
              </a:spcAft>
              <a:buSzPts val="1836"/>
              <a:buChar char="🞂"/>
            </a:pPr>
            <a:r>
              <a:rPr lang="en-US"/>
              <a:t>So, in this case, of the 10,000 door camera images, we will have 2,500 images each in the </a:t>
            </a:r>
            <a:r>
              <a:rPr b="1" lang="en-US"/>
              <a:t>training-dev</a:t>
            </a:r>
            <a:r>
              <a:rPr lang="en-US"/>
              <a:t> </a:t>
            </a:r>
            <a:r>
              <a:rPr b="1" lang="en-US"/>
              <a:t>set, </a:t>
            </a:r>
            <a:r>
              <a:rPr lang="en-US"/>
              <a:t>the</a:t>
            </a:r>
            <a:r>
              <a:rPr b="1" lang="en-US"/>
              <a:t> dev set </a:t>
            </a:r>
            <a:r>
              <a:rPr lang="en-US"/>
              <a:t>and the</a:t>
            </a:r>
            <a:r>
              <a:rPr b="1" lang="en-US"/>
              <a:t> test set</a:t>
            </a:r>
            <a:r>
              <a:rPr lang="en-US"/>
              <a:t> and the rest 202,500 images in the </a:t>
            </a:r>
            <a:r>
              <a:rPr b="1" lang="en-US"/>
              <a:t>training</a:t>
            </a:r>
            <a:r>
              <a:rPr lang="en-US"/>
              <a:t> </a:t>
            </a:r>
            <a:r>
              <a:rPr b="1" lang="en-US"/>
              <a:t>set</a:t>
            </a:r>
            <a:r>
              <a:rPr lang="en-US"/>
              <a:t>.</a:t>
            </a:r>
            <a:endParaRPr/>
          </a:p>
        </p:txBody>
      </p:sp>
      <p:sp>
        <p:nvSpPr>
          <p:cNvPr id="936" name="Google Shape;936;p1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u="sng"/>
              <a:t>The Training-Dev Set</a:t>
            </a:r>
            <a:br>
              <a:rPr lang="en-US"/>
            </a:b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122"/>
          <p:cNvSpPr txBox="1"/>
          <p:nvPr>
            <p:ph idx="1" type="body"/>
          </p:nvPr>
        </p:nvSpPr>
        <p:spPr>
          <a:xfrm>
            <a:off x="457200" y="1481328"/>
            <a:ext cx="8229600" cy="5376672"/>
          </a:xfrm>
          <a:prstGeom prst="rect">
            <a:avLst/>
          </a:prstGeom>
          <a:noFill/>
          <a:ln>
            <a:noFill/>
          </a:ln>
        </p:spPr>
        <p:txBody>
          <a:bodyPr anchorCtr="0" anchor="t" bIns="45700" lIns="91425" spcFirstLastPara="1" rIns="91425" wrap="square" tIns="45700">
            <a:normAutofit lnSpcReduction="10000"/>
          </a:bodyPr>
          <a:lstStyle/>
          <a:p>
            <a:pPr indent="-139446" lvl="0" marL="365760" rtl="0" algn="l">
              <a:spcBef>
                <a:spcPts val="0"/>
              </a:spcBef>
              <a:spcAft>
                <a:spcPts val="0"/>
              </a:spcAft>
              <a:buSzPts val="1836"/>
              <a:buNone/>
            </a:pPr>
            <a:r>
              <a:t/>
            </a:r>
            <a:endParaRPr/>
          </a:p>
          <a:p>
            <a:pPr indent="-139446" lvl="0" marL="365760"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a:p>
            <a:pPr indent="-256032" lvl="0" marL="365760" rtl="0" algn="just">
              <a:spcBef>
                <a:spcPts val="400"/>
              </a:spcBef>
              <a:spcAft>
                <a:spcPts val="0"/>
              </a:spcAft>
              <a:buSzPts val="1836"/>
              <a:buChar char="🞂"/>
            </a:pPr>
            <a:r>
              <a:rPr lang="en-US"/>
              <a:t>Let’s take some examples to get this more clear </a:t>
            </a:r>
            <a:endParaRPr/>
          </a:p>
          <a:p>
            <a:pPr indent="-139446" lvl="0" marL="365760" rtl="0" algn="just">
              <a:spcBef>
                <a:spcPts val="400"/>
              </a:spcBef>
              <a:spcAft>
                <a:spcPts val="0"/>
              </a:spcAft>
              <a:buSzPts val="1836"/>
              <a:buNone/>
            </a:pPr>
            <a:r>
              <a:t/>
            </a:r>
            <a:endParaRPr/>
          </a:p>
          <a:p>
            <a:pPr indent="-139446" lvl="0" marL="365760" rtl="0" algn="just">
              <a:spcBef>
                <a:spcPts val="400"/>
              </a:spcBef>
              <a:spcAft>
                <a:spcPts val="0"/>
              </a:spcAft>
              <a:buSzPts val="1836"/>
              <a:buNone/>
            </a:pPr>
            <a:r>
              <a:t/>
            </a:r>
            <a:endParaRPr/>
          </a:p>
          <a:p>
            <a:pPr indent="-139446" lvl="0" marL="365760" rtl="0" algn="just">
              <a:spcBef>
                <a:spcPts val="400"/>
              </a:spcBef>
              <a:spcAft>
                <a:spcPts val="0"/>
              </a:spcAft>
              <a:buSzPts val="1836"/>
              <a:buNone/>
            </a:pPr>
            <a:r>
              <a:t/>
            </a:r>
            <a:endParaRPr/>
          </a:p>
          <a:p>
            <a:pPr indent="-256032" lvl="0" marL="365760" rtl="0" algn="just">
              <a:spcBef>
                <a:spcPts val="400"/>
              </a:spcBef>
              <a:spcAft>
                <a:spcPts val="0"/>
              </a:spcAft>
              <a:buSzPts val="1836"/>
              <a:buChar char="🞂"/>
            </a:pPr>
            <a:r>
              <a:rPr lang="en-US"/>
              <a:t>Since the </a:t>
            </a:r>
            <a:r>
              <a:rPr b="1" lang="en-US"/>
              <a:t>training-dev </a:t>
            </a:r>
            <a:r>
              <a:rPr lang="en-US"/>
              <a:t>set has the same distribution as the </a:t>
            </a:r>
            <a:r>
              <a:rPr b="1" lang="en-US"/>
              <a:t>training</a:t>
            </a:r>
            <a:r>
              <a:rPr lang="en-US"/>
              <a:t> set and the </a:t>
            </a:r>
            <a:r>
              <a:rPr b="1" lang="en-US"/>
              <a:t>training-dev </a:t>
            </a:r>
            <a:r>
              <a:rPr lang="en-US"/>
              <a:t>error is higher, it is safe to assume that we have a </a:t>
            </a:r>
            <a:r>
              <a:rPr b="1" lang="en-US"/>
              <a:t>variance problem</a:t>
            </a:r>
            <a:r>
              <a:rPr lang="en-US"/>
              <a:t>.</a:t>
            </a:r>
            <a:endParaRPr/>
          </a:p>
        </p:txBody>
      </p:sp>
      <p:pic>
        <p:nvPicPr>
          <p:cNvPr id="942" name="Google Shape;942;p122"/>
          <p:cNvPicPr preferRelativeResize="0"/>
          <p:nvPr/>
        </p:nvPicPr>
        <p:blipFill rotWithShape="1">
          <a:blip r:embed="rId3">
            <a:alphaModFix/>
          </a:blip>
          <a:srcRect b="0" l="0" r="0" t="0"/>
          <a:stretch/>
        </p:blipFill>
        <p:spPr>
          <a:xfrm>
            <a:off x="1043608" y="260648"/>
            <a:ext cx="7115175" cy="2181225"/>
          </a:xfrm>
          <a:prstGeom prst="rect">
            <a:avLst/>
          </a:prstGeom>
          <a:noFill/>
          <a:ln>
            <a:noFill/>
          </a:ln>
        </p:spPr>
      </p:pic>
      <p:pic>
        <p:nvPicPr>
          <p:cNvPr id="943" name="Google Shape;943;p122"/>
          <p:cNvPicPr preferRelativeResize="0"/>
          <p:nvPr/>
        </p:nvPicPr>
        <p:blipFill rotWithShape="1">
          <a:blip r:embed="rId4">
            <a:alphaModFix/>
          </a:blip>
          <a:srcRect b="0" l="0" r="0" t="0"/>
          <a:stretch/>
        </p:blipFill>
        <p:spPr>
          <a:xfrm>
            <a:off x="3247700" y="3140968"/>
            <a:ext cx="2085975" cy="152400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123"/>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139446" lvl="0" marL="365760" rtl="0" algn="just">
              <a:spcBef>
                <a:spcPts val="0"/>
              </a:spcBef>
              <a:spcAft>
                <a:spcPts val="0"/>
              </a:spcAft>
              <a:buSzPts val="1836"/>
              <a:buNone/>
            </a:pPr>
            <a:r>
              <a:t/>
            </a:r>
            <a:endParaRPr/>
          </a:p>
          <a:p>
            <a:pPr indent="-139446" lvl="0" marL="365760" rtl="0" algn="just">
              <a:spcBef>
                <a:spcPts val="400"/>
              </a:spcBef>
              <a:spcAft>
                <a:spcPts val="0"/>
              </a:spcAft>
              <a:buSzPts val="1836"/>
              <a:buNone/>
            </a:pPr>
            <a:r>
              <a:t/>
            </a:r>
            <a:endParaRPr/>
          </a:p>
          <a:p>
            <a:pPr indent="-256032" lvl="0" marL="365760" rtl="0" algn="just">
              <a:spcBef>
                <a:spcPts val="400"/>
              </a:spcBef>
              <a:spcAft>
                <a:spcPts val="0"/>
              </a:spcAft>
              <a:buSzPts val="1836"/>
              <a:buChar char="🞂"/>
            </a:pPr>
            <a:r>
              <a:rPr lang="en-US"/>
              <a:t>Here, the </a:t>
            </a:r>
            <a:r>
              <a:rPr b="1" lang="en-US"/>
              <a:t>training</a:t>
            </a:r>
            <a:r>
              <a:rPr lang="en-US"/>
              <a:t> error and the </a:t>
            </a:r>
            <a:r>
              <a:rPr b="1" lang="en-US"/>
              <a:t>training-dev</a:t>
            </a:r>
            <a:r>
              <a:rPr lang="en-US"/>
              <a:t> error are very close but there is a high </a:t>
            </a:r>
            <a:r>
              <a:rPr b="1" lang="en-US"/>
              <a:t>dev error</a:t>
            </a:r>
            <a:r>
              <a:rPr lang="en-US"/>
              <a:t>. This shows that our model is suffering from a </a:t>
            </a:r>
            <a:r>
              <a:rPr b="1" lang="en-US"/>
              <a:t>data</a:t>
            </a:r>
            <a:r>
              <a:rPr lang="en-US"/>
              <a:t> </a:t>
            </a:r>
            <a:r>
              <a:rPr b="1" lang="en-US"/>
              <a:t>mismatch problem</a:t>
            </a:r>
            <a:r>
              <a:rPr lang="en-US"/>
              <a:t>.</a:t>
            </a:r>
            <a:endParaRPr/>
          </a:p>
        </p:txBody>
      </p:sp>
      <p:pic>
        <p:nvPicPr>
          <p:cNvPr id="949" name="Google Shape;949;p123"/>
          <p:cNvPicPr preferRelativeResize="0"/>
          <p:nvPr/>
        </p:nvPicPr>
        <p:blipFill rotWithShape="1">
          <a:blip r:embed="rId3">
            <a:alphaModFix/>
          </a:blip>
          <a:srcRect b="0" l="0" r="0" t="0"/>
          <a:stretch/>
        </p:blipFill>
        <p:spPr>
          <a:xfrm>
            <a:off x="3131840" y="620688"/>
            <a:ext cx="2066925" cy="1390650"/>
          </a:xfrm>
          <a:prstGeom prst="rect">
            <a:avLst/>
          </a:prstGeom>
          <a:noFill/>
          <a:ln>
            <a:noFill/>
          </a:ln>
        </p:spPr>
      </p:pic>
      <p:pic>
        <p:nvPicPr>
          <p:cNvPr id="950" name="Google Shape;950;p123"/>
          <p:cNvPicPr preferRelativeResize="0"/>
          <p:nvPr/>
        </p:nvPicPr>
        <p:blipFill rotWithShape="1">
          <a:blip r:embed="rId4">
            <a:alphaModFix/>
          </a:blip>
          <a:srcRect b="0" l="0" r="0" t="0"/>
          <a:stretch/>
        </p:blipFill>
        <p:spPr>
          <a:xfrm>
            <a:off x="2511325" y="4293096"/>
            <a:ext cx="4457700" cy="173355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124"/>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just">
              <a:spcBef>
                <a:spcPts val="0"/>
              </a:spcBef>
              <a:spcAft>
                <a:spcPts val="0"/>
              </a:spcAft>
              <a:buSzPts val="1836"/>
              <a:buChar char="🞂"/>
            </a:pPr>
            <a:r>
              <a:rPr lang="en-US"/>
              <a:t>Pre-process the web images to make them look more like the pictures that will be taken from camera.</a:t>
            </a:r>
            <a:endParaRPr/>
          </a:p>
          <a:p>
            <a:pPr indent="-256032" lvl="0" marL="365760" rtl="0" algn="just">
              <a:spcBef>
                <a:spcPts val="400"/>
              </a:spcBef>
              <a:spcAft>
                <a:spcPts val="0"/>
              </a:spcAft>
              <a:buSzPts val="1836"/>
              <a:buChar char="🞂"/>
            </a:pPr>
            <a:r>
              <a:rPr lang="en-US"/>
              <a:t>Regularize the model, get more training data and clean up the training data.</a:t>
            </a:r>
            <a:endParaRPr/>
          </a:p>
        </p:txBody>
      </p:sp>
      <p:sp>
        <p:nvSpPr>
          <p:cNvPr id="956" name="Google Shape;956;p1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u="sng"/>
              <a:t>How to address the data mismatch problem?</a:t>
            </a:r>
            <a:br>
              <a:rPr lang="en-US"/>
            </a:b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125"/>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224"/>
              <a:buChar char="🞂"/>
            </a:pPr>
            <a:r>
              <a:rPr b="0" i="0" lang="en-US" sz="1800" u="none" strike="noStrike">
                <a:latin typeface="Times New Roman"/>
                <a:ea typeface="Times New Roman"/>
                <a:cs typeface="Times New Roman"/>
                <a:sym typeface="Times New Roman"/>
              </a:rPr>
              <a:t>What is a labeled training set?</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What are the two most common supervised tasks?</a:t>
            </a:r>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What type of Machine Learning algorithm would you use to allow a robot to walk in various unknown terrains?</a:t>
            </a:r>
            <a:endParaRPr/>
          </a:p>
        </p:txBody>
      </p:sp>
      <p:sp>
        <p:nvSpPr>
          <p:cNvPr id="962" name="Google Shape;962;p1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Time for Questions….</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126"/>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224"/>
              <a:buChar char="🞂"/>
            </a:pPr>
            <a:r>
              <a:rPr b="0" i="0" lang="en-US" sz="1800" u="none" strike="noStrike">
                <a:latin typeface="Times New Roman"/>
                <a:ea typeface="Times New Roman"/>
                <a:cs typeface="Times New Roman"/>
                <a:sym typeface="Times New Roman"/>
              </a:rPr>
              <a:t>What is a labeled training set?</a:t>
            </a:r>
            <a:endParaRPr/>
          </a:p>
          <a:p>
            <a:pPr indent="0" lvl="0" marL="109728" rtl="0" algn="l">
              <a:spcBef>
                <a:spcPts val="400"/>
              </a:spcBef>
              <a:spcAft>
                <a:spcPts val="0"/>
              </a:spcAft>
              <a:buSzPts val="1224"/>
              <a:buNone/>
            </a:pPr>
            <a:r>
              <a:rPr b="0" i="0" lang="en-US" sz="1800" u="none" strike="noStrike">
                <a:latin typeface="Times New Roman"/>
                <a:ea typeface="Times New Roman"/>
                <a:cs typeface="Times New Roman"/>
                <a:sym typeface="Times New Roman"/>
              </a:rPr>
              <a:t>	A labeled training set is a training set that contains the desired solution (a.k.a. a label) for each instance.</a:t>
            </a:r>
            <a:endParaRPr/>
          </a:p>
          <a:p>
            <a:pPr indent="0" lvl="0" marL="109728" rtl="0" algn="l">
              <a:spcBef>
                <a:spcPts val="400"/>
              </a:spcBef>
              <a:spcAft>
                <a:spcPts val="0"/>
              </a:spcAft>
              <a:buSzPts val="1224"/>
              <a:buNone/>
            </a:pPr>
            <a:r>
              <a:t/>
            </a:r>
            <a:endParaRPr b="0" i="0" sz="1800" u="none" strike="noStrike">
              <a:latin typeface="Times New Roman"/>
              <a:ea typeface="Times New Roman"/>
              <a:cs typeface="Times New Roman"/>
              <a:sym typeface="Times New Roman"/>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What are the two most common supervised tasks?</a:t>
            </a:r>
            <a:endParaRPr/>
          </a:p>
          <a:p>
            <a:pPr indent="0" lvl="0" marL="109728" rtl="0" algn="l">
              <a:spcBef>
                <a:spcPts val="400"/>
              </a:spcBef>
              <a:spcAft>
                <a:spcPts val="0"/>
              </a:spcAft>
              <a:buSzPts val="1224"/>
              <a:buNone/>
            </a:pPr>
            <a:r>
              <a:rPr b="0" i="0" lang="en-US" sz="1800" u="none" strike="noStrike">
                <a:latin typeface="Times New Roman"/>
                <a:ea typeface="Times New Roman"/>
                <a:cs typeface="Times New Roman"/>
                <a:sym typeface="Times New Roman"/>
              </a:rPr>
              <a:t> 	The two most common supervised tasks are regression and classification.</a:t>
            </a:r>
            <a:endParaRPr b="0" i="0" sz="1800" u="none" strike="noStrike">
              <a:latin typeface="Times New Roman"/>
              <a:ea typeface="Times New Roman"/>
              <a:cs typeface="Times New Roman"/>
              <a:sym typeface="Times New Roman"/>
            </a:endParaRPr>
          </a:p>
          <a:p>
            <a:pPr indent="-178307" lvl="0" marL="365760" rtl="0" algn="l">
              <a:spcBef>
                <a:spcPts val="400"/>
              </a:spcBef>
              <a:spcAft>
                <a:spcPts val="0"/>
              </a:spcAft>
              <a:buSzPts val="1224"/>
              <a:buNone/>
            </a:pPr>
            <a:r>
              <a:t/>
            </a:r>
            <a:endParaRPr b="0" i="0" sz="1800" u="none" strike="noStrike">
              <a:latin typeface="Times New Roman"/>
              <a:ea typeface="Times New Roman"/>
              <a:cs typeface="Times New Roman"/>
              <a:sym typeface="Times New Roman"/>
            </a:endParaRPr>
          </a:p>
          <a:p>
            <a:pPr indent="-256032" lvl="0" marL="365760" rtl="0" algn="l">
              <a:spcBef>
                <a:spcPts val="400"/>
              </a:spcBef>
              <a:spcAft>
                <a:spcPts val="0"/>
              </a:spcAft>
              <a:buSzPts val="1224"/>
              <a:buChar char="🞂"/>
            </a:pPr>
            <a:r>
              <a:rPr b="0" i="0" lang="en-US" sz="1800" u="none" strike="noStrike">
                <a:latin typeface="Times New Roman"/>
                <a:ea typeface="Times New Roman"/>
                <a:cs typeface="Times New Roman"/>
                <a:sym typeface="Times New Roman"/>
              </a:rPr>
              <a:t>What type of Machine Learning algorithm would you use to allow a robot to walk in various unknown terrains?</a:t>
            </a:r>
            <a:endParaRPr/>
          </a:p>
          <a:p>
            <a:pPr indent="0" lvl="0" marL="109728" rtl="0" algn="l">
              <a:spcBef>
                <a:spcPts val="400"/>
              </a:spcBef>
              <a:spcAft>
                <a:spcPts val="0"/>
              </a:spcAft>
              <a:buSzPts val="1224"/>
              <a:buNone/>
            </a:pPr>
            <a:r>
              <a:rPr b="0" i="0" lang="en-US" sz="1800" u="none" strike="noStrike">
                <a:latin typeface="Times New Roman"/>
                <a:ea typeface="Times New Roman"/>
                <a:cs typeface="Times New Roman"/>
                <a:sym typeface="Times New Roman"/>
              </a:rPr>
              <a:t>	Reinforcement Learning</a:t>
            </a:r>
            <a:endParaRPr/>
          </a:p>
        </p:txBody>
      </p:sp>
      <p:sp>
        <p:nvSpPr>
          <p:cNvPr id="968" name="Google Shape;968;p1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Answers….</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127"/>
          <p:cNvSpPr txBox="1"/>
          <p:nvPr>
            <p:ph idx="1" type="body"/>
          </p:nvPr>
        </p:nvSpPr>
        <p:spPr>
          <a:xfrm>
            <a:off x="395536" y="2060848"/>
            <a:ext cx="8229600" cy="4525963"/>
          </a:xfrm>
          <a:prstGeom prst="rect">
            <a:avLst/>
          </a:prstGeom>
          <a:noFill/>
          <a:ln>
            <a:noFill/>
          </a:ln>
        </p:spPr>
        <p:txBody>
          <a:bodyPr anchorCtr="0" anchor="t" bIns="45700" lIns="91425" spcFirstLastPara="1" rIns="91425" wrap="square" tIns="45700">
            <a:normAutofit/>
          </a:bodyPr>
          <a:lstStyle/>
          <a:p>
            <a:pPr indent="0" lvl="0" marL="109728" rtl="0" algn="ctr">
              <a:spcBef>
                <a:spcPts val="0"/>
              </a:spcBef>
              <a:spcAft>
                <a:spcPts val="0"/>
              </a:spcAft>
              <a:buSzPts val="3060"/>
              <a:buNone/>
            </a:pPr>
            <a:r>
              <a:rPr lang="en-US" sz="4500"/>
              <a:t>Thank you</a:t>
            </a:r>
            <a:endParaRPr/>
          </a:p>
          <a:p>
            <a:pPr indent="0" lvl="0" marL="109728" rtl="0" algn="ctr">
              <a:spcBef>
                <a:spcPts val="400"/>
              </a:spcBef>
              <a:spcAft>
                <a:spcPts val="0"/>
              </a:spcAft>
              <a:buSzPts val="4760"/>
              <a:buNone/>
            </a:pPr>
            <a:r>
              <a:rPr lang="en-US" sz="7000">
                <a:solidFill>
                  <a:srgbClr val="00B0F0"/>
                </a:solidFill>
              </a:rPr>
              <a:t>☺</a:t>
            </a:r>
            <a:endParaRPr sz="7000">
              <a:solidFill>
                <a:srgbClr val="00B0F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ncourse">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