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4" r:id="rId5"/>
    <p:sldId id="270" r:id="rId6"/>
    <p:sldId id="293" r:id="rId7"/>
    <p:sldId id="271" r:id="rId8"/>
    <p:sldId id="259" r:id="rId9"/>
    <p:sldId id="260" r:id="rId10"/>
    <p:sldId id="263" r:id="rId11"/>
    <p:sldId id="264" r:id="rId12"/>
    <p:sldId id="272" r:id="rId13"/>
    <p:sldId id="265" r:id="rId14"/>
    <p:sldId id="266" r:id="rId15"/>
    <p:sldId id="267" r:id="rId16"/>
    <p:sldId id="268" r:id="rId17"/>
    <p:sldId id="295" r:id="rId18"/>
    <p:sldId id="273" r:id="rId19"/>
    <p:sldId id="269" r:id="rId20"/>
    <p:sldId id="324" r:id="rId21"/>
    <p:sldId id="276" r:id="rId22"/>
    <p:sldId id="278" r:id="rId23"/>
    <p:sldId id="279" r:id="rId24"/>
    <p:sldId id="280" r:id="rId25"/>
    <p:sldId id="282" r:id="rId26"/>
    <p:sldId id="286" r:id="rId27"/>
    <p:sldId id="287" r:id="rId28"/>
    <p:sldId id="288" r:id="rId29"/>
    <p:sldId id="289" r:id="rId30"/>
    <p:sldId id="290" r:id="rId31"/>
    <p:sldId id="296" r:id="rId32"/>
    <p:sldId id="297" r:id="rId33"/>
    <p:sldId id="298" r:id="rId34"/>
    <p:sldId id="292" r:id="rId35"/>
    <p:sldId id="299" r:id="rId36"/>
    <p:sldId id="301" r:id="rId37"/>
    <p:sldId id="302" r:id="rId38"/>
    <p:sldId id="303" r:id="rId39"/>
    <p:sldId id="304" r:id="rId40"/>
    <p:sldId id="305" r:id="rId41"/>
    <p:sldId id="306" r:id="rId42"/>
    <p:sldId id="307" r:id="rId43"/>
    <p:sldId id="308" r:id="rId44"/>
    <p:sldId id="309" r:id="rId45"/>
    <p:sldId id="310" r:id="rId46"/>
    <p:sldId id="311" r:id="rId47"/>
    <p:sldId id="313" r:id="rId48"/>
    <p:sldId id="314" r:id="rId49"/>
    <p:sldId id="315" r:id="rId50"/>
    <p:sldId id="316" r:id="rId51"/>
    <p:sldId id="317" r:id="rId52"/>
    <p:sldId id="318" r:id="rId53"/>
    <p:sldId id="319" r:id="rId54"/>
    <p:sldId id="320" r:id="rId55"/>
    <p:sldId id="321" r:id="rId56"/>
    <p:sldId id="322" r:id="rId57"/>
    <p:sldId id="323" r:id="rId58"/>
    <p:sldId id="340" r:id="rId59"/>
    <p:sldId id="342" r:id="rId60"/>
    <p:sldId id="343" r:id="rId61"/>
    <p:sldId id="344" r:id="rId62"/>
    <p:sldId id="345" r:id="rId63"/>
    <p:sldId id="346" r:id="rId64"/>
    <p:sldId id="347" r:id="rId65"/>
    <p:sldId id="348" r:id="rId66"/>
    <p:sldId id="349" r:id="rId67"/>
    <p:sldId id="350" r:id="rId68"/>
    <p:sldId id="353" r:id="rId69"/>
    <p:sldId id="351" r:id="rId70"/>
    <p:sldId id="352" r:id="rId71"/>
    <p:sldId id="357"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11/24/2021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11/24/2021</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11/24/2021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11/24/2021</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11/24/2021</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11/24/2021</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11/24/2021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en.wikipedia.org/wiki/Independent_variable" TargetMode="External"/><Relationship Id="rId2" Type="http://schemas.openxmlformats.org/officeDocument/2006/relationships/hyperlink" Target="https://en.wikipedia.org/wiki/Regression_analysis" TargetMode="Externa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hyperlink" Target="https://en.wikipedia.org/wiki/Polynomial" TargetMode="External"/><Relationship Id="rId4" Type="http://schemas.openxmlformats.org/officeDocument/2006/relationships/hyperlink" Target="https://en.wikipedia.org/wiki/Dependent_variable"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2 </a:t>
            </a:r>
            <a:endParaRPr lang="en-IN" dirty="0"/>
          </a:p>
        </p:txBody>
      </p:sp>
      <p:sp>
        <p:nvSpPr>
          <p:cNvPr id="3" name="Subtitle 2"/>
          <p:cNvSpPr>
            <a:spLocks noGrp="1"/>
          </p:cNvSpPr>
          <p:nvPr>
            <p:ph type="subTitle" idx="1"/>
          </p:nvPr>
        </p:nvSpPr>
        <p:spPr/>
        <p:txBody>
          <a:bodyPr/>
          <a:lstStyle/>
          <a:p>
            <a:r>
              <a:rPr lang="en-US" dirty="0" smtClean="0"/>
              <a:t>TRAINING MODELS</a:t>
            </a:r>
            <a:endParaRPr lang="en-IN" dirty="0"/>
          </a:p>
        </p:txBody>
      </p:sp>
    </p:spTree>
    <p:extLst>
      <p:ext uri="{BB962C8B-B14F-4D97-AF65-F5344CB8AC3E}">
        <p14:creationId xmlns:p14="http://schemas.microsoft.com/office/powerpoint/2010/main" val="915137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t>Linear Regression</a:t>
            </a:r>
            <a:endParaRPr lang="en-IN" dirty="0"/>
          </a:p>
        </p:txBody>
      </p:sp>
      <p:sp>
        <p:nvSpPr>
          <p:cNvPr id="3" name="Content Placeholder 2"/>
          <p:cNvSpPr>
            <a:spLocks noGrp="1"/>
          </p:cNvSpPr>
          <p:nvPr>
            <p:ph sz="quarter" idx="1"/>
          </p:nvPr>
        </p:nvSpPr>
        <p:spPr/>
        <p:txBody>
          <a:bodyPr/>
          <a:lstStyle/>
          <a:p>
            <a:pPr marL="0" indent="0">
              <a:buNone/>
            </a:pPr>
            <a:r>
              <a:rPr lang="en-US" dirty="0" smtClean="0"/>
              <a:t>What is Linear Regression?</a:t>
            </a:r>
          </a:p>
          <a:p>
            <a:r>
              <a:rPr lang="en-IN" b="1" dirty="0"/>
              <a:t>Linear Regression</a:t>
            </a:r>
            <a:r>
              <a:rPr lang="en-IN" dirty="0"/>
              <a:t> is a machine learning algorithm based on </a:t>
            </a:r>
            <a:r>
              <a:rPr lang="en-IN" b="1" dirty="0"/>
              <a:t>supervised learning</a:t>
            </a:r>
            <a:r>
              <a:rPr lang="en-IN" dirty="0" smtClean="0"/>
              <a:t>.</a:t>
            </a:r>
          </a:p>
          <a:p>
            <a:r>
              <a:rPr lang="en-US" dirty="0" smtClean="0"/>
              <a:t>It initially comes from statistics.</a:t>
            </a:r>
          </a:p>
          <a:p>
            <a:r>
              <a:rPr lang="en-US" dirty="0" smtClean="0"/>
              <a:t>It’s a technique to understand a relationship between two variables by setting a linear equations.</a:t>
            </a:r>
          </a:p>
          <a:p>
            <a:r>
              <a:rPr lang="en-US" dirty="0" smtClean="0"/>
              <a:t>Two variables – Dependent variable ‘Y’ and independent variable ‘X’. </a:t>
            </a:r>
            <a:endParaRPr lang="en-IN" dirty="0" smtClean="0"/>
          </a:p>
          <a:p>
            <a:r>
              <a:rPr lang="en-IN" dirty="0" smtClean="0"/>
              <a:t>It </a:t>
            </a:r>
            <a:r>
              <a:rPr lang="en-IN" dirty="0"/>
              <a:t>performs a </a:t>
            </a:r>
            <a:r>
              <a:rPr lang="en-IN" b="1" dirty="0"/>
              <a:t>regression task</a:t>
            </a:r>
            <a:r>
              <a:rPr lang="en-IN" dirty="0"/>
              <a:t>.</a:t>
            </a:r>
          </a:p>
        </p:txBody>
      </p:sp>
    </p:spTree>
    <p:extLst>
      <p:ext uri="{BB962C8B-B14F-4D97-AF65-F5344CB8AC3E}">
        <p14:creationId xmlns:p14="http://schemas.microsoft.com/office/powerpoint/2010/main" val="2550017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6169152"/>
          </a:xfrm>
        </p:spPr>
        <p:txBody>
          <a:bodyPr/>
          <a:lstStyle/>
          <a:p>
            <a:r>
              <a:rPr lang="en-IN" dirty="0"/>
              <a:t>The equation of any straight line, called a linear </a:t>
            </a:r>
            <a:r>
              <a:rPr lang="en-IN" dirty="0" smtClean="0"/>
              <a:t>equation,</a:t>
            </a:r>
          </a:p>
          <a:p>
            <a:pPr marL="2103120" lvl="7" indent="0">
              <a:buNone/>
            </a:pPr>
            <a:r>
              <a:rPr lang="en-IN" sz="2400" dirty="0">
                <a:solidFill>
                  <a:schemeClr val="tx1"/>
                </a:solidFill>
              </a:rPr>
              <a:t>y = mx + </a:t>
            </a:r>
            <a:r>
              <a:rPr lang="en-IN" sz="2400" dirty="0" smtClean="0">
                <a:solidFill>
                  <a:schemeClr val="tx1"/>
                </a:solidFill>
              </a:rPr>
              <a:t>c</a:t>
            </a:r>
          </a:p>
          <a:p>
            <a:pPr marL="457200" lvl="1" indent="0">
              <a:buNone/>
            </a:pPr>
            <a:r>
              <a:rPr lang="en-IN" sz="2400" dirty="0"/>
              <a:t>Where,</a:t>
            </a:r>
          </a:p>
          <a:p>
            <a:pPr marL="457200" lvl="1" indent="0">
              <a:buNone/>
            </a:pPr>
            <a:r>
              <a:rPr lang="en-IN" sz="3100" dirty="0" smtClean="0"/>
              <a:t> </a:t>
            </a:r>
            <a:r>
              <a:rPr lang="en-IN" sz="2400" dirty="0"/>
              <a:t>M is the slope of the line and </a:t>
            </a:r>
          </a:p>
          <a:p>
            <a:pPr marL="457200" lvl="1" indent="0">
              <a:buNone/>
            </a:pPr>
            <a:r>
              <a:rPr lang="en-IN" sz="2400" dirty="0"/>
              <a:t> </a:t>
            </a:r>
            <a:r>
              <a:rPr lang="en-IN" sz="2400" dirty="0" smtClean="0"/>
              <a:t>C </a:t>
            </a:r>
            <a:r>
              <a:rPr lang="en-IN" sz="2400" dirty="0"/>
              <a:t>is the </a:t>
            </a:r>
            <a:r>
              <a:rPr lang="en-IN" sz="2400" dirty="0" smtClean="0"/>
              <a:t>y-intercept</a:t>
            </a:r>
          </a:p>
          <a:p>
            <a:pPr marL="457200" lvl="1" indent="0">
              <a:buNone/>
            </a:pPr>
            <a:r>
              <a:rPr lang="en-US" sz="2400" dirty="0" smtClean="0"/>
              <a:t> Slope decides the rotation of line</a:t>
            </a:r>
            <a:endParaRPr lang="en-IN" sz="2400"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547" y="1219200"/>
            <a:ext cx="2181225"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443955"/>
            <a:ext cx="65913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6096000"/>
            <a:ext cx="5086350"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9889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17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57200" y="1896106"/>
            <a:ext cx="7467600" cy="4281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8675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52400"/>
            <a:ext cx="4600575" cy="395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630" y="3581400"/>
            <a:ext cx="70485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373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Regression</a:t>
            </a:r>
            <a:endParaRPr lang="en-IN" dirty="0"/>
          </a:p>
        </p:txBody>
      </p:sp>
      <p:sp>
        <p:nvSpPr>
          <p:cNvPr id="3" name="Content Placeholder 2"/>
          <p:cNvSpPr>
            <a:spLocks noGrp="1"/>
          </p:cNvSpPr>
          <p:nvPr>
            <p:ph sz="quarter" idx="1"/>
          </p:nvPr>
        </p:nvSpPr>
        <p:spPr/>
        <p:txBody>
          <a:bodyPr/>
          <a:lstStyle/>
          <a:p>
            <a:r>
              <a:rPr lang="en-US" dirty="0" smtClean="0"/>
              <a:t>Linear Regression</a:t>
            </a:r>
          </a:p>
          <a:p>
            <a:r>
              <a:rPr lang="en-US" dirty="0" smtClean="0"/>
              <a:t>Multiple Linear Regression</a:t>
            </a:r>
          </a:p>
          <a:p>
            <a:r>
              <a:rPr lang="en-US" dirty="0" smtClean="0"/>
              <a:t>Polynomial Regression</a:t>
            </a:r>
          </a:p>
          <a:p>
            <a:r>
              <a:rPr lang="en-US" dirty="0" smtClean="0"/>
              <a:t>Decision Tress Regression</a:t>
            </a:r>
          </a:p>
          <a:p>
            <a:r>
              <a:rPr lang="en-US" dirty="0" smtClean="0"/>
              <a:t>Random Forest</a:t>
            </a:r>
          </a:p>
          <a:p>
            <a:r>
              <a:rPr lang="en-US" dirty="0" smtClean="0"/>
              <a:t>SVM Regression</a:t>
            </a:r>
            <a:endParaRPr lang="en-IN" dirty="0"/>
          </a:p>
        </p:txBody>
      </p:sp>
    </p:spTree>
    <p:extLst>
      <p:ext uri="{BB962C8B-B14F-4D97-AF65-F5344CB8AC3E}">
        <p14:creationId xmlns:p14="http://schemas.microsoft.com/office/powerpoint/2010/main" val="2285020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37220"/>
            <a:ext cx="7448550" cy="385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1087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7467600" cy="6016752"/>
          </a:xfrm>
        </p:spPr>
        <p:txBody>
          <a:bodyPr>
            <a:normAutofit/>
          </a:bodyPr>
          <a:lstStyle/>
          <a:p>
            <a:pPr algn="just"/>
            <a:r>
              <a:rPr lang="en-US" dirty="0" smtClean="0"/>
              <a:t>If data points follow linear pattern, we are able to find the two variable M, C to predict how a dependent variable Y is affected in relation with independent X variable.</a:t>
            </a:r>
          </a:p>
          <a:p>
            <a:r>
              <a:rPr lang="en-US" dirty="0" smtClean="0"/>
              <a:t>We can use linear regression in a way to represent relation, we all ready know from our example to forecast new observations.</a:t>
            </a:r>
          </a:p>
          <a:p>
            <a:pPr algn="just"/>
            <a:r>
              <a:rPr lang="en-US" dirty="0" smtClean="0"/>
              <a:t>All our new data point will not be on the line, by calculating the distance error between points and line we can find the best fit, lowest the error which will be our final line.</a:t>
            </a:r>
          </a:p>
          <a:p>
            <a:r>
              <a:rPr lang="en-US" dirty="0" smtClean="0"/>
              <a:t>This is where the machine learning minimization algorithm will come in.</a:t>
            </a:r>
          </a:p>
          <a:p>
            <a:r>
              <a:rPr lang="en-US" dirty="0" smtClean="0"/>
              <a:t>Making prediction is as solving the equation for specific set of inputs.</a:t>
            </a:r>
          </a:p>
          <a:p>
            <a:endParaRPr lang="en-IN" dirty="0"/>
          </a:p>
        </p:txBody>
      </p:sp>
    </p:spTree>
    <p:extLst>
      <p:ext uri="{BB962C8B-B14F-4D97-AF65-F5344CB8AC3E}">
        <p14:creationId xmlns:p14="http://schemas.microsoft.com/office/powerpoint/2010/main" val="319896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320"/>
            <a:ext cx="7467600" cy="798320"/>
          </a:xfrm>
        </p:spPr>
        <p:txBody>
          <a:bodyPr/>
          <a:lstStyle/>
          <a:p>
            <a:r>
              <a:rPr lang="en-US" dirty="0" smtClean="0"/>
              <a:t>GDP v/s Life </a:t>
            </a:r>
            <a:r>
              <a:rPr lang="en-US" dirty="0"/>
              <a:t>satisfaction </a:t>
            </a:r>
            <a:endParaRPr lang="en-IN" dirty="0"/>
          </a:p>
        </p:txBody>
      </p:sp>
      <p:sp>
        <p:nvSpPr>
          <p:cNvPr id="3" name="Content Placeholder 2"/>
          <p:cNvSpPr>
            <a:spLocks noGrp="1"/>
          </p:cNvSpPr>
          <p:nvPr>
            <p:ph sz="quarter" idx="1"/>
          </p:nvPr>
        </p:nvSpPr>
        <p:spPr>
          <a:xfrm>
            <a:off x="457200" y="1143000"/>
            <a:ext cx="7467600" cy="5638800"/>
          </a:xfrm>
        </p:spPr>
        <p:txBody>
          <a:bodyPr>
            <a:normAutofit lnSpcReduction="10000"/>
          </a:bodyPr>
          <a:lstStyle/>
          <a:p>
            <a:r>
              <a:rPr lang="en-US" dirty="0" smtClean="0"/>
              <a:t>As an example how a GDP(Gross domestic product) has an affect on the Life satisfaction of the citizen using linear regression.</a:t>
            </a:r>
          </a:p>
          <a:p>
            <a:pPr marL="0" indent="0" algn="ctr">
              <a:buNone/>
            </a:pPr>
            <a:r>
              <a:rPr lang="en-US" dirty="0"/>
              <a:t> </a:t>
            </a:r>
            <a:r>
              <a:rPr lang="en-US" dirty="0" smtClean="0"/>
              <a:t>Y=MX + C</a:t>
            </a:r>
          </a:p>
          <a:p>
            <a:pPr marL="0" indent="0" algn="ctr">
              <a:buNone/>
            </a:pPr>
            <a:r>
              <a:rPr lang="en-IN" i="1" dirty="0" err="1" smtClean="0"/>
              <a:t>life_satisfaction</a:t>
            </a:r>
            <a:r>
              <a:rPr lang="en-IN" i="1" dirty="0" smtClean="0"/>
              <a:t> = </a:t>
            </a:r>
            <a:r>
              <a:rPr lang="en-IN" i="1" dirty="0"/>
              <a:t>C </a:t>
            </a:r>
            <a:r>
              <a:rPr lang="en-IN" i="1" dirty="0" smtClean="0"/>
              <a:t>+ M * GDP </a:t>
            </a:r>
          </a:p>
          <a:p>
            <a:pPr marL="0" indent="0" algn="ctr">
              <a:buNone/>
            </a:pPr>
            <a:endParaRPr lang="en-US" dirty="0" smtClean="0"/>
          </a:p>
          <a:p>
            <a:endParaRPr lang="en-US" dirty="0" smtClean="0"/>
          </a:p>
          <a:p>
            <a:pPr marL="0" indent="0">
              <a:buNone/>
            </a:pPr>
            <a:r>
              <a:rPr lang="en-IN" dirty="0" smtClean="0"/>
              <a:t>   </a:t>
            </a:r>
            <a:r>
              <a:rPr lang="en-IN" dirty="0" err="1" smtClean="0"/>
              <a:t>GDP_per_capita</a:t>
            </a:r>
            <a:r>
              <a:rPr lang="en-IN" dirty="0" smtClean="0"/>
              <a:t> - </a:t>
            </a:r>
            <a:r>
              <a:rPr lang="en-IN" dirty="0"/>
              <a:t>input </a:t>
            </a:r>
            <a:r>
              <a:rPr lang="en-IN" dirty="0" smtClean="0"/>
              <a:t>feature</a:t>
            </a:r>
          </a:p>
          <a:p>
            <a:pPr marL="0" indent="0">
              <a:buNone/>
            </a:pPr>
            <a:r>
              <a:rPr lang="en-IN" dirty="0" smtClean="0"/>
              <a:t>     and   </a:t>
            </a:r>
            <a:r>
              <a:rPr lang="en-IN" i="1" dirty="0" smtClean="0"/>
              <a:t>   </a:t>
            </a:r>
            <a:r>
              <a:rPr lang="en-IN" dirty="0" smtClean="0"/>
              <a:t>are </a:t>
            </a:r>
            <a:r>
              <a:rPr lang="en-IN" dirty="0"/>
              <a:t>the model’s </a:t>
            </a:r>
            <a:r>
              <a:rPr lang="en-IN" dirty="0" smtClean="0"/>
              <a:t>parameters</a:t>
            </a:r>
          </a:p>
          <a:p>
            <a:endParaRPr lang="en-IN" dirty="0" smtClean="0"/>
          </a:p>
          <a:p>
            <a:r>
              <a:rPr lang="en-IN" dirty="0" smtClean="0"/>
              <a:t>A </a:t>
            </a:r>
            <a:r>
              <a:rPr lang="en-IN" dirty="0"/>
              <a:t>linear model makes a prediction by simply </a:t>
            </a:r>
            <a:r>
              <a:rPr lang="en-IN" dirty="0" smtClean="0"/>
              <a:t>computing a weighted </a:t>
            </a:r>
            <a:r>
              <a:rPr lang="en-IN" dirty="0"/>
              <a:t>sum of the input features, plus a constant called the </a:t>
            </a:r>
            <a:r>
              <a:rPr lang="en-IN" i="1" dirty="0"/>
              <a:t>bias term </a:t>
            </a:r>
            <a:r>
              <a:rPr lang="en-IN" dirty="0"/>
              <a:t>(</a:t>
            </a:r>
            <a:r>
              <a:rPr lang="en-IN" dirty="0" smtClean="0"/>
              <a:t>also called </a:t>
            </a:r>
            <a:r>
              <a:rPr lang="en-IN" dirty="0"/>
              <a:t>the </a:t>
            </a:r>
            <a:r>
              <a:rPr lang="en-IN" i="1" dirty="0"/>
              <a:t>intercept term</a:t>
            </a:r>
            <a:r>
              <a:rPr lang="en-IN" dirty="0"/>
              <a:t>)</a:t>
            </a:r>
            <a:endParaRPr lang="en-IN" dirty="0" smtClean="0"/>
          </a:p>
          <a:p>
            <a:endParaRPr lang="en-US" dirty="0" smtClean="0"/>
          </a:p>
          <a:p>
            <a:endParaRPr lang="en-US" dirty="0" smtClean="0"/>
          </a:p>
          <a:p>
            <a:endParaRPr lang="en-IN"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971800"/>
            <a:ext cx="58578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505" y="4233862"/>
            <a:ext cx="3619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276724"/>
            <a:ext cx="37147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249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334125"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5916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
            <a:ext cx="7467600" cy="6397752"/>
          </a:xfrm>
        </p:spPr>
        <p:txBody>
          <a:bodyPr/>
          <a:lstStyle/>
          <a:p>
            <a:endParaRPr lang="en-US" dirty="0"/>
          </a:p>
          <a:p>
            <a:endParaRPr lang="en-US" dirty="0" smtClean="0"/>
          </a:p>
          <a:p>
            <a:endParaRPr lang="en-IN" dirty="0"/>
          </a:p>
        </p:txBody>
      </p:sp>
      <p:pic>
        <p:nvPicPr>
          <p:cNvPr id="71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993" y="533400"/>
            <a:ext cx="777240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7924800"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55167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5254752"/>
          </a:xfrm>
        </p:spPr>
        <p:txBody>
          <a:bodyPr/>
          <a:lstStyle/>
          <a:p>
            <a:r>
              <a:rPr lang="en-US" dirty="0" smtClean="0"/>
              <a:t>Re-writing the equation in </a:t>
            </a:r>
            <a:r>
              <a:rPr lang="en-US" dirty="0" err="1" smtClean="0"/>
              <a:t>vectorized</a:t>
            </a:r>
            <a:r>
              <a:rPr lang="en-US" dirty="0" smtClean="0"/>
              <a:t> form,</a:t>
            </a:r>
          </a:p>
          <a:p>
            <a:endParaRPr lang="en-IN"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762000"/>
            <a:ext cx="7143750"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09" y="1828800"/>
            <a:ext cx="8382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4867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233488"/>
            <a:ext cx="8905875" cy="439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8518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train a Linear regression model</a:t>
            </a:r>
            <a:endParaRPr lang="en-IN" dirty="0"/>
          </a:p>
        </p:txBody>
      </p:sp>
      <p:sp>
        <p:nvSpPr>
          <p:cNvPr id="3" name="Content Placeholder 2"/>
          <p:cNvSpPr>
            <a:spLocks noGrp="1"/>
          </p:cNvSpPr>
          <p:nvPr>
            <p:ph sz="quarter" idx="1"/>
          </p:nvPr>
        </p:nvSpPr>
        <p:spPr/>
        <p:txBody>
          <a:bodyPr>
            <a:normAutofit/>
          </a:bodyPr>
          <a:lstStyle/>
          <a:p>
            <a:r>
              <a:rPr lang="en-IN" dirty="0" smtClean="0"/>
              <a:t>Training </a:t>
            </a:r>
            <a:r>
              <a:rPr lang="en-IN" dirty="0"/>
              <a:t>a model means setting its </a:t>
            </a:r>
            <a:r>
              <a:rPr lang="en-IN" dirty="0" smtClean="0"/>
              <a:t>parameters, </a:t>
            </a:r>
            <a:r>
              <a:rPr lang="en-IN" dirty="0"/>
              <a:t>so that the model best </a:t>
            </a:r>
            <a:r>
              <a:rPr lang="en-IN" dirty="0" smtClean="0"/>
              <a:t>fits the </a:t>
            </a:r>
            <a:r>
              <a:rPr lang="en-IN" dirty="0"/>
              <a:t>training set</a:t>
            </a:r>
            <a:r>
              <a:rPr lang="en-IN" dirty="0" smtClean="0"/>
              <a:t>.</a:t>
            </a:r>
          </a:p>
          <a:p>
            <a:r>
              <a:rPr lang="en-IN" dirty="0" smtClean="0"/>
              <a:t>First </a:t>
            </a:r>
            <a:r>
              <a:rPr lang="en-IN" dirty="0"/>
              <a:t>need a measure of how </a:t>
            </a:r>
            <a:r>
              <a:rPr lang="en-IN" dirty="0" smtClean="0"/>
              <a:t>well </a:t>
            </a:r>
            <a:r>
              <a:rPr lang="en-IN" dirty="0"/>
              <a:t>the model fits the training data</a:t>
            </a:r>
            <a:r>
              <a:rPr lang="en-IN" dirty="0" smtClean="0"/>
              <a:t>.</a:t>
            </a:r>
          </a:p>
          <a:p>
            <a:r>
              <a:rPr lang="en-IN" dirty="0"/>
              <a:t>T</a:t>
            </a:r>
            <a:r>
              <a:rPr lang="en-IN" dirty="0" smtClean="0"/>
              <a:t>he most common </a:t>
            </a:r>
            <a:r>
              <a:rPr lang="en-IN" dirty="0"/>
              <a:t>performance measure of a regression model is the Root </a:t>
            </a:r>
            <a:r>
              <a:rPr lang="en-IN" dirty="0" smtClean="0"/>
              <a:t>Mean Square </a:t>
            </a:r>
            <a:r>
              <a:rPr lang="en-IN" dirty="0"/>
              <a:t>Error (RMSE</a:t>
            </a:r>
            <a:r>
              <a:rPr lang="en-IN" dirty="0" smtClean="0"/>
              <a:t>).</a:t>
            </a:r>
          </a:p>
          <a:p>
            <a:r>
              <a:rPr lang="en-IN" dirty="0"/>
              <a:t>Therefore, to train a Linear </a:t>
            </a:r>
            <a:r>
              <a:rPr lang="en-IN" dirty="0" smtClean="0"/>
              <a:t>Regression model</a:t>
            </a:r>
            <a:r>
              <a:rPr lang="en-IN" dirty="0"/>
              <a:t>, we need to find the value of </a:t>
            </a:r>
            <a:r>
              <a:rPr lang="en-IN" b="1" dirty="0"/>
              <a:t>θ </a:t>
            </a:r>
            <a:r>
              <a:rPr lang="en-IN" dirty="0"/>
              <a:t>that minimizes the RMSE</a:t>
            </a:r>
            <a:r>
              <a:rPr lang="en-IN" dirty="0" smtClean="0"/>
              <a:t>.</a:t>
            </a:r>
          </a:p>
          <a:p>
            <a:r>
              <a:rPr lang="en-IN" dirty="0" smtClean="0"/>
              <a:t>Simply minimize </a:t>
            </a:r>
            <a:r>
              <a:rPr lang="en-IN" dirty="0"/>
              <a:t>the mean squared error (MSE) than the RMSE, </a:t>
            </a:r>
            <a:r>
              <a:rPr lang="en-IN" dirty="0" smtClean="0"/>
              <a:t>and it </a:t>
            </a:r>
            <a:r>
              <a:rPr lang="en-IN" dirty="0"/>
              <a:t>leads to the same </a:t>
            </a:r>
            <a:r>
              <a:rPr lang="en-IN" dirty="0" smtClean="0"/>
              <a:t>result.</a:t>
            </a:r>
            <a:endParaRPr lang="en-IN" dirty="0"/>
          </a:p>
        </p:txBody>
      </p:sp>
    </p:spTree>
    <p:extLst>
      <p:ext uri="{BB962C8B-B14F-4D97-AF65-F5344CB8AC3E}">
        <p14:creationId xmlns:p14="http://schemas.microsoft.com/office/powerpoint/2010/main" val="4027625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8029575"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879" y="2286000"/>
            <a:ext cx="3333750"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329" y="1881187"/>
            <a:ext cx="401955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8663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t>The Normal Equation</a:t>
            </a:r>
            <a:endParaRPr lang="en-IN" dirty="0"/>
          </a:p>
        </p:txBody>
      </p:sp>
      <p:sp>
        <p:nvSpPr>
          <p:cNvPr id="3" name="Content Placeholder 2"/>
          <p:cNvSpPr>
            <a:spLocks noGrp="1"/>
          </p:cNvSpPr>
          <p:nvPr>
            <p:ph sz="quarter" idx="1"/>
          </p:nvPr>
        </p:nvSpPr>
        <p:spPr/>
        <p:txBody>
          <a:bodyPr/>
          <a:lstStyle/>
          <a:p>
            <a:r>
              <a:rPr lang="en-IN" dirty="0" smtClean="0"/>
              <a:t>A mathematical equation to </a:t>
            </a:r>
            <a:r>
              <a:rPr lang="en-IN" dirty="0"/>
              <a:t>find the value of </a:t>
            </a:r>
            <a:r>
              <a:rPr lang="en-IN" b="1" dirty="0"/>
              <a:t>θ </a:t>
            </a:r>
            <a:r>
              <a:rPr lang="en-IN" dirty="0"/>
              <a:t>that minimizes the cost function, </a:t>
            </a:r>
            <a:r>
              <a:rPr lang="en-IN" dirty="0" smtClean="0"/>
              <a:t>is </a:t>
            </a:r>
            <a:r>
              <a:rPr lang="en-IN" dirty="0"/>
              <a:t>a </a:t>
            </a:r>
            <a:r>
              <a:rPr lang="en-IN" i="1" dirty="0" smtClean="0"/>
              <a:t>closed-form solution. </a:t>
            </a:r>
            <a:r>
              <a:rPr lang="en-IN" dirty="0"/>
              <a:t>This is called the </a:t>
            </a:r>
            <a:r>
              <a:rPr lang="en-IN" i="1" dirty="0"/>
              <a:t>Normal Equation</a:t>
            </a:r>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971800"/>
            <a:ext cx="68103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343400"/>
            <a:ext cx="7534275" cy="120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6229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143000"/>
            <a:ext cx="8763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6555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7467600" cy="411162"/>
          </a:xfrm>
        </p:spPr>
        <p:txBody>
          <a:bodyPr>
            <a:normAutofit fontScale="90000"/>
          </a:bodyPr>
          <a:lstStyle/>
          <a:p>
            <a:r>
              <a:rPr lang="en-IN" b="1" dirty="0"/>
              <a:t>Computational Complexity</a:t>
            </a:r>
            <a:endParaRPr lang="en-IN" dirty="0"/>
          </a:p>
        </p:txBody>
      </p:sp>
      <p:sp>
        <p:nvSpPr>
          <p:cNvPr id="3" name="Content Placeholder 2"/>
          <p:cNvSpPr>
            <a:spLocks noGrp="1"/>
          </p:cNvSpPr>
          <p:nvPr>
            <p:ph sz="quarter" idx="1"/>
          </p:nvPr>
        </p:nvSpPr>
        <p:spPr/>
        <p:txBody>
          <a:bodyPr>
            <a:normAutofit fontScale="92500"/>
          </a:bodyPr>
          <a:lstStyle/>
          <a:p>
            <a:r>
              <a:rPr lang="en-IN" dirty="0"/>
              <a:t>The Normal Equation computes the inverse </a:t>
            </a:r>
            <a:r>
              <a:rPr lang="en-IN" dirty="0" smtClean="0"/>
              <a:t>of </a:t>
            </a:r>
            <a:r>
              <a:rPr lang="en-IN" dirty="0"/>
              <a:t>which is an (</a:t>
            </a:r>
            <a:r>
              <a:rPr lang="en-IN" i="1" dirty="0"/>
              <a:t>n </a:t>
            </a:r>
            <a:r>
              <a:rPr lang="en-IN" dirty="0"/>
              <a:t>+ 1) × (</a:t>
            </a:r>
            <a:r>
              <a:rPr lang="en-IN" i="1" dirty="0" smtClean="0"/>
              <a:t>n </a:t>
            </a:r>
            <a:r>
              <a:rPr lang="en-IN" dirty="0" smtClean="0"/>
              <a:t>+ </a:t>
            </a:r>
            <a:r>
              <a:rPr lang="en-IN" dirty="0"/>
              <a:t>1) matrix (where </a:t>
            </a:r>
            <a:r>
              <a:rPr lang="en-IN" i="1" dirty="0"/>
              <a:t>n </a:t>
            </a:r>
            <a:r>
              <a:rPr lang="en-IN" dirty="0"/>
              <a:t>is the number of features).</a:t>
            </a:r>
          </a:p>
          <a:p>
            <a:r>
              <a:rPr lang="en-IN" dirty="0" smtClean="0"/>
              <a:t>  </a:t>
            </a:r>
            <a:r>
              <a:rPr lang="en-IN" dirty="0"/>
              <a:t>The </a:t>
            </a:r>
            <a:r>
              <a:rPr lang="en-IN" i="1" dirty="0" smtClean="0"/>
              <a:t>computational complexity </a:t>
            </a:r>
            <a:r>
              <a:rPr lang="en-IN" dirty="0"/>
              <a:t>of inverting such a matrix is typically </a:t>
            </a:r>
            <a:r>
              <a:rPr lang="en-IN" dirty="0" smtClean="0"/>
              <a:t>about </a:t>
            </a:r>
          </a:p>
          <a:p>
            <a:r>
              <a:rPr lang="en-IN" dirty="0"/>
              <a:t>I</a:t>
            </a:r>
            <a:r>
              <a:rPr lang="en-IN" dirty="0" smtClean="0"/>
              <a:t>f we double </a:t>
            </a:r>
            <a:r>
              <a:rPr lang="en-IN" dirty="0"/>
              <a:t>the </a:t>
            </a:r>
            <a:r>
              <a:rPr lang="en-IN" dirty="0" smtClean="0"/>
              <a:t>number of </a:t>
            </a:r>
            <a:r>
              <a:rPr lang="en-IN" dirty="0"/>
              <a:t>features, you multiply the computation time by </a:t>
            </a:r>
            <a:r>
              <a:rPr lang="en-IN" dirty="0" smtClean="0"/>
              <a:t>roughly</a:t>
            </a:r>
          </a:p>
          <a:p>
            <a:r>
              <a:rPr lang="en-IN" dirty="0" smtClean="0"/>
              <a:t>The </a:t>
            </a:r>
            <a:r>
              <a:rPr lang="en-IN" dirty="0"/>
              <a:t>Normal Equation </a:t>
            </a:r>
            <a:r>
              <a:rPr lang="en-IN" dirty="0" smtClean="0"/>
              <a:t>approach </a:t>
            </a:r>
            <a:r>
              <a:rPr lang="en-IN" dirty="0"/>
              <a:t>get very slow when the number </a:t>
            </a:r>
            <a:r>
              <a:rPr lang="en-IN" dirty="0" smtClean="0"/>
              <a:t>of features </a:t>
            </a:r>
            <a:r>
              <a:rPr lang="en-IN" dirty="0"/>
              <a:t>grows large (e.g., 100,000). On the positive side, both are linear with regard to the</a:t>
            </a:r>
          </a:p>
          <a:p>
            <a:r>
              <a:rPr lang="en-IN" dirty="0"/>
              <a:t>number of instances in the training set (they are </a:t>
            </a:r>
            <a:r>
              <a:rPr lang="en-IN" i="1" dirty="0"/>
              <a:t>O</a:t>
            </a:r>
            <a:r>
              <a:rPr lang="en-IN" dirty="0"/>
              <a:t>(</a:t>
            </a:r>
            <a:r>
              <a:rPr lang="en-IN" i="1" dirty="0"/>
              <a:t>m</a:t>
            </a:r>
            <a:r>
              <a:rPr lang="en-IN" dirty="0"/>
              <a:t>)), so they handle large training </a:t>
            </a:r>
            <a:r>
              <a:rPr lang="en-IN" dirty="0" smtClean="0"/>
              <a:t>sets efficiently</a:t>
            </a:r>
            <a:r>
              <a:rPr lang="en-IN" dirty="0"/>
              <a:t>, provided they can fit in memory.</a:t>
            </a:r>
            <a:r>
              <a:rPr lang="en-IN" dirty="0" smtClean="0"/>
              <a:t> </a:t>
            </a:r>
            <a:endParaRPr lang="en-IN"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551016"/>
            <a:ext cx="67627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4974" y="3075774"/>
            <a:ext cx="22288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749690"/>
            <a:ext cx="24384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00485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pPr algn="ctr"/>
            <a:r>
              <a:rPr lang="en-IN" b="1" dirty="0"/>
              <a:t>Computational Complexity</a:t>
            </a:r>
            <a:endParaRPr lang="en-IN" dirty="0"/>
          </a:p>
        </p:txBody>
      </p:sp>
      <p:pic>
        <p:nvPicPr>
          <p:cNvPr id="409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162050" y="1752600"/>
            <a:ext cx="340995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752600"/>
            <a:ext cx="3009900"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05465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Gradient Descent?</a:t>
            </a:r>
            <a:endParaRPr lang="en-IN" dirty="0"/>
          </a:p>
        </p:txBody>
      </p:sp>
      <p:sp>
        <p:nvSpPr>
          <p:cNvPr id="3" name="Content Placeholder 2"/>
          <p:cNvSpPr>
            <a:spLocks noGrp="1"/>
          </p:cNvSpPr>
          <p:nvPr>
            <p:ph sz="quarter" idx="1"/>
          </p:nvPr>
        </p:nvSpPr>
        <p:spPr/>
        <p:txBody>
          <a:bodyPr/>
          <a:lstStyle/>
          <a:p>
            <a:r>
              <a:rPr lang="en-IN" i="1" dirty="0"/>
              <a:t>Gradient Descent </a:t>
            </a:r>
            <a:r>
              <a:rPr lang="en-IN" dirty="0"/>
              <a:t>is a generic optimization algorithm capable of </a:t>
            </a:r>
            <a:r>
              <a:rPr lang="en-IN" dirty="0" smtClean="0"/>
              <a:t>finding optimal </a:t>
            </a:r>
            <a:r>
              <a:rPr lang="en-IN" dirty="0"/>
              <a:t>solutions to a wide range of problems. </a:t>
            </a:r>
            <a:endParaRPr lang="en-IN" dirty="0" smtClean="0"/>
          </a:p>
          <a:p>
            <a:r>
              <a:rPr lang="en-IN" dirty="0" smtClean="0"/>
              <a:t>The </a:t>
            </a:r>
            <a:r>
              <a:rPr lang="en-IN" dirty="0"/>
              <a:t>general idea of </a:t>
            </a:r>
            <a:r>
              <a:rPr lang="en-IN" dirty="0" smtClean="0"/>
              <a:t>Gradient Descent </a:t>
            </a:r>
            <a:r>
              <a:rPr lang="en-IN" dirty="0"/>
              <a:t>is to tweak parameters iteratively in order to minimize a </a:t>
            </a:r>
            <a:r>
              <a:rPr lang="en-IN" dirty="0" smtClean="0"/>
              <a:t>cost function.</a:t>
            </a:r>
          </a:p>
          <a:p>
            <a:r>
              <a:rPr lang="en-US" dirty="0" smtClean="0"/>
              <a:t>We start with a random point on the function and move in negative direction of the gradient of the function to reach the local/global minima.</a:t>
            </a:r>
            <a:endParaRPr lang="en-IN" dirty="0"/>
          </a:p>
        </p:txBody>
      </p:sp>
    </p:spTree>
    <p:extLst>
      <p:ext uri="{BB962C8B-B14F-4D97-AF65-F5344CB8AC3E}">
        <p14:creationId xmlns:p14="http://schemas.microsoft.com/office/powerpoint/2010/main" val="2988776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p:nvPr/>
        </p:nvSpPr>
        <p:spPr>
          <a:xfrm>
            <a:off x="2144550" y="3051984"/>
            <a:ext cx="4855071" cy="2639616"/>
          </a:xfrm>
          <a:custGeom>
            <a:avLst/>
            <a:gdLst/>
            <a:ahLst/>
            <a:cxnLst/>
            <a:rect l="l" t="t" r="r" b="b"/>
            <a:pathLst>
              <a:path w="6904990" h="3754120">
                <a:moveTo>
                  <a:pt x="0" y="201124"/>
                </a:moveTo>
                <a:lnTo>
                  <a:pt x="33459" y="236811"/>
                </a:lnTo>
                <a:lnTo>
                  <a:pt x="69263" y="277320"/>
                </a:lnTo>
                <a:lnTo>
                  <a:pt x="107344" y="322439"/>
                </a:lnTo>
                <a:lnTo>
                  <a:pt x="147634" y="371955"/>
                </a:lnTo>
                <a:lnTo>
                  <a:pt x="190067" y="425655"/>
                </a:lnTo>
                <a:lnTo>
                  <a:pt x="234573" y="483328"/>
                </a:lnTo>
                <a:lnTo>
                  <a:pt x="281086" y="544758"/>
                </a:lnTo>
                <a:lnTo>
                  <a:pt x="305073" y="576817"/>
                </a:lnTo>
                <a:lnTo>
                  <a:pt x="329537" y="609735"/>
                </a:lnTo>
                <a:lnTo>
                  <a:pt x="354469" y="643487"/>
                </a:lnTo>
                <a:lnTo>
                  <a:pt x="379860" y="678046"/>
                </a:lnTo>
                <a:lnTo>
                  <a:pt x="405702" y="713385"/>
                </a:lnTo>
                <a:lnTo>
                  <a:pt x="431987" y="749477"/>
                </a:lnTo>
                <a:lnTo>
                  <a:pt x="458705" y="786296"/>
                </a:lnTo>
                <a:lnTo>
                  <a:pt x="485849" y="823816"/>
                </a:lnTo>
                <a:lnTo>
                  <a:pt x="513410" y="862009"/>
                </a:lnTo>
                <a:lnTo>
                  <a:pt x="541380" y="900850"/>
                </a:lnTo>
                <a:lnTo>
                  <a:pt x="569750" y="940311"/>
                </a:lnTo>
                <a:lnTo>
                  <a:pt x="598511" y="980366"/>
                </a:lnTo>
                <a:lnTo>
                  <a:pt x="627656" y="1020988"/>
                </a:lnTo>
                <a:lnTo>
                  <a:pt x="657176" y="1062152"/>
                </a:lnTo>
                <a:lnTo>
                  <a:pt x="687062" y="1103829"/>
                </a:lnTo>
                <a:lnTo>
                  <a:pt x="717306" y="1145994"/>
                </a:lnTo>
                <a:lnTo>
                  <a:pt x="747899" y="1188621"/>
                </a:lnTo>
                <a:lnTo>
                  <a:pt x="778834" y="1231681"/>
                </a:lnTo>
                <a:lnTo>
                  <a:pt x="810100" y="1275150"/>
                </a:lnTo>
                <a:lnTo>
                  <a:pt x="841691" y="1318999"/>
                </a:lnTo>
                <a:lnTo>
                  <a:pt x="873598" y="1363204"/>
                </a:lnTo>
                <a:lnTo>
                  <a:pt x="905812" y="1407736"/>
                </a:lnTo>
                <a:lnTo>
                  <a:pt x="938324" y="1452570"/>
                </a:lnTo>
                <a:lnTo>
                  <a:pt x="971127" y="1497678"/>
                </a:lnTo>
                <a:lnTo>
                  <a:pt x="1004211" y="1543035"/>
                </a:lnTo>
                <a:lnTo>
                  <a:pt x="1037569" y="1588614"/>
                </a:lnTo>
                <a:lnTo>
                  <a:pt x="1071192" y="1634388"/>
                </a:lnTo>
                <a:lnTo>
                  <a:pt x="1105071" y="1680330"/>
                </a:lnTo>
                <a:lnTo>
                  <a:pt x="1139199" y="1726414"/>
                </a:lnTo>
                <a:lnTo>
                  <a:pt x="1173566" y="1772613"/>
                </a:lnTo>
                <a:lnTo>
                  <a:pt x="1208163" y="1818901"/>
                </a:lnTo>
                <a:lnTo>
                  <a:pt x="1242984" y="1865251"/>
                </a:lnTo>
                <a:lnTo>
                  <a:pt x="1278019" y="1911637"/>
                </a:lnTo>
                <a:lnTo>
                  <a:pt x="1313259" y="1958032"/>
                </a:lnTo>
                <a:lnTo>
                  <a:pt x="1348697" y="2004409"/>
                </a:lnTo>
                <a:lnTo>
                  <a:pt x="1384323" y="2050741"/>
                </a:lnTo>
                <a:lnTo>
                  <a:pt x="1420130" y="2097003"/>
                </a:lnTo>
                <a:lnTo>
                  <a:pt x="1456109" y="2143167"/>
                </a:lnTo>
                <a:lnTo>
                  <a:pt x="1492251" y="2189208"/>
                </a:lnTo>
                <a:lnTo>
                  <a:pt x="1528548" y="2235097"/>
                </a:lnTo>
                <a:lnTo>
                  <a:pt x="1564992" y="2280810"/>
                </a:lnTo>
                <a:lnTo>
                  <a:pt x="1601574" y="2326318"/>
                </a:lnTo>
                <a:lnTo>
                  <a:pt x="1638285" y="2371596"/>
                </a:lnTo>
                <a:lnTo>
                  <a:pt x="1675118" y="2416618"/>
                </a:lnTo>
                <a:lnTo>
                  <a:pt x="1712063" y="2461355"/>
                </a:lnTo>
                <a:lnTo>
                  <a:pt x="1749113" y="2505782"/>
                </a:lnTo>
                <a:lnTo>
                  <a:pt x="1786258" y="2549873"/>
                </a:lnTo>
                <a:lnTo>
                  <a:pt x="1823491" y="2593600"/>
                </a:lnTo>
                <a:lnTo>
                  <a:pt x="1860803" y="2636937"/>
                </a:lnTo>
                <a:lnTo>
                  <a:pt x="1898185" y="2679857"/>
                </a:lnTo>
                <a:lnTo>
                  <a:pt x="1935629" y="2722335"/>
                </a:lnTo>
                <a:lnTo>
                  <a:pt x="1973127" y="2764342"/>
                </a:lnTo>
                <a:lnTo>
                  <a:pt x="2010670" y="2805853"/>
                </a:lnTo>
                <a:lnTo>
                  <a:pt x="2048249" y="2846842"/>
                </a:lnTo>
                <a:lnTo>
                  <a:pt x="2085857" y="2887280"/>
                </a:lnTo>
                <a:lnTo>
                  <a:pt x="2123484" y="2927143"/>
                </a:lnTo>
                <a:lnTo>
                  <a:pt x="2161123" y="2966402"/>
                </a:lnTo>
                <a:lnTo>
                  <a:pt x="2198764" y="3005033"/>
                </a:lnTo>
                <a:lnTo>
                  <a:pt x="2236400" y="3043007"/>
                </a:lnTo>
                <a:lnTo>
                  <a:pt x="2274021" y="3080299"/>
                </a:lnTo>
                <a:lnTo>
                  <a:pt x="2311621" y="3116882"/>
                </a:lnTo>
                <a:lnTo>
                  <a:pt x="2349189" y="3152729"/>
                </a:lnTo>
                <a:lnTo>
                  <a:pt x="2386718" y="3187814"/>
                </a:lnTo>
                <a:lnTo>
                  <a:pt x="2424198" y="3222110"/>
                </a:lnTo>
                <a:lnTo>
                  <a:pt x="2461623" y="3255590"/>
                </a:lnTo>
                <a:lnTo>
                  <a:pt x="2498982" y="3288228"/>
                </a:lnTo>
                <a:lnTo>
                  <a:pt x="2536269" y="3319998"/>
                </a:lnTo>
                <a:lnTo>
                  <a:pt x="2573473" y="3350872"/>
                </a:lnTo>
                <a:lnTo>
                  <a:pt x="2610588" y="3380825"/>
                </a:lnTo>
                <a:lnTo>
                  <a:pt x="2647604" y="3409829"/>
                </a:lnTo>
                <a:lnTo>
                  <a:pt x="2684512" y="3437858"/>
                </a:lnTo>
                <a:lnTo>
                  <a:pt x="2721306" y="3464885"/>
                </a:lnTo>
                <a:lnTo>
                  <a:pt x="2757975" y="3490884"/>
                </a:lnTo>
                <a:lnTo>
                  <a:pt x="2794511" y="3515828"/>
                </a:lnTo>
                <a:lnTo>
                  <a:pt x="2830907" y="3539690"/>
                </a:lnTo>
                <a:lnTo>
                  <a:pt x="2867154" y="3562445"/>
                </a:lnTo>
                <a:lnTo>
                  <a:pt x="2903242" y="3584065"/>
                </a:lnTo>
                <a:lnTo>
                  <a:pt x="2939165" y="3604524"/>
                </a:lnTo>
                <a:lnTo>
                  <a:pt x="2974912" y="3623795"/>
                </a:lnTo>
                <a:lnTo>
                  <a:pt x="3010477" y="3641851"/>
                </a:lnTo>
                <a:lnTo>
                  <a:pt x="3045850" y="3658667"/>
                </a:lnTo>
                <a:lnTo>
                  <a:pt x="3081023" y="3674215"/>
                </a:lnTo>
                <a:lnTo>
                  <a:pt x="3150734" y="3701402"/>
                </a:lnTo>
                <a:lnTo>
                  <a:pt x="3219544" y="3723199"/>
                </a:lnTo>
                <a:lnTo>
                  <a:pt x="3287384" y="3739394"/>
                </a:lnTo>
                <a:lnTo>
                  <a:pt x="3354187" y="3749773"/>
                </a:lnTo>
                <a:lnTo>
                  <a:pt x="3419886" y="3754125"/>
                </a:lnTo>
                <a:lnTo>
                  <a:pt x="3452299" y="3753974"/>
                </a:lnTo>
                <a:lnTo>
                  <a:pt x="3516215" y="3749072"/>
                </a:lnTo>
                <a:lnTo>
                  <a:pt x="3581229" y="3738190"/>
                </a:lnTo>
                <a:lnTo>
                  <a:pt x="3647277" y="3721534"/>
                </a:lnTo>
                <a:lnTo>
                  <a:pt x="3714295" y="3699309"/>
                </a:lnTo>
                <a:lnTo>
                  <a:pt x="3782220" y="3671721"/>
                </a:lnTo>
                <a:lnTo>
                  <a:pt x="3850987" y="3638973"/>
                </a:lnTo>
                <a:lnTo>
                  <a:pt x="3885667" y="3620729"/>
                </a:lnTo>
                <a:lnTo>
                  <a:pt x="3920533" y="3601272"/>
                </a:lnTo>
                <a:lnTo>
                  <a:pt x="3955578" y="3580627"/>
                </a:lnTo>
                <a:lnTo>
                  <a:pt x="3990793" y="3558821"/>
                </a:lnTo>
                <a:lnTo>
                  <a:pt x="4026171" y="3535879"/>
                </a:lnTo>
                <a:lnTo>
                  <a:pt x="4061703" y="3511827"/>
                </a:lnTo>
                <a:lnTo>
                  <a:pt x="4097383" y="3486690"/>
                </a:lnTo>
                <a:lnTo>
                  <a:pt x="4133200" y="3460493"/>
                </a:lnTo>
                <a:lnTo>
                  <a:pt x="4169149" y="3433263"/>
                </a:lnTo>
                <a:lnTo>
                  <a:pt x="4205220" y="3405026"/>
                </a:lnTo>
                <a:lnTo>
                  <a:pt x="4241406" y="3375806"/>
                </a:lnTo>
                <a:lnTo>
                  <a:pt x="4277698" y="3345629"/>
                </a:lnTo>
                <a:lnTo>
                  <a:pt x="4314089" y="3314521"/>
                </a:lnTo>
                <a:lnTo>
                  <a:pt x="4350570" y="3282508"/>
                </a:lnTo>
                <a:lnTo>
                  <a:pt x="4387135" y="3249616"/>
                </a:lnTo>
                <a:lnTo>
                  <a:pt x="4423774" y="3215869"/>
                </a:lnTo>
                <a:lnTo>
                  <a:pt x="4460479" y="3181293"/>
                </a:lnTo>
                <a:lnTo>
                  <a:pt x="4497243" y="3145915"/>
                </a:lnTo>
                <a:lnTo>
                  <a:pt x="4534058" y="3109759"/>
                </a:lnTo>
                <a:lnTo>
                  <a:pt x="4570916" y="3072852"/>
                </a:lnTo>
                <a:lnTo>
                  <a:pt x="4607808" y="3035219"/>
                </a:lnTo>
                <a:lnTo>
                  <a:pt x="4644726" y="2996885"/>
                </a:lnTo>
                <a:lnTo>
                  <a:pt x="4681664" y="2957876"/>
                </a:lnTo>
                <a:lnTo>
                  <a:pt x="4718612" y="2918219"/>
                </a:lnTo>
                <a:lnTo>
                  <a:pt x="4755563" y="2877937"/>
                </a:lnTo>
                <a:lnTo>
                  <a:pt x="4792508" y="2837058"/>
                </a:lnTo>
                <a:lnTo>
                  <a:pt x="4829440" y="2795607"/>
                </a:lnTo>
                <a:lnTo>
                  <a:pt x="4866351" y="2753609"/>
                </a:lnTo>
                <a:lnTo>
                  <a:pt x="4903233" y="2711090"/>
                </a:lnTo>
                <a:lnTo>
                  <a:pt x="4940077" y="2668075"/>
                </a:lnTo>
                <a:lnTo>
                  <a:pt x="4976876" y="2624591"/>
                </a:lnTo>
                <a:lnTo>
                  <a:pt x="5013621" y="2580662"/>
                </a:lnTo>
                <a:lnTo>
                  <a:pt x="5050305" y="2536315"/>
                </a:lnTo>
                <a:lnTo>
                  <a:pt x="5086920" y="2491575"/>
                </a:lnTo>
                <a:lnTo>
                  <a:pt x="5123458" y="2446467"/>
                </a:lnTo>
                <a:lnTo>
                  <a:pt x="5159910" y="2401018"/>
                </a:lnTo>
                <a:lnTo>
                  <a:pt x="5196269" y="2355253"/>
                </a:lnTo>
                <a:lnTo>
                  <a:pt x="5232527" y="2309197"/>
                </a:lnTo>
                <a:lnTo>
                  <a:pt x="5268675" y="2262877"/>
                </a:lnTo>
                <a:lnTo>
                  <a:pt x="5304706" y="2216317"/>
                </a:lnTo>
                <a:lnTo>
                  <a:pt x="5340612" y="2169544"/>
                </a:lnTo>
                <a:lnTo>
                  <a:pt x="5376384" y="2122583"/>
                </a:lnTo>
                <a:lnTo>
                  <a:pt x="5412016" y="2075460"/>
                </a:lnTo>
                <a:lnTo>
                  <a:pt x="5447497" y="2028199"/>
                </a:lnTo>
                <a:lnTo>
                  <a:pt x="5482822" y="1980828"/>
                </a:lnTo>
                <a:lnTo>
                  <a:pt x="5517981" y="1933371"/>
                </a:lnTo>
                <a:lnTo>
                  <a:pt x="5552968" y="1885855"/>
                </a:lnTo>
                <a:lnTo>
                  <a:pt x="5587772" y="1838304"/>
                </a:lnTo>
                <a:lnTo>
                  <a:pt x="5622388" y="1790745"/>
                </a:lnTo>
                <a:lnTo>
                  <a:pt x="5656806" y="1743202"/>
                </a:lnTo>
                <a:lnTo>
                  <a:pt x="5691019" y="1695703"/>
                </a:lnTo>
                <a:lnTo>
                  <a:pt x="5725019" y="1648271"/>
                </a:lnTo>
                <a:lnTo>
                  <a:pt x="5758797" y="1600934"/>
                </a:lnTo>
                <a:lnTo>
                  <a:pt x="5792347" y="1553716"/>
                </a:lnTo>
                <a:lnTo>
                  <a:pt x="5825658" y="1506643"/>
                </a:lnTo>
                <a:lnTo>
                  <a:pt x="5858725" y="1459741"/>
                </a:lnTo>
                <a:lnTo>
                  <a:pt x="5891539" y="1413035"/>
                </a:lnTo>
                <a:lnTo>
                  <a:pt x="5924091" y="1366552"/>
                </a:lnTo>
                <a:lnTo>
                  <a:pt x="5956374" y="1320316"/>
                </a:lnTo>
                <a:lnTo>
                  <a:pt x="5988379" y="1274353"/>
                </a:lnTo>
                <a:lnTo>
                  <a:pt x="6020100" y="1228689"/>
                </a:lnTo>
                <a:lnTo>
                  <a:pt x="6051527" y="1183349"/>
                </a:lnTo>
                <a:lnTo>
                  <a:pt x="6082653" y="1138360"/>
                </a:lnTo>
                <a:lnTo>
                  <a:pt x="6113470" y="1093747"/>
                </a:lnTo>
                <a:lnTo>
                  <a:pt x="6143969" y="1049535"/>
                </a:lnTo>
                <a:lnTo>
                  <a:pt x="6174144" y="1005749"/>
                </a:lnTo>
                <a:lnTo>
                  <a:pt x="6203985" y="962417"/>
                </a:lnTo>
                <a:lnTo>
                  <a:pt x="6233485" y="919563"/>
                </a:lnTo>
                <a:lnTo>
                  <a:pt x="6262635" y="877212"/>
                </a:lnTo>
                <a:lnTo>
                  <a:pt x="6291429" y="835391"/>
                </a:lnTo>
                <a:lnTo>
                  <a:pt x="6319857" y="794126"/>
                </a:lnTo>
                <a:lnTo>
                  <a:pt x="6347912" y="753441"/>
                </a:lnTo>
                <a:lnTo>
                  <a:pt x="6375586" y="713362"/>
                </a:lnTo>
                <a:lnTo>
                  <a:pt x="6402870" y="673915"/>
                </a:lnTo>
                <a:lnTo>
                  <a:pt x="6429757" y="635126"/>
                </a:lnTo>
                <a:lnTo>
                  <a:pt x="6456240" y="597020"/>
                </a:lnTo>
                <a:lnTo>
                  <a:pt x="6482309" y="559623"/>
                </a:lnTo>
                <a:lnTo>
                  <a:pt x="6507956" y="522960"/>
                </a:lnTo>
                <a:lnTo>
                  <a:pt x="6533175" y="487058"/>
                </a:lnTo>
                <a:lnTo>
                  <a:pt x="6557956" y="451941"/>
                </a:lnTo>
                <a:lnTo>
                  <a:pt x="6582292" y="417636"/>
                </a:lnTo>
                <a:lnTo>
                  <a:pt x="6606175" y="384167"/>
                </a:lnTo>
                <a:lnTo>
                  <a:pt x="6629597" y="351561"/>
                </a:lnTo>
                <a:lnTo>
                  <a:pt x="6652550" y="319844"/>
                </a:lnTo>
                <a:lnTo>
                  <a:pt x="6675025" y="289040"/>
                </a:lnTo>
                <a:lnTo>
                  <a:pt x="6718513" y="230276"/>
                </a:lnTo>
                <a:lnTo>
                  <a:pt x="6759995" y="175475"/>
                </a:lnTo>
                <a:lnTo>
                  <a:pt x="6799409" y="124842"/>
                </a:lnTo>
                <a:lnTo>
                  <a:pt x="6836691" y="78582"/>
                </a:lnTo>
                <a:lnTo>
                  <a:pt x="6871775" y="36899"/>
                </a:lnTo>
                <a:lnTo>
                  <a:pt x="6888474" y="17839"/>
                </a:lnTo>
                <a:lnTo>
                  <a:pt x="6904599" y="0"/>
                </a:lnTo>
              </a:path>
            </a:pathLst>
          </a:custGeom>
          <a:ln w="38099">
            <a:solidFill>
              <a:srgbClr val="5B5854"/>
            </a:solidFill>
          </a:ln>
        </p:spPr>
        <p:txBody>
          <a:bodyPr wrap="square" lIns="0" tIns="0" rIns="0" bIns="0" rtlCol="0"/>
          <a:lstStyle/>
          <a:p>
            <a:endParaRPr/>
          </a:p>
        </p:txBody>
      </p:sp>
      <p:sp>
        <p:nvSpPr>
          <p:cNvPr id="4" name="object 4"/>
          <p:cNvSpPr txBox="1"/>
          <p:nvPr/>
        </p:nvSpPr>
        <p:spPr>
          <a:xfrm>
            <a:off x="408445" y="1442871"/>
            <a:ext cx="8109049" cy="840013"/>
          </a:xfrm>
          <a:prstGeom prst="rect">
            <a:avLst/>
          </a:prstGeom>
        </p:spPr>
        <p:txBody>
          <a:bodyPr vert="horz" wrap="square" lIns="0" tIns="8929" rIns="0" bIns="0" rtlCol="0">
            <a:spAutoFit/>
          </a:bodyPr>
          <a:lstStyle/>
          <a:p>
            <a:pPr marL="8929" marR="3572" algn="just">
              <a:spcBef>
                <a:spcPts val="70"/>
              </a:spcBef>
            </a:pPr>
            <a:r>
              <a:rPr dirty="0"/>
              <a:t>Question - If you are lost in the mountains in a dense fog and you can only  feel the slope of the ground below your feet. Which strategy will you take  to reach to the bottom of the valley quickly?</a:t>
            </a:r>
          </a:p>
        </p:txBody>
      </p:sp>
      <p:sp>
        <p:nvSpPr>
          <p:cNvPr id="5" name="object 5"/>
          <p:cNvSpPr txBox="1"/>
          <p:nvPr/>
        </p:nvSpPr>
        <p:spPr>
          <a:xfrm>
            <a:off x="4767171" y="5748317"/>
            <a:ext cx="2227511" cy="286015"/>
          </a:xfrm>
          <a:prstGeom prst="rect">
            <a:avLst/>
          </a:prstGeom>
        </p:spPr>
        <p:txBody>
          <a:bodyPr vert="horz" wrap="square" lIns="0" tIns="8929" rIns="0" bIns="0" rtlCol="0">
            <a:spAutoFit/>
          </a:bodyPr>
          <a:lstStyle/>
          <a:p>
            <a:pPr marL="8929">
              <a:spcBef>
                <a:spcPts val="70"/>
              </a:spcBef>
            </a:pPr>
            <a:r>
              <a:rPr dirty="0"/>
              <a:t>Bottom of the valley</a:t>
            </a:r>
          </a:p>
        </p:txBody>
      </p:sp>
      <p:sp>
        <p:nvSpPr>
          <p:cNvPr id="6" name="object 6"/>
          <p:cNvSpPr/>
          <p:nvPr/>
        </p:nvSpPr>
        <p:spPr>
          <a:xfrm>
            <a:off x="3075541" y="5692974"/>
            <a:ext cx="2808833" cy="10716"/>
          </a:xfrm>
          <a:custGeom>
            <a:avLst/>
            <a:gdLst/>
            <a:ahLst/>
            <a:cxnLst/>
            <a:rect l="l" t="t" r="r" b="b"/>
            <a:pathLst>
              <a:path w="3994784" h="15240">
                <a:moveTo>
                  <a:pt x="3994199" y="0"/>
                </a:moveTo>
                <a:lnTo>
                  <a:pt x="0" y="14699"/>
                </a:lnTo>
              </a:path>
            </a:pathLst>
          </a:custGeom>
          <a:ln w="38099">
            <a:solidFill>
              <a:srgbClr val="5B5854"/>
            </a:solidFill>
          </a:ln>
        </p:spPr>
        <p:txBody>
          <a:bodyPr wrap="square" lIns="0" tIns="0" rIns="0" bIns="0" rtlCol="0"/>
          <a:lstStyle/>
          <a:p>
            <a:endParaRPr/>
          </a:p>
        </p:txBody>
      </p:sp>
      <p:sp>
        <p:nvSpPr>
          <p:cNvPr id="7" name="object 7"/>
          <p:cNvSpPr/>
          <p:nvPr/>
        </p:nvSpPr>
        <p:spPr>
          <a:xfrm>
            <a:off x="2452007" y="3201064"/>
            <a:ext cx="717802" cy="717802"/>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833766" y="4339642"/>
            <a:ext cx="1529209" cy="563014"/>
          </a:xfrm>
          <a:prstGeom prst="rect">
            <a:avLst/>
          </a:prstGeom>
        </p:spPr>
        <p:txBody>
          <a:bodyPr vert="horz" wrap="square" lIns="0" tIns="8929" rIns="0" bIns="0" rtlCol="0">
            <a:spAutoFit/>
          </a:bodyPr>
          <a:lstStyle/>
          <a:p>
            <a:pPr marL="327691" marR="3572" indent="-319209">
              <a:spcBef>
                <a:spcPts val="70"/>
              </a:spcBef>
            </a:pPr>
            <a:r>
              <a:rPr dirty="0"/>
              <a:t>Your Current  position</a:t>
            </a:r>
          </a:p>
        </p:txBody>
      </p:sp>
      <p:sp>
        <p:nvSpPr>
          <p:cNvPr id="9" name="object 9"/>
          <p:cNvSpPr/>
          <p:nvPr/>
        </p:nvSpPr>
        <p:spPr>
          <a:xfrm>
            <a:off x="1598361" y="3991030"/>
            <a:ext cx="807244" cy="454075"/>
          </a:xfrm>
          <a:custGeom>
            <a:avLst/>
            <a:gdLst/>
            <a:ahLst/>
            <a:cxnLst/>
            <a:rect l="l" t="t" r="r" b="b"/>
            <a:pathLst>
              <a:path w="1148079" h="645795">
                <a:moveTo>
                  <a:pt x="0" y="645694"/>
                </a:moveTo>
                <a:lnTo>
                  <a:pt x="1147475" y="0"/>
                </a:lnTo>
              </a:path>
            </a:pathLst>
          </a:custGeom>
          <a:ln w="38099">
            <a:solidFill>
              <a:srgbClr val="5B5854"/>
            </a:solidFill>
          </a:ln>
        </p:spPr>
        <p:txBody>
          <a:bodyPr wrap="square" lIns="0" tIns="0" rIns="0" bIns="0" rtlCol="0"/>
          <a:lstStyle/>
          <a:p>
            <a:endParaRPr/>
          </a:p>
        </p:txBody>
      </p:sp>
      <p:sp>
        <p:nvSpPr>
          <p:cNvPr id="10" name="object 10"/>
          <p:cNvSpPr/>
          <p:nvPr/>
        </p:nvSpPr>
        <p:spPr>
          <a:xfrm>
            <a:off x="2370087" y="3918017"/>
            <a:ext cx="154437" cy="12496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43573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p:nvPr/>
        </p:nvSpPr>
        <p:spPr>
          <a:xfrm>
            <a:off x="2144550" y="3051984"/>
            <a:ext cx="4855071" cy="2639616"/>
          </a:xfrm>
          <a:custGeom>
            <a:avLst/>
            <a:gdLst/>
            <a:ahLst/>
            <a:cxnLst/>
            <a:rect l="l" t="t" r="r" b="b"/>
            <a:pathLst>
              <a:path w="6904990" h="3754120">
                <a:moveTo>
                  <a:pt x="0" y="201124"/>
                </a:moveTo>
                <a:lnTo>
                  <a:pt x="33459" y="236811"/>
                </a:lnTo>
                <a:lnTo>
                  <a:pt x="69263" y="277320"/>
                </a:lnTo>
                <a:lnTo>
                  <a:pt x="107344" y="322439"/>
                </a:lnTo>
                <a:lnTo>
                  <a:pt x="147634" y="371955"/>
                </a:lnTo>
                <a:lnTo>
                  <a:pt x="190067" y="425655"/>
                </a:lnTo>
                <a:lnTo>
                  <a:pt x="234573" y="483328"/>
                </a:lnTo>
                <a:lnTo>
                  <a:pt x="281086" y="544758"/>
                </a:lnTo>
                <a:lnTo>
                  <a:pt x="305073" y="576817"/>
                </a:lnTo>
                <a:lnTo>
                  <a:pt x="329537" y="609735"/>
                </a:lnTo>
                <a:lnTo>
                  <a:pt x="354469" y="643487"/>
                </a:lnTo>
                <a:lnTo>
                  <a:pt x="379860" y="678046"/>
                </a:lnTo>
                <a:lnTo>
                  <a:pt x="405702" y="713385"/>
                </a:lnTo>
                <a:lnTo>
                  <a:pt x="431987" y="749477"/>
                </a:lnTo>
                <a:lnTo>
                  <a:pt x="458705" y="786296"/>
                </a:lnTo>
                <a:lnTo>
                  <a:pt x="485849" y="823816"/>
                </a:lnTo>
                <a:lnTo>
                  <a:pt x="513410" y="862009"/>
                </a:lnTo>
                <a:lnTo>
                  <a:pt x="541380" y="900850"/>
                </a:lnTo>
                <a:lnTo>
                  <a:pt x="569750" y="940311"/>
                </a:lnTo>
                <a:lnTo>
                  <a:pt x="598511" y="980366"/>
                </a:lnTo>
                <a:lnTo>
                  <a:pt x="627656" y="1020988"/>
                </a:lnTo>
                <a:lnTo>
                  <a:pt x="657176" y="1062152"/>
                </a:lnTo>
                <a:lnTo>
                  <a:pt x="687062" y="1103829"/>
                </a:lnTo>
                <a:lnTo>
                  <a:pt x="717306" y="1145994"/>
                </a:lnTo>
                <a:lnTo>
                  <a:pt x="747899" y="1188621"/>
                </a:lnTo>
                <a:lnTo>
                  <a:pt x="778834" y="1231681"/>
                </a:lnTo>
                <a:lnTo>
                  <a:pt x="810100" y="1275150"/>
                </a:lnTo>
                <a:lnTo>
                  <a:pt x="841691" y="1318999"/>
                </a:lnTo>
                <a:lnTo>
                  <a:pt x="873598" y="1363204"/>
                </a:lnTo>
                <a:lnTo>
                  <a:pt x="905812" y="1407736"/>
                </a:lnTo>
                <a:lnTo>
                  <a:pt x="938324" y="1452570"/>
                </a:lnTo>
                <a:lnTo>
                  <a:pt x="971127" y="1497678"/>
                </a:lnTo>
                <a:lnTo>
                  <a:pt x="1004211" y="1543035"/>
                </a:lnTo>
                <a:lnTo>
                  <a:pt x="1037569" y="1588614"/>
                </a:lnTo>
                <a:lnTo>
                  <a:pt x="1071192" y="1634388"/>
                </a:lnTo>
                <a:lnTo>
                  <a:pt x="1105071" y="1680330"/>
                </a:lnTo>
                <a:lnTo>
                  <a:pt x="1139199" y="1726414"/>
                </a:lnTo>
                <a:lnTo>
                  <a:pt x="1173566" y="1772613"/>
                </a:lnTo>
                <a:lnTo>
                  <a:pt x="1208163" y="1818901"/>
                </a:lnTo>
                <a:lnTo>
                  <a:pt x="1242984" y="1865251"/>
                </a:lnTo>
                <a:lnTo>
                  <a:pt x="1278019" y="1911637"/>
                </a:lnTo>
                <a:lnTo>
                  <a:pt x="1313259" y="1958032"/>
                </a:lnTo>
                <a:lnTo>
                  <a:pt x="1348697" y="2004409"/>
                </a:lnTo>
                <a:lnTo>
                  <a:pt x="1384323" y="2050741"/>
                </a:lnTo>
                <a:lnTo>
                  <a:pt x="1420130" y="2097003"/>
                </a:lnTo>
                <a:lnTo>
                  <a:pt x="1456109" y="2143167"/>
                </a:lnTo>
                <a:lnTo>
                  <a:pt x="1492251" y="2189208"/>
                </a:lnTo>
                <a:lnTo>
                  <a:pt x="1528548" y="2235097"/>
                </a:lnTo>
                <a:lnTo>
                  <a:pt x="1564992" y="2280810"/>
                </a:lnTo>
                <a:lnTo>
                  <a:pt x="1601574" y="2326318"/>
                </a:lnTo>
                <a:lnTo>
                  <a:pt x="1638285" y="2371596"/>
                </a:lnTo>
                <a:lnTo>
                  <a:pt x="1675118" y="2416618"/>
                </a:lnTo>
                <a:lnTo>
                  <a:pt x="1712063" y="2461355"/>
                </a:lnTo>
                <a:lnTo>
                  <a:pt x="1749113" y="2505782"/>
                </a:lnTo>
                <a:lnTo>
                  <a:pt x="1786258" y="2549873"/>
                </a:lnTo>
                <a:lnTo>
                  <a:pt x="1823491" y="2593600"/>
                </a:lnTo>
                <a:lnTo>
                  <a:pt x="1860803" y="2636937"/>
                </a:lnTo>
                <a:lnTo>
                  <a:pt x="1898185" y="2679857"/>
                </a:lnTo>
                <a:lnTo>
                  <a:pt x="1935629" y="2722335"/>
                </a:lnTo>
                <a:lnTo>
                  <a:pt x="1973127" y="2764342"/>
                </a:lnTo>
                <a:lnTo>
                  <a:pt x="2010670" y="2805853"/>
                </a:lnTo>
                <a:lnTo>
                  <a:pt x="2048249" y="2846842"/>
                </a:lnTo>
                <a:lnTo>
                  <a:pt x="2085857" y="2887280"/>
                </a:lnTo>
                <a:lnTo>
                  <a:pt x="2123484" y="2927143"/>
                </a:lnTo>
                <a:lnTo>
                  <a:pt x="2161123" y="2966402"/>
                </a:lnTo>
                <a:lnTo>
                  <a:pt x="2198764" y="3005033"/>
                </a:lnTo>
                <a:lnTo>
                  <a:pt x="2236400" y="3043007"/>
                </a:lnTo>
                <a:lnTo>
                  <a:pt x="2274021" y="3080299"/>
                </a:lnTo>
                <a:lnTo>
                  <a:pt x="2311621" y="3116882"/>
                </a:lnTo>
                <a:lnTo>
                  <a:pt x="2349189" y="3152729"/>
                </a:lnTo>
                <a:lnTo>
                  <a:pt x="2386718" y="3187814"/>
                </a:lnTo>
                <a:lnTo>
                  <a:pt x="2424198" y="3222110"/>
                </a:lnTo>
                <a:lnTo>
                  <a:pt x="2461623" y="3255590"/>
                </a:lnTo>
                <a:lnTo>
                  <a:pt x="2498982" y="3288228"/>
                </a:lnTo>
                <a:lnTo>
                  <a:pt x="2536269" y="3319998"/>
                </a:lnTo>
                <a:lnTo>
                  <a:pt x="2573473" y="3350872"/>
                </a:lnTo>
                <a:lnTo>
                  <a:pt x="2610588" y="3380825"/>
                </a:lnTo>
                <a:lnTo>
                  <a:pt x="2647604" y="3409829"/>
                </a:lnTo>
                <a:lnTo>
                  <a:pt x="2684512" y="3437858"/>
                </a:lnTo>
                <a:lnTo>
                  <a:pt x="2721306" y="3464885"/>
                </a:lnTo>
                <a:lnTo>
                  <a:pt x="2757975" y="3490884"/>
                </a:lnTo>
                <a:lnTo>
                  <a:pt x="2794511" y="3515828"/>
                </a:lnTo>
                <a:lnTo>
                  <a:pt x="2830907" y="3539690"/>
                </a:lnTo>
                <a:lnTo>
                  <a:pt x="2867154" y="3562445"/>
                </a:lnTo>
                <a:lnTo>
                  <a:pt x="2903242" y="3584065"/>
                </a:lnTo>
                <a:lnTo>
                  <a:pt x="2939165" y="3604524"/>
                </a:lnTo>
                <a:lnTo>
                  <a:pt x="2974912" y="3623795"/>
                </a:lnTo>
                <a:lnTo>
                  <a:pt x="3010477" y="3641851"/>
                </a:lnTo>
                <a:lnTo>
                  <a:pt x="3045850" y="3658667"/>
                </a:lnTo>
                <a:lnTo>
                  <a:pt x="3081023" y="3674215"/>
                </a:lnTo>
                <a:lnTo>
                  <a:pt x="3150734" y="3701402"/>
                </a:lnTo>
                <a:lnTo>
                  <a:pt x="3219544" y="3723199"/>
                </a:lnTo>
                <a:lnTo>
                  <a:pt x="3287384" y="3739394"/>
                </a:lnTo>
                <a:lnTo>
                  <a:pt x="3354187" y="3749773"/>
                </a:lnTo>
                <a:lnTo>
                  <a:pt x="3419886" y="3754125"/>
                </a:lnTo>
                <a:lnTo>
                  <a:pt x="3452299" y="3753974"/>
                </a:lnTo>
                <a:lnTo>
                  <a:pt x="3516215" y="3749072"/>
                </a:lnTo>
                <a:lnTo>
                  <a:pt x="3581229" y="3738190"/>
                </a:lnTo>
                <a:lnTo>
                  <a:pt x="3647277" y="3721534"/>
                </a:lnTo>
                <a:lnTo>
                  <a:pt x="3714295" y="3699309"/>
                </a:lnTo>
                <a:lnTo>
                  <a:pt x="3782220" y="3671721"/>
                </a:lnTo>
                <a:lnTo>
                  <a:pt x="3850987" y="3638973"/>
                </a:lnTo>
                <a:lnTo>
                  <a:pt x="3885667" y="3620729"/>
                </a:lnTo>
                <a:lnTo>
                  <a:pt x="3920533" y="3601272"/>
                </a:lnTo>
                <a:lnTo>
                  <a:pt x="3955578" y="3580627"/>
                </a:lnTo>
                <a:lnTo>
                  <a:pt x="3990793" y="3558821"/>
                </a:lnTo>
                <a:lnTo>
                  <a:pt x="4026171" y="3535879"/>
                </a:lnTo>
                <a:lnTo>
                  <a:pt x="4061703" y="3511827"/>
                </a:lnTo>
                <a:lnTo>
                  <a:pt x="4097383" y="3486690"/>
                </a:lnTo>
                <a:lnTo>
                  <a:pt x="4133200" y="3460493"/>
                </a:lnTo>
                <a:lnTo>
                  <a:pt x="4169149" y="3433263"/>
                </a:lnTo>
                <a:lnTo>
                  <a:pt x="4205220" y="3405026"/>
                </a:lnTo>
                <a:lnTo>
                  <a:pt x="4241406" y="3375806"/>
                </a:lnTo>
                <a:lnTo>
                  <a:pt x="4277698" y="3345629"/>
                </a:lnTo>
                <a:lnTo>
                  <a:pt x="4314089" y="3314521"/>
                </a:lnTo>
                <a:lnTo>
                  <a:pt x="4350570" y="3282508"/>
                </a:lnTo>
                <a:lnTo>
                  <a:pt x="4387135" y="3249616"/>
                </a:lnTo>
                <a:lnTo>
                  <a:pt x="4423774" y="3215869"/>
                </a:lnTo>
                <a:lnTo>
                  <a:pt x="4460479" y="3181293"/>
                </a:lnTo>
                <a:lnTo>
                  <a:pt x="4497243" y="3145915"/>
                </a:lnTo>
                <a:lnTo>
                  <a:pt x="4534058" y="3109759"/>
                </a:lnTo>
                <a:lnTo>
                  <a:pt x="4570916" y="3072852"/>
                </a:lnTo>
                <a:lnTo>
                  <a:pt x="4607808" y="3035219"/>
                </a:lnTo>
                <a:lnTo>
                  <a:pt x="4644726" y="2996885"/>
                </a:lnTo>
                <a:lnTo>
                  <a:pt x="4681664" y="2957876"/>
                </a:lnTo>
                <a:lnTo>
                  <a:pt x="4718612" y="2918219"/>
                </a:lnTo>
                <a:lnTo>
                  <a:pt x="4755563" y="2877937"/>
                </a:lnTo>
                <a:lnTo>
                  <a:pt x="4792508" y="2837058"/>
                </a:lnTo>
                <a:lnTo>
                  <a:pt x="4829440" y="2795607"/>
                </a:lnTo>
                <a:lnTo>
                  <a:pt x="4866351" y="2753609"/>
                </a:lnTo>
                <a:lnTo>
                  <a:pt x="4903233" y="2711090"/>
                </a:lnTo>
                <a:lnTo>
                  <a:pt x="4940077" y="2668075"/>
                </a:lnTo>
                <a:lnTo>
                  <a:pt x="4976876" y="2624591"/>
                </a:lnTo>
                <a:lnTo>
                  <a:pt x="5013621" y="2580662"/>
                </a:lnTo>
                <a:lnTo>
                  <a:pt x="5050305" y="2536315"/>
                </a:lnTo>
                <a:lnTo>
                  <a:pt x="5086920" y="2491575"/>
                </a:lnTo>
                <a:lnTo>
                  <a:pt x="5123458" y="2446467"/>
                </a:lnTo>
                <a:lnTo>
                  <a:pt x="5159910" y="2401018"/>
                </a:lnTo>
                <a:lnTo>
                  <a:pt x="5196269" y="2355253"/>
                </a:lnTo>
                <a:lnTo>
                  <a:pt x="5232527" y="2309197"/>
                </a:lnTo>
                <a:lnTo>
                  <a:pt x="5268675" y="2262877"/>
                </a:lnTo>
                <a:lnTo>
                  <a:pt x="5304706" y="2216317"/>
                </a:lnTo>
                <a:lnTo>
                  <a:pt x="5340612" y="2169544"/>
                </a:lnTo>
                <a:lnTo>
                  <a:pt x="5376384" y="2122583"/>
                </a:lnTo>
                <a:lnTo>
                  <a:pt x="5412016" y="2075460"/>
                </a:lnTo>
                <a:lnTo>
                  <a:pt x="5447497" y="2028199"/>
                </a:lnTo>
                <a:lnTo>
                  <a:pt x="5482822" y="1980828"/>
                </a:lnTo>
                <a:lnTo>
                  <a:pt x="5517981" y="1933371"/>
                </a:lnTo>
                <a:lnTo>
                  <a:pt x="5552968" y="1885855"/>
                </a:lnTo>
                <a:lnTo>
                  <a:pt x="5587772" y="1838304"/>
                </a:lnTo>
                <a:lnTo>
                  <a:pt x="5622388" y="1790745"/>
                </a:lnTo>
                <a:lnTo>
                  <a:pt x="5656806" y="1743202"/>
                </a:lnTo>
                <a:lnTo>
                  <a:pt x="5691019" y="1695703"/>
                </a:lnTo>
                <a:lnTo>
                  <a:pt x="5725019" y="1648271"/>
                </a:lnTo>
                <a:lnTo>
                  <a:pt x="5758797" y="1600934"/>
                </a:lnTo>
                <a:lnTo>
                  <a:pt x="5792347" y="1553716"/>
                </a:lnTo>
                <a:lnTo>
                  <a:pt x="5825658" y="1506643"/>
                </a:lnTo>
                <a:lnTo>
                  <a:pt x="5858725" y="1459741"/>
                </a:lnTo>
                <a:lnTo>
                  <a:pt x="5891539" y="1413035"/>
                </a:lnTo>
                <a:lnTo>
                  <a:pt x="5924091" y="1366552"/>
                </a:lnTo>
                <a:lnTo>
                  <a:pt x="5956374" y="1320316"/>
                </a:lnTo>
                <a:lnTo>
                  <a:pt x="5988379" y="1274353"/>
                </a:lnTo>
                <a:lnTo>
                  <a:pt x="6020100" y="1228689"/>
                </a:lnTo>
                <a:lnTo>
                  <a:pt x="6051527" y="1183349"/>
                </a:lnTo>
                <a:lnTo>
                  <a:pt x="6082653" y="1138360"/>
                </a:lnTo>
                <a:lnTo>
                  <a:pt x="6113470" y="1093747"/>
                </a:lnTo>
                <a:lnTo>
                  <a:pt x="6143969" y="1049535"/>
                </a:lnTo>
                <a:lnTo>
                  <a:pt x="6174144" y="1005749"/>
                </a:lnTo>
                <a:lnTo>
                  <a:pt x="6203985" y="962417"/>
                </a:lnTo>
                <a:lnTo>
                  <a:pt x="6233485" y="919563"/>
                </a:lnTo>
                <a:lnTo>
                  <a:pt x="6262635" y="877212"/>
                </a:lnTo>
                <a:lnTo>
                  <a:pt x="6291429" y="835391"/>
                </a:lnTo>
                <a:lnTo>
                  <a:pt x="6319857" y="794126"/>
                </a:lnTo>
                <a:lnTo>
                  <a:pt x="6347912" y="753441"/>
                </a:lnTo>
                <a:lnTo>
                  <a:pt x="6375586" y="713362"/>
                </a:lnTo>
                <a:lnTo>
                  <a:pt x="6402870" y="673915"/>
                </a:lnTo>
                <a:lnTo>
                  <a:pt x="6429757" y="635126"/>
                </a:lnTo>
                <a:lnTo>
                  <a:pt x="6456240" y="597020"/>
                </a:lnTo>
                <a:lnTo>
                  <a:pt x="6482309" y="559623"/>
                </a:lnTo>
                <a:lnTo>
                  <a:pt x="6507956" y="522960"/>
                </a:lnTo>
                <a:lnTo>
                  <a:pt x="6533175" y="487058"/>
                </a:lnTo>
                <a:lnTo>
                  <a:pt x="6557956" y="451941"/>
                </a:lnTo>
                <a:lnTo>
                  <a:pt x="6582292" y="417636"/>
                </a:lnTo>
                <a:lnTo>
                  <a:pt x="6606175" y="384167"/>
                </a:lnTo>
                <a:lnTo>
                  <a:pt x="6629597" y="351561"/>
                </a:lnTo>
                <a:lnTo>
                  <a:pt x="6652550" y="319844"/>
                </a:lnTo>
                <a:lnTo>
                  <a:pt x="6675025" y="289040"/>
                </a:lnTo>
                <a:lnTo>
                  <a:pt x="6718513" y="230276"/>
                </a:lnTo>
                <a:lnTo>
                  <a:pt x="6759995" y="175475"/>
                </a:lnTo>
                <a:lnTo>
                  <a:pt x="6799409" y="124842"/>
                </a:lnTo>
                <a:lnTo>
                  <a:pt x="6836691" y="78582"/>
                </a:lnTo>
                <a:lnTo>
                  <a:pt x="6871775" y="36899"/>
                </a:lnTo>
                <a:lnTo>
                  <a:pt x="6888474" y="17839"/>
                </a:lnTo>
                <a:lnTo>
                  <a:pt x="6904599" y="0"/>
                </a:lnTo>
              </a:path>
            </a:pathLst>
          </a:custGeom>
          <a:ln w="38099">
            <a:solidFill>
              <a:srgbClr val="5B5854"/>
            </a:solidFill>
          </a:ln>
        </p:spPr>
        <p:txBody>
          <a:bodyPr wrap="square" lIns="0" tIns="0" rIns="0" bIns="0" rtlCol="0"/>
          <a:lstStyle/>
          <a:p>
            <a:endParaRPr/>
          </a:p>
        </p:txBody>
      </p:sp>
      <p:sp>
        <p:nvSpPr>
          <p:cNvPr id="4" name="object 4"/>
          <p:cNvSpPr txBox="1"/>
          <p:nvPr/>
        </p:nvSpPr>
        <p:spPr>
          <a:xfrm>
            <a:off x="376504" y="1442872"/>
            <a:ext cx="6666458" cy="1394011"/>
          </a:xfrm>
          <a:prstGeom prst="rect">
            <a:avLst/>
          </a:prstGeom>
        </p:spPr>
        <p:txBody>
          <a:bodyPr vert="horz" wrap="square" lIns="0" tIns="8929" rIns="0" bIns="0" rtlCol="0">
            <a:spAutoFit/>
          </a:bodyPr>
          <a:lstStyle/>
          <a:p>
            <a:pPr marL="40627">
              <a:spcBef>
                <a:spcPts val="70"/>
              </a:spcBef>
            </a:pPr>
            <a:r>
              <a:rPr dirty="0"/>
              <a:t>Answer</a:t>
            </a:r>
          </a:p>
          <a:p>
            <a:pPr marL="362066" indent="-353585">
              <a:buAutoNum type="arabicPeriod"/>
              <a:tabLst>
                <a:tab pos="362066" algn="l"/>
                <a:tab pos="362513" algn="l"/>
              </a:tabLst>
            </a:pPr>
            <a:r>
              <a:rPr dirty="0"/>
              <a:t>Take a step</a:t>
            </a:r>
          </a:p>
          <a:p>
            <a:pPr marL="362066" indent="-353585">
              <a:buAutoNum type="arabicPeriod"/>
              <a:tabLst>
                <a:tab pos="362066" algn="l"/>
                <a:tab pos="362513" algn="l"/>
              </a:tabLst>
            </a:pPr>
            <a:r>
              <a:rPr dirty="0"/>
              <a:t>If the step is downhill, keep walking on the same direction</a:t>
            </a:r>
          </a:p>
          <a:p>
            <a:pPr marL="362066" indent="-353585">
              <a:buAutoNum type="arabicPeriod"/>
              <a:tabLst>
                <a:tab pos="362066" algn="l"/>
                <a:tab pos="362513" algn="l"/>
              </a:tabLst>
            </a:pPr>
            <a:r>
              <a:rPr dirty="0"/>
              <a:t>Else reverse the direction</a:t>
            </a:r>
          </a:p>
          <a:p>
            <a:pPr marL="362066" indent="-353585">
              <a:buAutoNum type="arabicPeriod"/>
              <a:tabLst>
                <a:tab pos="362066" algn="l"/>
                <a:tab pos="362513" algn="l"/>
              </a:tabLst>
            </a:pPr>
            <a:r>
              <a:rPr dirty="0"/>
              <a:t>Repeat the steps until you reach to the bottom</a:t>
            </a:r>
          </a:p>
        </p:txBody>
      </p:sp>
      <p:sp>
        <p:nvSpPr>
          <p:cNvPr id="5" name="object 5"/>
          <p:cNvSpPr txBox="1"/>
          <p:nvPr/>
        </p:nvSpPr>
        <p:spPr>
          <a:xfrm>
            <a:off x="4767171" y="5748317"/>
            <a:ext cx="2227511" cy="339328"/>
          </a:xfrm>
          <a:prstGeom prst="rect">
            <a:avLst/>
          </a:prstGeom>
        </p:spPr>
        <p:txBody>
          <a:bodyPr vert="horz" wrap="square" lIns="0" tIns="8929" rIns="0" bIns="0" rtlCol="0">
            <a:spAutoFit/>
          </a:bodyPr>
          <a:lstStyle/>
          <a:p>
            <a:pPr marL="8929">
              <a:spcBef>
                <a:spcPts val="70"/>
              </a:spcBef>
            </a:pPr>
            <a:r>
              <a:rPr sz="2100" spc="-323" dirty="0">
                <a:solidFill>
                  <a:srgbClr val="5B5854"/>
                </a:solidFill>
                <a:latin typeface="Arial Black"/>
                <a:cs typeface="Arial Black"/>
              </a:rPr>
              <a:t>Bottom </a:t>
            </a:r>
            <a:r>
              <a:rPr sz="2100" spc="-271" dirty="0">
                <a:solidFill>
                  <a:srgbClr val="5B5854"/>
                </a:solidFill>
                <a:latin typeface="Arial Black"/>
                <a:cs typeface="Arial Black"/>
              </a:rPr>
              <a:t>of </a:t>
            </a:r>
            <a:r>
              <a:rPr sz="2100" spc="-330" dirty="0">
                <a:solidFill>
                  <a:srgbClr val="5B5854"/>
                </a:solidFill>
                <a:latin typeface="Arial Black"/>
                <a:cs typeface="Arial Black"/>
              </a:rPr>
              <a:t>the</a:t>
            </a:r>
            <a:r>
              <a:rPr sz="2100" spc="-183" dirty="0">
                <a:solidFill>
                  <a:srgbClr val="5B5854"/>
                </a:solidFill>
                <a:latin typeface="Arial Black"/>
                <a:cs typeface="Arial Black"/>
              </a:rPr>
              <a:t> </a:t>
            </a:r>
            <a:r>
              <a:rPr sz="2100" spc="-358" dirty="0">
                <a:solidFill>
                  <a:srgbClr val="5B5854"/>
                </a:solidFill>
                <a:latin typeface="Arial Black"/>
                <a:cs typeface="Arial Black"/>
              </a:rPr>
              <a:t>valley</a:t>
            </a:r>
            <a:endParaRPr sz="2100">
              <a:latin typeface="Arial Black"/>
              <a:cs typeface="Arial Black"/>
            </a:endParaRPr>
          </a:p>
        </p:txBody>
      </p:sp>
      <p:sp>
        <p:nvSpPr>
          <p:cNvPr id="6" name="object 6"/>
          <p:cNvSpPr/>
          <p:nvPr/>
        </p:nvSpPr>
        <p:spPr>
          <a:xfrm>
            <a:off x="3075541" y="5692974"/>
            <a:ext cx="2808833" cy="10716"/>
          </a:xfrm>
          <a:custGeom>
            <a:avLst/>
            <a:gdLst/>
            <a:ahLst/>
            <a:cxnLst/>
            <a:rect l="l" t="t" r="r" b="b"/>
            <a:pathLst>
              <a:path w="3994784" h="15240">
                <a:moveTo>
                  <a:pt x="3994199" y="0"/>
                </a:moveTo>
                <a:lnTo>
                  <a:pt x="0" y="14699"/>
                </a:lnTo>
              </a:path>
            </a:pathLst>
          </a:custGeom>
          <a:ln w="38099">
            <a:solidFill>
              <a:srgbClr val="5B5854"/>
            </a:solidFill>
          </a:ln>
        </p:spPr>
        <p:txBody>
          <a:bodyPr wrap="square" lIns="0" tIns="0" rIns="0" bIns="0" rtlCol="0"/>
          <a:lstStyle/>
          <a:p>
            <a:endParaRPr/>
          </a:p>
        </p:txBody>
      </p:sp>
      <p:sp>
        <p:nvSpPr>
          <p:cNvPr id="7" name="object 7"/>
          <p:cNvSpPr/>
          <p:nvPr/>
        </p:nvSpPr>
        <p:spPr>
          <a:xfrm>
            <a:off x="2452007" y="3201064"/>
            <a:ext cx="717802" cy="717802"/>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833766" y="4339642"/>
            <a:ext cx="1529209" cy="660797"/>
          </a:xfrm>
          <a:prstGeom prst="rect">
            <a:avLst/>
          </a:prstGeom>
        </p:spPr>
        <p:txBody>
          <a:bodyPr vert="horz" wrap="square" lIns="0" tIns="8929" rIns="0" bIns="0" rtlCol="0">
            <a:spAutoFit/>
          </a:bodyPr>
          <a:lstStyle/>
          <a:p>
            <a:pPr marL="327691" marR="3572" indent="-319209">
              <a:spcBef>
                <a:spcPts val="70"/>
              </a:spcBef>
            </a:pPr>
            <a:r>
              <a:rPr sz="2100" spc="-267" dirty="0">
                <a:solidFill>
                  <a:srgbClr val="5B5854"/>
                </a:solidFill>
                <a:latin typeface="Arial Black"/>
                <a:cs typeface="Arial Black"/>
              </a:rPr>
              <a:t>Your </a:t>
            </a:r>
            <a:r>
              <a:rPr sz="2100" spc="-243" dirty="0">
                <a:solidFill>
                  <a:srgbClr val="5B5854"/>
                </a:solidFill>
                <a:latin typeface="Arial Black"/>
                <a:cs typeface="Arial Black"/>
              </a:rPr>
              <a:t>Current  </a:t>
            </a:r>
            <a:r>
              <a:rPr sz="2100" spc="-299" dirty="0">
                <a:solidFill>
                  <a:srgbClr val="5B5854"/>
                </a:solidFill>
                <a:latin typeface="Arial Black"/>
                <a:cs typeface="Arial Black"/>
              </a:rPr>
              <a:t>position</a:t>
            </a:r>
            <a:endParaRPr sz="2100">
              <a:latin typeface="Arial Black"/>
              <a:cs typeface="Arial Black"/>
            </a:endParaRPr>
          </a:p>
        </p:txBody>
      </p:sp>
      <p:sp>
        <p:nvSpPr>
          <p:cNvPr id="9" name="object 9"/>
          <p:cNvSpPr/>
          <p:nvPr/>
        </p:nvSpPr>
        <p:spPr>
          <a:xfrm>
            <a:off x="1598361" y="3991030"/>
            <a:ext cx="807244" cy="454075"/>
          </a:xfrm>
          <a:custGeom>
            <a:avLst/>
            <a:gdLst/>
            <a:ahLst/>
            <a:cxnLst/>
            <a:rect l="l" t="t" r="r" b="b"/>
            <a:pathLst>
              <a:path w="1148079" h="645795">
                <a:moveTo>
                  <a:pt x="0" y="645694"/>
                </a:moveTo>
                <a:lnTo>
                  <a:pt x="1147475" y="0"/>
                </a:lnTo>
              </a:path>
            </a:pathLst>
          </a:custGeom>
          <a:ln w="38099">
            <a:solidFill>
              <a:srgbClr val="5B5854"/>
            </a:solidFill>
          </a:ln>
        </p:spPr>
        <p:txBody>
          <a:bodyPr wrap="square" lIns="0" tIns="0" rIns="0" bIns="0" rtlCol="0"/>
          <a:lstStyle/>
          <a:p>
            <a:endParaRPr/>
          </a:p>
        </p:txBody>
      </p:sp>
      <p:sp>
        <p:nvSpPr>
          <p:cNvPr id="10" name="object 10"/>
          <p:cNvSpPr/>
          <p:nvPr/>
        </p:nvSpPr>
        <p:spPr>
          <a:xfrm>
            <a:off x="2370087" y="3918017"/>
            <a:ext cx="154437" cy="12496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86464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p:nvPr/>
        </p:nvSpPr>
        <p:spPr>
          <a:xfrm>
            <a:off x="1355686" y="1746686"/>
            <a:ext cx="6432696" cy="400257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862825" y="2117023"/>
            <a:ext cx="552796" cy="55279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108667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p:nvPr/>
        </p:nvSpPr>
        <p:spPr>
          <a:xfrm>
            <a:off x="2781061" y="4215709"/>
            <a:ext cx="3581946" cy="222878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407373" y="1282138"/>
            <a:ext cx="5833318" cy="2223150"/>
          </a:xfrm>
          <a:prstGeom prst="rect">
            <a:avLst/>
          </a:prstGeom>
        </p:spPr>
        <p:txBody>
          <a:bodyPr vert="horz" wrap="square" lIns="0" tIns="169650" rIns="0" bIns="0" rtlCol="0">
            <a:spAutoFit/>
          </a:bodyPr>
          <a:lstStyle/>
          <a:p>
            <a:pPr marL="331263" indent="-322781">
              <a:spcBef>
                <a:spcPts val="1336"/>
              </a:spcBef>
              <a:buFont typeface="Arial"/>
              <a:buChar char="●"/>
              <a:tabLst>
                <a:tab pos="331263" algn="l"/>
                <a:tab pos="331709" algn="l"/>
              </a:tabLst>
            </a:pPr>
            <a:r>
              <a:rPr dirty="0"/>
              <a:t>Gradient Descent</a:t>
            </a:r>
          </a:p>
          <a:p>
            <a:pPr marL="652702" lvl="1" indent="-322781">
              <a:spcBef>
                <a:spcPts val="1266"/>
              </a:spcBef>
              <a:buFont typeface="Arial"/>
              <a:buChar char="○"/>
              <a:tabLst>
                <a:tab pos="652702" algn="l"/>
                <a:tab pos="653150" algn="l"/>
              </a:tabLst>
            </a:pPr>
            <a:r>
              <a:rPr dirty="0"/>
              <a:t>Measures the local gradient of the cost function</a:t>
            </a:r>
          </a:p>
          <a:p>
            <a:pPr marL="652702" lvl="1" indent="-322781">
              <a:spcBef>
                <a:spcPts val="1266"/>
              </a:spcBef>
              <a:buFont typeface="Arial"/>
              <a:buChar char="○"/>
              <a:tabLst>
                <a:tab pos="652702" algn="l"/>
                <a:tab pos="653150" algn="l"/>
              </a:tabLst>
            </a:pPr>
            <a:r>
              <a:rPr dirty="0"/>
              <a:t>With regards to the parameter vector θ and</a:t>
            </a:r>
          </a:p>
          <a:p>
            <a:pPr marL="652702" lvl="1" indent="-322781">
              <a:spcBef>
                <a:spcPts val="1266"/>
              </a:spcBef>
              <a:buFont typeface="Arial"/>
              <a:buChar char="○"/>
              <a:tabLst>
                <a:tab pos="652702" algn="l"/>
                <a:tab pos="653150" algn="l"/>
              </a:tabLst>
            </a:pPr>
            <a:r>
              <a:rPr dirty="0"/>
              <a:t>It goes in the direction of descending gradient</a:t>
            </a:r>
          </a:p>
          <a:p>
            <a:pPr marL="652702" lvl="1" indent="-322781">
              <a:spcBef>
                <a:spcPts val="1266"/>
              </a:spcBef>
              <a:buFont typeface="Arial"/>
              <a:buChar char="○"/>
              <a:tabLst>
                <a:tab pos="652702" algn="l"/>
                <a:tab pos="653150" algn="l"/>
              </a:tabLst>
            </a:pPr>
            <a:r>
              <a:rPr dirty="0"/>
              <a:t>Until the gradient becomes zero</a:t>
            </a:r>
          </a:p>
        </p:txBody>
      </p:sp>
      <p:sp>
        <p:nvSpPr>
          <p:cNvPr id="5" name="object 5"/>
          <p:cNvSpPr/>
          <p:nvPr/>
        </p:nvSpPr>
        <p:spPr>
          <a:xfrm>
            <a:off x="2994048" y="4215710"/>
            <a:ext cx="521173" cy="52117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67485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7372" y="1282137"/>
            <a:ext cx="7394674" cy="1972826"/>
          </a:xfrm>
          <a:prstGeom prst="rect">
            <a:avLst/>
          </a:prstGeom>
        </p:spPr>
        <p:txBody>
          <a:bodyPr vert="horz" wrap="square" lIns="0" tIns="169650" rIns="0" bIns="0" rtlCol="0">
            <a:spAutoFit/>
          </a:bodyPr>
          <a:lstStyle/>
          <a:p>
            <a:pPr marL="9822">
              <a:spcBef>
                <a:spcPts val="1336"/>
              </a:spcBef>
            </a:pPr>
            <a:endParaRPr dirty="0"/>
          </a:p>
          <a:p>
            <a:pPr marL="331263" indent="-322781">
              <a:spcBef>
                <a:spcPts val="1266"/>
              </a:spcBef>
              <a:buFont typeface="Arial"/>
              <a:buChar char="●"/>
              <a:tabLst>
                <a:tab pos="331263" algn="l"/>
                <a:tab pos="331709" algn="l"/>
              </a:tabLst>
            </a:pPr>
            <a:r>
              <a:rPr dirty="0"/>
              <a:t>If the learning rate is too small</a:t>
            </a:r>
          </a:p>
          <a:p>
            <a:pPr marL="652702" marR="3572" lvl="1" indent="-322781">
              <a:lnSpc>
                <a:spcPct val="114599"/>
              </a:lnSpc>
              <a:spcBef>
                <a:spcPts val="896"/>
              </a:spcBef>
              <a:buFont typeface="Arial"/>
              <a:buChar char="○"/>
              <a:tabLst>
                <a:tab pos="652702" algn="l"/>
                <a:tab pos="653150" algn="l"/>
              </a:tabLst>
            </a:pPr>
            <a:r>
              <a:rPr dirty="0"/>
              <a:t>Then the algorithm will have to go through many iterations to  converge</a:t>
            </a:r>
          </a:p>
          <a:p>
            <a:pPr marL="652702" lvl="1" indent="-322781">
              <a:spcBef>
                <a:spcPts val="369"/>
              </a:spcBef>
              <a:buFont typeface="Arial"/>
              <a:buChar char="○"/>
              <a:tabLst>
                <a:tab pos="652702" algn="l"/>
                <a:tab pos="653150" algn="l"/>
              </a:tabLst>
            </a:pPr>
            <a:r>
              <a:rPr dirty="0"/>
              <a:t>Which will take a long time to converge</a:t>
            </a:r>
          </a:p>
        </p:txBody>
      </p:sp>
      <p:sp>
        <p:nvSpPr>
          <p:cNvPr id="4" name="object 4"/>
          <p:cNvSpPr/>
          <p:nvPr/>
        </p:nvSpPr>
        <p:spPr>
          <a:xfrm>
            <a:off x="2262939" y="3605748"/>
            <a:ext cx="5189993" cy="2768010"/>
          </a:xfrm>
          <a:prstGeom prst="rect">
            <a:avLst/>
          </a:prstGeom>
          <a:blipFill>
            <a:blip r:embed="rId2" cstate="print"/>
            <a:stretch>
              <a:fillRect/>
            </a:stretch>
          </a:blipFill>
        </p:spPr>
        <p:txBody>
          <a:bodyPr wrap="square" lIns="0" tIns="0" rIns="0" bIns="0" rtlCol="0"/>
          <a:lstStyle/>
          <a:p>
            <a:endParaRPr/>
          </a:p>
        </p:txBody>
      </p:sp>
      <p:sp>
        <p:nvSpPr>
          <p:cNvPr id="6" name="Rectangle 5"/>
          <p:cNvSpPr/>
          <p:nvPr/>
        </p:nvSpPr>
        <p:spPr>
          <a:xfrm>
            <a:off x="304800" y="76200"/>
            <a:ext cx="7731785" cy="1644040"/>
          </a:xfrm>
          <a:prstGeom prst="rect">
            <a:avLst/>
          </a:prstGeom>
        </p:spPr>
        <p:txBody>
          <a:bodyPr wrap="square">
            <a:spAutoFit/>
          </a:bodyPr>
          <a:lstStyle/>
          <a:p>
            <a:pPr marL="9822">
              <a:spcBef>
                <a:spcPts val="1336"/>
              </a:spcBef>
            </a:pPr>
            <a:r>
              <a:rPr lang="en-IN" dirty="0"/>
              <a:t>Learning Rate</a:t>
            </a:r>
          </a:p>
          <a:p>
            <a:pPr marL="331263" indent="-322781">
              <a:spcBef>
                <a:spcPts val="1266"/>
              </a:spcBef>
              <a:buFont typeface="Arial"/>
              <a:buChar char="●"/>
              <a:tabLst>
                <a:tab pos="331263" algn="l"/>
                <a:tab pos="331709" algn="l"/>
              </a:tabLst>
            </a:pPr>
            <a:r>
              <a:rPr lang="en-IN" dirty="0"/>
              <a:t>In Gradient Descent</a:t>
            </a:r>
          </a:p>
          <a:p>
            <a:pPr marL="652702" marR="3572" lvl="1" indent="-322781">
              <a:lnSpc>
                <a:spcPct val="150000"/>
              </a:lnSpc>
              <a:buFont typeface="Arial"/>
              <a:buChar char="○"/>
              <a:tabLst>
                <a:tab pos="652702" algn="l"/>
                <a:tab pos="653150" algn="l"/>
              </a:tabLst>
            </a:pPr>
            <a:r>
              <a:rPr lang="en-IN" dirty="0"/>
              <a:t>The size of the steps - also called as learning rate plays an important  </a:t>
            </a:r>
            <a:r>
              <a:rPr lang="en-IN" dirty="0" smtClean="0"/>
              <a:t>role.</a:t>
            </a:r>
            <a:endParaRPr lang="en-IN" dirty="0"/>
          </a:p>
        </p:txBody>
      </p:sp>
    </p:spTree>
    <p:extLst>
      <p:ext uri="{BB962C8B-B14F-4D97-AF65-F5344CB8AC3E}">
        <p14:creationId xmlns:p14="http://schemas.microsoft.com/office/powerpoint/2010/main" val="2663454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7372" y="381000"/>
            <a:ext cx="8127802" cy="2259571"/>
          </a:xfrm>
          <a:prstGeom prst="rect">
            <a:avLst/>
          </a:prstGeom>
        </p:spPr>
        <p:txBody>
          <a:bodyPr vert="horz" wrap="square" lIns="0" tIns="169650" rIns="0" bIns="0" rtlCol="0">
            <a:spAutoFit/>
          </a:bodyPr>
          <a:lstStyle/>
          <a:p>
            <a:pPr marL="331263" indent="-322781">
              <a:spcBef>
                <a:spcPts val="1266"/>
              </a:spcBef>
              <a:buFont typeface="Arial"/>
              <a:buChar char="●"/>
              <a:tabLst>
                <a:tab pos="331263" algn="l"/>
                <a:tab pos="331709" algn="l"/>
              </a:tabLst>
            </a:pPr>
            <a:r>
              <a:rPr dirty="0" smtClean="0"/>
              <a:t>If </a:t>
            </a:r>
            <a:r>
              <a:rPr dirty="0"/>
              <a:t>the learning rate is too high</a:t>
            </a:r>
          </a:p>
          <a:p>
            <a:pPr marL="652702" lvl="1" indent="-322781">
              <a:spcBef>
                <a:spcPts val="1266"/>
              </a:spcBef>
              <a:buFont typeface="Arial"/>
              <a:buChar char="○"/>
              <a:tabLst>
                <a:tab pos="652702" algn="l"/>
                <a:tab pos="653150" algn="l"/>
              </a:tabLst>
            </a:pPr>
            <a:r>
              <a:rPr dirty="0"/>
              <a:t>We might jump across the </a:t>
            </a:r>
            <a:r>
              <a:rPr dirty="0" smtClean="0"/>
              <a:t>valley</a:t>
            </a:r>
            <a:r>
              <a:rPr lang="en-US" dirty="0" smtClean="0"/>
              <a:t> a</a:t>
            </a:r>
            <a:r>
              <a:rPr dirty="0" smtClean="0"/>
              <a:t>nd </a:t>
            </a:r>
            <a:r>
              <a:rPr dirty="0"/>
              <a:t>end up on the other side, possibly even higher up than you </a:t>
            </a:r>
            <a:r>
              <a:rPr dirty="0" smtClean="0"/>
              <a:t>were</a:t>
            </a:r>
            <a:r>
              <a:rPr lang="en-US" dirty="0" smtClean="0"/>
              <a:t> </a:t>
            </a:r>
            <a:r>
              <a:rPr dirty="0" smtClean="0"/>
              <a:t>before</a:t>
            </a:r>
            <a:endParaRPr lang="en-US" dirty="0" smtClean="0"/>
          </a:p>
          <a:p>
            <a:pPr marL="652702" lvl="1" indent="-322781">
              <a:spcBef>
                <a:spcPts val="1266"/>
              </a:spcBef>
              <a:buFont typeface="Arial"/>
              <a:buChar char="○"/>
              <a:tabLst>
                <a:tab pos="652702" algn="l"/>
                <a:tab pos="653150" algn="l"/>
              </a:tabLst>
            </a:pPr>
            <a:r>
              <a:rPr lang="en-IN" dirty="0"/>
              <a:t>This might make the algorithm diverge with</a:t>
            </a:r>
          </a:p>
          <a:p>
            <a:pPr marL="652702" lvl="1" indent="-322781">
              <a:spcBef>
                <a:spcPts val="369"/>
              </a:spcBef>
              <a:buFont typeface="Arial"/>
              <a:buChar char="○"/>
              <a:tabLst>
                <a:tab pos="652702" algn="l"/>
                <a:tab pos="653150" algn="l"/>
              </a:tabLst>
            </a:pPr>
            <a:r>
              <a:rPr lang="en-IN" dirty="0"/>
              <a:t>Larger and larger values, failing to find a good solution</a:t>
            </a:r>
          </a:p>
          <a:p>
            <a:pPr marL="652702" marR="3572" lvl="1" indent="-322781">
              <a:lnSpc>
                <a:spcPct val="114599"/>
              </a:lnSpc>
              <a:buFont typeface="Arial"/>
              <a:buChar char="○"/>
              <a:tabLst>
                <a:tab pos="652702" algn="l"/>
                <a:tab pos="653150" algn="l"/>
              </a:tabLst>
            </a:pPr>
            <a:endParaRPr dirty="0"/>
          </a:p>
        </p:txBody>
      </p:sp>
      <p:sp>
        <p:nvSpPr>
          <p:cNvPr id="4" name="object 4"/>
          <p:cNvSpPr/>
          <p:nvPr/>
        </p:nvSpPr>
        <p:spPr>
          <a:xfrm>
            <a:off x="2310030" y="3733524"/>
            <a:ext cx="5054576" cy="2720338"/>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197960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txBox="1"/>
          <p:nvPr/>
        </p:nvSpPr>
        <p:spPr>
          <a:xfrm>
            <a:off x="407374" y="1282138"/>
            <a:ext cx="7980908" cy="1972826"/>
          </a:xfrm>
          <a:prstGeom prst="rect">
            <a:avLst/>
          </a:prstGeom>
        </p:spPr>
        <p:txBody>
          <a:bodyPr vert="horz" wrap="square" lIns="0" tIns="169650" rIns="0" bIns="0" rtlCol="0">
            <a:spAutoFit/>
          </a:bodyPr>
          <a:lstStyle/>
          <a:p>
            <a:r>
              <a:rPr lang="en-IN" dirty="0"/>
              <a:t>T</a:t>
            </a:r>
            <a:r>
              <a:rPr lang="en-IN" dirty="0" smtClean="0"/>
              <a:t>he </a:t>
            </a:r>
            <a:r>
              <a:rPr lang="en-IN" dirty="0"/>
              <a:t>two main challenges </a:t>
            </a:r>
            <a:r>
              <a:rPr lang="en-IN" dirty="0" smtClean="0"/>
              <a:t>with Gradient </a:t>
            </a:r>
            <a:r>
              <a:rPr lang="en-IN" dirty="0"/>
              <a:t>Descent.</a:t>
            </a:r>
            <a:endParaRPr lang="en-US" dirty="0" smtClean="0"/>
          </a:p>
          <a:p>
            <a:pPr marL="9822">
              <a:spcBef>
                <a:spcPts val="1336"/>
              </a:spcBef>
            </a:pPr>
            <a:r>
              <a:rPr dirty="0" smtClean="0"/>
              <a:t>Global </a:t>
            </a:r>
            <a:r>
              <a:rPr dirty="0"/>
              <a:t>and Local Minimum</a:t>
            </a:r>
          </a:p>
          <a:p>
            <a:pPr marL="331263" indent="-322781">
              <a:spcBef>
                <a:spcPts val="1266"/>
              </a:spcBef>
              <a:buFont typeface="Arial"/>
              <a:buChar char="●"/>
              <a:tabLst>
                <a:tab pos="331263" algn="l"/>
                <a:tab pos="331709" algn="l"/>
              </a:tabLst>
            </a:pPr>
            <a:r>
              <a:rPr dirty="0"/>
              <a:t>Not all cost functions are regular bowls</a:t>
            </a:r>
          </a:p>
          <a:p>
            <a:pPr marL="331263" marR="3572" indent="-322781">
              <a:lnSpc>
                <a:spcPct val="114599"/>
              </a:lnSpc>
              <a:buFont typeface="Arial"/>
              <a:buChar char="●"/>
              <a:tabLst>
                <a:tab pos="331263" algn="l"/>
                <a:tab pos="331709" algn="l"/>
              </a:tabLst>
            </a:pPr>
            <a:r>
              <a:rPr dirty="0"/>
              <a:t>There may be holes, ridges, plateaus, and all sorts of irregular terrains,  making convergence to the minimum very difficult</a:t>
            </a:r>
          </a:p>
        </p:txBody>
      </p:sp>
      <p:sp>
        <p:nvSpPr>
          <p:cNvPr id="4" name="object 4"/>
          <p:cNvSpPr/>
          <p:nvPr/>
        </p:nvSpPr>
        <p:spPr>
          <a:xfrm>
            <a:off x="2029079" y="3276600"/>
            <a:ext cx="5455124" cy="312154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70962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txBox="1"/>
          <p:nvPr/>
        </p:nvSpPr>
        <p:spPr>
          <a:xfrm>
            <a:off x="407372" y="1282138"/>
            <a:ext cx="5466755" cy="1594773"/>
          </a:xfrm>
          <a:prstGeom prst="rect">
            <a:avLst/>
          </a:prstGeom>
        </p:spPr>
        <p:txBody>
          <a:bodyPr vert="horz" wrap="square" lIns="0" tIns="169650" rIns="0" bIns="0" rtlCol="0">
            <a:spAutoFit/>
          </a:bodyPr>
          <a:lstStyle/>
          <a:p>
            <a:pPr marL="9822">
              <a:spcBef>
                <a:spcPts val="1336"/>
              </a:spcBef>
            </a:pPr>
            <a:r>
              <a:rPr sz="2100" b="1" spc="-25" dirty="0">
                <a:solidFill>
                  <a:srgbClr val="5B5854"/>
                </a:solidFill>
                <a:latin typeface="Arial"/>
                <a:cs typeface="Arial"/>
              </a:rPr>
              <a:t>Global </a:t>
            </a:r>
            <a:r>
              <a:rPr sz="2100" b="1" spc="-60" dirty="0">
                <a:solidFill>
                  <a:srgbClr val="5B5854"/>
                </a:solidFill>
                <a:latin typeface="Arial"/>
                <a:cs typeface="Arial"/>
              </a:rPr>
              <a:t>and </a:t>
            </a:r>
            <a:r>
              <a:rPr sz="2100" b="1" spc="-46" dirty="0">
                <a:solidFill>
                  <a:srgbClr val="5B5854"/>
                </a:solidFill>
                <a:latin typeface="Arial"/>
                <a:cs typeface="Arial"/>
              </a:rPr>
              <a:t>Local</a:t>
            </a:r>
            <a:r>
              <a:rPr sz="2100" b="1" spc="60" dirty="0">
                <a:solidFill>
                  <a:srgbClr val="5B5854"/>
                </a:solidFill>
                <a:latin typeface="Arial"/>
                <a:cs typeface="Arial"/>
              </a:rPr>
              <a:t> </a:t>
            </a:r>
            <a:r>
              <a:rPr sz="2100" b="1" spc="32" dirty="0">
                <a:solidFill>
                  <a:srgbClr val="5B5854"/>
                </a:solidFill>
                <a:latin typeface="Arial"/>
                <a:cs typeface="Arial"/>
              </a:rPr>
              <a:t>Minimum</a:t>
            </a:r>
            <a:endParaRPr sz="2100" dirty="0">
              <a:latin typeface="Arial"/>
              <a:cs typeface="Arial"/>
            </a:endParaRPr>
          </a:p>
          <a:p>
            <a:pPr marL="331263" indent="-322781">
              <a:spcBef>
                <a:spcPts val="1266"/>
              </a:spcBef>
              <a:buFont typeface="Arial"/>
              <a:buChar char="●"/>
              <a:tabLst>
                <a:tab pos="331263" algn="l"/>
                <a:tab pos="331709" algn="l"/>
              </a:tabLst>
            </a:pPr>
            <a:r>
              <a:rPr dirty="0"/>
              <a:t>If we start from left then Gradient Descent</a:t>
            </a:r>
          </a:p>
          <a:p>
            <a:pPr marL="652702" lvl="1" indent="-322781">
              <a:spcBef>
                <a:spcPts val="369"/>
              </a:spcBef>
              <a:buFont typeface="Arial"/>
              <a:buChar char="○"/>
              <a:tabLst>
                <a:tab pos="652702" algn="l"/>
                <a:tab pos="653150" algn="l"/>
              </a:tabLst>
            </a:pPr>
            <a:r>
              <a:rPr dirty="0"/>
              <a:t>Converges to a local minimum</a:t>
            </a:r>
          </a:p>
          <a:p>
            <a:pPr marL="652702" lvl="1" indent="-322781">
              <a:spcBef>
                <a:spcPts val="369"/>
              </a:spcBef>
              <a:buFont typeface="Arial"/>
              <a:buChar char="○"/>
              <a:tabLst>
                <a:tab pos="652702" algn="l"/>
                <a:tab pos="653150" algn="l"/>
              </a:tabLst>
            </a:pPr>
            <a:r>
              <a:rPr dirty="0"/>
              <a:t>Which is not as good as the global minimum</a:t>
            </a:r>
          </a:p>
        </p:txBody>
      </p:sp>
      <p:sp>
        <p:nvSpPr>
          <p:cNvPr id="4" name="object 4"/>
          <p:cNvSpPr/>
          <p:nvPr/>
        </p:nvSpPr>
        <p:spPr>
          <a:xfrm>
            <a:off x="2029078" y="3487184"/>
            <a:ext cx="5085724" cy="291016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345959" y="3648850"/>
            <a:ext cx="717802" cy="717802"/>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955511" y="4019080"/>
            <a:ext cx="1531888" cy="235744"/>
          </a:xfrm>
          <a:custGeom>
            <a:avLst/>
            <a:gdLst/>
            <a:ahLst/>
            <a:cxnLst/>
            <a:rect l="l" t="t" r="r" b="b"/>
            <a:pathLst>
              <a:path w="2178685" h="335279">
                <a:moveTo>
                  <a:pt x="0" y="83774"/>
                </a:moveTo>
                <a:lnTo>
                  <a:pt x="2011049" y="83774"/>
                </a:lnTo>
                <a:lnTo>
                  <a:pt x="2011049" y="0"/>
                </a:lnTo>
                <a:lnTo>
                  <a:pt x="2178599" y="167549"/>
                </a:lnTo>
                <a:lnTo>
                  <a:pt x="2011049" y="335099"/>
                </a:lnTo>
                <a:lnTo>
                  <a:pt x="2011049" y="251324"/>
                </a:lnTo>
                <a:lnTo>
                  <a:pt x="0" y="251324"/>
                </a:lnTo>
                <a:lnTo>
                  <a:pt x="0" y="83774"/>
                </a:lnTo>
                <a:close/>
              </a:path>
            </a:pathLst>
          </a:custGeom>
          <a:ln w="38099">
            <a:solidFill>
              <a:srgbClr val="5B5854"/>
            </a:solidFill>
          </a:ln>
        </p:spPr>
        <p:txBody>
          <a:bodyPr wrap="square" lIns="0" tIns="0" rIns="0" bIns="0" rtlCol="0"/>
          <a:lstStyle/>
          <a:p>
            <a:endParaRPr/>
          </a:p>
        </p:txBody>
      </p:sp>
    </p:spTree>
    <p:extLst>
      <p:ext uri="{BB962C8B-B14F-4D97-AF65-F5344CB8AC3E}">
        <p14:creationId xmlns:p14="http://schemas.microsoft.com/office/powerpoint/2010/main" val="4056325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txBox="1"/>
          <p:nvPr/>
        </p:nvSpPr>
        <p:spPr>
          <a:xfrm>
            <a:off x="407372" y="1282138"/>
            <a:ext cx="6155234" cy="1876902"/>
          </a:xfrm>
          <a:prstGeom prst="rect">
            <a:avLst/>
          </a:prstGeom>
        </p:spPr>
        <p:txBody>
          <a:bodyPr vert="horz" wrap="square" lIns="0" tIns="169650" rIns="0" bIns="0" rtlCol="0">
            <a:spAutoFit/>
          </a:bodyPr>
          <a:lstStyle/>
          <a:p>
            <a:pPr marL="9822">
              <a:spcBef>
                <a:spcPts val="1336"/>
              </a:spcBef>
            </a:pPr>
            <a:r>
              <a:rPr dirty="0"/>
              <a:t>Global and Local Minimum</a:t>
            </a:r>
          </a:p>
          <a:p>
            <a:pPr marL="331263" indent="-322781">
              <a:spcBef>
                <a:spcPts val="1266"/>
              </a:spcBef>
              <a:buFont typeface="Arial"/>
              <a:buChar char="●"/>
              <a:tabLst>
                <a:tab pos="331263" algn="l"/>
                <a:tab pos="331709" algn="l"/>
              </a:tabLst>
            </a:pPr>
            <a:r>
              <a:rPr dirty="0"/>
              <a:t>If we start from right then Gradient Descent</a:t>
            </a:r>
          </a:p>
          <a:p>
            <a:pPr marL="652702" lvl="1" indent="-322781">
              <a:spcBef>
                <a:spcPts val="369"/>
              </a:spcBef>
              <a:buFont typeface="Arial"/>
              <a:buChar char="○"/>
              <a:tabLst>
                <a:tab pos="652702" algn="l"/>
                <a:tab pos="653150" algn="l"/>
              </a:tabLst>
            </a:pPr>
            <a:r>
              <a:rPr dirty="0"/>
              <a:t>Will take a very long time to cross the plateau and</a:t>
            </a:r>
          </a:p>
          <a:p>
            <a:pPr marL="652702" lvl="1" indent="-322781">
              <a:spcBef>
                <a:spcPts val="369"/>
              </a:spcBef>
              <a:buFont typeface="Arial"/>
              <a:buChar char="○"/>
              <a:tabLst>
                <a:tab pos="652702" algn="l"/>
                <a:tab pos="653150" algn="l"/>
              </a:tabLst>
            </a:pPr>
            <a:r>
              <a:rPr dirty="0"/>
              <a:t>If we stop too early then</a:t>
            </a:r>
          </a:p>
          <a:p>
            <a:pPr marL="652702" lvl="1" indent="-322781">
              <a:spcBef>
                <a:spcPts val="369"/>
              </a:spcBef>
              <a:buFont typeface="Arial"/>
              <a:buChar char="○"/>
              <a:tabLst>
                <a:tab pos="652702" algn="l"/>
                <a:tab pos="653150" algn="l"/>
              </a:tabLst>
            </a:pPr>
            <a:r>
              <a:rPr dirty="0"/>
              <a:t>We will never reach the global minimum</a:t>
            </a:r>
          </a:p>
        </p:txBody>
      </p:sp>
      <p:sp>
        <p:nvSpPr>
          <p:cNvPr id="4" name="object 4"/>
          <p:cNvSpPr/>
          <p:nvPr/>
        </p:nvSpPr>
        <p:spPr>
          <a:xfrm>
            <a:off x="2029078" y="3487184"/>
            <a:ext cx="5085724" cy="291016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326297" y="4366309"/>
            <a:ext cx="717802" cy="717802"/>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929754" y="4607411"/>
            <a:ext cx="1531888" cy="235744"/>
          </a:xfrm>
          <a:custGeom>
            <a:avLst/>
            <a:gdLst/>
            <a:ahLst/>
            <a:cxnLst/>
            <a:rect l="l" t="t" r="r" b="b"/>
            <a:pathLst>
              <a:path w="2178684" h="335279">
                <a:moveTo>
                  <a:pt x="2178599" y="83774"/>
                </a:moveTo>
                <a:lnTo>
                  <a:pt x="167549" y="83774"/>
                </a:lnTo>
                <a:lnTo>
                  <a:pt x="167549" y="0"/>
                </a:lnTo>
                <a:lnTo>
                  <a:pt x="0" y="167549"/>
                </a:lnTo>
                <a:lnTo>
                  <a:pt x="167549" y="335099"/>
                </a:lnTo>
                <a:lnTo>
                  <a:pt x="167549" y="251324"/>
                </a:lnTo>
                <a:lnTo>
                  <a:pt x="2178599" y="251324"/>
                </a:lnTo>
                <a:lnTo>
                  <a:pt x="2178599" y="83774"/>
                </a:lnTo>
                <a:close/>
              </a:path>
            </a:pathLst>
          </a:custGeom>
          <a:ln w="38099">
            <a:solidFill>
              <a:srgbClr val="5B5854"/>
            </a:solidFill>
          </a:ln>
        </p:spPr>
        <p:txBody>
          <a:bodyPr wrap="square" lIns="0" tIns="0" rIns="0" bIns="0" rtlCol="0"/>
          <a:lstStyle/>
          <a:p>
            <a:endParaRPr/>
          </a:p>
        </p:txBody>
      </p:sp>
    </p:spTree>
    <p:extLst>
      <p:ext uri="{BB962C8B-B14F-4D97-AF65-F5344CB8AC3E}">
        <p14:creationId xmlns:p14="http://schemas.microsoft.com/office/powerpoint/2010/main" val="1506424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a:p>
        </p:txBody>
      </p:sp>
      <p:sp>
        <p:nvSpPr>
          <p:cNvPr id="3" name="object 3"/>
          <p:cNvSpPr txBox="1"/>
          <p:nvPr/>
        </p:nvSpPr>
        <p:spPr>
          <a:xfrm>
            <a:off x="407372" y="1282138"/>
            <a:ext cx="6595467" cy="1876902"/>
          </a:xfrm>
          <a:prstGeom prst="rect">
            <a:avLst/>
          </a:prstGeom>
        </p:spPr>
        <p:txBody>
          <a:bodyPr vert="horz" wrap="square" lIns="0" tIns="169650" rIns="0" bIns="0" rtlCol="0">
            <a:spAutoFit/>
          </a:bodyPr>
          <a:lstStyle/>
          <a:p>
            <a:pPr marL="9822">
              <a:spcBef>
                <a:spcPts val="1336"/>
              </a:spcBef>
            </a:pPr>
            <a:r>
              <a:rPr dirty="0"/>
              <a:t>Global and Local Minimum</a:t>
            </a:r>
          </a:p>
          <a:p>
            <a:pPr marL="331263" indent="-322781">
              <a:spcBef>
                <a:spcPts val="1266"/>
              </a:spcBef>
              <a:buFont typeface="Arial"/>
              <a:buChar char="●"/>
              <a:tabLst>
                <a:tab pos="331263" algn="l"/>
                <a:tab pos="331709" algn="l"/>
              </a:tabLst>
            </a:pPr>
            <a:r>
              <a:rPr dirty="0"/>
              <a:t>MSE cost function is a convex function</a:t>
            </a:r>
          </a:p>
          <a:p>
            <a:pPr marL="652702" lvl="1" indent="-322781">
              <a:spcBef>
                <a:spcPts val="369"/>
              </a:spcBef>
              <a:buFont typeface="Arial"/>
              <a:buChar char="○"/>
              <a:tabLst>
                <a:tab pos="652702" algn="l"/>
                <a:tab pos="653150" algn="l"/>
              </a:tabLst>
            </a:pPr>
            <a:r>
              <a:rPr dirty="0"/>
              <a:t>If we pick any two points on the curve</a:t>
            </a:r>
          </a:p>
          <a:p>
            <a:pPr marL="652702" lvl="1" indent="-322781">
              <a:spcBef>
                <a:spcPts val="369"/>
              </a:spcBef>
              <a:buFont typeface="Arial"/>
              <a:buChar char="○"/>
              <a:tabLst>
                <a:tab pos="652702" algn="l"/>
                <a:tab pos="653150" algn="l"/>
              </a:tabLst>
            </a:pPr>
            <a:r>
              <a:rPr dirty="0"/>
              <a:t>The line segment joining them never crosses the curve</a:t>
            </a:r>
          </a:p>
          <a:p>
            <a:pPr marL="652702" lvl="1" indent="-322781">
              <a:spcBef>
                <a:spcPts val="369"/>
              </a:spcBef>
              <a:buFont typeface="Arial"/>
              <a:buChar char="○"/>
              <a:tabLst>
                <a:tab pos="652702" algn="l"/>
                <a:tab pos="653150" algn="l"/>
              </a:tabLst>
            </a:pPr>
            <a:r>
              <a:rPr dirty="0"/>
              <a:t>No local minima, just one global minimum</a:t>
            </a:r>
          </a:p>
        </p:txBody>
      </p:sp>
      <p:sp>
        <p:nvSpPr>
          <p:cNvPr id="4" name="object 4"/>
          <p:cNvSpPr/>
          <p:nvPr/>
        </p:nvSpPr>
        <p:spPr>
          <a:xfrm>
            <a:off x="2144550" y="3629372"/>
            <a:ext cx="4855071" cy="2639616"/>
          </a:xfrm>
          <a:custGeom>
            <a:avLst/>
            <a:gdLst/>
            <a:ahLst/>
            <a:cxnLst/>
            <a:rect l="l" t="t" r="r" b="b"/>
            <a:pathLst>
              <a:path w="6904990" h="3754120">
                <a:moveTo>
                  <a:pt x="0" y="201124"/>
                </a:moveTo>
                <a:lnTo>
                  <a:pt x="33459" y="236811"/>
                </a:lnTo>
                <a:lnTo>
                  <a:pt x="69263" y="277320"/>
                </a:lnTo>
                <a:lnTo>
                  <a:pt x="107344" y="322439"/>
                </a:lnTo>
                <a:lnTo>
                  <a:pt x="147634" y="371955"/>
                </a:lnTo>
                <a:lnTo>
                  <a:pt x="190067" y="425655"/>
                </a:lnTo>
                <a:lnTo>
                  <a:pt x="234573" y="483328"/>
                </a:lnTo>
                <a:lnTo>
                  <a:pt x="281086" y="544758"/>
                </a:lnTo>
                <a:lnTo>
                  <a:pt x="305073" y="576817"/>
                </a:lnTo>
                <a:lnTo>
                  <a:pt x="329537" y="609735"/>
                </a:lnTo>
                <a:lnTo>
                  <a:pt x="354469" y="643487"/>
                </a:lnTo>
                <a:lnTo>
                  <a:pt x="379860" y="678046"/>
                </a:lnTo>
                <a:lnTo>
                  <a:pt x="405702" y="713385"/>
                </a:lnTo>
                <a:lnTo>
                  <a:pt x="431987" y="749477"/>
                </a:lnTo>
                <a:lnTo>
                  <a:pt x="458705" y="786296"/>
                </a:lnTo>
                <a:lnTo>
                  <a:pt x="485849" y="823816"/>
                </a:lnTo>
                <a:lnTo>
                  <a:pt x="513410" y="862009"/>
                </a:lnTo>
                <a:lnTo>
                  <a:pt x="541380" y="900850"/>
                </a:lnTo>
                <a:lnTo>
                  <a:pt x="569750" y="940311"/>
                </a:lnTo>
                <a:lnTo>
                  <a:pt x="598511" y="980366"/>
                </a:lnTo>
                <a:lnTo>
                  <a:pt x="627656" y="1020988"/>
                </a:lnTo>
                <a:lnTo>
                  <a:pt x="657176" y="1062152"/>
                </a:lnTo>
                <a:lnTo>
                  <a:pt x="687062" y="1103829"/>
                </a:lnTo>
                <a:lnTo>
                  <a:pt x="717306" y="1145994"/>
                </a:lnTo>
                <a:lnTo>
                  <a:pt x="747899" y="1188621"/>
                </a:lnTo>
                <a:lnTo>
                  <a:pt x="778834" y="1231681"/>
                </a:lnTo>
                <a:lnTo>
                  <a:pt x="810100" y="1275150"/>
                </a:lnTo>
                <a:lnTo>
                  <a:pt x="841691" y="1318999"/>
                </a:lnTo>
                <a:lnTo>
                  <a:pt x="873598" y="1363204"/>
                </a:lnTo>
                <a:lnTo>
                  <a:pt x="905812" y="1407736"/>
                </a:lnTo>
                <a:lnTo>
                  <a:pt x="938324" y="1452570"/>
                </a:lnTo>
                <a:lnTo>
                  <a:pt x="971127" y="1497678"/>
                </a:lnTo>
                <a:lnTo>
                  <a:pt x="1004211" y="1543035"/>
                </a:lnTo>
                <a:lnTo>
                  <a:pt x="1037569" y="1588614"/>
                </a:lnTo>
                <a:lnTo>
                  <a:pt x="1071192" y="1634388"/>
                </a:lnTo>
                <a:lnTo>
                  <a:pt x="1105071" y="1680330"/>
                </a:lnTo>
                <a:lnTo>
                  <a:pt x="1139199" y="1726414"/>
                </a:lnTo>
                <a:lnTo>
                  <a:pt x="1173566" y="1772613"/>
                </a:lnTo>
                <a:lnTo>
                  <a:pt x="1208163" y="1818901"/>
                </a:lnTo>
                <a:lnTo>
                  <a:pt x="1242984" y="1865251"/>
                </a:lnTo>
                <a:lnTo>
                  <a:pt x="1278019" y="1911637"/>
                </a:lnTo>
                <a:lnTo>
                  <a:pt x="1313259" y="1958032"/>
                </a:lnTo>
                <a:lnTo>
                  <a:pt x="1348697" y="2004409"/>
                </a:lnTo>
                <a:lnTo>
                  <a:pt x="1384323" y="2050741"/>
                </a:lnTo>
                <a:lnTo>
                  <a:pt x="1420130" y="2097003"/>
                </a:lnTo>
                <a:lnTo>
                  <a:pt x="1456109" y="2143167"/>
                </a:lnTo>
                <a:lnTo>
                  <a:pt x="1492251" y="2189208"/>
                </a:lnTo>
                <a:lnTo>
                  <a:pt x="1528548" y="2235097"/>
                </a:lnTo>
                <a:lnTo>
                  <a:pt x="1564992" y="2280810"/>
                </a:lnTo>
                <a:lnTo>
                  <a:pt x="1601574" y="2326318"/>
                </a:lnTo>
                <a:lnTo>
                  <a:pt x="1638285" y="2371596"/>
                </a:lnTo>
                <a:lnTo>
                  <a:pt x="1675118" y="2416618"/>
                </a:lnTo>
                <a:lnTo>
                  <a:pt x="1712063" y="2461355"/>
                </a:lnTo>
                <a:lnTo>
                  <a:pt x="1749113" y="2505782"/>
                </a:lnTo>
                <a:lnTo>
                  <a:pt x="1786258" y="2549873"/>
                </a:lnTo>
                <a:lnTo>
                  <a:pt x="1823491" y="2593600"/>
                </a:lnTo>
                <a:lnTo>
                  <a:pt x="1860803" y="2636937"/>
                </a:lnTo>
                <a:lnTo>
                  <a:pt x="1898185" y="2679857"/>
                </a:lnTo>
                <a:lnTo>
                  <a:pt x="1935629" y="2722335"/>
                </a:lnTo>
                <a:lnTo>
                  <a:pt x="1973127" y="2764342"/>
                </a:lnTo>
                <a:lnTo>
                  <a:pt x="2010670" y="2805853"/>
                </a:lnTo>
                <a:lnTo>
                  <a:pt x="2048249" y="2846842"/>
                </a:lnTo>
                <a:lnTo>
                  <a:pt x="2085857" y="2887280"/>
                </a:lnTo>
                <a:lnTo>
                  <a:pt x="2123484" y="2927143"/>
                </a:lnTo>
                <a:lnTo>
                  <a:pt x="2161123" y="2966402"/>
                </a:lnTo>
                <a:lnTo>
                  <a:pt x="2198764" y="3005033"/>
                </a:lnTo>
                <a:lnTo>
                  <a:pt x="2236400" y="3043007"/>
                </a:lnTo>
                <a:lnTo>
                  <a:pt x="2274021" y="3080299"/>
                </a:lnTo>
                <a:lnTo>
                  <a:pt x="2311621" y="3116882"/>
                </a:lnTo>
                <a:lnTo>
                  <a:pt x="2349189" y="3152729"/>
                </a:lnTo>
                <a:lnTo>
                  <a:pt x="2386718" y="3187814"/>
                </a:lnTo>
                <a:lnTo>
                  <a:pt x="2424198" y="3222110"/>
                </a:lnTo>
                <a:lnTo>
                  <a:pt x="2461623" y="3255590"/>
                </a:lnTo>
                <a:lnTo>
                  <a:pt x="2498982" y="3288228"/>
                </a:lnTo>
                <a:lnTo>
                  <a:pt x="2536269" y="3319998"/>
                </a:lnTo>
                <a:lnTo>
                  <a:pt x="2573473" y="3350872"/>
                </a:lnTo>
                <a:lnTo>
                  <a:pt x="2610588" y="3380825"/>
                </a:lnTo>
                <a:lnTo>
                  <a:pt x="2647604" y="3409829"/>
                </a:lnTo>
                <a:lnTo>
                  <a:pt x="2684512" y="3437858"/>
                </a:lnTo>
                <a:lnTo>
                  <a:pt x="2721306" y="3464885"/>
                </a:lnTo>
                <a:lnTo>
                  <a:pt x="2757975" y="3490884"/>
                </a:lnTo>
                <a:lnTo>
                  <a:pt x="2794511" y="3515828"/>
                </a:lnTo>
                <a:lnTo>
                  <a:pt x="2830907" y="3539690"/>
                </a:lnTo>
                <a:lnTo>
                  <a:pt x="2867154" y="3562445"/>
                </a:lnTo>
                <a:lnTo>
                  <a:pt x="2903242" y="3584065"/>
                </a:lnTo>
                <a:lnTo>
                  <a:pt x="2939165" y="3604524"/>
                </a:lnTo>
                <a:lnTo>
                  <a:pt x="2974912" y="3623795"/>
                </a:lnTo>
                <a:lnTo>
                  <a:pt x="3010477" y="3641851"/>
                </a:lnTo>
                <a:lnTo>
                  <a:pt x="3045850" y="3658667"/>
                </a:lnTo>
                <a:lnTo>
                  <a:pt x="3081023" y="3674215"/>
                </a:lnTo>
                <a:lnTo>
                  <a:pt x="3150734" y="3701402"/>
                </a:lnTo>
                <a:lnTo>
                  <a:pt x="3219544" y="3723199"/>
                </a:lnTo>
                <a:lnTo>
                  <a:pt x="3287384" y="3739394"/>
                </a:lnTo>
                <a:lnTo>
                  <a:pt x="3354187" y="3749773"/>
                </a:lnTo>
                <a:lnTo>
                  <a:pt x="3419886" y="3754125"/>
                </a:lnTo>
                <a:lnTo>
                  <a:pt x="3452299" y="3753974"/>
                </a:lnTo>
                <a:lnTo>
                  <a:pt x="3516215" y="3749072"/>
                </a:lnTo>
                <a:lnTo>
                  <a:pt x="3581229" y="3738190"/>
                </a:lnTo>
                <a:lnTo>
                  <a:pt x="3647277" y="3721534"/>
                </a:lnTo>
                <a:lnTo>
                  <a:pt x="3714295" y="3699309"/>
                </a:lnTo>
                <a:lnTo>
                  <a:pt x="3782220" y="3671721"/>
                </a:lnTo>
                <a:lnTo>
                  <a:pt x="3850987" y="3638973"/>
                </a:lnTo>
                <a:lnTo>
                  <a:pt x="3885667" y="3620729"/>
                </a:lnTo>
                <a:lnTo>
                  <a:pt x="3920533" y="3601272"/>
                </a:lnTo>
                <a:lnTo>
                  <a:pt x="3955578" y="3580627"/>
                </a:lnTo>
                <a:lnTo>
                  <a:pt x="3990793" y="3558821"/>
                </a:lnTo>
                <a:lnTo>
                  <a:pt x="4026171" y="3535879"/>
                </a:lnTo>
                <a:lnTo>
                  <a:pt x="4061703" y="3511827"/>
                </a:lnTo>
                <a:lnTo>
                  <a:pt x="4097383" y="3486690"/>
                </a:lnTo>
                <a:lnTo>
                  <a:pt x="4133200" y="3460493"/>
                </a:lnTo>
                <a:lnTo>
                  <a:pt x="4169149" y="3433263"/>
                </a:lnTo>
                <a:lnTo>
                  <a:pt x="4205220" y="3405026"/>
                </a:lnTo>
                <a:lnTo>
                  <a:pt x="4241406" y="3375806"/>
                </a:lnTo>
                <a:lnTo>
                  <a:pt x="4277698" y="3345629"/>
                </a:lnTo>
                <a:lnTo>
                  <a:pt x="4314089" y="3314521"/>
                </a:lnTo>
                <a:lnTo>
                  <a:pt x="4350570" y="3282508"/>
                </a:lnTo>
                <a:lnTo>
                  <a:pt x="4387135" y="3249616"/>
                </a:lnTo>
                <a:lnTo>
                  <a:pt x="4423774" y="3215869"/>
                </a:lnTo>
                <a:lnTo>
                  <a:pt x="4460479" y="3181293"/>
                </a:lnTo>
                <a:lnTo>
                  <a:pt x="4497243" y="3145915"/>
                </a:lnTo>
                <a:lnTo>
                  <a:pt x="4534058" y="3109759"/>
                </a:lnTo>
                <a:lnTo>
                  <a:pt x="4570916" y="3072852"/>
                </a:lnTo>
                <a:lnTo>
                  <a:pt x="4607808" y="3035219"/>
                </a:lnTo>
                <a:lnTo>
                  <a:pt x="4644726" y="2996885"/>
                </a:lnTo>
                <a:lnTo>
                  <a:pt x="4681664" y="2957876"/>
                </a:lnTo>
                <a:lnTo>
                  <a:pt x="4718612" y="2918219"/>
                </a:lnTo>
                <a:lnTo>
                  <a:pt x="4755563" y="2877937"/>
                </a:lnTo>
                <a:lnTo>
                  <a:pt x="4792508" y="2837058"/>
                </a:lnTo>
                <a:lnTo>
                  <a:pt x="4829440" y="2795607"/>
                </a:lnTo>
                <a:lnTo>
                  <a:pt x="4866351" y="2753609"/>
                </a:lnTo>
                <a:lnTo>
                  <a:pt x="4903233" y="2711090"/>
                </a:lnTo>
                <a:lnTo>
                  <a:pt x="4940077" y="2668075"/>
                </a:lnTo>
                <a:lnTo>
                  <a:pt x="4976876" y="2624591"/>
                </a:lnTo>
                <a:lnTo>
                  <a:pt x="5013621" y="2580662"/>
                </a:lnTo>
                <a:lnTo>
                  <a:pt x="5050305" y="2536315"/>
                </a:lnTo>
                <a:lnTo>
                  <a:pt x="5086920" y="2491575"/>
                </a:lnTo>
                <a:lnTo>
                  <a:pt x="5123458" y="2446467"/>
                </a:lnTo>
                <a:lnTo>
                  <a:pt x="5159910" y="2401018"/>
                </a:lnTo>
                <a:lnTo>
                  <a:pt x="5196269" y="2355253"/>
                </a:lnTo>
                <a:lnTo>
                  <a:pt x="5232527" y="2309197"/>
                </a:lnTo>
                <a:lnTo>
                  <a:pt x="5268675" y="2262877"/>
                </a:lnTo>
                <a:lnTo>
                  <a:pt x="5304706" y="2216317"/>
                </a:lnTo>
                <a:lnTo>
                  <a:pt x="5340612" y="2169544"/>
                </a:lnTo>
                <a:lnTo>
                  <a:pt x="5376384" y="2122583"/>
                </a:lnTo>
                <a:lnTo>
                  <a:pt x="5412016" y="2075460"/>
                </a:lnTo>
                <a:lnTo>
                  <a:pt x="5447497" y="2028199"/>
                </a:lnTo>
                <a:lnTo>
                  <a:pt x="5482822" y="1980828"/>
                </a:lnTo>
                <a:lnTo>
                  <a:pt x="5517981" y="1933371"/>
                </a:lnTo>
                <a:lnTo>
                  <a:pt x="5552968" y="1885855"/>
                </a:lnTo>
                <a:lnTo>
                  <a:pt x="5587772" y="1838304"/>
                </a:lnTo>
                <a:lnTo>
                  <a:pt x="5622388" y="1790745"/>
                </a:lnTo>
                <a:lnTo>
                  <a:pt x="5656806" y="1743202"/>
                </a:lnTo>
                <a:lnTo>
                  <a:pt x="5691019" y="1695703"/>
                </a:lnTo>
                <a:lnTo>
                  <a:pt x="5725019" y="1648271"/>
                </a:lnTo>
                <a:lnTo>
                  <a:pt x="5758797" y="1600934"/>
                </a:lnTo>
                <a:lnTo>
                  <a:pt x="5792347" y="1553716"/>
                </a:lnTo>
                <a:lnTo>
                  <a:pt x="5825658" y="1506643"/>
                </a:lnTo>
                <a:lnTo>
                  <a:pt x="5858725" y="1459741"/>
                </a:lnTo>
                <a:lnTo>
                  <a:pt x="5891539" y="1413035"/>
                </a:lnTo>
                <a:lnTo>
                  <a:pt x="5924091" y="1366552"/>
                </a:lnTo>
                <a:lnTo>
                  <a:pt x="5956374" y="1320316"/>
                </a:lnTo>
                <a:lnTo>
                  <a:pt x="5988379" y="1274353"/>
                </a:lnTo>
                <a:lnTo>
                  <a:pt x="6020100" y="1228689"/>
                </a:lnTo>
                <a:lnTo>
                  <a:pt x="6051527" y="1183349"/>
                </a:lnTo>
                <a:lnTo>
                  <a:pt x="6082653" y="1138360"/>
                </a:lnTo>
                <a:lnTo>
                  <a:pt x="6113470" y="1093747"/>
                </a:lnTo>
                <a:lnTo>
                  <a:pt x="6143969" y="1049535"/>
                </a:lnTo>
                <a:lnTo>
                  <a:pt x="6174144" y="1005749"/>
                </a:lnTo>
                <a:lnTo>
                  <a:pt x="6203985" y="962417"/>
                </a:lnTo>
                <a:lnTo>
                  <a:pt x="6233485" y="919563"/>
                </a:lnTo>
                <a:lnTo>
                  <a:pt x="6262635" y="877212"/>
                </a:lnTo>
                <a:lnTo>
                  <a:pt x="6291429" y="835391"/>
                </a:lnTo>
                <a:lnTo>
                  <a:pt x="6319857" y="794126"/>
                </a:lnTo>
                <a:lnTo>
                  <a:pt x="6347912" y="753441"/>
                </a:lnTo>
                <a:lnTo>
                  <a:pt x="6375586" y="713362"/>
                </a:lnTo>
                <a:lnTo>
                  <a:pt x="6402870" y="673915"/>
                </a:lnTo>
                <a:lnTo>
                  <a:pt x="6429757" y="635126"/>
                </a:lnTo>
                <a:lnTo>
                  <a:pt x="6456240" y="597020"/>
                </a:lnTo>
                <a:lnTo>
                  <a:pt x="6482309" y="559623"/>
                </a:lnTo>
                <a:lnTo>
                  <a:pt x="6507956" y="522960"/>
                </a:lnTo>
                <a:lnTo>
                  <a:pt x="6533175" y="487058"/>
                </a:lnTo>
                <a:lnTo>
                  <a:pt x="6557956" y="451941"/>
                </a:lnTo>
                <a:lnTo>
                  <a:pt x="6582292" y="417636"/>
                </a:lnTo>
                <a:lnTo>
                  <a:pt x="6606175" y="384167"/>
                </a:lnTo>
                <a:lnTo>
                  <a:pt x="6629597" y="351561"/>
                </a:lnTo>
                <a:lnTo>
                  <a:pt x="6652550" y="319844"/>
                </a:lnTo>
                <a:lnTo>
                  <a:pt x="6675025" y="289040"/>
                </a:lnTo>
                <a:lnTo>
                  <a:pt x="6718513" y="230276"/>
                </a:lnTo>
                <a:lnTo>
                  <a:pt x="6759995" y="175475"/>
                </a:lnTo>
                <a:lnTo>
                  <a:pt x="6799409" y="124842"/>
                </a:lnTo>
                <a:lnTo>
                  <a:pt x="6836691" y="78582"/>
                </a:lnTo>
                <a:lnTo>
                  <a:pt x="6871775" y="36899"/>
                </a:lnTo>
                <a:lnTo>
                  <a:pt x="6888474" y="17839"/>
                </a:lnTo>
                <a:lnTo>
                  <a:pt x="6904599" y="0"/>
                </a:lnTo>
              </a:path>
            </a:pathLst>
          </a:custGeom>
          <a:ln w="38099">
            <a:solidFill>
              <a:srgbClr val="5B5854"/>
            </a:solidFill>
          </a:ln>
        </p:spPr>
        <p:txBody>
          <a:bodyPr wrap="square" lIns="0" tIns="0" rIns="0" bIns="0" rtlCol="0"/>
          <a:lstStyle/>
          <a:p>
            <a:endParaRPr/>
          </a:p>
        </p:txBody>
      </p:sp>
      <p:sp>
        <p:nvSpPr>
          <p:cNvPr id="5" name="object 5"/>
          <p:cNvSpPr/>
          <p:nvPr/>
        </p:nvSpPr>
        <p:spPr>
          <a:xfrm>
            <a:off x="2580591" y="4383457"/>
            <a:ext cx="3511600" cy="506760"/>
          </a:xfrm>
          <a:custGeom>
            <a:avLst/>
            <a:gdLst/>
            <a:ahLst/>
            <a:cxnLst/>
            <a:rect l="l" t="t" r="r" b="b"/>
            <a:pathLst>
              <a:path w="4994275" h="720725">
                <a:moveTo>
                  <a:pt x="0" y="0"/>
                </a:moveTo>
                <a:lnTo>
                  <a:pt x="4994099" y="720599"/>
                </a:lnTo>
              </a:path>
            </a:pathLst>
          </a:custGeom>
          <a:ln w="38099">
            <a:solidFill>
              <a:srgbClr val="5B5854"/>
            </a:solidFill>
          </a:ln>
        </p:spPr>
        <p:txBody>
          <a:bodyPr wrap="square" lIns="0" tIns="0" rIns="0" bIns="0" rtlCol="0"/>
          <a:lstStyle/>
          <a:p>
            <a:endParaRPr/>
          </a:p>
        </p:txBody>
      </p:sp>
      <p:sp>
        <p:nvSpPr>
          <p:cNvPr id="6" name="object 6"/>
          <p:cNvSpPr txBox="1"/>
          <p:nvPr/>
        </p:nvSpPr>
        <p:spPr>
          <a:xfrm>
            <a:off x="5480023" y="5872296"/>
            <a:ext cx="1883271" cy="339328"/>
          </a:xfrm>
          <a:prstGeom prst="rect">
            <a:avLst/>
          </a:prstGeom>
        </p:spPr>
        <p:txBody>
          <a:bodyPr vert="horz" wrap="square" lIns="0" tIns="8929" rIns="0" bIns="0" rtlCol="0">
            <a:spAutoFit/>
          </a:bodyPr>
          <a:lstStyle/>
          <a:p>
            <a:pPr marL="8929">
              <a:spcBef>
                <a:spcPts val="70"/>
              </a:spcBef>
            </a:pPr>
            <a:r>
              <a:rPr sz="2100" spc="-309" dirty="0">
                <a:solidFill>
                  <a:srgbClr val="5B5854"/>
                </a:solidFill>
                <a:latin typeface="Arial Black"/>
                <a:cs typeface="Arial Black"/>
              </a:rPr>
              <a:t>Convex</a:t>
            </a:r>
            <a:r>
              <a:rPr sz="2100" spc="-158" dirty="0">
                <a:solidFill>
                  <a:srgbClr val="5B5854"/>
                </a:solidFill>
                <a:latin typeface="Arial Black"/>
                <a:cs typeface="Arial Black"/>
              </a:rPr>
              <a:t> </a:t>
            </a:r>
            <a:r>
              <a:rPr sz="2100" spc="-340" dirty="0">
                <a:solidFill>
                  <a:srgbClr val="5B5854"/>
                </a:solidFill>
                <a:latin typeface="Arial Black"/>
                <a:cs typeface="Arial Black"/>
              </a:rPr>
              <a:t>Function</a:t>
            </a:r>
            <a:endParaRPr sz="2100">
              <a:latin typeface="Arial Black"/>
              <a:cs typeface="Arial Black"/>
            </a:endParaRPr>
          </a:p>
        </p:txBody>
      </p:sp>
    </p:spTree>
    <p:extLst>
      <p:ext uri="{BB962C8B-B14F-4D97-AF65-F5344CB8AC3E}">
        <p14:creationId xmlns:p14="http://schemas.microsoft.com/office/powerpoint/2010/main" val="3027369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774"/>
            <a:ext cx="7467600" cy="1143000"/>
          </a:xfrm>
        </p:spPr>
        <p:txBody>
          <a:bodyPr/>
          <a:lstStyle/>
          <a:p>
            <a:r>
              <a:rPr lang="en-IN" b="1" spc="26" dirty="0">
                <a:solidFill>
                  <a:srgbClr val="5B5854"/>
                </a:solidFill>
                <a:latin typeface="Arial"/>
                <a:cs typeface="Arial"/>
              </a:rPr>
              <a:t>Feature</a:t>
            </a:r>
            <a:r>
              <a:rPr lang="en-IN" b="1" spc="-10" dirty="0">
                <a:solidFill>
                  <a:srgbClr val="5B5854"/>
                </a:solidFill>
                <a:latin typeface="Arial"/>
                <a:cs typeface="Arial"/>
              </a:rPr>
              <a:t> </a:t>
            </a:r>
            <a:r>
              <a:rPr lang="en-IN" b="1" spc="-110" dirty="0">
                <a:solidFill>
                  <a:srgbClr val="5B5854"/>
                </a:solidFill>
                <a:latin typeface="Arial"/>
                <a:cs typeface="Arial"/>
              </a:rPr>
              <a:t>Scaling</a:t>
            </a:r>
            <a:r>
              <a:rPr lang="en-IN" dirty="0">
                <a:latin typeface="Arial"/>
                <a:cs typeface="Arial"/>
              </a:rPr>
              <a:t/>
            </a:r>
            <a:br>
              <a:rPr lang="en-IN" dirty="0">
                <a:latin typeface="Arial"/>
                <a:cs typeface="Arial"/>
              </a:rPr>
            </a:br>
            <a:endParaRPr lang="en-IN" dirty="0"/>
          </a:p>
        </p:txBody>
      </p:sp>
      <p:sp>
        <p:nvSpPr>
          <p:cNvPr id="3" name="Content Placeholder 2"/>
          <p:cNvSpPr>
            <a:spLocks noGrp="1"/>
          </p:cNvSpPr>
          <p:nvPr>
            <p:ph sz="quarter" idx="1"/>
          </p:nvPr>
        </p:nvSpPr>
        <p:spPr>
          <a:xfrm>
            <a:off x="457200" y="762000"/>
            <a:ext cx="7467600" cy="4873752"/>
          </a:xfrm>
        </p:spPr>
        <p:txBody>
          <a:bodyPr/>
          <a:lstStyle/>
          <a:p>
            <a:pPr marL="471146" indent="-459082">
              <a:spcBef>
                <a:spcPts val="1801"/>
              </a:spcBef>
              <a:buFont typeface="Arial"/>
              <a:buChar char="●"/>
              <a:tabLst>
                <a:tab pos="471146" algn="l"/>
                <a:tab pos="471781" algn="l"/>
              </a:tabLst>
            </a:pPr>
            <a:r>
              <a:rPr lang="en-IN" sz="1800" dirty="0"/>
              <a:t>When using Gradient Descent, we should ensure that</a:t>
            </a:r>
          </a:p>
          <a:p>
            <a:pPr marL="928321" lvl="1" indent="-459082">
              <a:spcBef>
                <a:spcPts val="1801"/>
              </a:spcBef>
              <a:buFont typeface="Arial"/>
              <a:buChar char="○"/>
              <a:tabLst>
                <a:tab pos="928321" algn="l"/>
                <a:tab pos="928957" algn="l"/>
              </a:tabLst>
            </a:pPr>
            <a:r>
              <a:rPr lang="en-IN" sz="1800" dirty="0"/>
              <a:t>All features have a similar scale</a:t>
            </a:r>
          </a:p>
          <a:p>
            <a:pPr marL="928321" lvl="1" indent="-459082">
              <a:spcBef>
                <a:spcPts val="1801"/>
              </a:spcBef>
              <a:buFont typeface="Arial"/>
              <a:buChar char="○"/>
              <a:tabLst>
                <a:tab pos="928321" algn="l"/>
                <a:tab pos="928957" algn="l"/>
              </a:tabLst>
            </a:pPr>
            <a:r>
              <a:rPr lang="en-IN" sz="1800" dirty="0"/>
              <a:t>Using </a:t>
            </a:r>
            <a:r>
              <a:rPr lang="en-IN" sz="1800" dirty="0" err="1"/>
              <a:t>Scikit-Learn’s</a:t>
            </a:r>
            <a:r>
              <a:rPr lang="en-IN" sz="1800" dirty="0"/>
              <a:t> </a:t>
            </a:r>
            <a:r>
              <a:rPr lang="en-IN" sz="1800" dirty="0" err="1"/>
              <a:t>StandardScaler</a:t>
            </a:r>
            <a:r>
              <a:rPr lang="en-IN" sz="1800" dirty="0"/>
              <a:t> class</a:t>
            </a:r>
          </a:p>
          <a:p>
            <a:pPr marL="928321" lvl="1" indent="-459082">
              <a:spcBef>
                <a:spcPts val="1801"/>
              </a:spcBef>
              <a:buFont typeface="Arial"/>
              <a:buChar char="○"/>
              <a:tabLst>
                <a:tab pos="928321" algn="l"/>
                <a:tab pos="928957" algn="l"/>
              </a:tabLst>
            </a:pPr>
            <a:r>
              <a:rPr lang="en-IN" sz="1800" dirty="0"/>
              <a:t>Else it will take much longer to converge</a:t>
            </a:r>
          </a:p>
          <a:p>
            <a:pPr marL="471146" indent="-459082">
              <a:spcBef>
                <a:spcPts val="1801"/>
              </a:spcBef>
              <a:buFont typeface="Arial"/>
              <a:buChar char="●"/>
              <a:tabLst>
                <a:tab pos="471146" algn="l"/>
                <a:tab pos="471781" algn="l"/>
              </a:tabLst>
            </a:pPr>
            <a:r>
              <a:rPr lang="en-IN" sz="1800" dirty="0"/>
              <a:t>See the below diagram where feature 1 and 2 have same scales</a:t>
            </a:r>
          </a:p>
          <a:p>
            <a:pPr marL="471146" indent="-459082">
              <a:spcBef>
                <a:spcPts val="525"/>
              </a:spcBef>
              <a:buFont typeface="Arial"/>
              <a:buChar char="●"/>
              <a:tabLst>
                <a:tab pos="471146" algn="l"/>
                <a:tab pos="471781" algn="l"/>
              </a:tabLst>
            </a:pPr>
            <a:r>
              <a:rPr lang="en-IN" sz="1800" dirty="0"/>
              <a:t>Gradient Descent algorithm goes straight toward the minimum</a:t>
            </a:r>
          </a:p>
          <a:p>
            <a:pPr marL="928321" lvl="1" indent="-459082">
              <a:spcBef>
                <a:spcPts val="525"/>
              </a:spcBef>
              <a:buFont typeface="Arial"/>
              <a:buChar char="○"/>
              <a:tabLst>
                <a:tab pos="928321" algn="l"/>
                <a:tab pos="928957" algn="l"/>
              </a:tabLst>
            </a:pPr>
            <a:r>
              <a:rPr lang="en-IN" sz="1800" dirty="0"/>
              <a:t>Thereby reaching it quickly</a:t>
            </a:r>
          </a:p>
          <a:p>
            <a:endParaRPr lang="en-IN"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893276"/>
            <a:ext cx="5514975" cy="2986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0260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74406" y="228600"/>
            <a:ext cx="7533531" cy="3190082"/>
          </a:xfrm>
          <a:prstGeom prst="rect">
            <a:avLst/>
          </a:prstGeom>
        </p:spPr>
        <p:txBody>
          <a:bodyPr vert="horz" wrap="square" lIns="0" tIns="169650" rIns="0" bIns="0" rtlCol="0">
            <a:spAutoFit/>
          </a:bodyPr>
          <a:lstStyle/>
          <a:p>
            <a:pPr marL="9822">
              <a:spcBef>
                <a:spcPts val="1336"/>
              </a:spcBef>
            </a:pPr>
            <a:r>
              <a:rPr sz="2100" b="1" spc="18" dirty="0">
                <a:solidFill>
                  <a:srgbClr val="5B5854"/>
                </a:solidFill>
                <a:latin typeface="Arial"/>
                <a:cs typeface="Arial"/>
              </a:rPr>
              <a:t>Feature </a:t>
            </a:r>
            <a:r>
              <a:rPr sz="2100" b="1" spc="-77" dirty="0">
                <a:solidFill>
                  <a:srgbClr val="5B5854"/>
                </a:solidFill>
                <a:latin typeface="Arial"/>
                <a:cs typeface="Arial"/>
              </a:rPr>
              <a:t>Scaling </a:t>
            </a:r>
            <a:r>
              <a:rPr sz="2100" b="1" dirty="0">
                <a:solidFill>
                  <a:srgbClr val="5B5854"/>
                </a:solidFill>
                <a:latin typeface="Arial"/>
                <a:cs typeface="Arial"/>
              </a:rPr>
              <a:t>- </a:t>
            </a:r>
            <a:r>
              <a:rPr sz="2100" b="1" spc="21" dirty="0">
                <a:solidFill>
                  <a:srgbClr val="5B5854"/>
                </a:solidFill>
                <a:latin typeface="Arial"/>
                <a:cs typeface="Arial"/>
              </a:rPr>
              <a:t>Different </a:t>
            </a:r>
            <a:r>
              <a:rPr sz="2100" b="1" spc="-102" dirty="0">
                <a:solidFill>
                  <a:srgbClr val="5B5854"/>
                </a:solidFill>
                <a:latin typeface="Arial"/>
                <a:cs typeface="Arial"/>
              </a:rPr>
              <a:t>Scales </a:t>
            </a:r>
            <a:r>
              <a:rPr sz="2100" b="1" spc="4" dirty="0">
                <a:solidFill>
                  <a:srgbClr val="5B5854"/>
                </a:solidFill>
                <a:latin typeface="Arial"/>
                <a:cs typeface="Arial"/>
              </a:rPr>
              <a:t>/ </a:t>
            </a:r>
            <a:r>
              <a:rPr sz="2100" b="1" spc="120" dirty="0">
                <a:solidFill>
                  <a:srgbClr val="5B5854"/>
                </a:solidFill>
                <a:latin typeface="Arial"/>
                <a:cs typeface="Arial"/>
              </a:rPr>
              <a:t>Not</a:t>
            </a:r>
            <a:r>
              <a:rPr sz="2100" b="1" spc="98" dirty="0">
                <a:solidFill>
                  <a:srgbClr val="5B5854"/>
                </a:solidFill>
                <a:latin typeface="Arial"/>
                <a:cs typeface="Arial"/>
              </a:rPr>
              <a:t> </a:t>
            </a:r>
            <a:r>
              <a:rPr sz="2100" b="1" spc="-91" dirty="0">
                <a:solidFill>
                  <a:srgbClr val="5B5854"/>
                </a:solidFill>
                <a:latin typeface="Arial"/>
                <a:cs typeface="Arial"/>
              </a:rPr>
              <a:t>scaled</a:t>
            </a:r>
            <a:endParaRPr sz="2100" dirty="0">
              <a:latin typeface="Arial"/>
              <a:cs typeface="Arial"/>
            </a:endParaRPr>
          </a:p>
          <a:p>
            <a:pPr marL="331263" indent="-322781">
              <a:spcBef>
                <a:spcPts val="1266"/>
              </a:spcBef>
              <a:buFont typeface="Arial"/>
              <a:buChar char="●"/>
              <a:tabLst>
                <a:tab pos="331263" algn="l"/>
                <a:tab pos="331709" algn="l"/>
              </a:tabLst>
            </a:pPr>
            <a:r>
              <a:rPr dirty="0"/>
              <a:t>See the below diagram where feature 1 and 2 have different scales</a:t>
            </a:r>
            <a:endParaRPr lang="en-US" dirty="0"/>
          </a:p>
          <a:p>
            <a:pPr marL="471146" indent="-459082">
              <a:spcBef>
                <a:spcPts val="1801"/>
              </a:spcBef>
              <a:buFont typeface="Arial"/>
              <a:buChar char="●"/>
              <a:tabLst>
                <a:tab pos="471146" algn="l"/>
                <a:tab pos="471781" algn="l"/>
              </a:tabLst>
            </a:pPr>
            <a:r>
              <a:rPr lang="en-IN" dirty="0"/>
              <a:t>Gradient Descent algorithm goes almost orthogonal to</a:t>
            </a:r>
          </a:p>
          <a:p>
            <a:pPr marL="928321" lvl="1" indent="-459082">
              <a:spcBef>
                <a:spcPts val="525"/>
              </a:spcBef>
              <a:buFont typeface="Arial"/>
              <a:buChar char="○"/>
              <a:tabLst>
                <a:tab pos="928321" algn="l"/>
                <a:tab pos="928957" algn="l"/>
              </a:tabLst>
            </a:pPr>
            <a:r>
              <a:rPr lang="en-IN" dirty="0"/>
              <a:t>The direction of the global minimum and</a:t>
            </a:r>
          </a:p>
          <a:p>
            <a:pPr marL="928321" lvl="1" indent="-459082">
              <a:spcBef>
                <a:spcPts val="525"/>
              </a:spcBef>
              <a:buFont typeface="Arial"/>
              <a:buChar char="○"/>
              <a:tabLst>
                <a:tab pos="928321" algn="l"/>
                <a:tab pos="928957" algn="l"/>
              </a:tabLst>
            </a:pPr>
            <a:r>
              <a:rPr lang="en-IN" dirty="0"/>
              <a:t>It ends with a long march down an almost flat valley</a:t>
            </a:r>
          </a:p>
          <a:p>
            <a:pPr marL="928321" lvl="1" indent="-459082">
              <a:spcBef>
                <a:spcPts val="525"/>
              </a:spcBef>
              <a:buFont typeface="Arial"/>
              <a:buChar char="○"/>
              <a:tabLst>
                <a:tab pos="928321" algn="l"/>
                <a:tab pos="928957" algn="l"/>
              </a:tabLst>
            </a:pPr>
            <a:r>
              <a:rPr lang="en-IN" dirty="0"/>
              <a:t>It will eventually reach the minimum, but it will take a long time</a:t>
            </a:r>
          </a:p>
          <a:p>
            <a:pPr marL="331263" indent="-322781">
              <a:spcBef>
                <a:spcPts val="1266"/>
              </a:spcBef>
              <a:buFont typeface="Arial"/>
              <a:buChar char="●"/>
              <a:tabLst>
                <a:tab pos="331263" algn="l"/>
                <a:tab pos="331709" algn="l"/>
              </a:tabLst>
            </a:pPr>
            <a:endParaRPr dirty="0"/>
          </a:p>
        </p:txBody>
      </p:sp>
      <p:sp>
        <p:nvSpPr>
          <p:cNvPr id="4" name="object 4"/>
          <p:cNvSpPr/>
          <p:nvPr/>
        </p:nvSpPr>
        <p:spPr>
          <a:xfrm>
            <a:off x="1828800" y="3418682"/>
            <a:ext cx="5292439" cy="3015193"/>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7620000" y="5090958"/>
            <a:ext cx="997446" cy="563014"/>
          </a:xfrm>
          <a:prstGeom prst="rect">
            <a:avLst/>
          </a:prstGeom>
        </p:spPr>
        <p:txBody>
          <a:bodyPr vert="horz" wrap="square" lIns="0" tIns="8929" rIns="0" bIns="0" rtlCol="0">
            <a:spAutoFit/>
          </a:bodyPr>
          <a:lstStyle/>
          <a:p>
            <a:pPr marL="227688" marR="3572" indent="-219205">
              <a:spcBef>
                <a:spcPts val="70"/>
              </a:spcBef>
            </a:pPr>
            <a:r>
              <a:rPr dirty="0"/>
              <a:t>Different  Scale</a:t>
            </a:r>
          </a:p>
        </p:txBody>
      </p:sp>
    </p:spTree>
    <p:extLst>
      <p:ext uri="{BB962C8B-B14F-4D97-AF65-F5344CB8AC3E}">
        <p14:creationId xmlns:p14="http://schemas.microsoft.com/office/powerpoint/2010/main" val="394150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3251299" cy="553641"/>
          </a:xfrm>
          <a:prstGeom prst="rect">
            <a:avLst/>
          </a:prstGeom>
        </p:spPr>
        <p:txBody>
          <a:bodyPr vert="horz" wrap="square" lIns="0" tIns="8929" rIns="0" bIns="0" rtlCol="0">
            <a:spAutoFit/>
          </a:bodyPr>
          <a:lstStyle/>
          <a:p>
            <a:pPr marL="8929">
              <a:spcBef>
                <a:spcPts val="70"/>
              </a:spcBef>
            </a:pPr>
            <a:r>
              <a:rPr sz="3500" spc="-496" dirty="0"/>
              <a:t>Gradient</a:t>
            </a:r>
            <a:r>
              <a:rPr sz="3500" spc="-243" dirty="0"/>
              <a:t> </a:t>
            </a:r>
            <a:r>
              <a:rPr sz="3500" spc="-573" dirty="0"/>
              <a:t>Descent</a:t>
            </a:r>
            <a:endParaRPr sz="3500" dirty="0"/>
          </a:p>
        </p:txBody>
      </p:sp>
      <p:sp>
        <p:nvSpPr>
          <p:cNvPr id="3" name="object 3"/>
          <p:cNvSpPr txBox="1"/>
          <p:nvPr/>
        </p:nvSpPr>
        <p:spPr>
          <a:xfrm>
            <a:off x="389514" y="1282137"/>
            <a:ext cx="5995839" cy="3110573"/>
          </a:xfrm>
          <a:prstGeom prst="rect">
            <a:avLst/>
          </a:prstGeom>
        </p:spPr>
        <p:txBody>
          <a:bodyPr vert="horz" wrap="square" lIns="0" tIns="169650" rIns="0" bIns="0" rtlCol="0">
            <a:spAutoFit/>
          </a:bodyPr>
          <a:lstStyle/>
          <a:p>
            <a:pPr marL="349120" indent="-322781">
              <a:spcBef>
                <a:spcPts val="1336"/>
              </a:spcBef>
              <a:buFont typeface="Arial"/>
              <a:buChar char="●"/>
              <a:tabLst>
                <a:tab pos="349120" algn="l"/>
                <a:tab pos="349567" algn="l"/>
              </a:tabLst>
            </a:pPr>
            <a:r>
              <a:rPr dirty="0"/>
              <a:t>Again remember that training a model means</a:t>
            </a:r>
          </a:p>
          <a:p>
            <a:pPr marL="670561" lvl="1" indent="-322781">
              <a:spcBef>
                <a:spcPts val="1266"/>
              </a:spcBef>
              <a:buFont typeface="Arial"/>
              <a:buChar char="○"/>
              <a:tabLst>
                <a:tab pos="670561" algn="l"/>
                <a:tab pos="671008" algn="l"/>
              </a:tabLst>
            </a:pPr>
            <a:r>
              <a:rPr dirty="0"/>
              <a:t>Searching for a best possible model’s parameters</a:t>
            </a:r>
          </a:p>
          <a:p>
            <a:pPr marL="670561" lvl="1" indent="-322781">
              <a:spcBef>
                <a:spcPts val="1266"/>
              </a:spcBef>
              <a:buFont typeface="Arial"/>
              <a:buChar char="○"/>
              <a:tabLst>
                <a:tab pos="670561" algn="l"/>
                <a:tab pos="671008" algn="l"/>
              </a:tabLst>
            </a:pPr>
            <a:r>
              <a:rPr dirty="0"/>
              <a:t>Like θ0, θ1 and others</a:t>
            </a:r>
          </a:p>
          <a:p>
            <a:pPr marL="670561" lvl="1" indent="-322781">
              <a:spcBef>
                <a:spcPts val="1266"/>
              </a:spcBef>
              <a:buFont typeface="Arial"/>
              <a:buChar char="○"/>
              <a:tabLst>
                <a:tab pos="670561" algn="l"/>
                <a:tab pos="671008" algn="l"/>
              </a:tabLst>
            </a:pPr>
            <a:r>
              <a:rPr dirty="0"/>
              <a:t>That minimizes the cost function like MSE</a:t>
            </a:r>
          </a:p>
          <a:p>
            <a:pPr marL="349120" indent="-322781">
              <a:spcBef>
                <a:spcPts val="1266"/>
              </a:spcBef>
              <a:buFont typeface="Arial"/>
              <a:buChar char="●"/>
              <a:tabLst>
                <a:tab pos="349120" algn="l"/>
                <a:tab pos="349567" algn="l"/>
              </a:tabLst>
            </a:pPr>
            <a:r>
              <a:rPr dirty="0"/>
              <a:t>Algorithm will have to search in more dimensions if</a:t>
            </a:r>
          </a:p>
          <a:p>
            <a:pPr marL="670561" lvl="1" indent="-322781">
              <a:spcBef>
                <a:spcPts val="1266"/>
              </a:spcBef>
              <a:buFont typeface="Arial"/>
              <a:buChar char="○"/>
              <a:tabLst>
                <a:tab pos="670561" algn="l"/>
                <a:tab pos="671008" algn="l"/>
              </a:tabLst>
            </a:pPr>
            <a:r>
              <a:rPr dirty="0"/>
              <a:t>Model has more features</a:t>
            </a:r>
          </a:p>
          <a:p>
            <a:pPr marL="670561" lvl="1" indent="-322781">
              <a:spcBef>
                <a:spcPts val="1266"/>
              </a:spcBef>
              <a:buFont typeface="Arial"/>
              <a:buChar char="○"/>
              <a:tabLst>
                <a:tab pos="670561" algn="l"/>
                <a:tab pos="671008" algn="l"/>
              </a:tabLst>
            </a:pPr>
            <a:r>
              <a:rPr dirty="0"/>
              <a:t>And search becomes complex</a:t>
            </a:r>
          </a:p>
        </p:txBody>
      </p:sp>
    </p:spTree>
    <p:extLst>
      <p:ext uri="{BB962C8B-B14F-4D97-AF65-F5344CB8AC3E}">
        <p14:creationId xmlns:p14="http://schemas.microsoft.com/office/powerpoint/2010/main" val="4102045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471146" marR="5080" indent="-459082">
              <a:lnSpc>
                <a:spcPct val="150000"/>
              </a:lnSpc>
              <a:spcBef>
                <a:spcPts val="100"/>
              </a:spcBef>
              <a:buFont typeface="Arial"/>
              <a:buChar char="●"/>
              <a:tabLst>
                <a:tab pos="471146" algn="l"/>
                <a:tab pos="471781" algn="l"/>
              </a:tabLst>
            </a:pPr>
            <a:r>
              <a:rPr lang="en-IN" sz="1800" dirty="0"/>
              <a:t>Let’s implement Gradient descent </a:t>
            </a:r>
            <a:r>
              <a:rPr lang="en-IN" sz="1800" dirty="0" smtClean="0"/>
              <a:t>using </a:t>
            </a:r>
            <a:r>
              <a:rPr lang="en-IN" sz="1800" dirty="0"/>
              <a:t>some known </a:t>
            </a:r>
            <a:r>
              <a:rPr lang="en-IN" sz="1800" dirty="0" smtClean="0"/>
              <a:t>algorithms  </a:t>
            </a:r>
            <a:r>
              <a:rPr lang="en-IN" sz="1800" dirty="0"/>
              <a:t>such as</a:t>
            </a:r>
          </a:p>
          <a:p>
            <a:pPr marL="928321" lvl="1" indent="-459082">
              <a:spcBef>
                <a:spcPts val="1801"/>
              </a:spcBef>
              <a:buFont typeface="Arial"/>
              <a:buChar char="○"/>
              <a:tabLst>
                <a:tab pos="928321" algn="l"/>
                <a:tab pos="928957" algn="l"/>
              </a:tabLst>
            </a:pPr>
            <a:r>
              <a:rPr lang="en-IN" sz="1800" dirty="0"/>
              <a:t>Batch Gradient Descent</a:t>
            </a:r>
          </a:p>
          <a:p>
            <a:pPr marL="928321" lvl="1" indent="-459082">
              <a:spcBef>
                <a:spcPts val="1801"/>
              </a:spcBef>
              <a:buFont typeface="Arial"/>
              <a:buChar char="○"/>
              <a:tabLst>
                <a:tab pos="928321" algn="l"/>
                <a:tab pos="928957" algn="l"/>
              </a:tabLst>
            </a:pPr>
            <a:r>
              <a:rPr lang="en-IN" sz="1800" dirty="0"/>
              <a:t>Stochastic Gradient Descent</a:t>
            </a:r>
          </a:p>
          <a:p>
            <a:pPr marL="928321" lvl="1" indent="-459082">
              <a:spcBef>
                <a:spcPts val="1801"/>
              </a:spcBef>
              <a:buFont typeface="Arial"/>
              <a:buChar char="○"/>
              <a:tabLst>
                <a:tab pos="928321" algn="l"/>
                <a:tab pos="928957" algn="l"/>
              </a:tabLst>
            </a:pPr>
            <a:r>
              <a:rPr lang="en-IN" sz="1800" dirty="0"/>
              <a:t>Mini-batch Gradient Descent</a:t>
            </a:r>
          </a:p>
          <a:p>
            <a:endParaRPr lang="en-IN" dirty="0"/>
          </a:p>
        </p:txBody>
      </p:sp>
      <p:sp>
        <p:nvSpPr>
          <p:cNvPr id="4" name="Title 3"/>
          <p:cNvSpPr>
            <a:spLocks noGrp="1"/>
          </p:cNvSpPr>
          <p:nvPr>
            <p:ph type="title"/>
          </p:nvPr>
        </p:nvSpPr>
        <p:spPr/>
        <p:txBody>
          <a:bodyPr/>
          <a:lstStyle/>
          <a:p>
            <a:endParaRPr lang="en-IN"/>
          </a:p>
        </p:txBody>
      </p:sp>
    </p:spTree>
    <p:extLst>
      <p:ext uri="{BB962C8B-B14F-4D97-AF65-F5344CB8AC3E}">
        <p14:creationId xmlns:p14="http://schemas.microsoft.com/office/powerpoint/2010/main" val="852507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lang="en-US" sz="3500" spc="-681" dirty="0" smtClean="0"/>
              <a:t> </a:t>
            </a:r>
            <a:r>
              <a:rPr sz="3500" spc="-496" dirty="0" smtClean="0"/>
              <a:t>Gradient</a:t>
            </a:r>
            <a:r>
              <a:rPr sz="3500" spc="-260" dirty="0" smtClean="0"/>
              <a:t> </a:t>
            </a:r>
            <a:r>
              <a:rPr sz="3500" spc="-573" dirty="0"/>
              <a:t>Descent</a:t>
            </a:r>
            <a:endParaRPr sz="3500" dirty="0"/>
          </a:p>
        </p:txBody>
      </p:sp>
      <p:sp>
        <p:nvSpPr>
          <p:cNvPr id="3" name="object 3"/>
          <p:cNvSpPr txBox="1"/>
          <p:nvPr/>
        </p:nvSpPr>
        <p:spPr>
          <a:xfrm>
            <a:off x="389513" y="1282137"/>
            <a:ext cx="7931348" cy="2656602"/>
          </a:xfrm>
          <a:prstGeom prst="rect">
            <a:avLst/>
          </a:prstGeom>
        </p:spPr>
        <p:txBody>
          <a:bodyPr vert="horz" wrap="square" lIns="0" tIns="169650" rIns="0" bIns="0" rtlCol="0">
            <a:spAutoFit/>
          </a:bodyPr>
          <a:lstStyle/>
          <a:p>
            <a:pPr marL="27680">
              <a:spcBef>
                <a:spcPts val="1336"/>
              </a:spcBef>
            </a:pPr>
            <a:r>
              <a:rPr sz="2100" b="1" spc="11" dirty="0">
                <a:solidFill>
                  <a:srgbClr val="5B5854"/>
                </a:solidFill>
                <a:latin typeface="Arial"/>
                <a:cs typeface="Arial"/>
              </a:rPr>
              <a:t>Partial</a:t>
            </a:r>
            <a:r>
              <a:rPr sz="2100" b="1" spc="-11" dirty="0">
                <a:solidFill>
                  <a:srgbClr val="5B5854"/>
                </a:solidFill>
                <a:latin typeface="Arial"/>
                <a:cs typeface="Arial"/>
              </a:rPr>
              <a:t> </a:t>
            </a:r>
            <a:r>
              <a:rPr sz="2100" b="1" spc="11" dirty="0">
                <a:solidFill>
                  <a:srgbClr val="5B5854"/>
                </a:solidFill>
                <a:latin typeface="Arial"/>
                <a:cs typeface="Arial"/>
              </a:rPr>
              <a:t>Derivative</a:t>
            </a:r>
            <a:endParaRPr sz="2100" dirty="0">
              <a:latin typeface="Arial"/>
              <a:cs typeface="Arial"/>
            </a:endParaRPr>
          </a:p>
          <a:p>
            <a:pPr marL="349120" indent="-322781">
              <a:spcBef>
                <a:spcPts val="1266"/>
              </a:spcBef>
              <a:buFont typeface="Arial"/>
              <a:buChar char="●"/>
              <a:tabLst>
                <a:tab pos="349120" algn="l"/>
                <a:tab pos="349567" algn="l"/>
              </a:tabLst>
            </a:pPr>
            <a:r>
              <a:rPr dirty="0"/>
              <a:t>To implement Gradient Descent</a:t>
            </a:r>
          </a:p>
          <a:p>
            <a:pPr marL="670561" lvl="1" indent="-322781">
              <a:spcBef>
                <a:spcPts val="1266"/>
              </a:spcBef>
              <a:buFont typeface="Arial"/>
              <a:buChar char="○"/>
              <a:tabLst>
                <a:tab pos="670561" algn="l"/>
                <a:tab pos="671008" algn="l"/>
              </a:tabLst>
            </a:pPr>
            <a:r>
              <a:rPr dirty="0"/>
              <a:t>First initialize model parameters(θ1, θ2 …..) - Random Initialization</a:t>
            </a:r>
          </a:p>
          <a:p>
            <a:pPr marL="670561" marR="21429" lvl="1" indent="-322781">
              <a:lnSpc>
                <a:spcPct val="150000"/>
              </a:lnSpc>
              <a:buFont typeface="Arial"/>
              <a:buChar char="○"/>
              <a:tabLst>
                <a:tab pos="670561" algn="l"/>
                <a:tab pos="671008" algn="l"/>
              </a:tabLst>
            </a:pPr>
            <a:r>
              <a:rPr dirty="0"/>
              <a:t>For each of the weights, we change one weight and keeping others  fixed and calculate the change in </a:t>
            </a:r>
            <a:r>
              <a:rPr dirty="0" smtClean="0"/>
              <a:t>cost</a:t>
            </a:r>
            <a:r>
              <a:rPr lang="en-US" dirty="0" smtClean="0"/>
              <a:t>.</a:t>
            </a:r>
            <a:endParaRPr dirty="0"/>
          </a:p>
          <a:p>
            <a:pPr marL="670561" lvl="1" indent="-322781">
              <a:spcBef>
                <a:spcPts val="1266"/>
              </a:spcBef>
              <a:buFont typeface="Arial"/>
              <a:buChar char="○"/>
              <a:tabLst>
                <a:tab pos="670561" algn="l"/>
                <a:tab pos="671008" algn="l"/>
              </a:tabLst>
            </a:pPr>
            <a:r>
              <a:rPr dirty="0"/>
              <a:t>This is called a Partial Derivative</a:t>
            </a:r>
          </a:p>
        </p:txBody>
      </p:sp>
      <p:sp>
        <p:nvSpPr>
          <p:cNvPr id="4" name="object 3"/>
          <p:cNvSpPr txBox="1"/>
          <p:nvPr/>
        </p:nvSpPr>
        <p:spPr>
          <a:xfrm>
            <a:off x="389513" y="4114800"/>
            <a:ext cx="7421910" cy="1779439"/>
          </a:xfrm>
          <a:prstGeom prst="rect">
            <a:avLst/>
          </a:prstGeom>
        </p:spPr>
        <p:txBody>
          <a:bodyPr vert="horz" wrap="square" lIns="0" tIns="169650" rIns="0" bIns="0" rtlCol="0">
            <a:spAutoFit/>
          </a:bodyPr>
          <a:lstStyle/>
          <a:p>
            <a:pPr marL="331263" indent="-322781">
              <a:spcBef>
                <a:spcPts val="1266"/>
              </a:spcBef>
              <a:buFont typeface="Arial"/>
              <a:buChar char="●"/>
              <a:tabLst>
                <a:tab pos="331263" algn="l"/>
                <a:tab pos="331709" algn="l"/>
              </a:tabLst>
            </a:pPr>
            <a:r>
              <a:rPr dirty="0" smtClean="0"/>
              <a:t>It </a:t>
            </a:r>
            <a:r>
              <a:rPr dirty="0"/>
              <a:t>is  like asking</a:t>
            </a:r>
          </a:p>
          <a:p>
            <a:pPr marL="652702" lvl="1" indent="-322781">
              <a:spcBef>
                <a:spcPts val="1266"/>
              </a:spcBef>
              <a:buFont typeface="Arial"/>
              <a:buChar char="○"/>
              <a:tabLst>
                <a:tab pos="652702" algn="l"/>
                <a:tab pos="653150" algn="l"/>
              </a:tabLst>
            </a:pPr>
            <a:r>
              <a:rPr dirty="0"/>
              <a:t>What is the slope of the mountain under my feet if I face east?</a:t>
            </a:r>
          </a:p>
          <a:p>
            <a:pPr marL="652702" lvl="1" indent="-322781">
              <a:spcBef>
                <a:spcPts val="1266"/>
              </a:spcBef>
              <a:buFont typeface="Arial"/>
              <a:buChar char="○"/>
              <a:tabLst>
                <a:tab pos="652702" algn="l"/>
                <a:tab pos="653150" algn="l"/>
              </a:tabLst>
            </a:pPr>
            <a:r>
              <a:rPr dirty="0"/>
              <a:t>And then asking the same question facing north</a:t>
            </a:r>
          </a:p>
          <a:p>
            <a:pPr marL="652702" lvl="1" indent="-322781">
              <a:spcBef>
                <a:spcPts val="1266"/>
              </a:spcBef>
              <a:buFont typeface="Arial"/>
              <a:buChar char="○"/>
              <a:tabLst>
                <a:tab pos="652702" algn="l"/>
                <a:tab pos="653150" algn="l"/>
              </a:tabLst>
            </a:pPr>
            <a:r>
              <a:rPr dirty="0"/>
              <a:t>And so on for all other dimensions</a:t>
            </a:r>
          </a:p>
        </p:txBody>
      </p:sp>
    </p:spTree>
    <p:extLst>
      <p:ext uri="{BB962C8B-B14F-4D97-AF65-F5344CB8AC3E}">
        <p14:creationId xmlns:p14="http://schemas.microsoft.com/office/powerpoint/2010/main" val="15478728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sz="3500" spc="-496" dirty="0"/>
              <a:t>Gradient</a:t>
            </a:r>
            <a:r>
              <a:rPr sz="3500" spc="-260" dirty="0"/>
              <a:t> </a:t>
            </a:r>
            <a:r>
              <a:rPr sz="3500" spc="-573" dirty="0"/>
              <a:t>Descent</a:t>
            </a:r>
            <a:endParaRPr sz="3500"/>
          </a:p>
        </p:txBody>
      </p:sp>
      <p:sp>
        <p:nvSpPr>
          <p:cNvPr id="3" name="object 3"/>
          <p:cNvSpPr txBox="1"/>
          <p:nvPr/>
        </p:nvSpPr>
        <p:spPr>
          <a:xfrm>
            <a:off x="407374" y="1282137"/>
            <a:ext cx="7938939" cy="2158774"/>
          </a:xfrm>
          <a:prstGeom prst="rect">
            <a:avLst/>
          </a:prstGeom>
        </p:spPr>
        <p:txBody>
          <a:bodyPr vert="horz" wrap="square" lIns="0" tIns="169650" rIns="0" bIns="0" rtlCol="0">
            <a:spAutoFit/>
          </a:bodyPr>
          <a:lstStyle/>
          <a:p>
            <a:pPr marL="9822">
              <a:spcBef>
                <a:spcPts val="1336"/>
              </a:spcBef>
            </a:pPr>
            <a:r>
              <a:rPr sz="2100" b="1" spc="11" dirty="0">
                <a:solidFill>
                  <a:srgbClr val="5B5854"/>
                </a:solidFill>
                <a:latin typeface="Arial"/>
                <a:cs typeface="Arial"/>
              </a:rPr>
              <a:t>Partial Derivative </a:t>
            </a:r>
            <a:r>
              <a:rPr sz="2100" b="1" spc="-53" dirty="0">
                <a:solidFill>
                  <a:srgbClr val="5B5854"/>
                </a:solidFill>
                <a:latin typeface="Arial"/>
                <a:cs typeface="Arial"/>
              </a:rPr>
              <a:t>of </a:t>
            </a:r>
            <a:r>
              <a:rPr sz="2100" b="1" spc="-21" dirty="0">
                <a:solidFill>
                  <a:srgbClr val="5B5854"/>
                </a:solidFill>
                <a:latin typeface="Arial"/>
                <a:cs typeface="Arial"/>
              </a:rPr>
              <a:t>Cost</a:t>
            </a:r>
            <a:r>
              <a:rPr sz="2100" b="1" spc="4" dirty="0">
                <a:solidFill>
                  <a:srgbClr val="5B5854"/>
                </a:solidFill>
                <a:latin typeface="Arial"/>
                <a:cs typeface="Arial"/>
              </a:rPr>
              <a:t> </a:t>
            </a:r>
            <a:r>
              <a:rPr sz="2100" b="1" spc="-28" dirty="0">
                <a:solidFill>
                  <a:srgbClr val="5B5854"/>
                </a:solidFill>
                <a:latin typeface="Arial"/>
                <a:cs typeface="Arial"/>
              </a:rPr>
              <a:t>Function</a:t>
            </a:r>
            <a:endParaRPr sz="2100" dirty="0">
              <a:latin typeface="Arial"/>
              <a:cs typeface="Arial"/>
            </a:endParaRPr>
          </a:p>
          <a:p>
            <a:pPr marL="331263" indent="-322781">
              <a:spcBef>
                <a:spcPts val="1266"/>
              </a:spcBef>
              <a:buFont typeface="Arial"/>
              <a:buChar char="●"/>
              <a:tabLst>
                <a:tab pos="331263" algn="l"/>
                <a:tab pos="331709" algn="l"/>
              </a:tabLst>
            </a:pPr>
            <a:r>
              <a:rPr dirty="0"/>
              <a:t>In general, we compute the gradient of the cost function</a:t>
            </a:r>
          </a:p>
          <a:p>
            <a:pPr marL="652702" lvl="1" indent="-322781">
              <a:spcBef>
                <a:spcPts val="1266"/>
              </a:spcBef>
              <a:buFont typeface="Arial"/>
              <a:buChar char="○"/>
              <a:tabLst>
                <a:tab pos="652702" algn="l"/>
                <a:tab pos="653150" algn="l"/>
              </a:tabLst>
            </a:pPr>
            <a:r>
              <a:rPr dirty="0"/>
              <a:t>With regards to each model parameter θj (Theta j)</a:t>
            </a:r>
          </a:p>
          <a:p>
            <a:pPr marL="331263" marR="3572" indent="-322781">
              <a:lnSpc>
                <a:spcPct val="150000"/>
              </a:lnSpc>
              <a:buFont typeface="Arial"/>
              <a:buChar char="●"/>
              <a:tabLst>
                <a:tab pos="331263" algn="l"/>
                <a:tab pos="331709" algn="l"/>
              </a:tabLst>
            </a:pPr>
            <a:r>
              <a:rPr dirty="0"/>
              <a:t>Below is the equation for finding partial derivative of the cost function  with respect to parameter θj (Theta j)</a:t>
            </a:r>
          </a:p>
        </p:txBody>
      </p:sp>
      <p:sp>
        <p:nvSpPr>
          <p:cNvPr id="4" name="object 4"/>
          <p:cNvSpPr/>
          <p:nvPr/>
        </p:nvSpPr>
        <p:spPr>
          <a:xfrm>
            <a:off x="979947" y="3982852"/>
            <a:ext cx="7184179" cy="1391431"/>
          </a:xfrm>
          <a:prstGeom prst="rect">
            <a:avLst/>
          </a:prstGeom>
          <a:blipFill>
            <a:blip r:embed="rId2" cstate="print"/>
            <a:stretch>
              <a:fillRect/>
            </a:stretch>
          </a:blipFill>
        </p:spPr>
        <p:txBody>
          <a:bodyPr wrap="square" lIns="0" tIns="0" rIns="0" bIns="0" rtlCol="0"/>
          <a:lstStyle/>
          <a:p>
            <a:endParaRPr/>
          </a:p>
        </p:txBody>
      </p:sp>
      <p:sp>
        <p:nvSpPr>
          <p:cNvPr id="5" name="Rectangle 4"/>
          <p:cNvSpPr/>
          <p:nvPr/>
        </p:nvSpPr>
        <p:spPr>
          <a:xfrm>
            <a:off x="407374" y="5638800"/>
            <a:ext cx="7441226" cy="1121846"/>
          </a:xfrm>
          <a:prstGeom prst="rect">
            <a:avLst/>
          </a:prstGeom>
        </p:spPr>
        <p:txBody>
          <a:bodyPr wrap="square">
            <a:spAutoFit/>
          </a:bodyPr>
          <a:lstStyle/>
          <a:p>
            <a:pPr marL="331263" indent="-322781">
              <a:spcBef>
                <a:spcPts val="1266"/>
              </a:spcBef>
              <a:buFont typeface="Arial"/>
              <a:buChar char="●"/>
              <a:tabLst>
                <a:tab pos="331263" algn="l"/>
                <a:tab pos="331709" algn="l"/>
              </a:tabLst>
            </a:pPr>
            <a:r>
              <a:rPr lang="en-IN" dirty="0"/>
              <a:t>In this equation</a:t>
            </a:r>
          </a:p>
          <a:p>
            <a:pPr marL="652702" marR="3572" lvl="1" indent="-322781">
              <a:lnSpc>
                <a:spcPct val="114599"/>
              </a:lnSpc>
              <a:spcBef>
                <a:spcPts val="896"/>
              </a:spcBef>
              <a:buFont typeface="Arial"/>
              <a:buChar char="○"/>
              <a:tabLst>
                <a:tab pos="652702" algn="l"/>
                <a:tab pos="653150" algn="l"/>
              </a:tabLst>
            </a:pPr>
            <a:r>
              <a:rPr lang="en-IN" dirty="0"/>
              <a:t>We calculate partial derivative of each parameter </a:t>
            </a:r>
            <a:r>
              <a:rPr lang="en-IN" dirty="0" err="1"/>
              <a:t>θj</a:t>
            </a:r>
            <a:r>
              <a:rPr lang="en-IN" dirty="0"/>
              <a:t> (Theta j)  individually</a:t>
            </a:r>
          </a:p>
        </p:txBody>
      </p:sp>
    </p:spTree>
    <p:extLst>
      <p:ext uri="{BB962C8B-B14F-4D97-AF65-F5344CB8AC3E}">
        <p14:creationId xmlns:p14="http://schemas.microsoft.com/office/powerpoint/2010/main" val="5390224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7373" y="76200"/>
            <a:ext cx="7281714" cy="448306"/>
          </a:xfrm>
          <a:prstGeom prst="rect">
            <a:avLst/>
          </a:prstGeom>
        </p:spPr>
        <p:txBody>
          <a:bodyPr vert="horz" wrap="square" lIns="0" tIns="169650" rIns="0" bIns="0" rtlCol="0">
            <a:spAutoFit/>
          </a:bodyPr>
          <a:lstStyle/>
          <a:p>
            <a:pPr marL="652702" lvl="1" indent="-322781">
              <a:spcBef>
                <a:spcPts val="369"/>
              </a:spcBef>
              <a:buFont typeface="Arial"/>
              <a:buChar char="○"/>
              <a:tabLst>
                <a:tab pos="652702" algn="l"/>
                <a:tab pos="653150" algn="l"/>
              </a:tabLst>
            </a:pPr>
            <a:r>
              <a:rPr dirty="0" smtClean="0"/>
              <a:t>Instead </a:t>
            </a:r>
            <a:r>
              <a:rPr dirty="0"/>
              <a:t>we can compute them all in one go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819400"/>
            <a:ext cx="701040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bject 3"/>
          <p:cNvSpPr txBox="1"/>
          <p:nvPr/>
        </p:nvSpPr>
        <p:spPr>
          <a:xfrm>
            <a:off x="433010" y="685800"/>
            <a:ext cx="8050827" cy="2044137"/>
          </a:xfrm>
          <a:prstGeom prst="rect">
            <a:avLst/>
          </a:prstGeom>
        </p:spPr>
        <p:txBody>
          <a:bodyPr vert="horz" wrap="square" lIns="0" tIns="241288" rIns="0" bIns="0" rtlCol="0">
            <a:spAutoFit/>
          </a:bodyPr>
          <a:lstStyle/>
          <a:p>
            <a:pPr marL="39368">
              <a:spcBef>
                <a:spcPts val="1900"/>
              </a:spcBef>
            </a:pPr>
            <a:r>
              <a:rPr dirty="0"/>
              <a:t>Gradient Vector of the Cost Function</a:t>
            </a:r>
          </a:p>
          <a:p>
            <a:pPr marL="496544" indent="-459082">
              <a:spcBef>
                <a:spcPts val="1801"/>
              </a:spcBef>
              <a:buFont typeface="Arial"/>
              <a:buChar char="●"/>
              <a:tabLst>
                <a:tab pos="496544" algn="l"/>
                <a:tab pos="497180" algn="l"/>
              </a:tabLst>
            </a:pPr>
            <a:r>
              <a:rPr dirty="0"/>
              <a:t>The gradient vector ∇θMSE(θ)</a:t>
            </a:r>
          </a:p>
          <a:p>
            <a:pPr marL="953720" lvl="1" indent="-459082">
              <a:spcBef>
                <a:spcPts val="1801"/>
              </a:spcBef>
              <a:buFont typeface="Arial"/>
              <a:buChar char="○"/>
              <a:tabLst>
                <a:tab pos="953720" algn="l"/>
                <a:tab pos="954356" algn="l"/>
              </a:tabLst>
            </a:pPr>
            <a:r>
              <a:rPr dirty="0"/>
              <a:t>Contains all the partial derivatives of the cost function</a:t>
            </a:r>
          </a:p>
          <a:p>
            <a:pPr marL="953720" lvl="1" indent="-459082">
              <a:spcBef>
                <a:spcPts val="1801"/>
              </a:spcBef>
              <a:buFont typeface="Arial"/>
              <a:buChar char="○"/>
              <a:tabLst>
                <a:tab pos="953720" algn="l"/>
                <a:tab pos="954356" algn="l"/>
              </a:tabLst>
            </a:pPr>
            <a:r>
              <a:rPr dirty="0"/>
              <a:t>(one for each model parameter)</a:t>
            </a:r>
          </a:p>
        </p:txBody>
      </p:sp>
      <p:sp>
        <p:nvSpPr>
          <p:cNvPr id="8" name="object 3"/>
          <p:cNvSpPr txBox="1"/>
          <p:nvPr/>
        </p:nvSpPr>
        <p:spPr>
          <a:xfrm>
            <a:off x="152400" y="5334000"/>
            <a:ext cx="8915399" cy="1166974"/>
          </a:xfrm>
          <a:prstGeom prst="rect">
            <a:avLst/>
          </a:prstGeom>
        </p:spPr>
        <p:txBody>
          <a:bodyPr vert="horz" wrap="square" lIns="0" tIns="241288" rIns="0" bIns="0" rtlCol="0">
            <a:spAutoFit/>
          </a:bodyPr>
          <a:lstStyle/>
          <a:p>
            <a:pPr marL="471146" marR="5080" indent="-459082">
              <a:lnSpc>
                <a:spcPct val="150000"/>
              </a:lnSpc>
              <a:buFont typeface="Arial"/>
              <a:buChar char="●"/>
              <a:tabLst>
                <a:tab pos="471146" algn="l"/>
                <a:tab pos="471781" algn="l"/>
              </a:tabLst>
            </a:pPr>
            <a:r>
              <a:rPr dirty="0" smtClean="0"/>
              <a:t>This </a:t>
            </a:r>
            <a:r>
              <a:rPr dirty="0"/>
              <a:t>formula involves calculations over the full training set X at every </a:t>
            </a:r>
            <a:r>
              <a:rPr dirty="0" smtClean="0"/>
              <a:t>step</a:t>
            </a:r>
            <a:endParaRPr dirty="0"/>
          </a:p>
          <a:p>
            <a:pPr marL="471146" indent="-459082">
              <a:spcBef>
                <a:spcPts val="1801"/>
              </a:spcBef>
              <a:buFont typeface="Arial"/>
              <a:buChar char="●"/>
              <a:tabLst>
                <a:tab pos="471146" algn="l"/>
                <a:tab pos="471781" algn="l"/>
              </a:tabLst>
            </a:pPr>
            <a:r>
              <a:rPr dirty="0"/>
              <a:t>This is why the name </a:t>
            </a:r>
            <a:r>
              <a:rPr b="1" dirty="0"/>
              <a:t>Batch Gradient Descent</a:t>
            </a:r>
          </a:p>
        </p:txBody>
      </p:sp>
    </p:spTree>
    <p:extLst>
      <p:ext uri="{BB962C8B-B14F-4D97-AF65-F5344CB8AC3E}">
        <p14:creationId xmlns:p14="http://schemas.microsoft.com/office/powerpoint/2010/main" val="3898394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7426" y="304800"/>
            <a:ext cx="8157270" cy="3202198"/>
          </a:xfrm>
          <a:prstGeom prst="rect">
            <a:avLst/>
          </a:prstGeom>
        </p:spPr>
        <p:txBody>
          <a:bodyPr vert="horz" wrap="square" lIns="0" tIns="8929" rIns="0" bIns="0" rtlCol="0">
            <a:spAutoFit/>
          </a:bodyPr>
          <a:lstStyle/>
          <a:p>
            <a:pPr marL="1308086">
              <a:spcBef>
                <a:spcPts val="70"/>
              </a:spcBef>
            </a:pPr>
            <a:r>
              <a:rPr sz="2100" b="1" spc="11" dirty="0">
                <a:solidFill>
                  <a:srgbClr val="5B5854"/>
                </a:solidFill>
                <a:latin typeface="Arial"/>
                <a:cs typeface="Arial"/>
              </a:rPr>
              <a:t>Gradient </a:t>
            </a:r>
            <a:r>
              <a:rPr sz="2100" b="1" spc="32" dirty="0">
                <a:solidFill>
                  <a:srgbClr val="5B5854"/>
                </a:solidFill>
                <a:latin typeface="Arial"/>
                <a:cs typeface="Arial"/>
              </a:rPr>
              <a:t>Vector </a:t>
            </a:r>
            <a:r>
              <a:rPr sz="2100" b="1" spc="-53" dirty="0">
                <a:solidFill>
                  <a:srgbClr val="5B5854"/>
                </a:solidFill>
                <a:latin typeface="Arial"/>
                <a:cs typeface="Arial"/>
              </a:rPr>
              <a:t>of </a:t>
            </a:r>
            <a:r>
              <a:rPr sz="2100" b="1" spc="25" dirty="0">
                <a:solidFill>
                  <a:srgbClr val="5B5854"/>
                </a:solidFill>
                <a:latin typeface="Arial"/>
                <a:cs typeface="Arial"/>
              </a:rPr>
              <a:t>the </a:t>
            </a:r>
            <a:r>
              <a:rPr sz="2100" b="1" spc="-21" dirty="0">
                <a:solidFill>
                  <a:srgbClr val="5B5854"/>
                </a:solidFill>
                <a:latin typeface="Arial"/>
                <a:cs typeface="Arial"/>
              </a:rPr>
              <a:t>Cost</a:t>
            </a:r>
            <a:r>
              <a:rPr sz="2100" b="1" spc="-42" dirty="0">
                <a:solidFill>
                  <a:srgbClr val="5B5854"/>
                </a:solidFill>
                <a:latin typeface="Arial"/>
                <a:cs typeface="Arial"/>
              </a:rPr>
              <a:t> </a:t>
            </a:r>
            <a:r>
              <a:rPr sz="2100" b="1" spc="-28" dirty="0">
                <a:solidFill>
                  <a:srgbClr val="5B5854"/>
                </a:solidFill>
                <a:latin typeface="Arial"/>
                <a:cs typeface="Arial"/>
              </a:rPr>
              <a:t>Function</a:t>
            </a:r>
            <a:endParaRPr sz="2100" dirty="0">
              <a:latin typeface="Arial"/>
              <a:cs typeface="Arial"/>
            </a:endParaRPr>
          </a:p>
          <a:p>
            <a:pPr>
              <a:spcBef>
                <a:spcPts val="32"/>
              </a:spcBef>
            </a:pPr>
            <a:endParaRPr sz="2800" dirty="0">
              <a:latin typeface="Times New Roman"/>
              <a:cs typeface="Times New Roman"/>
            </a:endParaRPr>
          </a:p>
          <a:p>
            <a:pPr marL="331263" indent="-322781">
              <a:buFont typeface="Arial"/>
              <a:buChar char="●"/>
              <a:tabLst>
                <a:tab pos="331263" algn="l"/>
                <a:tab pos="331709" algn="l"/>
              </a:tabLst>
            </a:pPr>
            <a:r>
              <a:rPr dirty="0"/>
              <a:t>Since Batch Gradient Descent uses entire training data at every step</a:t>
            </a:r>
          </a:p>
          <a:p>
            <a:pPr marL="652702" lvl="1" indent="-322781">
              <a:spcBef>
                <a:spcPts val="1266"/>
              </a:spcBef>
              <a:buFont typeface="Arial"/>
              <a:buChar char="○"/>
              <a:tabLst>
                <a:tab pos="652702" algn="l"/>
                <a:tab pos="653150" algn="l"/>
              </a:tabLst>
            </a:pPr>
            <a:r>
              <a:rPr dirty="0"/>
              <a:t>It is terribly slow on large training sets</a:t>
            </a:r>
          </a:p>
          <a:p>
            <a:pPr marL="331263" indent="-322781">
              <a:spcBef>
                <a:spcPts val="1266"/>
              </a:spcBef>
              <a:buFont typeface="Arial"/>
              <a:buChar char="●"/>
              <a:tabLst>
                <a:tab pos="331263" algn="l"/>
                <a:tab pos="331709" algn="l"/>
              </a:tabLst>
            </a:pPr>
            <a:r>
              <a:rPr dirty="0"/>
              <a:t>But Gradient Descent scales well with the number of features</a:t>
            </a:r>
          </a:p>
          <a:p>
            <a:pPr marL="331263" marR="3572" indent="-322781">
              <a:lnSpc>
                <a:spcPct val="150000"/>
              </a:lnSpc>
              <a:buFont typeface="Arial"/>
              <a:buChar char="●"/>
              <a:tabLst>
                <a:tab pos="331263" algn="l"/>
                <a:tab pos="331709" algn="l"/>
              </a:tabLst>
            </a:pPr>
            <a:r>
              <a:rPr dirty="0"/>
              <a:t>It is faster to train Linear Regression model when there are thousand of  features</a:t>
            </a:r>
          </a:p>
          <a:p>
            <a:pPr marL="652702" lvl="1" indent="-322781">
              <a:spcBef>
                <a:spcPts val="1266"/>
              </a:spcBef>
              <a:buFont typeface="Arial"/>
              <a:buChar char="○"/>
              <a:tabLst>
                <a:tab pos="652702" algn="l"/>
                <a:tab pos="653150" algn="l"/>
              </a:tabLst>
            </a:pPr>
            <a:r>
              <a:rPr dirty="0"/>
              <a:t>Using Gradient Descent than using the Normal Equation</a:t>
            </a:r>
          </a:p>
        </p:txBody>
      </p:sp>
      <p:sp>
        <p:nvSpPr>
          <p:cNvPr id="5" name="Rectangle 4"/>
          <p:cNvSpPr/>
          <p:nvPr/>
        </p:nvSpPr>
        <p:spPr>
          <a:xfrm>
            <a:off x="228600" y="4876800"/>
            <a:ext cx="7745974" cy="1892826"/>
          </a:xfrm>
          <a:prstGeom prst="rect">
            <a:avLst/>
          </a:prstGeom>
        </p:spPr>
        <p:txBody>
          <a:bodyPr wrap="square">
            <a:spAutoFit/>
          </a:bodyPr>
          <a:lstStyle/>
          <a:p>
            <a:pPr marL="13969">
              <a:spcBef>
                <a:spcPts val="1900"/>
              </a:spcBef>
            </a:pPr>
            <a:r>
              <a:rPr lang="en-IN" dirty="0"/>
              <a:t>Gradient Descent Step</a:t>
            </a:r>
          </a:p>
          <a:p>
            <a:pPr marL="471146" indent="-459082">
              <a:spcBef>
                <a:spcPts val="1801"/>
              </a:spcBef>
              <a:buFont typeface="Arial"/>
              <a:buChar char="●"/>
              <a:tabLst>
                <a:tab pos="471146" algn="l"/>
                <a:tab pos="471781" algn="l"/>
              </a:tabLst>
            </a:pPr>
            <a:r>
              <a:rPr lang="en-IN" dirty="0"/>
              <a:t>Once we have the gradient vector, which points uphill,</a:t>
            </a:r>
          </a:p>
          <a:p>
            <a:pPr marL="928321" lvl="1" indent="-459082">
              <a:spcBef>
                <a:spcPts val="1801"/>
              </a:spcBef>
              <a:buFont typeface="Arial"/>
              <a:buChar char="○"/>
              <a:tabLst>
                <a:tab pos="928321" algn="l"/>
                <a:tab pos="928957" algn="l"/>
              </a:tabLst>
            </a:pPr>
            <a:r>
              <a:rPr lang="en-IN" dirty="0"/>
              <a:t>Just go in the opposite direction to go downhill</a:t>
            </a:r>
          </a:p>
          <a:p>
            <a:pPr marL="471146" indent="-459082">
              <a:spcBef>
                <a:spcPts val="1801"/>
              </a:spcBef>
              <a:buFont typeface="Arial"/>
              <a:buChar char="●"/>
              <a:tabLst>
                <a:tab pos="471146" algn="l"/>
                <a:tab pos="471781" algn="l"/>
              </a:tabLst>
            </a:pPr>
            <a:r>
              <a:rPr lang="en-IN" dirty="0"/>
              <a:t>We can calculate the size of the downhill step using below equation</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733800"/>
            <a:ext cx="4533900"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50493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7610475"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70204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IN"/>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332150" cy="410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bject 3"/>
          <p:cNvSpPr txBox="1">
            <a:spLocks noGrp="1"/>
          </p:cNvSpPr>
          <p:nvPr>
            <p:ph type="title"/>
          </p:nvPr>
        </p:nvSpPr>
        <p:spPr>
          <a:xfrm>
            <a:off x="838200" y="609600"/>
            <a:ext cx="7467600" cy="301492"/>
          </a:xfrm>
          <a:prstGeom prst="rect">
            <a:avLst/>
          </a:prstGeom>
        </p:spPr>
        <p:txBody>
          <a:bodyPr vert="horz" wrap="square" lIns="0" tIns="12699" rIns="0" bIns="0" rtlCol="0">
            <a:spAutoFit/>
          </a:bodyPr>
          <a:lstStyle/>
          <a:p>
            <a:pPr marL="3661222" marR="5080" indent="-3649158">
              <a:lnSpc>
                <a:spcPct val="114599"/>
              </a:lnSpc>
              <a:spcBef>
                <a:spcPts val="100"/>
              </a:spcBef>
            </a:pPr>
            <a:r>
              <a:rPr sz="1800" dirty="0">
                <a:solidFill>
                  <a:schemeClr val="tx1"/>
                </a:solidFill>
                <a:latin typeface="+mn-lt"/>
                <a:ea typeface="+mn-ea"/>
                <a:cs typeface="+mn-cs"/>
              </a:rPr>
              <a:t>How the learning rate affects Gradient  Descent?</a:t>
            </a:r>
          </a:p>
        </p:txBody>
      </p:sp>
    </p:spTree>
    <p:extLst>
      <p:ext uri="{BB962C8B-B14F-4D97-AF65-F5344CB8AC3E}">
        <p14:creationId xmlns:p14="http://schemas.microsoft.com/office/powerpoint/2010/main" val="2730114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sz="3500" spc="-496" dirty="0"/>
              <a:t>Gradient</a:t>
            </a:r>
            <a:r>
              <a:rPr sz="3500" spc="-260" dirty="0"/>
              <a:t> </a:t>
            </a:r>
            <a:r>
              <a:rPr sz="3500" spc="-573" dirty="0"/>
              <a:t>Descent</a:t>
            </a:r>
            <a:endParaRPr sz="3500"/>
          </a:p>
        </p:txBody>
      </p:sp>
      <p:sp>
        <p:nvSpPr>
          <p:cNvPr id="3" name="object 3"/>
          <p:cNvSpPr txBox="1"/>
          <p:nvPr/>
        </p:nvSpPr>
        <p:spPr>
          <a:xfrm>
            <a:off x="407372" y="1200830"/>
            <a:ext cx="6164163" cy="1036106"/>
          </a:xfrm>
          <a:prstGeom prst="rect">
            <a:avLst/>
          </a:prstGeom>
        </p:spPr>
        <p:txBody>
          <a:bodyPr vert="horz" wrap="square" lIns="0" tIns="55806" rIns="0" bIns="0" rtlCol="0">
            <a:spAutoFit/>
          </a:bodyPr>
          <a:lstStyle/>
          <a:p>
            <a:pPr marL="9822">
              <a:spcBef>
                <a:spcPts val="439"/>
              </a:spcBef>
            </a:pPr>
            <a:r>
              <a:rPr sz="2100" b="1" spc="21" dirty="0">
                <a:solidFill>
                  <a:srgbClr val="5B5854"/>
                </a:solidFill>
                <a:latin typeface="Arial"/>
                <a:cs typeface="Arial"/>
              </a:rPr>
              <a:t>Different </a:t>
            </a:r>
            <a:r>
              <a:rPr sz="2100" b="1" spc="-32" dirty="0">
                <a:solidFill>
                  <a:srgbClr val="5B5854"/>
                </a:solidFill>
                <a:latin typeface="Arial"/>
                <a:cs typeface="Arial"/>
              </a:rPr>
              <a:t>Learning</a:t>
            </a:r>
            <a:r>
              <a:rPr sz="2100" b="1" spc="-35" dirty="0">
                <a:solidFill>
                  <a:srgbClr val="5B5854"/>
                </a:solidFill>
                <a:latin typeface="Arial"/>
                <a:cs typeface="Arial"/>
              </a:rPr>
              <a:t> </a:t>
            </a:r>
            <a:r>
              <a:rPr sz="2100" b="1" spc="-60" dirty="0">
                <a:solidFill>
                  <a:srgbClr val="5B5854"/>
                </a:solidFill>
                <a:latin typeface="Arial"/>
                <a:cs typeface="Arial"/>
              </a:rPr>
              <a:t>Rates</a:t>
            </a:r>
            <a:endParaRPr sz="2100" dirty="0">
              <a:latin typeface="Arial"/>
              <a:cs typeface="Arial"/>
            </a:endParaRPr>
          </a:p>
          <a:p>
            <a:pPr marL="331263" indent="-322781">
              <a:spcBef>
                <a:spcPts val="369"/>
              </a:spcBef>
              <a:buFont typeface="Arial"/>
              <a:buChar char="●"/>
              <a:tabLst>
                <a:tab pos="331263" algn="l"/>
                <a:tab pos="331709" algn="l"/>
              </a:tabLst>
            </a:pPr>
            <a:r>
              <a:rPr dirty="0"/>
              <a:t>Learning rate is too low (0.02)</a:t>
            </a:r>
          </a:p>
          <a:p>
            <a:pPr marL="331263" indent="-322781">
              <a:spcBef>
                <a:spcPts val="369"/>
              </a:spcBef>
              <a:buFont typeface="Arial"/>
              <a:buChar char="●"/>
              <a:tabLst>
                <a:tab pos="331263" algn="l"/>
                <a:tab pos="331709" algn="l"/>
              </a:tabLst>
            </a:pPr>
            <a:r>
              <a:rPr dirty="0"/>
              <a:t>Algorithm will take a lot of time to reach the solution</a:t>
            </a:r>
          </a:p>
        </p:txBody>
      </p:sp>
      <p:sp>
        <p:nvSpPr>
          <p:cNvPr id="4" name="object 4"/>
          <p:cNvSpPr/>
          <p:nvPr/>
        </p:nvSpPr>
        <p:spPr>
          <a:xfrm>
            <a:off x="2834165" y="2557003"/>
            <a:ext cx="3475565" cy="3857167"/>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8535077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sz="3500" spc="-496" dirty="0"/>
              <a:t>Gradient</a:t>
            </a:r>
            <a:r>
              <a:rPr sz="3500" spc="-260" dirty="0"/>
              <a:t> </a:t>
            </a:r>
            <a:r>
              <a:rPr sz="3500" spc="-573" dirty="0"/>
              <a:t>Descent</a:t>
            </a:r>
            <a:endParaRPr sz="3500"/>
          </a:p>
        </p:txBody>
      </p:sp>
      <p:sp>
        <p:nvSpPr>
          <p:cNvPr id="3" name="object 3"/>
          <p:cNvSpPr txBox="1"/>
          <p:nvPr/>
        </p:nvSpPr>
        <p:spPr>
          <a:xfrm>
            <a:off x="407374" y="1200830"/>
            <a:ext cx="5992267" cy="1036106"/>
          </a:xfrm>
          <a:prstGeom prst="rect">
            <a:avLst/>
          </a:prstGeom>
        </p:spPr>
        <p:txBody>
          <a:bodyPr vert="horz" wrap="square" lIns="0" tIns="55806" rIns="0" bIns="0" rtlCol="0">
            <a:spAutoFit/>
          </a:bodyPr>
          <a:lstStyle/>
          <a:p>
            <a:pPr marL="9822">
              <a:spcBef>
                <a:spcPts val="439"/>
              </a:spcBef>
            </a:pPr>
            <a:r>
              <a:rPr sz="2100" b="1" spc="21" dirty="0">
                <a:solidFill>
                  <a:srgbClr val="5B5854"/>
                </a:solidFill>
                <a:latin typeface="Arial"/>
                <a:cs typeface="Arial"/>
              </a:rPr>
              <a:t>Different </a:t>
            </a:r>
            <a:r>
              <a:rPr sz="2100" b="1" spc="-32" dirty="0">
                <a:solidFill>
                  <a:srgbClr val="5B5854"/>
                </a:solidFill>
                <a:latin typeface="Arial"/>
                <a:cs typeface="Arial"/>
              </a:rPr>
              <a:t>Learning</a:t>
            </a:r>
            <a:r>
              <a:rPr sz="2100" b="1" spc="-35" dirty="0">
                <a:solidFill>
                  <a:srgbClr val="5B5854"/>
                </a:solidFill>
                <a:latin typeface="Arial"/>
                <a:cs typeface="Arial"/>
              </a:rPr>
              <a:t> </a:t>
            </a:r>
            <a:r>
              <a:rPr sz="2100" b="1" spc="-60" dirty="0">
                <a:solidFill>
                  <a:srgbClr val="5B5854"/>
                </a:solidFill>
                <a:latin typeface="Arial"/>
                <a:cs typeface="Arial"/>
              </a:rPr>
              <a:t>Rates</a:t>
            </a:r>
            <a:endParaRPr sz="2100" dirty="0">
              <a:latin typeface="Arial"/>
              <a:cs typeface="Arial"/>
            </a:endParaRPr>
          </a:p>
          <a:p>
            <a:pPr marL="331263" indent="-322781">
              <a:spcBef>
                <a:spcPts val="369"/>
              </a:spcBef>
              <a:buFont typeface="Arial"/>
              <a:buChar char="●"/>
              <a:tabLst>
                <a:tab pos="331263" algn="l"/>
                <a:tab pos="331709" algn="l"/>
              </a:tabLst>
            </a:pPr>
            <a:r>
              <a:rPr dirty="0"/>
              <a:t>Learning rate is good (0.1)</a:t>
            </a:r>
          </a:p>
          <a:p>
            <a:pPr marL="331263" indent="-322781">
              <a:spcBef>
                <a:spcPts val="369"/>
              </a:spcBef>
              <a:buFont typeface="Arial"/>
              <a:buChar char="●"/>
              <a:tabLst>
                <a:tab pos="331263" algn="l"/>
                <a:tab pos="331709" algn="l"/>
              </a:tabLst>
            </a:pPr>
            <a:r>
              <a:rPr dirty="0"/>
              <a:t>In few iterations only, it converged to good solution</a:t>
            </a:r>
          </a:p>
        </p:txBody>
      </p:sp>
      <p:sp>
        <p:nvSpPr>
          <p:cNvPr id="4" name="object 4"/>
          <p:cNvSpPr/>
          <p:nvPr/>
        </p:nvSpPr>
        <p:spPr>
          <a:xfrm>
            <a:off x="3063710" y="3040102"/>
            <a:ext cx="3028359" cy="3385845"/>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3882945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sz="3500" spc="-496" dirty="0"/>
              <a:t>Gradient</a:t>
            </a:r>
            <a:r>
              <a:rPr sz="3500" spc="-260" dirty="0"/>
              <a:t> </a:t>
            </a:r>
            <a:r>
              <a:rPr sz="3500" spc="-573" dirty="0"/>
              <a:t>Descent</a:t>
            </a:r>
            <a:endParaRPr sz="3500"/>
          </a:p>
        </p:txBody>
      </p:sp>
      <p:sp>
        <p:nvSpPr>
          <p:cNvPr id="3" name="object 3"/>
          <p:cNvSpPr txBox="1"/>
          <p:nvPr/>
        </p:nvSpPr>
        <p:spPr>
          <a:xfrm>
            <a:off x="407372" y="1288633"/>
            <a:ext cx="7667923" cy="1692696"/>
          </a:xfrm>
          <a:prstGeom prst="rect">
            <a:avLst/>
          </a:prstGeom>
        </p:spPr>
        <p:txBody>
          <a:bodyPr vert="horz" wrap="square" lIns="0" tIns="55806" rIns="0" bIns="0" rtlCol="0">
            <a:spAutoFit/>
          </a:bodyPr>
          <a:lstStyle/>
          <a:p>
            <a:pPr marL="9822">
              <a:spcBef>
                <a:spcPts val="439"/>
              </a:spcBef>
            </a:pPr>
            <a:r>
              <a:rPr sz="2100" b="1" spc="21" dirty="0">
                <a:solidFill>
                  <a:srgbClr val="5B5854"/>
                </a:solidFill>
                <a:latin typeface="Arial"/>
                <a:cs typeface="Arial"/>
              </a:rPr>
              <a:t>Different </a:t>
            </a:r>
            <a:r>
              <a:rPr sz="2100" b="1" spc="-32" dirty="0">
                <a:solidFill>
                  <a:srgbClr val="5B5854"/>
                </a:solidFill>
                <a:latin typeface="Arial"/>
                <a:cs typeface="Arial"/>
              </a:rPr>
              <a:t>Learning</a:t>
            </a:r>
            <a:r>
              <a:rPr sz="2100" b="1" spc="-35" dirty="0">
                <a:solidFill>
                  <a:srgbClr val="5B5854"/>
                </a:solidFill>
                <a:latin typeface="Arial"/>
                <a:cs typeface="Arial"/>
              </a:rPr>
              <a:t> </a:t>
            </a:r>
            <a:r>
              <a:rPr sz="2100" b="1" spc="-60" dirty="0">
                <a:solidFill>
                  <a:srgbClr val="5B5854"/>
                </a:solidFill>
                <a:latin typeface="Arial"/>
                <a:cs typeface="Arial"/>
              </a:rPr>
              <a:t>Rates</a:t>
            </a:r>
            <a:endParaRPr sz="2100" dirty="0">
              <a:latin typeface="Arial"/>
              <a:cs typeface="Arial"/>
            </a:endParaRPr>
          </a:p>
          <a:p>
            <a:pPr marL="331263" indent="-322781">
              <a:spcBef>
                <a:spcPts val="369"/>
              </a:spcBef>
              <a:buFont typeface="Arial"/>
              <a:buChar char="●"/>
              <a:tabLst>
                <a:tab pos="331263" algn="l"/>
                <a:tab pos="331709" algn="l"/>
              </a:tabLst>
            </a:pPr>
            <a:r>
              <a:rPr dirty="0"/>
              <a:t>Learning rate is too high (0.5)</a:t>
            </a:r>
          </a:p>
          <a:p>
            <a:pPr marL="331263" indent="-322781">
              <a:spcBef>
                <a:spcPts val="369"/>
              </a:spcBef>
              <a:buFont typeface="Arial"/>
              <a:buChar char="●"/>
              <a:tabLst>
                <a:tab pos="331263" algn="l"/>
                <a:tab pos="331709" algn="l"/>
              </a:tabLst>
            </a:pPr>
            <a:r>
              <a:rPr dirty="0"/>
              <a:t>The algorithm diverges</a:t>
            </a:r>
          </a:p>
          <a:p>
            <a:pPr marL="652702" lvl="1" indent="-322781">
              <a:spcBef>
                <a:spcPts val="369"/>
              </a:spcBef>
              <a:buFont typeface="Arial"/>
              <a:buChar char="○"/>
              <a:tabLst>
                <a:tab pos="652702" algn="l"/>
                <a:tab pos="653150" algn="l"/>
              </a:tabLst>
            </a:pPr>
            <a:r>
              <a:rPr dirty="0"/>
              <a:t>Jumping all over the place and</a:t>
            </a:r>
          </a:p>
          <a:p>
            <a:pPr marL="652702" lvl="1" indent="-322781">
              <a:spcBef>
                <a:spcPts val="369"/>
              </a:spcBef>
              <a:buFont typeface="Arial"/>
              <a:buChar char="○"/>
              <a:tabLst>
                <a:tab pos="652702" algn="l"/>
                <a:tab pos="653150" algn="l"/>
              </a:tabLst>
            </a:pPr>
            <a:r>
              <a:rPr dirty="0"/>
              <a:t>Getting further and further away from the solution at every step</a:t>
            </a:r>
          </a:p>
        </p:txBody>
      </p:sp>
      <p:sp>
        <p:nvSpPr>
          <p:cNvPr id="4" name="object 4"/>
          <p:cNvSpPr/>
          <p:nvPr/>
        </p:nvSpPr>
        <p:spPr>
          <a:xfrm>
            <a:off x="3129135" y="3314743"/>
            <a:ext cx="2691913" cy="3158366"/>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1872571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sz="3500" spc="-496" dirty="0"/>
              <a:t>Gradient</a:t>
            </a:r>
            <a:r>
              <a:rPr sz="3500" spc="-260" dirty="0"/>
              <a:t> </a:t>
            </a:r>
            <a:r>
              <a:rPr sz="3500" spc="-573" dirty="0"/>
              <a:t>Descent</a:t>
            </a:r>
            <a:endParaRPr sz="3500" dirty="0"/>
          </a:p>
        </p:txBody>
      </p:sp>
      <p:sp>
        <p:nvSpPr>
          <p:cNvPr id="3" name="object 3"/>
          <p:cNvSpPr txBox="1"/>
          <p:nvPr/>
        </p:nvSpPr>
        <p:spPr>
          <a:xfrm>
            <a:off x="434434" y="1828800"/>
            <a:ext cx="7639348" cy="2666862"/>
          </a:xfrm>
          <a:prstGeom prst="rect">
            <a:avLst/>
          </a:prstGeom>
        </p:spPr>
        <p:txBody>
          <a:bodyPr vert="horz" wrap="square" lIns="0" tIns="169650" rIns="0" bIns="0" rtlCol="0">
            <a:spAutoFit/>
          </a:bodyPr>
          <a:lstStyle/>
          <a:p>
            <a:pPr marL="9822">
              <a:spcBef>
                <a:spcPts val="1336"/>
              </a:spcBef>
            </a:pPr>
            <a:r>
              <a:rPr dirty="0"/>
              <a:t>Find Number of Iterations</a:t>
            </a:r>
          </a:p>
          <a:p>
            <a:pPr marL="331263" indent="-322781">
              <a:spcBef>
                <a:spcPts val="1266"/>
              </a:spcBef>
              <a:buFont typeface="Arial"/>
              <a:buChar char="●"/>
              <a:tabLst>
                <a:tab pos="331263" algn="l"/>
                <a:tab pos="331709" algn="l"/>
              </a:tabLst>
            </a:pPr>
            <a:r>
              <a:rPr dirty="0"/>
              <a:t>If number of iterations are too low</a:t>
            </a:r>
          </a:p>
          <a:p>
            <a:pPr marL="652702" lvl="1" indent="-322781">
              <a:spcBef>
                <a:spcPts val="1266"/>
              </a:spcBef>
              <a:buFont typeface="Arial"/>
              <a:buChar char="○"/>
              <a:tabLst>
                <a:tab pos="652702" algn="l"/>
                <a:tab pos="653150" algn="l"/>
              </a:tabLst>
            </a:pPr>
            <a:r>
              <a:rPr dirty="0"/>
              <a:t>Then we may not get optimal solution when the algorithm stops</a:t>
            </a:r>
          </a:p>
          <a:p>
            <a:pPr marL="331263" indent="-322781">
              <a:spcBef>
                <a:spcPts val="1266"/>
              </a:spcBef>
              <a:buFont typeface="Arial"/>
              <a:buChar char="●"/>
              <a:tabLst>
                <a:tab pos="331263" algn="l"/>
                <a:tab pos="331709" algn="l"/>
              </a:tabLst>
            </a:pPr>
            <a:r>
              <a:rPr dirty="0"/>
              <a:t>If number of iterations are too high</a:t>
            </a:r>
          </a:p>
          <a:p>
            <a:pPr marL="652702" lvl="1" indent="-322781">
              <a:spcBef>
                <a:spcPts val="1266"/>
              </a:spcBef>
              <a:buFont typeface="Arial"/>
              <a:buChar char="○"/>
              <a:tabLst>
                <a:tab pos="652702" algn="l"/>
                <a:tab pos="653150" algn="l"/>
              </a:tabLst>
            </a:pPr>
            <a:r>
              <a:rPr dirty="0"/>
              <a:t>Then our time may be wasted and</a:t>
            </a:r>
          </a:p>
          <a:p>
            <a:pPr marL="652702" lvl="1" indent="-322781">
              <a:spcBef>
                <a:spcPts val="1266"/>
              </a:spcBef>
              <a:buFont typeface="Arial"/>
              <a:buChar char="○"/>
              <a:tabLst>
                <a:tab pos="652702" algn="l"/>
                <a:tab pos="653150" algn="l"/>
              </a:tabLst>
            </a:pPr>
            <a:r>
              <a:rPr dirty="0"/>
              <a:t>Algorithm may never converge</a:t>
            </a:r>
          </a:p>
        </p:txBody>
      </p:sp>
      <p:sp>
        <p:nvSpPr>
          <p:cNvPr id="4" name="object 3"/>
          <p:cNvSpPr txBox="1"/>
          <p:nvPr/>
        </p:nvSpPr>
        <p:spPr>
          <a:xfrm>
            <a:off x="369628" y="1282136"/>
            <a:ext cx="5791199" cy="289822"/>
          </a:xfrm>
          <a:prstGeom prst="rect">
            <a:avLst/>
          </a:prstGeom>
        </p:spPr>
        <p:txBody>
          <a:bodyPr vert="horz" wrap="square" lIns="0" tIns="12699" rIns="0" bIns="0" rtlCol="0">
            <a:spAutoFit/>
          </a:bodyPr>
          <a:lstStyle/>
          <a:p>
            <a:pPr marL="12699">
              <a:spcBef>
                <a:spcPts val="100"/>
              </a:spcBef>
            </a:pPr>
            <a:r>
              <a:rPr b="1" dirty="0"/>
              <a:t>Then how to set number of iterations?</a:t>
            </a:r>
          </a:p>
        </p:txBody>
      </p:sp>
    </p:spTree>
    <p:extLst>
      <p:ext uri="{BB962C8B-B14F-4D97-AF65-F5344CB8AC3E}">
        <p14:creationId xmlns:p14="http://schemas.microsoft.com/office/powerpoint/2010/main" val="39006143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4379565" cy="553641"/>
          </a:xfrm>
          <a:prstGeom prst="rect">
            <a:avLst/>
          </a:prstGeom>
        </p:spPr>
        <p:txBody>
          <a:bodyPr vert="horz" wrap="square" lIns="0" tIns="8929" rIns="0" bIns="0" rtlCol="0">
            <a:spAutoFit/>
          </a:bodyPr>
          <a:lstStyle/>
          <a:p>
            <a:pPr marL="8929">
              <a:spcBef>
                <a:spcPts val="70"/>
              </a:spcBef>
            </a:pPr>
            <a:r>
              <a:rPr sz="3500" spc="-681" dirty="0"/>
              <a:t>Batch </a:t>
            </a:r>
            <a:r>
              <a:rPr sz="3500" spc="-496" dirty="0"/>
              <a:t>Gradient</a:t>
            </a:r>
            <a:r>
              <a:rPr sz="3500" spc="-260" dirty="0"/>
              <a:t> </a:t>
            </a:r>
            <a:r>
              <a:rPr sz="3500" spc="-573" dirty="0"/>
              <a:t>Descent</a:t>
            </a:r>
            <a:endParaRPr sz="3500"/>
          </a:p>
        </p:txBody>
      </p:sp>
      <p:sp>
        <p:nvSpPr>
          <p:cNvPr id="3" name="object 3"/>
          <p:cNvSpPr txBox="1"/>
          <p:nvPr/>
        </p:nvSpPr>
        <p:spPr>
          <a:xfrm>
            <a:off x="407372" y="1282138"/>
            <a:ext cx="8108156" cy="2597612"/>
          </a:xfrm>
          <a:prstGeom prst="rect">
            <a:avLst/>
          </a:prstGeom>
        </p:spPr>
        <p:txBody>
          <a:bodyPr vert="horz" wrap="square" lIns="0" tIns="169650" rIns="0" bIns="0" rtlCol="0">
            <a:spAutoFit/>
          </a:bodyPr>
          <a:lstStyle/>
          <a:p>
            <a:pPr marL="9822">
              <a:spcBef>
                <a:spcPts val="1336"/>
              </a:spcBef>
            </a:pPr>
            <a:r>
              <a:rPr sz="2100" b="1" spc="-39" dirty="0">
                <a:solidFill>
                  <a:srgbClr val="5B5854"/>
                </a:solidFill>
                <a:latin typeface="Arial"/>
                <a:cs typeface="Arial"/>
              </a:rPr>
              <a:t>Find </a:t>
            </a:r>
            <a:r>
              <a:rPr sz="2100" b="1" spc="-21" dirty="0">
                <a:solidFill>
                  <a:srgbClr val="5B5854"/>
                </a:solidFill>
                <a:latin typeface="Arial"/>
                <a:cs typeface="Arial"/>
              </a:rPr>
              <a:t>Good </a:t>
            </a:r>
            <a:r>
              <a:rPr sz="2100" b="1" spc="-32" dirty="0">
                <a:solidFill>
                  <a:srgbClr val="5B5854"/>
                </a:solidFill>
                <a:latin typeface="Arial"/>
                <a:cs typeface="Arial"/>
              </a:rPr>
              <a:t>Learning </a:t>
            </a:r>
            <a:r>
              <a:rPr sz="2100" b="1" spc="-7" dirty="0">
                <a:solidFill>
                  <a:srgbClr val="5B5854"/>
                </a:solidFill>
                <a:latin typeface="Arial"/>
                <a:cs typeface="Arial"/>
              </a:rPr>
              <a:t>Rate </a:t>
            </a:r>
            <a:r>
              <a:rPr sz="2100" b="1" dirty="0">
                <a:solidFill>
                  <a:srgbClr val="5B5854"/>
                </a:solidFill>
                <a:latin typeface="Arial"/>
                <a:cs typeface="Arial"/>
              </a:rPr>
              <a:t>-</a:t>
            </a:r>
            <a:r>
              <a:rPr sz="2100" b="1" spc="70" dirty="0">
                <a:solidFill>
                  <a:srgbClr val="5B5854"/>
                </a:solidFill>
                <a:latin typeface="Arial"/>
                <a:cs typeface="Arial"/>
              </a:rPr>
              <a:t> </a:t>
            </a:r>
            <a:r>
              <a:rPr sz="2100" b="1" spc="-25" dirty="0">
                <a:solidFill>
                  <a:srgbClr val="5B5854"/>
                </a:solidFill>
                <a:latin typeface="Arial"/>
                <a:cs typeface="Arial"/>
              </a:rPr>
              <a:t>Solution</a:t>
            </a:r>
            <a:endParaRPr sz="2100" dirty="0">
              <a:latin typeface="Arial"/>
              <a:cs typeface="Arial"/>
            </a:endParaRPr>
          </a:p>
          <a:p>
            <a:pPr marL="331263" indent="-322781">
              <a:spcBef>
                <a:spcPts val="1266"/>
              </a:spcBef>
              <a:buFont typeface="Arial"/>
              <a:buChar char="●"/>
              <a:tabLst>
                <a:tab pos="331263" algn="l"/>
                <a:tab pos="331709" algn="l"/>
              </a:tabLst>
            </a:pPr>
            <a:r>
              <a:rPr dirty="0"/>
              <a:t>Set a very large number of iterations and</a:t>
            </a:r>
          </a:p>
          <a:p>
            <a:pPr marL="331263" indent="-322781">
              <a:spcBef>
                <a:spcPts val="1266"/>
              </a:spcBef>
              <a:buFont typeface="Arial"/>
              <a:buChar char="●"/>
              <a:tabLst>
                <a:tab pos="331263" algn="l"/>
                <a:tab pos="331709" algn="l"/>
              </a:tabLst>
            </a:pPr>
            <a:r>
              <a:rPr dirty="0"/>
              <a:t>Interrupt the algorithm when the gradient vector becomes tiny</a:t>
            </a:r>
          </a:p>
          <a:p>
            <a:pPr marL="652702" lvl="1" indent="-322781">
              <a:spcBef>
                <a:spcPts val="1266"/>
              </a:spcBef>
              <a:buFont typeface="Arial"/>
              <a:buChar char="○"/>
              <a:tabLst>
                <a:tab pos="652702" algn="l"/>
                <a:tab pos="653150" algn="l"/>
              </a:tabLst>
            </a:pPr>
            <a:r>
              <a:rPr dirty="0"/>
              <a:t>When norm of a gradient vector becomes smaller than ϵ - tolerance</a:t>
            </a:r>
          </a:p>
          <a:p>
            <a:pPr>
              <a:lnSpc>
                <a:spcPct val="100000"/>
              </a:lnSpc>
            </a:pPr>
            <a:endParaRPr dirty="0"/>
          </a:p>
          <a:p>
            <a:pPr marL="9822">
              <a:spcBef>
                <a:spcPts val="1747"/>
              </a:spcBef>
              <a:tabLst>
                <a:tab pos="3053688" algn="l"/>
              </a:tabLst>
            </a:pPr>
            <a:r>
              <a:rPr dirty="0"/>
              <a:t>Norm of  vector  (x1, x2 ---	xn)</a:t>
            </a:r>
          </a:p>
        </p:txBody>
      </p:sp>
      <p:sp>
        <p:nvSpPr>
          <p:cNvPr id="4" name="object 4"/>
          <p:cNvSpPr txBox="1"/>
          <p:nvPr/>
        </p:nvSpPr>
        <p:spPr>
          <a:xfrm>
            <a:off x="408445" y="5300497"/>
            <a:ext cx="1174254" cy="286015"/>
          </a:xfrm>
          <a:prstGeom prst="rect">
            <a:avLst/>
          </a:prstGeom>
        </p:spPr>
        <p:txBody>
          <a:bodyPr vert="horz" wrap="square" lIns="0" tIns="8929" rIns="0" bIns="0" rtlCol="0">
            <a:spAutoFit/>
          </a:bodyPr>
          <a:lstStyle/>
          <a:p>
            <a:pPr marL="8929">
              <a:spcBef>
                <a:spcPts val="70"/>
              </a:spcBef>
            </a:pPr>
            <a:r>
              <a:rPr dirty="0"/>
              <a:t>Stop when</a:t>
            </a:r>
          </a:p>
        </p:txBody>
      </p:sp>
      <p:sp>
        <p:nvSpPr>
          <p:cNvPr id="5" name="object 5"/>
          <p:cNvSpPr/>
          <p:nvPr/>
        </p:nvSpPr>
        <p:spPr>
          <a:xfrm>
            <a:off x="2793798" y="4501319"/>
            <a:ext cx="3662507" cy="634833"/>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406536" y="5662178"/>
            <a:ext cx="1365784" cy="69982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546742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4" y="1282138"/>
            <a:ext cx="7810351" cy="3544025"/>
          </a:xfrm>
          <a:prstGeom prst="rect">
            <a:avLst/>
          </a:prstGeom>
        </p:spPr>
        <p:txBody>
          <a:bodyPr vert="horz" wrap="square" lIns="0" tIns="169650" rIns="0" bIns="0" rtlCol="0">
            <a:spAutoFit/>
          </a:bodyPr>
          <a:lstStyle/>
          <a:p>
            <a:pPr marL="9822">
              <a:spcBef>
                <a:spcPts val="1336"/>
              </a:spcBef>
            </a:pPr>
            <a:r>
              <a:rPr sz="2100" b="1" spc="14" dirty="0">
                <a:solidFill>
                  <a:srgbClr val="5B5854"/>
                </a:solidFill>
                <a:latin typeface="Arial"/>
                <a:cs typeface="Arial"/>
              </a:rPr>
              <a:t>Problem </a:t>
            </a:r>
            <a:r>
              <a:rPr sz="2100" b="1" spc="18" dirty="0">
                <a:solidFill>
                  <a:srgbClr val="5B5854"/>
                </a:solidFill>
                <a:latin typeface="Arial"/>
                <a:cs typeface="Arial"/>
              </a:rPr>
              <a:t>with </a:t>
            </a:r>
            <a:r>
              <a:rPr sz="2100" b="1" spc="-32" dirty="0">
                <a:solidFill>
                  <a:srgbClr val="5B5854"/>
                </a:solidFill>
                <a:latin typeface="Arial"/>
                <a:cs typeface="Arial"/>
              </a:rPr>
              <a:t>Batch </a:t>
            </a:r>
            <a:r>
              <a:rPr sz="2100" b="1" spc="11" dirty="0">
                <a:solidFill>
                  <a:srgbClr val="5B5854"/>
                </a:solidFill>
                <a:latin typeface="Arial"/>
                <a:cs typeface="Arial"/>
              </a:rPr>
              <a:t>Gradient</a:t>
            </a:r>
            <a:r>
              <a:rPr sz="2100" b="1" spc="-28" dirty="0">
                <a:solidFill>
                  <a:srgbClr val="5B5854"/>
                </a:solidFill>
                <a:latin typeface="Arial"/>
                <a:cs typeface="Arial"/>
              </a:rPr>
              <a:t> </a:t>
            </a:r>
            <a:r>
              <a:rPr sz="2100" b="1" spc="-25" dirty="0">
                <a:solidFill>
                  <a:srgbClr val="5B5854"/>
                </a:solidFill>
                <a:latin typeface="Arial"/>
                <a:cs typeface="Arial"/>
              </a:rPr>
              <a:t>Descent</a:t>
            </a:r>
            <a:endParaRPr sz="2100" dirty="0">
              <a:latin typeface="Arial"/>
              <a:cs typeface="Arial"/>
            </a:endParaRPr>
          </a:p>
          <a:p>
            <a:pPr marL="331263" indent="-322781">
              <a:spcBef>
                <a:spcPts val="1266"/>
              </a:spcBef>
              <a:buFont typeface="Arial"/>
              <a:buChar char="●"/>
              <a:tabLst>
                <a:tab pos="331263" algn="l"/>
                <a:tab pos="331709" algn="l"/>
              </a:tabLst>
            </a:pPr>
            <a:r>
              <a:rPr dirty="0"/>
              <a:t>Batch Gradient Descent</a:t>
            </a:r>
          </a:p>
          <a:p>
            <a:pPr marL="652702" lvl="1" indent="-322781">
              <a:spcBef>
                <a:spcPts val="1266"/>
              </a:spcBef>
              <a:buFont typeface="Arial"/>
              <a:buChar char="○"/>
              <a:tabLst>
                <a:tab pos="652702" algn="l"/>
                <a:tab pos="653150" algn="l"/>
              </a:tabLst>
            </a:pPr>
            <a:r>
              <a:rPr dirty="0"/>
              <a:t>Slow when the training set is large</a:t>
            </a:r>
          </a:p>
          <a:p>
            <a:pPr marL="652702" marR="3572" lvl="1" indent="-322781">
              <a:lnSpc>
                <a:spcPct val="150000"/>
              </a:lnSpc>
              <a:buFont typeface="Arial"/>
              <a:buChar char="○"/>
              <a:tabLst>
                <a:tab pos="652702" algn="l"/>
                <a:tab pos="653150" algn="l"/>
              </a:tabLst>
            </a:pPr>
            <a:r>
              <a:rPr dirty="0"/>
              <a:t>As it uses the whole training set to compute the gradient at every  step</a:t>
            </a:r>
          </a:p>
          <a:p>
            <a:pPr marL="331263" indent="-322781">
              <a:spcBef>
                <a:spcPts val="1266"/>
              </a:spcBef>
              <a:buFont typeface="Arial"/>
              <a:buChar char="●"/>
              <a:tabLst>
                <a:tab pos="331263" algn="l"/>
                <a:tab pos="331709" algn="l"/>
              </a:tabLst>
            </a:pPr>
            <a:r>
              <a:rPr dirty="0"/>
              <a:t>Stochastic Gradient Descent</a:t>
            </a:r>
          </a:p>
          <a:p>
            <a:pPr marL="652702" lvl="1" indent="-322781">
              <a:spcBef>
                <a:spcPts val="1266"/>
              </a:spcBef>
              <a:buFont typeface="Arial"/>
              <a:buChar char="○"/>
              <a:tabLst>
                <a:tab pos="652702" algn="l"/>
                <a:tab pos="653150" algn="l"/>
              </a:tabLst>
            </a:pPr>
            <a:r>
              <a:rPr dirty="0"/>
              <a:t>Just picks a random instance in the training set at every step and</a:t>
            </a:r>
          </a:p>
          <a:p>
            <a:pPr marL="652702" lvl="1" indent="-322781">
              <a:spcBef>
                <a:spcPts val="1266"/>
              </a:spcBef>
              <a:buFont typeface="Arial"/>
              <a:buChar char="○"/>
              <a:tabLst>
                <a:tab pos="652702" algn="l"/>
                <a:tab pos="653150" algn="l"/>
              </a:tabLst>
            </a:pPr>
            <a:r>
              <a:rPr dirty="0"/>
              <a:t>Computes the gradients based only on that single instance</a:t>
            </a:r>
          </a:p>
        </p:txBody>
      </p:sp>
      <p:sp>
        <p:nvSpPr>
          <p:cNvPr id="4" name="object 3"/>
          <p:cNvSpPr txBox="1"/>
          <p:nvPr/>
        </p:nvSpPr>
        <p:spPr>
          <a:xfrm>
            <a:off x="304800" y="4953000"/>
            <a:ext cx="7355830" cy="1779439"/>
          </a:xfrm>
          <a:prstGeom prst="rect">
            <a:avLst/>
          </a:prstGeom>
        </p:spPr>
        <p:txBody>
          <a:bodyPr vert="horz" wrap="square" lIns="0" tIns="169650" rIns="0" bIns="0" rtlCol="0">
            <a:spAutoFit/>
          </a:bodyPr>
          <a:lstStyle/>
          <a:p>
            <a:pPr marL="331263" indent="-322781">
              <a:spcBef>
                <a:spcPts val="1336"/>
              </a:spcBef>
              <a:buFont typeface="Arial"/>
              <a:buChar char="●"/>
              <a:tabLst>
                <a:tab pos="331263" algn="l"/>
                <a:tab pos="331709" algn="l"/>
              </a:tabLst>
            </a:pPr>
            <a:r>
              <a:rPr dirty="0"/>
              <a:t>This makes the algorithm much faster</a:t>
            </a:r>
          </a:p>
          <a:p>
            <a:pPr marL="652702" lvl="1" indent="-322781">
              <a:spcBef>
                <a:spcPts val="1266"/>
              </a:spcBef>
              <a:buFont typeface="Arial"/>
              <a:buChar char="○"/>
              <a:tabLst>
                <a:tab pos="652702" algn="l"/>
                <a:tab pos="653150" algn="l"/>
              </a:tabLst>
            </a:pPr>
            <a:r>
              <a:rPr dirty="0"/>
              <a:t>As very little data gets manipulate at every iteration</a:t>
            </a:r>
          </a:p>
          <a:p>
            <a:pPr marL="331263" indent="-322781">
              <a:spcBef>
                <a:spcPts val="1266"/>
              </a:spcBef>
              <a:buFont typeface="Arial"/>
              <a:buChar char="●"/>
              <a:tabLst>
                <a:tab pos="331263" algn="l"/>
                <a:tab pos="331709" algn="l"/>
              </a:tabLst>
            </a:pPr>
            <a:r>
              <a:rPr dirty="0"/>
              <a:t>Also huge training sets can be trained</a:t>
            </a:r>
          </a:p>
          <a:p>
            <a:pPr marL="652702" lvl="1" indent="-322781">
              <a:spcBef>
                <a:spcPts val="1266"/>
              </a:spcBef>
              <a:buFont typeface="Arial"/>
              <a:buChar char="○"/>
              <a:tabLst>
                <a:tab pos="652702" algn="l"/>
                <a:tab pos="653150" algn="l"/>
              </a:tabLst>
            </a:pPr>
            <a:r>
              <a:rPr dirty="0"/>
              <a:t>As only one instance needs to be in memory at each iteration</a:t>
            </a:r>
          </a:p>
        </p:txBody>
      </p:sp>
    </p:spTree>
    <p:extLst>
      <p:ext uri="{BB962C8B-B14F-4D97-AF65-F5344CB8AC3E}">
        <p14:creationId xmlns:p14="http://schemas.microsoft.com/office/powerpoint/2010/main" val="8473244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2" y="1395991"/>
            <a:ext cx="8078688" cy="1597157"/>
          </a:xfrm>
          <a:prstGeom prst="rect">
            <a:avLst/>
          </a:prstGeom>
        </p:spPr>
        <p:txBody>
          <a:bodyPr vert="horz" wrap="square" lIns="0" tIns="55806" rIns="0" bIns="0" rtlCol="0">
            <a:spAutoFit/>
          </a:bodyPr>
          <a:lstStyle/>
          <a:p>
            <a:pPr marL="331263" indent="-322781">
              <a:spcBef>
                <a:spcPts val="439"/>
              </a:spcBef>
              <a:buFont typeface="Arial"/>
              <a:buChar char="●"/>
              <a:tabLst>
                <a:tab pos="331263" algn="l"/>
                <a:tab pos="331709" algn="l"/>
              </a:tabLst>
            </a:pPr>
            <a:r>
              <a:rPr dirty="0"/>
              <a:t>Instead of gently decreasing until it reaches the minimum</a:t>
            </a:r>
          </a:p>
          <a:p>
            <a:pPr marL="652702" lvl="1" indent="-322781">
              <a:spcBef>
                <a:spcPts val="369"/>
              </a:spcBef>
              <a:buFont typeface="Arial"/>
              <a:buChar char="○"/>
              <a:tabLst>
                <a:tab pos="652702" algn="l"/>
                <a:tab pos="653150" algn="l"/>
              </a:tabLst>
            </a:pPr>
            <a:r>
              <a:rPr dirty="0"/>
              <a:t>The cost function bounces up and down, decreasing only on average</a:t>
            </a:r>
          </a:p>
          <a:p>
            <a:pPr marL="652702" lvl="1" indent="-322781">
              <a:spcBef>
                <a:spcPts val="369"/>
              </a:spcBef>
              <a:buFont typeface="Arial"/>
              <a:buChar char="○"/>
              <a:tabLst>
                <a:tab pos="652702" algn="l"/>
                <a:tab pos="653150" algn="l"/>
              </a:tabLst>
            </a:pPr>
            <a:r>
              <a:rPr dirty="0"/>
              <a:t>Over time it ends up very close to the minimum</a:t>
            </a:r>
          </a:p>
          <a:p>
            <a:pPr marL="652702" marR="102236" lvl="1" indent="-322781">
              <a:lnSpc>
                <a:spcPct val="114599"/>
              </a:lnSpc>
              <a:buFont typeface="Arial"/>
              <a:buChar char="○"/>
              <a:tabLst>
                <a:tab pos="652702" algn="l"/>
                <a:tab pos="653150" algn="l"/>
              </a:tabLst>
            </a:pPr>
            <a:r>
              <a:rPr dirty="0"/>
              <a:t>But once it gets there it continues to bounce around, never settling  down</a:t>
            </a:r>
          </a:p>
        </p:txBody>
      </p:sp>
      <p:sp>
        <p:nvSpPr>
          <p:cNvPr id="4" name="object 4"/>
          <p:cNvSpPr/>
          <p:nvPr/>
        </p:nvSpPr>
        <p:spPr>
          <a:xfrm>
            <a:off x="2971800" y="2895600"/>
            <a:ext cx="3605379" cy="2702038"/>
          </a:xfrm>
          <a:prstGeom prst="rect">
            <a:avLst/>
          </a:prstGeom>
          <a:blipFill>
            <a:blip r:embed="rId2" cstate="print"/>
            <a:stretch>
              <a:fillRect/>
            </a:stretch>
          </a:blipFill>
        </p:spPr>
        <p:txBody>
          <a:bodyPr wrap="square" lIns="0" tIns="0" rIns="0" bIns="0" rtlCol="0"/>
          <a:lstStyle/>
          <a:p>
            <a:endParaRPr/>
          </a:p>
        </p:txBody>
      </p:sp>
      <p:sp>
        <p:nvSpPr>
          <p:cNvPr id="5" name="object 3"/>
          <p:cNvSpPr txBox="1"/>
          <p:nvPr/>
        </p:nvSpPr>
        <p:spPr>
          <a:xfrm>
            <a:off x="407372" y="5419458"/>
            <a:ext cx="9072245" cy="1039384"/>
          </a:xfrm>
          <a:prstGeom prst="rect">
            <a:avLst/>
          </a:prstGeom>
        </p:spPr>
        <p:txBody>
          <a:bodyPr vert="horz" wrap="square" lIns="0" tIns="79372" rIns="0" bIns="0" rtlCol="0">
            <a:spAutoFit/>
          </a:bodyPr>
          <a:lstStyle/>
          <a:p>
            <a:pPr marL="471146" indent="-459082">
              <a:spcBef>
                <a:spcPts val="624"/>
              </a:spcBef>
              <a:buFont typeface="Arial"/>
              <a:buChar char="●"/>
              <a:tabLst>
                <a:tab pos="471146" algn="l"/>
                <a:tab pos="471781" algn="l"/>
              </a:tabLst>
            </a:pPr>
            <a:r>
              <a:rPr dirty="0"/>
              <a:t>Once the algorithm stops</a:t>
            </a:r>
          </a:p>
          <a:p>
            <a:pPr marL="928321" lvl="1" indent="-459082">
              <a:spcBef>
                <a:spcPts val="525"/>
              </a:spcBef>
              <a:buFont typeface="Arial"/>
              <a:buChar char="○"/>
              <a:tabLst>
                <a:tab pos="928321" algn="l"/>
                <a:tab pos="928957" algn="l"/>
              </a:tabLst>
            </a:pPr>
            <a:r>
              <a:rPr dirty="0"/>
              <a:t>The final parameter values are good, but not optimal</a:t>
            </a:r>
          </a:p>
          <a:p>
            <a:pPr marL="928321" lvl="1" indent="-459082">
              <a:spcBef>
                <a:spcPts val="525"/>
              </a:spcBef>
              <a:buFont typeface="Arial"/>
              <a:buChar char="○"/>
              <a:tabLst>
                <a:tab pos="928321" algn="l"/>
                <a:tab pos="928957" algn="l"/>
              </a:tabLst>
            </a:pPr>
            <a:r>
              <a:rPr dirty="0"/>
              <a:t>As algorithm never settles down</a:t>
            </a:r>
          </a:p>
        </p:txBody>
      </p:sp>
    </p:spTree>
    <p:extLst>
      <p:ext uri="{BB962C8B-B14F-4D97-AF65-F5344CB8AC3E}">
        <p14:creationId xmlns:p14="http://schemas.microsoft.com/office/powerpoint/2010/main" val="20657343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4" y="1395991"/>
            <a:ext cx="7852321" cy="1298742"/>
          </a:xfrm>
          <a:prstGeom prst="rect">
            <a:avLst/>
          </a:prstGeom>
        </p:spPr>
        <p:txBody>
          <a:bodyPr vert="horz" wrap="square" lIns="0" tIns="55806" rIns="0" bIns="0" rtlCol="0">
            <a:spAutoFit/>
          </a:bodyPr>
          <a:lstStyle/>
          <a:p>
            <a:pPr marL="331263" indent="-322781">
              <a:spcBef>
                <a:spcPts val="439"/>
              </a:spcBef>
              <a:buFont typeface="Arial"/>
              <a:buChar char="●"/>
              <a:tabLst>
                <a:tab pos="331263" algn="l"/>
                <a:tab pos="331709" algn="l"/>
              </a:tabLst>
            </a:pPr>
            <a:r>
              <a:rPr dirty="0"/>
              <a:t>When the cost function is very irregular then</a:t>
            </a:r>
          </a:p>
          <a:p>
            <a:pPr marL="652702" marR="3572" lvl="1" indent="-322781">
              <a:lnSpc>
                <a:spcPct val="114599"/>
              </a:lnSpc>
              <a:buFont typeface="Arial"/>
              <a:buChar char="○"/>
              <a:tabLst>
                <a:tab pos="652702" algn="l"/>
                <a:tab pos="653150" algn="l"/>
              </a:tabLst>
            </a:pPr>
            <a:r>
              <a:rPr dirty="0"/>
              <a:t>SGD has a better chance of finding the global minimum than Batch  Gradient Descent</a:t>
            </a:r>
          </a:p>
          <a:p>
            <a:pPr marL="652702" lvl="1" indent="-322781">
              <a:spcBef>
                <a:spcPts val="369"/>
              </a:spcBef>
              <a:buFont typeface="Arial"/>
              <a:buChar char="○"/>
              <a:tabLst>
                <a:tab pos="652702" algn="l"/>
                <a:tab pos="653150" algn="l"/>
              </a:tabLst>
            </a:pPr>
            <a:r>
              <a:rPr dirty="0"/>
              <a:t>As randomness may help algorithm to jump out of local minima</a:t>
            </a:r>
          </a:p>
        </p:txBody>
      </p:sp>
      <p:sp>
        <p:nvSpPr>
          <p:cNvPr id="4" name="object 4"/>
          <p:cNvSpPr/>
          <p:nvPr/>
        </p:nvSpPr>
        <p:spPr>
          <a:xfrm>
            <a:off x="2089184" y="3048000"/>
            <a:ext cx="4962855" cy="2839868"/>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5816403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2" y="1081817"/>
            <a:ext cx="6033790" cy="1335728"/>
          </a:xfrm>
          <a:prstGeom prst="rect">
            <a:avLst/>
          </a:prstGeom>
        </p:spPr>
        <p:txBody>
          <a:bodyPr vert="horz" wrap="square" lIns="0" tIns="169650" rIns="0" bIns="0" rtlCol="0">
            <a:spAutoFit/>
          </a:bodyPr>
          <a:lstStyle/>
          <a:p>
            <a:pPr marL="331263" indent="-322781">
              <a:spcBef>
                <a:spcPts val="1336"/>
              </a:spcBef>
              <a:buFont typeface="Arial"/>
              <a:buChar char="●"/>
              <a:tabLst>
                <a:tab pos="331263" algn="l"/>
                <a:tab pos="331709" algn="l"/>
              </a:tabLst>
            </a:pPr>
            <a:r>
              <a:rPr dirty="0"/>
              <a:t>As seen earlier that randomness in SGD</a:t>
            </a:r>
          </a:p>
          <a:p>
            <a:pPr marL="652702" lvl="1" indent="-322781">
              <a:spcBef>
                <a:spcPts val="1266"/>
              </a:spcBef>
              <a:buFont typeface="Arial"/>
              <a:buChar char="○"/>
              <a:tabLst>
                <a:tab pos="652702" algn="l"/>
                <a:tab pos="653150" algn="l"/>
              </a:tabLst>
            </a:pPr>
            <a:r>
              <a:rPr dirty="0"/>
              <a:t>Is good to escape from local minimum</a:t>
            </a:r>
          </a:p>
          <a:p>
            <a:pPr marL="652702" lvl="1" indent="-322781">
              <a:spcBef>
                <a:spcPts val="1266"/>
              </a:spcBef>
              <a:buFont typeface="Arial"/>
              <a:buChar char="○"/>
              <a:tabLst>
                <a:tab pos="652702" algn="l"/>
                <a:tab pos="653150" algn="l"/>
              </a:tabLst>
            </a:pPr>
            <a:r>
              <a:rPr dirty="0"/>
              <a:t>But bad as algorithm can never settle at minimum</a:t>
            </a:r>
          </a:p>
        </p:txBody>
      </p:sp>
      <p:sp>
        <p:nvSpPr>
          <p:cNvPr id="4" name="object 4"/>
          <p:cNvSpPr txBox="1"/>
          <p:nvPr/>
        </p:nvSpPr>
        <p:spPr>
          <a:xfrm>
            <a:off x="2590800" y="3200400"/>
            <a:ext cx="3715196" cy="286015"/>
          </a:xfrm>
          <a:prstGeom prst="rect">
            <a:avLst/>
          </a:prstGeom>
        </p:spPr>
        <p:txBody>
          <a:bodyPr vert="horz" wrap="square" lIns="0" tIns="8929" rIns="0" bIns="0" rtlCol="0">
            <a:spAutoFit/>
          </a:bodyPr>
          <a:lstStyle/>
          <a:p>
            <a:pPr marL="8929">
              <a:spcBef>
                <a:spcPts val="70"/>
              </a:spcBef>
            </a:pPr>
            <a:r>
              <a:rPr b="1" dirty="0"/>
              <a:t>What is the solution?</a:t>
            </a:r>
          </a:p>
        </p:txBody>
      </p:sp>
    </p:spTree>
    <p:extLst>
      <p:ext uri="{BB962C8B-B14F-4D97-AF65-F5344CB8AC3E}">
        <p14:creationId xmlns:p14="http://schemas.microsoft.com/office/powerpoint/2010/main" val="42446612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4" y="1081818"/>
            <a:ext cx="7837140" cy="3933619"/>
          </a:xfrm>
          <a:prstGeom prst="rect">
            <a:avLst/>
          </a:prstGeom>
        </p:spPr>
        <p:txBody>
          <a:bodyPr vert="horz" wrap="square" lIns="0" tIns="169650" rIns="0" bIns="0" rtlCol="0">
            <a:spAutoFit/>
          </a:bodyPr>
          <a:lstStyle/>
          <a:p>
            <a:pPr marL="9822">
              <a:spcBef>
                <a:spcPts val="1336"/>
              </a:spcBef>
            </a:pPr>
            <a:r>
              <a:rPr sz="2100" b="1" spc="-7" dirty="0">
                <a:solidFill>
                  <a:srgbClr val="5B5854"/>
                </a:solidFill>
                <a:latin typeface="Arial"/>
                <a:cs typeface="Arial"/>
              </a:rPr>
              <a:t>Simulated </a:t>
            </a:r>
            <a:r>
              <a:rPr sz="2100" b="1" spc="-39" dirty="0">
                <a:solidFill>
                  <a:srgbClr val="5B5854"/>
                </a:solidFill>
                <a:latin typeface="Arial"/>
                <a:cs typeface="Arial"/>
              </a:rPr>
              <a:t>Annealing</a:t>
            </a:r>
            <a:endParaRPr sz="2100" dirty="0">
              <a:latin typeface="Arial"/>
              <a:cs typeface="Arial"/>
            </a:endParaRPr>
          </a:p>
          <a:p>
            <a:pPr marL="331263" indent="-322781">
              <a:spcBef>
                <a:spcPts val="1266"/>
              </a:spcBef>
              <a:buFont typeface="Arial"/>
              <a:buChar char="●"/>
              <a:tabLst>
                <a:tab pos="331263" algn="l"/>
                <a:tab pos="331709" algn="l"/>
              </a:tabLst>
            </a:pPr>
            <a:r>
              <a:rPr dirty="0"/>
              <a:t>One solution is to gradually reduce the learning rate</a:t>
            </a:r>
          </a:p>
          <a:p>
            <a:pPr marL="331263" indent="-322781">
              <a:spcBef>
                <a:spcPts val="1266"/>
              </a:spcBef>
              <a:buFont typeface="Arial"/>
              <a:buChar char="●"/>
              <a:tabLst>
                <a:tab pos="331263" algn="l"/>
                <a:tab pos="331709" algn="l"/>
              </a:tabLst>
            </a:pPr>
            <a:r>
              <a:rPr dirty="0"/>
              <a:t>The steps start out large</a:t>
            </a:r>
          </a:p>
          <a:p>
            <a:pPr marL="652702" lvl="1" indent="-322781">
              <a:spcBef>
                <a:spcPts val="1266"/>
              </a:spcBef>
              <a:buFont typeface="Arial"/>
              <a:buChar char="○"/>
              <a:tabLst>
                <a:tab pos="652702" algn="l"/>
                <a:tab pos="653150" algn="l"/>
              </a:tabLst>
            </a:pPr>
            <a:r>
              <a:rPr dirty="0"/>
              <a:t>This helps make quick progress and escape local minima</a:t>
            </a:r>
          </a:p>
          <a:p>
            <a:pPr marL="331263" indent="-322781">
              <a:spcBef>
                <a:spcPts val="1266"/>
              </a:spcBef>
              <a:buFont typeface="Arial"/>
              <a:buChar char="●"/>
              <a:tabLst>
                <a:tab pos="331263" algn="l"/>
                <a:tab pos="331709" algn="l"/>
              </a:tabLst>
            </a:pPr>
            <a:r>
              <a:rPr dirty="0"/>
              <a:t>Then steps get smaller and smaller</a:t>
            </a:r>
          </a:p>
          <a:p>
            <a:pPr marL="652702" lvl="1" indent="-322781">
              <a:spcBef>
                <a:spcPts val="1266"/>
              </a:spcBef>
              <a:buFont typeface="Arial"/>
              <a:buChar char="○"/>
              <a:tabLst>
                <a:tab pos="652702" algn="l"/>
                <a:tab pos="653150" algn="l"/>
              </a:tabLst>
            </a:pPr>
            <a:r>
              <a:rPr dirty="0"/>
              <a:t>This helps the algorithm to settle at the global minimum</a:t>
            </a:r>
          </a:p>
          <a:p>
            <a:pPr marL="331263" indent="-322781">
              <a:spcBef>
                <a:spcPts val="1266"/>
              </a:spcBef>
              <a:buFont typeface="Arial"/>
              <a:buChar char="●"/>
              <a:tabLst>
                <a:tab pos="331263" algn="l"/>
                <a:tab pos="331709" algn="l"/>
              </a:tabLst>
            </a:pPr>
            <a:r>
              <a:rPr dirty="0"/>
              <a:t>This process is called Simulated Annealing</a:t>
            </a:r>
          </a:p>
          <a:p>
            <a:pPr marL="652702" marR="3572" lvl="1" indent="-322781">
              <a:lnSpc>
                <a:spcPct val="150000"/>
              </a:lnSpc>
              <a:buFont typeface="Arial"/>
              <a:buChar char="○"/>
              <a:tabLst>
                <a:tab pos="652702" algn="l"/>
                <a:tab pos="653150" algn="l"/>
              </a:tabLst>
            </a:pPr>
            <a:r>
              <a:rPr dirty="0"/>
              <a:t>Because it resembles the process of annealing in metallurgy where  molten metal is slowly cooled down</a:t>
            </a:r>
          </a:p>
        </p:txBody>
      </p:sp>
    </p:spTree>
    <p:extLst>
      <p:ext uri="{BB962C8B-B14F-4D97-AF65-F5344CB8AC3E}">
        <p14:creationId xmlns:p14="http://schemas.microsoft.com/office/powerpoint/2010/main" val="38121195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4" y="1081817"/>
            <a:ext cx="7346007" cy="4044162"/>
          </a:xfrm>
          <a:prstGeom prst="rect">
            <a:avLst/>
          </a:prstGeom>
        </p:spPr>
        <p:txBody>
          <a:bodyPr vert="horz" wrap="square" lIns="0" tIns="169650" rIns="0" bIns="0" rtlCol="0">
            <a:spAutoFit/>
          </a:bodyPr>
          <a:lstStyle/>
          <a:p>
            <a:pPr marL="9822">
              <a:spcBef>
                <a:spcPts val="1336"/>
              </a:spcBef>
            </a:pPr>
            <a:r>
              <a:rPr sz="2100" b="1" spc="-32" dirty="0">
                <a:solidFill>
                  <a:srgbClr val="5B5854"/>
                </a:solidFill>
                <a:latin typeface="Arial"/>
                <a:cs typeface="Arial"/>
              </a:rPr>
              <a:t>Learning</a:t>
            </a:r>
            <a:r>
              <a:rPr sz="2100" b="1" spc="-7" dirty="0">
                <a:solidFill>
                  <a:srgbClr val="5B5854"/>
                </a:solidFill>
                <a:latin typeface="Arial"/>
                <a:cs typeface="Arial"/>
              </a:rPr>
              <a:t> </a:t>
            </a:r>
            <a:r>
              <a:rPr sz="2100" b="1" spc="-60" dirty="0">
                <a:solidFill>
                  <a:srgbClr val="5B5854"/>
                </a:solidFill>
                <a:latin typeface="Arial"/>
                <a:cs typeface="Arial"/>
              </a:rPr>
              <a:t>Schedule</a:t>
            </a:r>
            <a:endParaRPr sz="2100" dirty="0">
              <a:latin typeface="Arial"/>
              <a:cs typeface="Arial"/>
            </a:endParaRPr>
          </a:p>
          <a:p>
            <a:pPr marL="331263" indent="-322781">
              <a:spcBef>
                <a:spcPts val="1266"/>
              </a:spcBef>
              <a:buFont typeface="Arial"/>
              <a:buChar char="●"/>
              <a:tabLst>
                <a:tab pos="331263" algn="l"/>
                <a:tab pos="331709" algn="l"/>
              </a:tabLst>
            </a:pPr>
            <a:r>
              <a:rPr dirty="0"/>
              <a:t>The function that determines the learning rate</a:t>
            </a:r>
          </a:p>
          <a:p>
            <a:pPr marL="652702" lvl="1" indent="-322781">
              <a:spcBef>
                <a:spcPts val="1266"/>
              </a:spcBef>
              <a:buFont typeface="Arial"/>
              <a:buChar char="○"/>
              <a:tabLst>
                <a:tab pos="652702" algn="l"/>
                <a:tab pos="653150" algn="l"/>
              </a:tabLst>
            </a:pPr>
            <a:r>
              <a:rPr dirty="0"/>
              <a:t>At each iteration is called the </a:t>
            </a:r>
            <a:r>
              <a:rPr b="1" dirty="0"/>
              <a:t>learning schedule</a:t>
            </a:r>
          </a:p>
          <a:p>
            <a:pPr marL="331263" indent="-322781">
              <a:spcBef>
                <a:spcPts val="1266"/>
              </a:spcBef>
              <a:buFont typeface="Arial"/>
              <a:buChar char="●"/>
              <a:tabLst>
                <a:tab pos="331263" algn="l"/>
                <a:tab pos="331709" algn="l"/>
              </a:tabLst>
            </a:pPr>
            <a:r>
              <a:rPr dirty="0"/>
              <a:t>If the learning rate is reduced too quickly</a:t>
            </a:r>
          </a:p>
          <a:p>
            <a:pPr marL="652702" lvl="1" indent="-322781">
              <a:spcBef>
                <a:spcPts val="1266"/>
              </a:spcBef>
              <a:buFont typeface="Arial"/>
              <a:buChar char="○"/>
              <a:tabLst>
                <a:tab pos="652702" algn="l"/>
                <a:tab pos="653150" algn="l"/>
              </a:tabLst>
            </a:pPr>
            <a:r>
              <a:rPr dirty="0"/>
              <a:t>We may get stuck in a local minimum Or</a:t>
            </a:r>
          </a:p>
          <a:p>
            <a:pPr marL="652702" lvl="1" indent="-322781">
              <a:spcBef>
                <a:spcPts val="1266"/>
              </a:spcBef>
              <a:buFont typeface="Arial"/>
              <a:buChar char="○"/>
              <a:tabLst>
                <a:tab pos="652702" algn="l"/>
                <a:tab pos="653150" algn="l"/>
              </a:tabLst>
            </a:pPr>
            <a:r>
              <a:rPr dirty="0"/>
              <a:t>Even end up frozen halfway to the minimum</a:t>
            </a:r>
          </a:p>
          <a:p>
            <a:pPr marL="331263" indent="-322781">
              <a:spcBef>
                <a:spcPts val="1266"/>
              </a:spcBef>
              <a:buFont typeface="Arial"/>
              <a:buChar char="●"/>
              <a:tabLst>
                <a:tab pos="331263" algn="l"/>
                <a:tab pos="331709" algn="l"/>
              </a:tabLst>
            </a:pPr>
            <a:r>
              <a:rPr dirty="0"/>
              <a:t>If the learning rate is reduced too slowly</a:t>
            </a:r>
          </a:p>
          <a:p>
            <a:pPr marL="652702" lvl="1" indent="-322781">
              <a:spcBef>
                <a:spcPts val="1266"/>
              </a:spcBef>
              <a:buFont typeface="Arial"/>
              <a:buChar char="○"/>
              <a:tabLst>
                <a:tab pos="652702" algn="l"/>
                <a:tab pos="653150" algn="l"/>
              </a:tabLst>
            </a:pPr>
            <a:r>
              <a:rPr dirty="0"/>
              <a:t>We may jump around the minimum for a long time and</a:t>
            </a:r>
          </a:p>
          <a:p>
            <a:pPr marL="652702" lvl="1" indent="-322781">
              <a:spcBef>
                <a:spcPts val="1266"/>
              </a:spcBef>
              <a:buFont typeface="Arial"/>
              <a:buChar char="○"/>
              <a:tabLst>
                <a:tab pos="652702" algn="l"/>
                <a:tab pos="653150" algn="l"/>
              </a:tabLst>
            </a:pPr>
            <a:r>
              <a:rPr dirty="0"/>
              <a:t>End up with a suboptimal solution if we halt training too early</a:t>
            </a:r>
          </a:p>
        </p:txBody>
      </p:sp>
    </p:spTree>
    <p:extLst>
      <p:ext uri="{BB962C8B-B14F-4D97-AF65-F5344CB8AC3E}">
        <p14:creationId xmlns:p14="http://schemas.microsoft.com/office/powerpoint/2010/main" val="27777186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7372" y="1081818"/>
            <a:ext cx="7947422" cy="4002227"/>
          </a:xfrm>
          <a:prstGeom prst="rect">
            <a:avLst/>
          </a:prstGeom>
        </p:spPr>
        <p:txBody>
          <a:bodyPr vert="horz" wrap="square" lIns="0" tIns="169650" rIns="0" bIns="0" rtlCol="0">
            <a:spAutoFit/>
          </a:bodyPr>
          <a:lstStyle/>
          <a:p>
            <a:pPr marL="9822">
              <a:spcBef>
                <a:spcPts val="1336"/>
              </a:spcBef>
            </a:pPr>
            <a:r>
              <a:rPr sz="2100" b="1" spc="42" dirty="0">
                <a:solidFill>
                  <a:srgbClr val="5B5854"/>
                </a:solidFill>
                <a:latin typeface="Arial"/>
                <a:cs typeface="Arial"/>
              </a:rPr>
              <a:t>Implement</a:t>
            </a:r>
            <a:r>
              <a:rPr sz="2100" b="1" spc="-7" dirty="0">
                <a:solidFill>
                  <a:srgbClr val="5B5854"/>
                </a:solidFill>
                <a:latin typeface="Arial"/>
                <a:cs typeface="Arial"/>
              </a:rPr>
              <a:t> </a:t>
            </a:r>
            <a:r>
              <a:rPr sz="2100" b="1" spc="35" dirty="0">
                <a:solidFill>
                  <a:srgbClr val="5B5854"/>
                </a:solidFill>
                <a:latin typeface="Arial"/>
                <a:cs typeface="Arial"/>
              </a:rPr>
              <a:t>SGD</a:t>
            </a:r>
            <a:endParaRPr sz="2100" dirty="0">
              <a:latin typeface="Arial"/>
              <a:cs typeface="Arial"/>
            </a:endParaRPr>
          </a:p>
          <a:p>
            <a:pPr marL="331263" indent="-322781">
              <a:spcBef>
                <a:spcPts val="1266"/>
              </a:spcBef>
              <a:buFont typeface="Arial"/>
              <a:buChar char="●"/>
              <a:tabLst>
                <a:tab pos="331263" algn="l"/>
                <a:tab pos="331709" algn="l"/>
              </a:tabLst>
            </a:pPr>
            <a:r>
              <a:rPr dirty="0"/>
              <a:t>Let’s implement SGD</a:t>
            </a:r>
          </a:p>
          <a:p>
            <a:pPr marL="331263" indent="-322781">
              <a:spcBef>
                <a:spcPts val="1230"/>
              </a:spcBef>
              <a:buFont typeface="Arial"/>
              <a:buChar char="●"/>
              <a:tabLst>
                <a:tab pos="331263" algn="l"/>
                <a:tab pos="331709" algn="l"/>
              </a:tabLst>
            </a:pPr>
            <a:r>
              <a:rPr dirty="0"/>
              <a:t>By convention we iterate by rounds of m iterations</a:t>
            </a:r>
          </a:p>
          <a:p>
            <a:pPr marL="652702" lvl="1" indent="-322781">
              <a:spcBef>
                <a:spcPts val="1259"/>
              </a:spcBef>
              <a:buFont typeface="Arial"/>
              <a:buChar char="○"/>
              <a:tabLst>
                <a:tab pos="652702" algn="l"/>
                <a:tab pos="653150" algn="l"/>
              </a:tabLst>
            </a:pPr>
            <a:r>
              <a:rPr dirty="0"/>
              <a:t>Each round is called an epoch</a:t>
            </a:r>
          </a:p>
          <a:p>
            <a:pPr>
              <a:lnSpc>
                <a:spcPct val="100000"/>
              </a:lnSpc>
            </a:pPr>
            <a:endParaRPr dirty="0"/>
          </a:p>
          <a:p>
            <a:pPr marL="376800" algn="ctr">
              <a:spcBef>
                <a:spcPts val="1712"/>
              </a:spcBef>
            </a:pPr>
            <a:r>
              <a:rPr dirty="0"/>
              <a:t>m -&gt; number of instances in the training set</a:t>
            </a:r>
          </a:p>
          <a:p>
            <a:pPr>
              <a:spcBef>
                <a:spcPts val="28"/>
              </a:spcBef>
            </a:pPr>
            <a:endParaRPr sz="3300" dirty="0">
              <a:latin typeface="Times New Roman"/>
              <a:cs typeface="Times New Roman"/>
            </a:endParaRPr>
          </a:p>
          <a:p>
            <a:pPr marL="375461" marR="3572" algn="ctr">
              <a:lnSpc>
                <a:spcPct val="150000"/>
              </a:lnSpc>
            </a:pPr>
            <a:r>
              <a:rPr sz="2100" b="1" spc="-53" dirty="0">
                <a:solidFill>
                  <a:srgbClr val="5B5854"/>
                </a:solidFill>
                <a:latin typeface="Arial"/>
                <a:cs typeface="Arial"/>
              </a:rPr>
              <a:t>See Stochastic </a:t>
            </a:r>
            <a:r>
              <a:rPr sz="2100" b="1" spc="11" dirty="0">
                <a:solidFill>
                  <a:srgbClr val="5B5854"/>
                </a:solidFill>
                <a:latin typeface="Arial"/>
                <a:cs typeface="Arial"/>
              </a:rPr>
              <a:t>Gradient </a:t>
            </a:r>
            <a:r>
              <a:rPr sz="2100" b="1" spc="-25" dirty="0">
                <a:solidFill>
                  <a:srgbClr val="5B5854"/>
                </a:solidFill>
                <a:latin typeface="Arial"/>
                <a:cs typeface="Arial"/>
              </a:rPr>
              <a:t>Descent </a:t>
            </a:r>
            <a:r>
              <a:rPr sz="2100" b="1" spc="-56" dirty="0">
                <a:solidFill>
                  <a:srgbClr val="5B5854"/>
                </a:solidFill>
                <a:latin typeface="Arial"/>
                <a:cs typeface="Arial"/>
              </a:rPr>
              <a:t>section </a:t>
            </a:r>
            <a:r>
              <a:rPr sz="2100" b="1" spc="-42" dirty="0">
                <a:solidFill>
                  <a:srgbClr val="5B5854"/>
                </a:solidFill>
                <a:latin typeface="Arial"/>
                <a:cs typeface="Arial"/>
              </a:rPr>
              <a:t>in </a:t>
            </a:r>
            <a:r>
              <a:rPr sz="2100" b="1" spc="-14" dirty="0">
                <a:solidFill>
                  <a:srgbClr val="5B5854"/>
                </a:solidFill>
                <a:latin typeface="Arial"/>
                <a:cs typeface="Arial"/>
              </a:rPr>
              <a:t>notebook </a:t>
            </a:r>
            <a:r>
              <a:rPr sz="2100" b="1" spc="4" dirty="0">
                <a:solidFill>
                  <a:srgbClr val="5B5854"/>
                </a:solidFill>
                <a:latin typeface="Arial"/>
                <a:cs typeface="Arial"/>
              </a:rPr>
              <a:t>for </a:t>
            </a:r>
            <a:r>
              <a:rPr sz="2100" b="1" spc="25" dirty="0">
                <a:solidFill>
                  <a:srgbClr val="5B5854"/>
                </a:solidFill>
                <a:latin typeface="Arial"/>
                <a:cs typeface="Arial"/>
              </a:rPr>
              <a:t>the  </a:t>
            </a:r>
            <a:r>
              <a:rPr sz="2100" b="1" spc="14" dirty="0">
                <a:solidFill>
                  <a:srgbClr val="5B5854"/>
                </a:solidFill>
                <a:latin typeface="Arial"/>
                <a:cs typeface="Arial"/>
              </a:rPr>
              <a:t>implementation</a:t>
            </a:r>
            <a:endParaRPr sz="2100" dirty="0">
              <a:latin typeface="Arial"/>
              <a:cs typeface="Arial"/>
            </a:endParaRPr>
          </a:p>
        </p:txBody>
      </p:sp>
    </p:spTree>
    <p:extLst>
      <p:ext uri="{BB962C8B-B14F-4D97-AF65-F5344CB8AC3E}">
        <p14:creationId xmlns:p14="http://schemas.microsoft.com/office/powerpoint/2010/main" val="13478802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8259" y="437783"/>
            <a:ext cx="6458843" cy="553641"/>
          </a:xfrm>
          <a:prstGeom prst="rect">
            <a:avLst/>
          </a:prstGeom>
        </p:spPr>
        <p:txBody>
          <a:bodyPr vert="horz" wrap="square" lIns="0" tIns="8929" rIns="0" bIns="0" rtlCol="0">
            <a:spAutoFit/>
          </a:bodyPr>
          <a:lstStyle/>
          <a:p>
            <a:pPr marL="8929">
              <a:spcBef>
                <a:spcPts val="70"/>
              </a:spcBef>
            </a:pPr>
            <a:r>
              <a:rPr sz="3500" spc="-640" dirty="0"/>
              <a:t>Stochastic </a:t>
            </a:r>
            <a:r>
              <a:rPr sz="3500" spc="-496" dirty="0"/>
              <a:t>Gradient </a:t>
            </a:r>
            <a:r>
              <a:rPr sz="3500" spc="-573" dirty="0"/>
              <a:t>Descent </a:t>
            </a:r>
            <a:r>
              <a:rPr sz="3500" spc="-35" dirty="0"/>
              <a:t>-</a:t>
            </a:r>
            <a:r>
              <a:rPr sz="3500" spc="-243" dirty="0"/>
              <a:t> </a:t>
            </a:r>
            <a:r>
              <a:rPr sz="3500" spc="-453" dirty="0"/>
              <a:t>SGD</a:t>
            </a:r>
            <a:endParaRPr sz="3500"/>
          </a:p>
        </p:txBody>
      </p:sp>
      <p:sp>
        <p:nvSpPr>
          <p:cNvPr id="3" name="object 3"/>
          <p:cNvSpPr txBox="1"/>
          <p:nvPr/>
        </p:nvSpPr>
        <p:spPr>
          <a:xfrm>
            <a:off x="408447" y="1242552"/>
            <a:ext cx="2078385" cy="339328"/>
          </a:xfrm>
          <a:prstGeom prst="rect">
            <a:avLst/>
          </a:prstGeom>
        </p:spPr>
        <p:txBody>
          <a:bodyPr vert="horz" wrap="square" lIns="0" tIns="8929" rIns="0" bIns="0" rtlCol="0">
            <a:spAutoFit/>
          </a:bodyPr>
          <a:lstStyle/>
          <a:p>
            <a:pPr marL="8929">
              <a:spcBef>
                <a:spcPts val="70"/>
              </a:spcBef>
            </a:pPr>
            <a:r>
              <a:rPr sz="2100" b="1" spc="42" dirty="0">
                <a:solidFill>
                  <a:srgbClr val="5B5854"/>
                </a:solidFill>
                <a:latin typeface="Arial"/>
                <a:cs typeface="Arial"/>
              </a:rPr>
              <a:t>Implement</a:t>
            </a:r>
            <a:r>
              <a:rPr sz="2100" b="1" spc="-39" dirty="0">
                <a:solidFill>
                  <a:srgbClr val="5B5854"/>
                </a:solidFill>
                <a:latin typeface="Arial"/>
                <a:cs typeface="Arial"/>
              </a:rPr>
              <a:t> </a:t>
            </a:r>
            <a:r>
              <a:rPr sz="2100" b="1" spc="35" dirty="0">
                <a:solidFill>
                  <a:srgbClr val="5B5854"/>
                </a:solidFill>
                <a:latin typeface="Arial"/>
                <a:cs typeface="Arial"/>
              </a:rPr>
              <a:t>SGD</a:t>
            </a:r>
            <a:endParaRPr sz="2100">
              <a:latin typeface="Arial"/>
              <a:cs typeface="Arial"/>
            </a:endParaRPr>
          </a:p>
        </p:txBody>
      </p:sp>
      <p:sp>
        <p:nvSpPr>
          <p:cNvPr id="4" name="object 4"/>
          <p:cNvSpPr/>
          <p:nvPr/>
        </p:nvSpPr>
        <p:spPr>
          <a:xfrm>
            <a:off x="1458230" y="1664314"/>
            <a:ext cx="6227614" cy="4065258"/>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1608330" y="5957057"/>
            <a:ext cx="5916811" cy="339328"/>
          </a:xfrm>
          <a:prstGeom prst="rect">
            <a:avLst/>
          </a:prstGeom>
        </p:spPr>
        <p:txBody>
          <a:bodyPr vert="horz" wrap="square" lIns="0" tIns="8929" rIns="0" bIns="0" rtlCol="0">
            <a:spAutoFit/>
          </a:bodyPr>
          <a:lstStyle/>
          <a:p>
            <a:pPr marL="8929">
              <a:spcBef>
                <a:spcPts val="70"/>
              </a:spcBef>
            </a:pPr>
            <a:r>
              <a:rPr sz="2100" spc="-271" dirty="0">
                <a:solidFill>
                  <a:srgbClr val="5B5854"/>
                </a:solidFill>
                <a:latin typeface="Arial Black"/>
                <a:cs typeface="Arial Black"/>
              </a:rPr>
              <a:t>SGD first </a:t>
            </a:r>
            <a:r>
              <a:rPr sz="2100" spc="-355" dirty="0">
                <a:solidFill>
                  <a:srgbClr val="5B5854"/>
                </a:solidFill>
                <a:latin typeface="Arial Black"/>
                <a:cs typeface="Arial Black"/>
              </a:rPr>
              <a:t>10 </a:t>
            </a:r>
            <a:r>
              <a:rPr sz="2100" spc="-366" dirty="0">
                <a:solidFill>
                  <a:srgbClr val="5B5854"/>
                </a:solidFill>
                <a:latin typeface="Arial Black"/>
                <a:cs typeface="Arial Black"/>
              </a:rPr>
              <a:t>steps. </a:t>
            </a:r>
            <a:r>
              <a:rPr sz="2100" spc="-288" dirty="0">
                <a:solidFill>
                  <a:srgbClr val="5B5854"/>
                </a:solidFill>
                <a:latin typeface="Arial Black"/>
                <a:cs typeface="Arial Black"/>
              </a:rPr>
              <a:t>Notice </a:t>
            </a:r>
            <a:r>
              <a:rPr sz="2100" spc="-358" dirty="0">
                <a:solidFill>
                  <a:srgbClr val="5B5854"/>
                </a:solidFill>
                <a:latin typeface="Arial Black"/>
                <a:cs typeface="Arial Black"/>
              </a:rPr>
              <a:t>how </a:t>
            </a:r>
            <a:r>
              <a:rPr sz="2100" spc="-288" dirty="0">
                <a:solidFill>
                  <a:srgbClr val="5B5854"/>
                </a:solidFill>
                <a:latin typeface="Arial Black"/>
                <a:cs typeface="Arial Black"/>
              </a:rPr>
              <a:t>irregular </a:t>
            </a:r>
            <a:r>
              <a:rPr sz="2100" spc="-330" dirty="0">
                <a:solidFill>
                  <a:srgbClr val="5B5854"/>
                </a:solidFill>
                <a:latin typeface="Arial Black"/>
                <a:cs typeface="Arial Black"/>
              </a:rPr>
              <a:t>the </a:t>
            </a:r>
            <a:r>
              <a:rPr sz="2100" spc="-390" dirty="0">
                <a:solidFill>
                  <a:srgbClr val="5B5854"/>
                </a:solidFill>
                <a:latin typeface="Arial Black"/>
                <a:cs typeface="Arial Black"/>
              </a:rPr>
              <a:t>steps</a:t>
            </a:r>
            <a:r>
              <a:rPr sz="2100" spc="-285" dirty="0">
                <a:solidFill>
                  <a:srgbClr val="5B5854"/>
                </a:solidFill>
                <a:latin typeface="Arial Black"/>
                <a:cs typeface="Arial Black"/>
              </a:rPr>
              <a:t> </a:t>
            </a:r>
            <a:r>
              <a:rPr sz="2100" spc="-340" dirty="0">
                <a:solidFill>
                  <a:srgbClr val="5B5854"/>
                </a:solidFill>
                <a:latin typeface="Arial Black"/>
                <a:cs typeface="Arial Black"/>
              </a:rPr>
              <a:t>are</a:t>
            </a:r>
            <a:endParaRPr sz="2100">
              <a:latin typeface="Arial Black"/>
              <a:cs typeface="Arial Black"/>
            </a:endParaRPr>
          </a:p>
        </p:txBody>
      </p:sp>
    </p:spTree>
    <p:extLst>
      <p:ext uri="{BB962C8B-B14F-4D97-AF65-F5344CB8AC3E}">
        <p14:creationId xmlns:p14="http://schemas.microsoft.com/office/powerpoint/2010/main" val="20928777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r>
              <a:rPr lang="en-IN" dirty="0"/>
              <a:t>Note that since instances are picked randomly, some instances may be </a:t>
            </a:r>
            <a:r>
              <a:rPr lang="en-IN" dirty="0" smtClean="0"/>
              <a:t>picked several </a:t>
            </a:r>
            <a:r>
              <a:rPr lang="en-IN" dirty="0"/>
              <a:t>times per epoch, while others may not be picked at all. If you want </a:t>
            </a:r>
            <a:r>
              <a:rPr lang="en-IN" dirty="0" smtClean="0"/>
              <a:t>to be </a:t>
            </a:r>
            <a:r>
              <a:rPr lang="en-IN" dirty="0"/>
              <a:t>sure that the algorithm goes through every instance at each epoch, </a:t>
            </a:r>
            <a:r>
              <a:rPr lang="en-IN" dirty="0" smtClean="0"/>
              <a:t>another approach </a:t>
            </a:r>
            <a:r>
              <a:rPr lang="en-IN" dirty="0"/>
              <a:t>is to shuffle the training set (making sure to shuffle the </a:t>
            </a:r>
            <a:r>
              <a:rPr lang="en-IN" dirty="0" smtClean="0"/>
              <a:t>input features </a:t>
            </a:r>
            <a:r>
              <a:rPr lang="en-IN" dirty="0"/>
              <a:t>and the labels jointly), then go through it instance by instance, </a:t>
            </a:r>
            <a:r>
              <a:rPr lang="en-IN" dirty="0" smtClean="0"/>
              <a:t>then shuffle </a:t>
            </a:r>
            <a:r>
              <a:rPr lang="en-IN" dirty="0"/>
              <a:t>it again, and so on. However, this approach generally converges </a:t>
            </a:r>
            <a:r>
              <a:rPr lang="en-IN" dirty="0" smtClean="0"/>
              <a:t>more slowly</a:t>
            </a:r>
            <a:r>
              <a:rPr lang="en-IN" dirty="0"/>
              <a:t>.</a:t>
            </a:r>
          </a:p>
        </p:txBody>
      </p:sp>
    </p:spTree>
    <p:extLst>
      <p:ext uri="{BB962C8B-B14F-4D97-AF65-F5344CB8AC3E}">
        <p14:creationId xmlns:p14="http://schemas.microsoft.com/office/powerpoint/2010/main" val="38724328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r>
              <a:rPr lang="en-IN" dirty="0"/>
              <a:t>To perform Linear Regression using Stochastic GD with </a:t>
            </a:r>
            <a:r>
              <a:rPr lang="en-IN" dirty="0" err="1"/>
              <a:t>Scikit</a:t>
            </a:r>
            <a:r>
              <a:rPr lang="en-IN" dirty="0"/>
              <a:t>-Learn, </a:t>
            </a:r>
            <a:r>
              <a:rPr lang="en-IN" dirty="0" smtClean="0"/>
              <a:t>you can </a:t>
            </a:r>
            <a:r>
              <a:rPr lang="en-IN" dirty="0"/>
              <a:t>use the </a:t>
            </a:r>
            <a:r>
              <a:rPr lang="en-IN" dirty="0" err="1"/>
              <a:t>SGDRegressor</a:t>
            </a:r>
            <a:r>
              <a:rPr lang="en-IN" dirty="0"/>
              <a:t> class, which defaults to optimizing the </a:t>
            </a:r>
            <a:r>
              <a:rPr lang="en-IN" dirty="0" smtClean="0"/>
              <a:t>squared error </a:t>
            </a:r>
            <a:r>
              <a:rPr lang="en-IN" dirty="0"/>
              <a:t>cost function.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55" y="3581400"/>
            <a:ext cx="8039545" cy="11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4876800"/>
            <a:ext cx="52959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73272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r>
              <a:rPr lang="en-IN" b="1" dirty="0"/>
              <a:t>Mini-batch Gradient Descent</a:t>
            </a:r>
            <a:endParaRPr lang="en-IN" dirty="0"/>
          </a:p>
        </p:txBody>
      </p:sp>
      <p:sp>
        <p:nvSpPr>
          <p:cNvPr id="3" name="Content Placeholder 2"/>
          <p:cNvSpPr>
            <a:spLocks noGrp="1"/>
          </p:cNvSpPr>
          <p:nvPr>
            <p:ph sz="quarter" idx="1"/>
          </p:nvPr>
        </p:nvSpPr>
        <p:spPr>
          <a:xfrm>
            <a:off x="457200" y="1066800"/>
            <a:ext cx="7467600" cy="5407152"/>
          </a:xfrm>
        </p:spPr>
        <p:txBody>
          <a:bodyPr>
            <a:normAutofit fontScale="92500"/>
          </a:bodyPr>
          <a:lstStyle/>
          <a:p>
            <a:r>
              <a:rPr lang="en-IN" dirty="0"/>
              <a:t>I</a:t>
            </a:r>
            <a:r>
              <a:rPr lang="en-IN" dirty="0" smtClean="0"/>
              <a:t>nstead </a:t>
            </a:r>
            <a:r>
              <a:rPr lang="en-IN" dirty="0"/>
              <a:t>of computing the </a:t>
            </a:r>
            <a:r>
              <a:rPr lang="en-IN" dirty="0" smtClean="0"/>
              <a:t>gradients based </a:t>
            </a:r>
            <a:r>
              <a:rPr lang="en-IN" dirty="0"/>
              <a:t>on the full training set (as in Batch GD) or based on just one </a:t>
            </a:r>
            <a:r>
              <a:rPr lang="en-IN" dirty="0" smtClean="0"/>
              <a:t>instance (</a:t>
            </a:r>
            <a:r>
              <a:rPr lang="en-IN" dirty="0"/>
              <a:t>as in Stochastic GD</a:t>
            </a:r>
            <a:r>
              <a:rPr lang="en-IN" dirty="0" smtClean="0"/>
              <a:t>).</a:t>
            </a:r>
          </a:p>
          <a:p>
            <a:r>
              <a:rPr lang="en-IN" dirty="0" smtClean="0"/>
              <a:t>Mini-batch </a:t>
            </a:r>
            <a:r>
              <a:rPr lang="en-IN" dirty="0"/>
              <a:t>GD computes the gradients on </a:t>
            </a:r>
            <a:r>
              <a:rPr lang="en-IN" dirty="0" smtClean="0"/>
              <a:t>small random </a:t>
            </a:r>
            <a:r>
              <a:rPr lang="en-IN" dirty="0"/>
              <a:t>sets of instances called </a:t>
            </a:r>
            <a:r>
              <a:rPr lang="en-IN" i="1" dirty="0"/>
              <a:t>mini-batches</a:t>
            </a:r>
            <a:r>
              <a:rPr lang="en-IN" dirty="0" smtClean="0"/>
              <a:t>.</a:t>
            </a:r>
          </a:p>
          <a:p>
            <a:r>
              <a:rPr lang="en-IN" dirty="0"/>
              <a:t>The main advantage of </a:t>
            </a:r>
            <a:r>
              <a:rPr lang="en-IN" dirty="0" err="1" smtClean="0"/>
              <a:t>Minibatch</a:t>
            </a:r>
            <a:r>
              <a:rPr lang="en-IN" dirty="0" smtClean="0"/>
              <a:t> GD </a:t>
            </a:r>
            <a:r>
              <a:rPr lang="en-IN" dirty="0"/>
              <a:t>over Stochastic GD is that you can get a performance boost </a:t>
            </a:r>
            <a:r>
              <a:rPr lang="en-IN" dirty="0" smtClean="0"/>
              <a:t>from hardware </a:t>
            </a:r>
            <a:r>
              <a:rPr lang="en-IN" dirty="0"/>
              <a:t>optimization of matrix operations, especially when using GPUs</a:t>
            </a:r>
            <a:r>
              <a:rPr lang="en-IN" dirty="0" smtClean="0"/>
              <a:t>.</a:t>
            </a:r>
          </a:p>
          <a:p>
            <a:r>
              <a:rPr lang="en-IN" dirty="0"/>
              <a:t>The algorithm’s progress in parameter space is less erratic than </a:t>
            </a:r>
            <a:r>
              <a:rPr lang="en-IN" dirty="0" smtClean="0"/>
              <a:t>with Stochastic </a:t>
            </a:r>
            <a:r>
              <a:rPr lang="en-IN" dirty="0"/>
              <a:t>GD, especially with fairly large mini-batches</a:t>
            </a:r>
            <a:r>
              <a:rPr lang="en-IN" dirty="0" smtClean="0"/>
              <a:t>. </a:t>
            </a:r>
            <a:r>
              <a:rPr lang="en-IN" dirty="0"/>
              <a:t>As a result, </a:t>
            </a:r>
            <a:r>
              <a:rPr lang="en-IN" dirty="0" err="1" smtClean="0"/>
              <a:t>Minibatch</a:t>
            </a:r>
            <a:r>
              <a:rPr lang="en-IN" dirty="0" smtClean="0"/>
              <a:t> GD </a:t>
            </a:r>
            <a:r>
              <a:rPr lang="en-IN" dirty="0"/>
              <a:t>will end up walking around a bit closer to the minimum </a:t>
            </a:r>
            <a:r>
              <a:rPr lang="en-IN" dirty="0" smtClean="0"/>
              <a:t>than Stochastic </a:t>
            </a:r>
            <a:r>
              <a:rPr lang="en-IN" dirty="0"/>
              <a:t>GD—but it may be harder for it to escape from local minima</a:t>
            </a:r>
          </a:p>
        </p:txBody>
      </p:sp>
    </p:spTree>
    <p:extLst>
      <p:ext uri="{BB962C8B-B14F-4D97-AF65-F5344CB8AC3E}">
        <p14:creationId xmlns:p14="http://schemas.microsoft.com/office/powerpoint/2010/main" val="33466235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839200" cy="54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80584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247" y="609600"/>
            <a:ext cx="7467600" cy="258762"/>
          </a:xfrm>
        </p:spPr>
        <p:txBody>
          <a:bodyPr>
            <a:normAutofit fontScale="90000"/>
          </a:bodyPr>
          <a:lstStyle/>
          <a:p>
            <a:r>
              <a:rPr lang="en-US" dirty="0" smtClean="0"/>
              <a:t>What is </a:t>
            </a:r>
            <a:r>
              <a:rPr lang="en-IN" b="1" dirty="0"/>
              <a:t>Polynomial Regression</a:t>
            </a:r>
            <a:endParaRPr lang="en-IN" dirty="0"/>
          </a:p>
        </p:txBody>
      </p:sp>
      <p:sp>
        <p:nvSpPr>
          <p:cNvPr id="3" name="Content Placeholder 2"/>
          <p:cNvSpPr>
            <a:spLocks noGrp="1"/>
          </p:cNvSpPr>
          <p:nvPr>
            <p:ph sz="quarter" idx="1"/>
          </p:nvPr>
        </p:nvSpPr>
        <p:spPr>
          <a:xfrm>
            <a:off x="457200" y="1066800"/>
            <a:ext cx="7467600" cy="5407152"/>
          </a:xfrm>
        </p:spPr>
        <p:txBody>
          <a:bodyPr>
            <a:normAutofit/>
          </a:bodyPr>
          <a:lstStyle/>
          <a:p>
            <a:r>
              <a:rPr lang="en-IN" dirty="0"/>
              <a:t>Polynomial regression is a form of </a:t>
            </a:r>
            <a:r>
              <a:rPr lang="en-IN" dirty="0">
                <a:hlinkClick r:id="rId2" tooltip="Regression analysis"/>
              </a:rPr>
              <a:t>regression analysis</a:t>
            </a:r>
            <a:r>
              <a:rPr lang="en-IN" dirty="0"/>
              <a:t> in which the relationship between the </a:t>
            </a:r>
            <a:r>
              <a:rPr lang="en-IN" dirty="0">
                <a:hlinkClick r:id="rId3" tooltip="Independent variable"/>
              </a:rPr>
              <a:t>independent variable</a:t>
            </a:r>
            <a:r>
              <a:rPr lang="en-IN" dirty="0"/>
              <a:t> x and the </a:t>
            </a:r>
            <a:r>
              <a:rPr lang="en-IN" dirty="0">
                <a:hlinkClick r:id="rId4" tooltip="Dependent variable"/>
              </a:rPr>
              <a:t>dependent variable</a:t>
            </a:r>
            <a:r>
              <a:rPr lang="en-IN" dirty="0"/>
              <a:t> y is modelled as an </a:t>
            </a:r>
            <a:r>
              <a:rPr lang="en-IN" dirty="0" smtClean="0"/>
              <a:t>nth degree</a:t>
            </a:r>
            <a:r>
              <a:rPr lang="en-IN" dirty="0"/>
              <a:t> </a:t>
            </a:r>
            <a:r>
              <a:rPr lang="en-IN" dirty="0" smtClean="0"/>
              <a:t> </a:t>
            </a:r>
            <a:r>
              <a:rPr lang="en-IN" dirty="0" smtClean="0">
                <a:hlinkClick r:id="rId5" tooltip="Polynomial"/>
              </a:rPr>
              <a:t>polynomial</a:t>
            </a:r>
            <a:r>
              <a:rPr lang="en-IN" dirty="0"/>
              <a:t> in x. </a:t>
            </a:r>
          </a:p>
        </p:txBody>
      </p:sp>
      <p:sp>
        <p:nvSpPr>
          <p:cNvPr id="4" name="Rectangle 3"/>
          <p:cNvSpPr/>
          <p:nvPr/>
        </p:nvSpPr>
        <p:spPr>
          <a:xfrm>
            <a:off x="468594" y="3200400"/>
            <a:ext cx="6172200" cy="830997"/>
          </a:xfrm>
          <a:prstGeom prst="rect">
            <a:avLst/>
          </a:prstGeom>
        </p:spPr>
        <p:txBody>
          <a:bodyPr wrap="square">
            <a:spAutoFit/>
          </a:bodyPr>
          <a:lstStyle/>
          <a:p>
            <a:r>
              <a:rPr lang="en-IN" sz="2400" b="1" dirty="0"/>
              <a:t>What if your data is more complex than a straight line?</a:t>
            </a:r>
          </a:p>
        </p:txBody>
      </p:sp>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3682662"/>
            <a:ext cx="4190999" cy="3146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57574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lstStyle/>
          <a:p>
            <a:r>
              <a:rPr lang="en-IN" dirty="0"/>
              <a:t>A simple way to do </a:t>
            </a:r>
            <a:endParaRPr lang="en-IN" sz="2200" dirty="0" smtClean="0"/>
          </a:p>
          <a:p>
            <a:pPr marL="652702" lvl="1" indent="-322781">
              <a:spcBef>
                <a:spcPts val="1266"/>
              </a:spcBef>
              <a:buFont typeface="Arial"/>
              <a:buChar char="○"/>
              <a:tabLst>
                <a:tab pos="652702" algn="l"/>
                <a:tab pos="653150" algn="l"/>
              </a:tabLst>
            </a:pPr>
            <a:r>
              <a:rPr lang="en-IN" sz="2200" dirty="0" smtClean="0"/>
              <a:t>A linear model to fit nonlinear data</a:t>
            </a:r>
          </a:p>
          <a:p>
            <a:pPr marL="652702" lvl="1" indent="-322781">
              <a:spcBef>
                <a:spcPts val="1266"/>
              </a:spcBef>
              <a:buFont typeface="Arial"/>
              <a:buChar char="○"/>
              <a:tabLst>
                <a:tab pos="652702" algn="l"/>
                <a:tab pos="653150" algn="l"/>
              </a:tabLst>
            </a:pPr>
            <a:r>
              <a:rPr lang="en-IN" sz="2200" dirty="0" smtClean="0"/>
              <a:t>Add </a:t>
            </a:r>
            <a:r>
              <a:rPr lang="en-IN" sz="2200" dirty="0"/>
              <a:t>powers of each feature as new features</a:t>
            </a:r>
          </a:p>
          <a:p>
            <a:pPr marL="652702" lvl="1" indent="-322781">
              <a:spcBef>
                <a:spcPts val="1266"/>
              </a:spcBef>
              <a:buFont typeface="Arial"/>
              <a:buChar char="○"/>
              <a:tabLst>
                <a:tab pos="652702" algn="l"/>
                <a:tab pos="653150" algn="l"/>
              </a:tabLst>
            </a:pPr>
            <a:r>
              <a:rPr lang="en-IN" sz="2200" dirty="0"/>
              <a:t>And train a linear model on extended set of features</a:t>
            </a:r>
          </a:p>
          <a:p>
            <a:pPr marL="652702" lvl="1" indent="-322781">
              <a:spcBef>
                <a:spcPts val="1266"/>
              </a:spcBef>
              <a:buFont typeface="Arial"/>
              <a:buChar char="○"/>
              <a:tabLst>
                <a:tab pos="652702" algn="l"/>
                <a:tab pos="653150" algn="l"/>
              </a:tabLst>
            </a:pPr>
            <a:r>
              <a:rPr lang="en-IN" sz="2200" dirty="0" smtClean="0"/>
              <a:t>This is called polynomial regression</a:t>
            </a:r>
          </a:p>
          <a:p>
            <a:r>
              <a:rPr lang="en-IN" dirty="0" smtClean="0"/>
              <a:t>This </a:t>
            </a:r>
            <a:r>
              <a:rPr lang="en-IN" dirty="0"/>
              <a:t>technique is called </a:t>
            </a:r>
            <a:r>
              <a:rPr lang="en-IN" i="1" dirty="0"/>
              <a:t>Polynomial Regression</a:t>
            </a:r>
            <a:r>
              <a:rPr lang="en-IN" dirty="0"/>
              <a: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94" y="3690937"/>
            <a:ext cx="8534400" cy="316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5129" y="2133600"/>
            <a:ext cx="277177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1016" y="3343274"/>
            <a:ext cx="942975" cy="69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69844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36"/>
            <a:ext cx="8305800" cy="582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59147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r>
              <a:rPr lang="en-IN" b="1" dirty="0" smtClean="0"/>
              <a:t>Advantages:</a:t>
            </a:r>
          </a:p>
          <a:p>
            <a:pPr lvl="1"/>
            <a:r>
              <a:rPr lang="en-IN" dirty="0"/>
              <a:t>Polynomial provides the best approximation of the relationship between the dependent and independent variable</a:t>
            </a:r>
            <a:r>
              <a:rPr lang="en-IN" dirty="0" smtClean="0"/>
              <a:t>.</a:t>
            </a:r>
          </a:p>
          <a:p>
            <a:pPr lvl="1"/>
            <a:r>
              <a:rPr lang="en-IN" dirty="0"/>
              <a:t>Polynomial basically fits a wide range of curvature.</a:t>
            </a:r>
          </a:p>
          <a:p>
            <a:endParaRPr lang="en-IN" b="1" dirty="0" smtClean="0"/>
          </a:p>
          <a:p>
            <a:r>
              <a:rPr lang="en-IN" b="1" dirty="0" smtClean="0"/>
              <a:t>Disadvantages:</a:t>
            </a:r>
          </a:p>
          <a:p>
            <a:pPr lvl="1"/>
            <a:r>
              <a:rPr lang="en-IN" dirty="0"/>
              <a:t>These are too sensitive to the outliers.</a:t>
            </a:r>
          </a:p>
          <a:p>
            <a:pPr lvl="1"/>
            <a:r>
              <a:rPr lang="en-IN" dirty="0" smtClean="0"/>
              <a:t>The </a:t>
            </a:r>
            <a:r>
              <a:rPr lang="en-IN" dirty="0"/>
              <a:t>presence of one or two outliers in the data can seriously affect the results of the nonlinear analysis.</a:t>
            </a:r>
          </a:p>
          <a:p>
            <a:endParaRPr lang="en-IN" dirty="0"/>
          </a:p>
        </p:txBody>
      </p:sp>
    </p:spTree>
    <p:extLst>
      <p:ext uri="{BB962C8B-B14F-4D97-AF65-F5344CB8AC3E}">
        <p14:creationId xmlns:p14="http://schemas.microsoft.com/office/powerpoint/2010/main" val="13331285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Logistic Regression</a:t>
            </a:r>
            <a:endParaRPr lang="en-IN" dirty="0"/>
          </a:p>
        </p:txBody>
      </p:sp>
      <p:sp>
        <p:nvSpPr>
          <p:cNvPr id="3" name="Content Placeholder 2"/>
          <p:cNvSpPr>
            <a:spLocks noGrp="1"/>
          </p:cNvSpPr>
          <p:nvPr>
            <p:ph sz="quarter" idx="1"/>
          </p:nvPr>
        </p:nvSpPr>
        <p:spPr/>
        <p:txBody>
          <a:bodyPr>
            <a:normAutofit/>
          </a:bodyPr>
          <a:lstStyle/>
          <a:p>
            <a:r>
              <a:rPr lang="en-US" dirty="0" smtClean="0"/>
              <a:t>It’s a basic classification problem and </a:t>
            </a:r>
            <a:r>
              <a:rPr lang="en-IN" dirty="0"/>
              <a:t>some regression algorithms can be used </a:t>
            </a:r>
            <a:r>
              <a:rPr lang="en-IN" dirty="0" smtClean="0"/>
              <a:t>for classification </a:t>
            </a:r>
            <a:r>
              <a:rPr lang="en-IN" dirty="0"/>
              <a:t>(and vice versa</a:t>
            </a:r>
            <a:r>
              <a:rPr lang="en-IN" dirty="0" smtClean="0"/>
              <a:t>).</a:t>
            </a:r>
          </a:p>
          <a:p>
            <a:r>
              <a:rPr lang="en-IN" i="1" dirty="0"/>
              <a:t>Logistic Regression </a:t>
            </a:r>
            <a:r>
              <a:rPr lang="en-IN" dirty="0"/>
              <a:t>(also called </a:t>
            </a:r>
            <a:r>
              <a:rPr lang="en-IN" i="1" dirty="0" smtClean="0"/>
              <a:t>Logit Regression</a:t>
            </a:r>
            <a:r>
              <a:rPr lang="en-IN" dirty="0"/>
              <a:t>) is commonly used to estimate the probability that an </a:t>
            </a:r>
            <a:r>
              <a:rPr lang="en-IN" dirty="0" smtClean="0"/>
              <a:t>instance belongs </a:t>
            </a:r>
            <a:r>
              <a:rPr lang="en-IN" dirty="0"/>
              <a:t>to a particular </a:t>
            </a:r>
            <a:r>
              <a:rPr lang="en-IN" dirty="0" smtClean="0"/>
              <a:t>class.</a:t>
            </a:r>
          </a:p>
          <a:p>
            <a:r>
              <a:rPr lang="en-IN" dirty="0"/>
              <a:t>e.g., what is the probability that this email </a:t>
            </a:r>
            <a:r>
              <a:rPr lang="en-IN" dirty="0" smtClean="0"/>
              <a:t>is spam?</a:t>
            </a:r>
          </a:p>
        </p:txBody>
      </p:sp>
    </p:spTree>
    <p:extLst>
      <p:ext uri="{BB962C8B-B14F-4D97-AF65-F5344CB8AC3E}">
        <p14:creationId xmlns:p14="http://schemas.microsoft.com/office/powerpoint/2010/main" val="42147264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685800"/>
            <a:ext cx="7467600" cy="4492752"/>
          </a:xfrm>
        </p:spPr>
        <p:txBody>
          <a:bodyPr/>
          <a:lstStyle/>
          <a:p>
            <a:pPr marL="0" indent="0">
              <a:buNone/>
            </a:pPr>
            <a:r>
              <a:rPr lang="en-US" dirty="0" smtClean="0"/>
              <a:t>Logistics Regression as Binary Classifier:</a:t>
            </a:r>
          </a:p>
          <a:p>
            <a:r>
              <a:rPr lang="en-IN" i="1" dirty="0"/>
              <a:t>positive class (</a:t>
            </a:r>
            <a:r>
              <a:rPr lang="en-IN" dirty="0" err="1"/>
              <a:t>labeled</a:t>
            </a:r>
            <a:r>
              <a:rPr lang="en-IN" dirty="0"/>
              <a:t> “1”</a:t>
            </a:r>
            <a:r>
              <a:rPr lang="en-IN" i="1" dirty="0"/>
              <a:t>): </a:t>
            </a:r>
            <a:r>
              <a:rPr lang="en-IN" dirty="0"/>
              <a:t>If the estimated probability is greater than 50%, then the model predicts that the instance belongs to that class.</a:t>
            </a:r>
          </a:p>
          <a:p>
            <a:r>
              <a:rPr lang="en-IN" i="1" dirty="0"/>
              <a:t>negative class(</a:t>
            </a:r>
            <a:r>
              <a:rPr lang="en-IN" dirty="0" err="1"/>
              <a:t>labeled</a:t>
            </a:r>
            <a:r>
              <a:rPr lang="en-IN" dirty="0"/>
              <a:t> “0”): and otherwise it predicts that it does not.</a:t>
            </a:r>
          </a:p>
          <a:p>
            <a:endParaRPr lang="en-IN" dirty="0"/>
          </a:p>
        </p:txBody>
      </p:sp>
    </p:spTree>
    <p:extLst>
      <p:ext uri="{BB962C8B-B14F-4D97-AF65-F5344CB8AC3E}">
        <p14:creationId xmlns:p14="http://schemas.microsoft.com/office/powerpoint/2010/main" val="25875467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Estimating Probabilities</a:t>
            </a:r>
            <a:endParaRPr lang="en-IN" dirty="0"/>
          </a:p>
        </p:txBody>
      </p:sp>
      <p:sp>
        <p:nvSpPr>
          <p:cNvPr id="3" name="Content Placeholder 2"/>
          <p:cNvSpPr>
            <a:spLocks noGrp="1"/>
          </p:cNvSpPr>
          <p:nvPr>
            <p:ph sz="quarter" idx="1"/>
          </p:nvPr>
        </p:nvSpPr>
        <p:spPr/>
        <p:txBody>
          <a:bodyPr/>
          <a:lstStyle/>
          <a:p>
            <a:r>
              <a:rPr lang="en-IN" dirty="0"/>
              <a:t>A</a:t>
            </a:r>
            <a:r>
              <a:rPr lang="en-IN" dirty="0" smtClean="0"/>
              <a:t> </a:t>
            </a:r>
            <a:r>
              <a:rPr lang="en-IN" dirty="0"/>
              <a:t>Logistic Regression model computes a weighted sum of the input </a:t>
            </a:r>
            <a:r>
              <a:rPr lang="en-IN" dirty="0" smtClean="0"/>
              <a:t>features</a:t>
            </a:r>
            <a:r>
              <a:rPr lang="en-IN" dirty="0"/>
              <a:t>(plus a bias term)</a:t>
            </a:r>
            <a:r>
              <a:rPr lang="en-IN" dirty="0" smtClean="0"/>
              <a:t>.</a:t>
            </a:r>
          </a:p>
          <a:p>
            <a:endParaRPr lang="en-US" dirty="0"/>
          </a:p>
          <a:p>
            <a:endParaRPr lang="en-US" dirty="0" smtClean="0"/>
          </a:p>
          <a:p>
            <a:endParaRPr lang="en-US" dirty="0"/>
          </a:p>
          <a:p>
            <a:endParaRPr lang="en-US" dirty="0" smtClean="0"/>
          </a:p>
          <a:p>
            <a:r>
              <a:rPr lang="en-IN" dirty="0"/>
              <a:t>The logistic—noted </a:t>
            </a:r>
            <a:r>
              <a:rPr lang="en-IN" i="1" dirty="0"/>
              <a:t>σ</a:t>
            </a:r>
            <a:r>
              <a:rPr lang="en-IN" dirty="0"/>
              <a:t>(·)—is a </a:t>
            </a:r>
            <a:r>
              <a:rPr lang="en-IN" i="1" dirty="0"/>
              <a:t>sigmoid function </a:t>
            </a:r>
            <a:r>
              <a:rPr lang="en-IN" dirty="0"/>
              <a:t>(i.e., </a:t>
            </a:r>
            <a:r>
              <a:rPr lang="en-IN" i="1" dirty="0"/>
              <a:t>S</a:t>
            </a:r>
            <a:r>
              <a:rPr lang="en-IN" dirty="0"/>
              <a:t>-shaped) that outputs </a:t>
            </a:r>
            <a:r>
              <a:rPr lang="en-IN" dirty="0" smtClean="0"/>
              <a:t>a number </a:t>
            </a:r>
            <a:r>
              <a:rPr lang="en-IN" dirty="0"/>
              <a:t>between 0 and 1.</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2867025"/>
            <a:ext cx="809625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08700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7467600" cy="5864352"/>
          </a:xfrm>
        </p:spPr>
        <p:txBody>
          <a:bodyPr/>
          <a:lstStyle/>
          <a:p>
            <a:r>
              <a:rPr lang="en-IN" dirty="0"/>
              <a:t>It is defined as </a:t>
            </a:r>
            <a:r>
              <a:rPr lang="en-IN" dirty="0" smtClean="0"/>
              <a:t>shown </a:t>
            </a:r>
            <a:r>
              <a:rPr lang="en-IN" dirty="0"/>
              <a:t>in Equation</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482" y="1143000"/>
            <a:ext cx="6553200"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88258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6169152"/>
          </a:xfrm>
        </p:spPr>
        <p:txBody>
          <a:bodyPr/>
          <a:lstStyle/>
          <a:p>
            <a:r>
              <a:rPr lang="en-IN" dirty="0"/>
              <a:t>T</a:t>
            </a:r>
            <a:r>
              <a:rPr lang="en-IN" dirty="0" smtClean="0"/>
              <a:t>he probability                 that </a:t>
            </a:r>
            <a:r>
              <a:rPr lang="en-IN" dirty="0"/>
              <a:t>an instance </a:t>
            </a:r>
            <a:r>
              <a:rPr lang="en-IN" b="1" dirty="0"/>
              <a:t>x </a:t>
            </a:r>
            <a:r>
              <a:rPr lang="en-IN" dirty="0"/>
              <a:t>belongs to the positive class, it can make its prediction </a:t>
            </a:r>
            <a:r>
              <a:rPr lang="en-IN" i="1" dirty="0" smtClean="0"/>
              <a:t>ŷ.</a:t>
            </a:r>
          </a:p>
          <a:p>
            <a:endParaRPr lang="en-US" i="1" dirty="0"/>
          </a:p>
          <a:p>
            <a:endParaRPr lang="en-US" i="1" dirty="0" smtClean="0"/>
          </a:p>
          <a:p>
            <a:endParaRPr lang="en-US" i="1" dirty="0"/>
          </a:p>
          <a:p>
            <a:endParaRPr lang="en-US" i="1" dirty="0" smtClean="0"/>
          </a:p>
          <a:p>
            <a:r>
              <a:rPr lang="en-IN" dirty="0"/>
              <a:t>A</a:t>
            </a:r>
            <a:r>
              <a:rPr lang="en-IN" dirty="0" smtClean="0"/>
              <a:t> Logistic Regression </a:t>
            </a:r>
            <a:r>
              <a:rPr lang="en-IN" dirty="0"/>
              <a:t>model </a:t>
            </a:r>
            <a:r>
              <a:rPr lang="en-IN" dirty="0" smtClean="0"/>
              <a:t>predicts:</a:t>
            </a:r>
          </a:p>
          <a:p>
            <a:pPr lvl="1"/>
            <a:r>
              <a:rPr lang="en-IN" dirty="0" smtClean="0"/>
              <a:t> 1 if        is positive, </a:t>
            </a:r>
            <a:r>
              <a:rPr lang="de-DE" i="1" dirty="0"/>
              <a:t>σ</a:t>
            </a:r>
            <a:r>
              <a:rPr lang="de-DE" dirty="0"/>
              <a:t>(</a:t>
            </a:r>
            <a:r>
              <a:rPr lang="de-DE" i="1" dirty="0"/>
              <a:t>t</a:t>
            </a:r>
            <a:r>
              <a:rPr lang="de-DE" dirty="0"/>
              <a:t>) ≥ 0.5 when </a:t>
            </a:r>
            <a:r>
              <a:rPr lang="de-DE" i="1" dirty="0"/>
              <a:t>t </a:t>
            </a:r>
            <a:r>
              <a:rPr lang="de-DE" dirty="0"/>
              <a:t>≥ </a:t>
            </a:r>
            <a:r>
              <a:rPr lang="de-DE" dirty="0" smtClean="0"/>
              <a:t>0</a:t>
            </a:r>
          </a:p>
          <a:p>
            <a:pPr lvl="1"/>
            <a:r>
              <a:rPr lang="en-IN" dirty="0"/>
              <a:t>0 if it is </a:t>
            </a:r>
            <a:r>
              <a:rPr lang="en-IN" dirty="0" smtClean="0"/>
              <a:t>negative, </a:t>
            </a:r>
            <a:r>
              <a:rPr lang="de-DE" i="1" dirty="0"/>
              <a:t>σ</a:t>
            </a:r>
            <a:r>
              <a:rPr lang="de-DE" dirty="0"/>
              <a:t>(</a:t>
            </a:r>
            <a:r>
              <a:rPr lang="de-DE" i="1" dirty="0"/>
              <a:t>t</a:t>
            </a:r>
            <a:r>
              <a:rPr lang="de-DE" dirty="0"/>
              <a:t>) &lt; 0.5 when </a:t>
            </a:r>
            <a:r>
              <a:rPr lang="de-DE" i="1" dirty="0"/>
              <a:t>t </a:t>
            </a:r>
            <a:r>
              <a:rPr lang="de-DE" dirty="0"/>
              <a:t>&lt; 0</a:t>
            </a:r>
            <a:r>
              <a:rPr lang="en-IN" dirty="0" smtClean="0"/>
              <a:t> </a:t>
            </a:r>
            <a:endParaRPr lang="en-IN"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04800"/>
            <a:ext cx="1476375"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24000"/>
            <a:ext cx="645795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649144"/>
            <a:ext cx="54292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01079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IN" b="1" dirty="0"/>
              <a:t>Training and Cost Function</a:t>
            </a:r>
            <a:endParaRPr lang="en-IN" dirty="0"/>
          </a:p>
        </p:txBody>
      </p:sp>
      <p:sp>
        <p:nvSpPr>
          <p:cNvPr id="3" name="Content Placeholder 2"/>
          <p:cNvSpPr>
            <a:spLocks noGrp="1"/>
          </p:cNvSpPr>
          <p:nvPr>
            <p:ph sz="quarter" idx="1"/>
          </p:nvPr>
        </p:nvSpPr>
        <p:spPr>
          <a:xfrm>
            <a:off x="457200" y="1143000"/>
            <a:ext cx="7467600" cy="5330952"/>
          </a:xfrm>
        </p:spPr>
        <p:txBody>
          <a:bodyPr/>
          <a:lstStyle/>
          <a:p>
            <a:pPr marL="0" indent="0">
              <a:buNone/>
            </a:pPr>
            <a:r>
              <a:rPr lang="en-IN" dirty="0"/>
              <a:t>H</a:t>
            </a:r>
            <a:r>
              <a:rPr lang="en-IN" dirty="0" smtClean="0"/>
              <a:t>ow </a:t>
            </a:r>
            <a:r>
              <a:rPr lang="en-IN" dirty="0"/>
              <a:t>Logistic Regression </a:t>
            </a:r>
            <a:r>
              <a:rPr lang="en-IN" dirty="0" smtClean="0"/>
              <a:t>model is trained?</a:t>
            </a:r>
          </a:p>
          <a:p>
            <a:r>
              <a:rPr lang="en-IN" dirty="0"/>
              <a:t>The objective of training is to </a:t>
            </a:r>
            <a:r>
              <a:rPr lang="en-IN" dirty="0" smtClean="0"/>
              <a:t>set the </a:t>
            </a:r>
            <a:r>
              <a:rPr lang="en-IN" dirty="0"/>
              <a:t>parameter vector </a:t>
            </a:r>
            <a:r>
              <a:rPr lang="en-IN" b="1" dirty="0"/>
              <a:t>θ </a:t>
            </a:r>
            <a:r>
              <a:rPr lang="en-IN" dirty="0"/>
              <a:t>so that the model </a:t>
            </a:r>
            <a:r>
              <a:rPr lang="en-IN" dirty="0" smtClean="0"/>
              <a:t>estimates,</a:t>
            </a:r>
          </a:p>
          <a:p>
            <a:pPr lvl="1"/>
            <a:r>
              <a:rPr lang="en-IN" dirty="0" smtClean="0"/>
              <a:t>high </a:t>
            </a:r>
            <a:r>
              <a:rPr lang="en-IN" dirty="0"/>
              <a:t>probabilities </a:t>
            </a:r>
            <a:r>
              <a:rPr lang="en-IN" dirty="0" smtClean="0"/>
              <a:t>for positive </a:t>
            </a:r>
            <a:r>
              <a:rPr lang="en-IN" dirty="0"/>
              <a:t>instances (</a:t>
            </a:r>
            <a:r>
              <a:rPr lang="en-IN" i="1" dirty="0"/>
              <a:t>y </a:t>
            </a:r>
            <a:r>
              <a:rPr lang="en-IN" dirty="0"/>
              <a:t>= 1) and </a:t>
            </a:r>
            <a:endParaRPr lang="en-IN" dirty="0" smtClean="0"/>
          </a:p>
          <a:p>
            <a:pPr lvl="1"/>
            <a:r>
              <a:rPr lang="en-IN" dirty="0" smtClean="0"/>
              <a:t>low </a:t>
            </a:r>
            <a:r>
              <a:rPr lang="en-IN" dirty="0"/>
              <a:t>probabilities for negative instances (</a:t>
            </a:r>
            <a:r>
              <a:rPr lang="en-IN" i="1" dirty="0"/>
              <a:t>y </a:t>
            </a:r>
            <a:r>
              <a:rPr lang="en-IN" dirty="0"/>
              <a:t>= 0</a:t>
            </a:r>
            <a:r>
              <a:rPr lang="en-IN" dirty="0" smtClean="0"/>
              <a:t>).</a:t>
            </a:r>
          </a:p>
          <a:p>
            <a:r>
              <a:rPr lang="en-IN" dirty="0"/>
              <a:t>This idea is captured by the cost function shown in </a:t>
            </a:r>
            <a:r>
              <a:rPr lang="en-IN" dirty="0" smtClean="0"/>
              <a:t>below Equation for </a:t>
            </a:r>
            <a:r>
              <a:rPr lang="en-IN" dirty="0"/>
              <a:t>a </a:t>
            </a:r>
            <a:r>
              <a:rPr lang="en-IN" dirty="0" smtClean="0"/>
              <a:t>single training </a:t>
            </a:r>
            <a:r>
              <a:rPr lang="en-IN" dirty="0"/>
              <a:t>instance </a:t>
            </a:r>
            <a:r>
              <a:rPr lang="en-IN" b="1" dirty="0" smtClean="0"/>
              <a:t>x.</a:t>
            </a:r>
            <a:endParaRPr lang="en-IN"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4648200"/>
            <a:ext cx="5686425" cy="145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94569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
            <a:ext cx="7467600" cy="6397752"/>
          </a:xfrm>
        </p:spPr>
        <p:txBody>
          <a:bodyPr/>
          <a:lstStyle/>
          <a:p>
            <a:r>
              <a:rPr lang="en-IN" dirty="0"/>
              <a:t>–log(</a:t>
            </a:r>
            <a:r>
              <a:rPr lang="en-IN" i="1" dirty="0"/>
              <a:t>t</a:t>
            </a:r>
            <a:r>
              <a:rPr lang="en-IN" dirty="0"/>
              <a:t>) grows very large when </a:t>
            </a:r>
            <a:r>
              <a:rPr lang="en-IN" i="1" dirty="0" smtClean="0"/>
              <a:t>t </a:t>
            </a:r>
            <a:r>
              <a:rPr lang="en-IN" dirty="0" smtClean="0"/>
              <a:t>approaches 0.</a:t>
            </a:r>
          </a:p>
          <a:p>
            <a:r>
              <a:rPr lang="en-IN" dirty="0"/>
              <a:t>so the cost will be large if the model estimates a </a:t>
            </a:r>
            <a:r>
              <a:rPr lang="en-IN" dirty="0" smtClean="0"/>
              <a:t>probability close </a:t>
            </a:r>
            <a:r>
              <a:rPr lang="en-IN" dirty="0"/>
              <a:t>to 0 for a positive </a:t>
            </a:r>
            <a:r>
              <a:rPr lang="en-IN" dirty="0" smtClean="0"/>
              <a:t>instance </a:t>
            </a:r>
            <a:r>
              <a:rPr lang="en-IN" dirty="0"/>
              <a:t>and it will also be very large if the </a:t>
            </a:r>
            <a:r>
              <a:rPr lang="en-IN" dirty="0" smtClean="0"/>
              <a:t>model estimates </a:t>
            </a:r>
            <a:r>
              <a:rPr lang="en-IN" dirty="0"/>
              <a:t>a probability close to 1 for a negative instance</a:t>
            </a:r>
            <a:r>
              <a:rPr lang="en-IN" dirty="0" smtClean="0"/>
              <a:t>.</a:t>
            </a:r>
          </a:p>
          <a:p>
            <a:r>
              <a:rPr lang="en-IN" dirty="0" smtClean="0"/>
              <a:t>– log(</a:t>
            </a:r>
            <a:r>
              <a:rPr lang="en-IN" i="1" dirty="0" smtClean="0"/>
              <a:t>t</a:t>
            </a:r>
            <a:r>
              <a:rPr lang="en-IN" dirty="0"/>
              <a:t>) is close to 0 when </a:t>
            </a:r>
            <a:r>
              <a:rPr lang="en-IN" i="1" dirty="0"/>
              <a:t>t </a:t>
            </a:r>
            <a:r>
              <a:rPr lang="en-IN" dirty="0"/>
              <a:t>is close to 1</a:t>
            </a:r>
            <a:r>
              <a:rPr lang="en-IN" dirty="0" smtClean="0"/>
              <a:t>, </a:t>
            </a:r>
            <a:r>
              <a:rPr lang="en-IN" dirty="0"/>
              <a:t>so the cost will be close to 0 if </a:t>
            </a:r>
            <a:r>
              <a:rPr lang="en-IN" dirty="0" smtClean="0"/>
              <a:t>the estimated </a:t>
            </a:r>
            <a:r>
              <a:rPr lang="en-IN" dirty="0"/>
              <a:t>probability is close to 0 for a negative instance or close to 1 for </a:t>
            </a:r>
            <a:r>
              <a:rPr lang="en-IN" dirty="0" smtClean="0"/>
              <a:t>a positive instance.</a:t>
            </a:r>
          </a:p>
          <a:p>
            <a:r>
              <a:rPr lang="en-IN" dirty="0"/>
              <a:t>The cost function over the whole training set is the average cost over </a:t>
            </a:r>
            <a:r>
              <a:rPr lang="en-IN" dirty="0" smtClean="0"/>
              <a:t>all training </a:t>
            </a:r>
            <a:r>
              <a:rPr lang="en-IN" dirty="0"/>
              <a:t>instances. It can be written in a single expression called the </a:t>
            </a:r>
            <a:r>
              <a:rPr lang="en-IN" i="1" dirty="0"/>
              <a:t>log loss</a:t>
            </a:r>
            <a:r>
              <a:rPr lang="en-IN" dirty="0"/>
              <a: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5314950"/>
            <a:ext cx="827722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92498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
            <a:ext cx="7467600" cy="6245352"/>
          </a:xfrm>
        </p:spPr>
        <p:txBody>
          <a:bodyPr/>
          <a:lstStyle/>
          <a:p>
            <a:r>
              <a:rPr lang="en-IN" dirty="0"/>
              <a:t>The bad news is that there is no known closed-form equation to compute </a:t>
            </a:r>
            <a:r>
              <a:rPr lang="en-IN" dirty="0" smtClean="0"/>
              <a:t>the value </a:t>
            </a:r>
            <a:r>
              <a:rPr lang="en-IN" dirty="0"/>
              <a:t>of </a:t>
            </a:r>
            <a:r>
              <a:rPr lang="en-IN" b="1" dirty="0"/>
              <a:t>θ </a:t>
            </a:r>
            <a:r>
              <a:rPr lang="en-IN" dirty="0"/>
              <a:t>that minimizes this cost </a:t>
            </a:r>
            <a:r>
              <a:rPr lang="en-IN" dirty="0" smtClean="0"/>
              <a:t>function </a:t>
            </a:r>
            <a:r>
              <a:rPr lang="en-IN" dirty="0" err="1" smtClean="0"/>
              <a:t>i.e</a:t>
            </a:r>
            <a:r>
              <a:rPr lang="en-IN" dirty="0" smtClean="0"/>
              <a:t> </a:t>
            </a:r>
            <a:r>
              <a:rPr lang="en-IN" dirty="0"/>
              <a:t>there is no equivalent of </a:t>
            </a:r>
            <a:r>
              <a:rPr lang="en-IN" dirty="0" smtClean="0"/>
              <a:t>the Normal Equation.</a:t>
            </a:r>
          </a:p>
          <a:p>
            <a:r>
              <a:rPr lang="en-IN" dirty="0"/>
              <a:t>The good news is that this cost function is convex, </a:t>
            </a:r>
            <a:r>
              <a:rPr lang="en-IN" dirty="0" smtClean="0"/>
              <a:t>so Gradient </a:t>
            </a:r>
            <a:r>
              <a:rPr lang="en-IN" dirty="0"/>
              <a:t>Descent (or any other optimization algorithm) is guaranteed to </a:t>
            </a:r>
            <a:r>
              <a:rPr lang="en-IN" dirty="0" smtClean="0"/>
              <a:t>find the </a:t>
            </a:r>
            <a:r>
              <a:rPr lang="en-IN" dirty="0"/>
              <a:t>global </a:t>
            </a:r>
            <a:r>
              <a:rPr lang="en-IN" dirty="0" smtClean="0"/>
              <a:t>minimum.</a:t>
            </a:r>
          </a:p>
          <a:p>
            <a:r>
              <a:rPr lang="en-IN" dirty="0"/>
              <a:t>The partial derivatives of the cost function with regard to the </a:t>
            </a:r>
            <a:r>
              <a:rPr lang="en-IN" i="1" dirty="0" smtClean="0"/>
              <a:t>j </a:t>
            </a:r>
            <a:r>
              <a:rPr lang="en-IN" dirty="0" smtClean="0"/>
              <a:t>model </a:t>
            </a:r>
            <a:r>
              <a:rPr lang="en-IN" dirty="0"/>
              <a:t>parameter </a:t>
            </a:r>
            <a:r>
              <a:rPr lang="en-IN" i="1" dirty="0"/>
              <a:t>θ </a:t>
            </a:r>
            <a:r>
              <a:rPr lang="en-IN" dirty="0"/>
              <a:t>are given </a:t>
            </a:r>
            <a:r>
              <a:rPr lang="en-IN" dirty="0" smtClean="0"/>
              <a:t>by following equation,</a:t>
            </a:r>
            <a:endParaRPr lang="en-IN"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547787"/>
            <a:ext cx="828675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10597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143000"/>
          </a:xfrm>
        </p:spPr>
        <p:txBody>
          <a:bodyPr/>
          <a:lstStyle/>
          <a:p>
            <a:r>
              <a:rPr lang="en-IN" b="1" dirty="0"/>
              <a:t>Decision Boundaries</a:t>
            </a:r>
            <a:endParaRPr lang="en-IN" dirty="0"/>
          </a:p>
        </p:txBody>
      </p:sp>
      <p:sp>
        <p:nvSpPr>
          <p:cNvPr id="3" name="Content Placeholder 2"/>
          <p:cNvSpPr>
            <a:spLocks noGrp="1"/>
          </p:cNvSpPr>
          <p:nvPr>
            <p:ph sz="quarter" idx="1"/>
          </p:nvPr>
        </p:nvSpPr>
        <p:spPr/>
        <p:txBody>
          <a:bodyPr/>
          <a:lstStyle/>
          <a:p>
            <a:r>
              <a:rPr lang="en-IN" dirty="0"/>
              <a:t>iris </a:t>
            </a:r>
            <a:r>
              <a:rPr lang="en-IN" dirty="0" smtClean="0"/>
              <a:t>dataset - </a:t>
            </a:r>
            <a:r>
              <a:rPr lang="en-IN" dirty="0"/>
              <a:t>This is a </a:t>
            </a:r>
            <a:r>
              <a:rPr lang="en-IN" dirty="0" smtClean="0"/>
              <a:t>famous dataset </a:t>
            </a:r>
            <a:r>
              <a:rPr lang="en-IN" dirty="0"/>
              <a:t>that contains the sepal and petal length and width of 150 iris </a:t>
            </a:r>
            <a:r>
              <a:rPr lang="en-IN" dirty="0" smtClean="0"/>
              <a:t>flowers of </a:t>
            </a:r>
            <a:r>
              <a:rPr lang="en-IN" dirty="0"/>
              <a:t>three different species: </a:t>
            </a:r>
            <a:r>
              <a:rPr lang="en-IN" i="1" dirty="0"/>
              <a:t>Iris </a:t>
            </a:r>
            <a:r>
              <a:rPr lang="en-IN" i="1" dirty="0" err="1"/>
              <a:t>setosa</a:t>
            </a:r>
            <a:r>
              <a:rPr lang="en-IN" dirty="0"/>
              <a:t>, </a:t>
            </a:r>
            <a:r>
              <a:rPr lang="en-IN" i="1" dirty="0"/>
              <a:t>Iris versicolor</a:t>
            </a:r>
            <a:r>
              <a:rPr lang="en-IN" dirty="0"/>
              <a:t>, and </a:t>
            </a:r>
            <a:r>
              <a:rPr lang="en-IN" i="1" dirty="0"/>
              <a:t>Iris </a:t>
            </a:r>
            <a:r>
              <a:rPr lang="en-IN" i="1" dirty="0" err="1"/>
              <a:t>virginica</a:t>
            </a:r>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505200"/>
            <a:ext cx="6553200" cy="313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58441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7467600" cy="2950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14409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7008</TotalTime>
  <Words>2923</Words>
  <Application>Microsoft Office PowerPoint</Application>
  <PresentationFormat>On-screen Show (4:3)</PresentationFormat>
  <Paragraphs>326</Paragraphs>
  <Slides>71</Slides>
  <Notes>0</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Oriel</vt:lpstr>
      <vt:lpstr>Unit 2 </vt:lpstr>
      <vt:lpstr>Linear Regression</vt:lpstr>
      <vt:lpstr>PowerPoint Presentation</vt:lpstr>
      <vt:lpstr>PowerPoint Presentation</vt:lpstr>
      <vt:lpstr>PowerPoint Presentation</vt:lpstr>
      <vt:lpstr>Types of Regression</vt:lpstr>
      <vt:lpstr>PowerPoint Presentation</vt:lpstr>
      <vt:lpstr>PowerPoint Presentation</vt:lpstr>
      <vt:lpstr>GDP v/s Life satisfaction </vt:lpstr>
      <vt:lpstr>PowerPoint Presentation</vt:lpstr>
      <vt:lpstr>PowerPoint Presentation</vt:lpstr>
      <vt:lpstr>PowerPoint Presentation</vt:lpstr>
      <vt:lpstr>PowerPoint Presentation</vt:lpstr>
      <vt:lpstr>How do we train a Linear regression model</vt:lpstr>
      <vt:lpstr>PowerPoint Presentation</vt:lpstr>
      <vt:lpstr>The Normal Equation</vt:lpstr>
      <vt:lpstr>PowerPoint Presentation</vt:lpstr>
      <vt:lpstr>Computational Complexity</vt:lpstr>
      <vt:lpstr>Computational Complexity</vt:lpstr>
      <vt:lpstr>What Is Gradient Descent?</vt:lpstr>
      <vt:lpstr>Gradient Descent</vt:lpstr>
      <vt:lpstr>Gradient Descent</vt:lpstr>
      <vt:lpstr>Gradient Descent</vt:lpstr>
      <vt:lpstr>Gradient Descent</vt:lpstr>
      <vt:lpstr>PowerPoint Presentation</vt:lpstr>
      <vt:lpstr>PowerPoint Presentation</vt:lpstr>
      <vt:lpstr>Gradient Descent</vt:lpstr>
      <vt:lpstr>Gradient Descent</vt:lpstr>
      <vt:lpstr>Gradient Descent</vt:lpstr>
      <vt:lpstr>Gradient Descent</vt:lpstr>
      <vt:lpstr>Feature Scaling </vt:lpstr>
      <vt:lpstr>PowerPoint Presentation</vt:lpstr>
      <vt:lpstr>Gradient Descent</vt:lpstr>
      <vt:lpstr>PowerPoint Presentation</vt:lpstr>
      <vt:lpstr>Batch  Gradient Descent</vt:lpstr>
      <vt:lpstr>Batch Gradient Descent</vt:lpstr>
      <vt:lpstr>PowerPoint Presentation</vt:lpstr>
      <vt:lpstr>PowerPoint Presentation</vt:lpstr>
      <vt:lpstr>PowerPoint Presentation</vt:lpstr>
      <vt:lpstr>How the learning rate affects Gradient  Descent?</vt:lpstr>
      <vt:lpstr>Batch Gradient Descent</vt:lpstr>
      <vt:lpstr>Batch Gradient Descent</vt:lpstr>
      <vt:lpstr>Batch Gradient Descent</vt:lpstr>
      <vt:lpstr>Batch Gradient Descent</vt:lpstr>
      <vt:lpstr>Batch Gradient Descent</vt:lpstr>
      <vt:lpstr>Stochastic Gradient Descent - SGD</vt:lpstr>
      <vt:lpstr>Stochastic Gradient Descent - SGD</vt:lpstr>
      <vt:lpstr>Stochastic Gradient Descent - SGD</vt:lpstr>
      <vt:lpstr>Stochastic Gradient Descent - SGD</vt:lpstr>
      <vt:lpstr>Stochastic Gradient Descent - SGD</vt:lpstr>
      <vt:lpstr>Stochastic Gradient Descent - SGD</vt:lpstr>
      <vt:lpstr>Stochastic Gradient Descent - SGD</vt:lpstr>
      <vt:lpstr>Stochastic Gradient Descent - SGD</vt:lpstr>
      <vt:lpstr>PowerPoint Presentation</vt:lpstr>
      <vt:lpstr>PowerPoint Presentation</vt:lpstr>
      <vt:lpstr>Mini-batch Gradient Descent</vt:lpstr>
      <vt:lpstr>PowerPoint Presentation</vt:lpstr>
      <vt:lpstr>What is Polynomial Regression</vt:lpstr>
      <vt:lpstr>PowerPoint Presentation</vt:lpstr>
      <vt:lpstr>PowerPoint Presentation</vt:lpstr>
      <vt:lpstr>PowerPoint Presentation</vt:lpstr>
      <vt:lpstr>Logistic Regression</vt:lpstr>
      <vt:lpstr>PowerPoint Presentation</vt:lpstr>
      <vt:lpstr>Estimating Probabilities</vt:lpstr>
      <vt:lpstr>PowerPoint Presentation</vt:lpstr>
      <vt:lpstr>PowerPoint Presentation</vt:lpstr>
      <vt:lpstr>Training and Cost Function</vt:lpstr>
      <vt:lpstr>PowerPoint Presentation</vt:lpstr>
      <vt:lpstr>PowerPoint Presentation</vt:lpstr>
      <vt:lpstr>Decision Boundaries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dc:title>
  <dc:creator>admin</dc:creator>
  <cp:lastModifiedBy>admin</cp:lastModifiedBy>
  <cp:revision>184</cp:revision>
  <dcterms:created xsi:type="dcterms:W3CDTF">2006-08-16T00:00:00Z</dcterms:created>
  <dcterms:modified xsi:type="dcterms:W3CDTF">2021-11-24T08:26:40Z</dcterms:modified>
</cp:coreProperties>
</file>